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00.jpg"/><Relationship Id="rId6" Type="http://schemas.openxmlformats.org/officeDocument/2006/relationships/image" Target="../media/image0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00.jpg"/><Relationship Id="rId6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00.jpg"/><Relationship Id="rId6" Type="http://schemas.openxmlformats.org/officeDocument/2006/relationships/image" Target="../media/image01.jpg"/><Relationship Id="rId7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9" Type="http://schemas.openxmlformats.org/officeDocument/2006/relationships/image" Target="../media/image04.png"/><Relationship Id="rId5" Type="http://schemas.openxmlformats.org/officeDocument/2006/relationships/image" Target="../media/image00.jpg"/><Relationship Id="rId6" Type="http://schemas.openxmlformats.org/officeDocument/2006/relationships/image" Target="../media/image01.jpg"/><Relationship Id="rId7" Type="http://schemas.openxmlformats.org/officeDocument/2006/relationships/image" Target="../media/image07.png"/><Relationship Id="rId8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963875" y="603675"/>
            <a:ext cx="6331500" cy="1542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Minimizing Business impact during server/network outage.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095250" y="3980075"/>
            <a:ext cx="4914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The Great Gatsby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925" y="557550"/>
            <a:ext cx="2060949" cy="136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3533625" y="1063250"/>
            <a:ext cx="13059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Oblivion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Instance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6375" y="686647"/>
            <a:ext cx="1109199" cy="11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3549" y="3160325"/>
            <a:ext cx="1686006" cy="11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2224" y="3629776"/>
            <a:ext cx="827250" cy="544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2224" y="4358200"/>
            <a:ext cx="827250" cy="5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2225" y="2906350"/>
            <a:ext cx="827250" cy="5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3449187" y="3494925"/>
            <a:ext cx="12258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MegaMind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1132225" y="3062150"/>
            <a:ext cx="708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Minion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132225" y="3766850"/>
            <a:ext cx="708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Minion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132225" y="4492775"/>
            <a:ext cx="708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Minion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2881" y="3441462"/>
            <a:ext cx="1647281" cy="120507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6418075" y="4581675"/>
            <a:ext cx="13458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Merchants</a:t>
            </a:r>
          </a:p>
        </p:txBody>
      </p:sp>
      <p:cxnSp>
        <p:nvCxnSpPr>
          <p:cNvPr id="187" name="Shape 187"/>
          <p:cNvCxnSpPr>
            <a:stCxn id="185" idx="0"/>
          </p:cNvCxnSpPr>
          <p:nvPr/>
        </p:nvCxnSpPr>
        <p:spPr>
          <a:xfrm rot="10800000">
            <a:off x="4816322" y="1801362"/>
            <a:ext cx="2080200" cy="16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8" name="Shape 188"/>
          <p:cNvCxnSpPr>
            <a:stCxn id="180" idx="3"/>
          </p:cNvCxnSpPr>
          <p:nvPr/>
        </p:nvCxnSpPr>
        <p:spPr>
          <a:xfrm>
            <a:off x="1959475" y="3178475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9" name="Shape 189"/>
          <p:cNvCxnSpPr/>
          <p:nvPr/>
        </p:nvCxnSpPr>
        <p:spPr>
          <a:xfrm>
            <a:off x="1986188" y="3901900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0" name="Shape 190"/>
          <p:cNvCxnSpPr/>
          <p:nvPr/>
        </p:nvCxnSpPr>
        <p:spPr>
          <a:xfrm>
            <a:off x="1986188" y="4581675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1" name="Shape 191"/>
          <p:cNvCxnSpPr>
            <a:stCxn id="177" idx="0"/>
            <a:endCxn id="174" idx="2"/>
          </p:cNvCxnSpPr>
          <p:nvPr/>
        </p:nvCxnSpPr>
        <p:spPr>
          <a:xfrm flipH="1" rot="10800000">
            <a:off x="3956552" y="1924925"/>
            <a:ext cx="6900" cy="12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2" name="Shape 192"/>
          <p:cNvCxnSpPr>
            <a:stCxn id="176" idx="1"/>
            <a:endCxn id="174" idx="3"/>
          </p:cNvCxnSpPr>
          <p:nvPr/>
        </p:nvCxnSpPr>
        <p:spPr>
          <a:xfrm rot="10800000">
            <a:off x="4993775" y="1241259"/>
            <a:ext cx="154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3" name="Shape 193"/>
          <p:cNvCxnSpPr>
            <a:endCxn id="174" idx="1"/>
          </p:cNvCxnSpPr>
          <p:nvPr/>
        </p:nvCxnSpPr>
        <p:spPr>
          <a:xfrm>
            <a:off x="2515325" y="1241250"/>
            <a:ext cx="41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4" name="Shape 194"/>
          <p:cNvCxnSpPr/>
          <p:nvPr/>
        </p:nvCxnSpPr>
        <p:spPr>
          <a:xfrm rot="10800000">
            <a:off x="2524275" y="1241625"/>
            <a:ext cx="0" cy="34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5" name="Shape 195"/>
          <p:cNvSpPr txBox="1"/>
          <p:nvPr/>
        </p:nvSpPr>
        <p:spPr>
          <a:xfrm>
            <a:off x="195425" y="129675"/>
            <a:ext cx="2173800" cy="13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Back to Normal State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3511200" y="1998750"/>
            <a:ext cx="21216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4294967295" type="body"/>
          </p:nvPr>
        </p:nvSpPr>
        <p:spPr>
          <a:xfrm>
            <a:off x="452275" y="907800"/>
            <a:ext cx="7254000" cy="33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Why?</a:t>
            </a:r>
            <a:br>
              <a:rPr lang="en" sz="2400">
                <a:latin typeface="Raleway"/>
                <a:ea typeface="Raleway"/>
                <a:cs typeface="Raleway"/>
                <a:sym typeface="Raleway"/>
              </a:rPr>
            </a:b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Why did we choose this problem?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How?</a:t>
            </a:r>
            <a:br>
              <a:rPr lang="en" sz="2400">
                <a:latin typeface="Raleway"/>
                <a:ea typeface="Raleway"/>
                <a:cs typeface="Raleway"/>
                <a:sym typeface="Raleway"/>
              </a:rPr>
            </a:b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How could we solve it?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What?</a:t>
            </a:r>
            <a:br>
              <a:rPr lang="en" sz="2400">
                <a:latin typeface="Raleway"/>
                <a:ea typeface="Raleway"/>
                <a:cs typeface="Raleway"/>
                <a:sym typeface="Raleway"/>
              </a:rPr>
            </a:b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What did we do?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399075" y="297975"/>
            <a:ext cx="40971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CONTENTS :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737325" y="396200"/>
            <a:ext cx="2149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Why?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154850" y="1497725"/>
            <a:ext cx="6405000" cy="28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➢"/>
            </a:pPr>
            <a:r>
              <a:rPr lang="en" sz="1800"/>
              <a:t>High impact on business due to network constraints.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➢"/>
            </a:pPr>
            <a:r>
              <a:rPr lang="en" sz="1800"/>
              <a:t>Loss of business during downtimes.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➢"/>
            </a:pPr>
            <a:r>
              <a:rPr lang="en" sz="1800"/>
              <a:t>Every delivery delayed is a potential loss.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➢"/>
            </a:pPr>
            <a:r>
              <a:rPr lang="en" sz="1800"/>
              <a:t>Tier II &amp; Tier III cities still are uncharted.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Problem?</a:t>
            </a:r>
          </a:p>
        </p:txBody>
      </p:sp>
      <p:sp>
        <p:nvSpPr>
          <p:cNvPr id="73" name="Shape 73"/>
          <p:cNvSpPr txBox="1"/>
          <p:nvPr>
            <p:ph idx="4294967295" type="title"/>
          </p:nvPr>
        </p:nvSpPr>
        <p:spPr>
          <a:xfrm>
            <a:off x="488325" y="2639700"/>
            <a:ext cx="7928100" cy="100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400">
                <a:latin typeface="Lato"/>
                <a:ea typeface="Lato"/>
                <a:cs typeface="Lato"/>
                <a:sym typeface="Lato"/>
              </a:rPr>
              <a:t>( Downtime = No Orders = Business Loss = </a:t>
            </a:r>
            <a:r>
              <a:rPr lang="en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REALLY</a:t>
            </a:r>
            <a:r>
              <a:rPr b="0" lang="en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BAD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666250" y="467275"/>
            <a:ext cx="2531700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How?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940000" y="1291200"/>
            <a:ext cx="69171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➢"/>
            </a:pPr>
            <a:r>
              <a:rPr lang="en" sz="1800"/>
              <a:t>Decentralized contingency plan for network outage.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➢"/>
            </a:pPr>
            <a:r>
              <a:rPr lang="en" sz="1800"/>
              <a:t>Shadow network dependency on service instance.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➢"/>
            </a:pPr>
            <a:r>
              <a:rPr lang="en" sz="1800"/>
              <a:t>SMS communication in case mobile network fails.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➢"/>
            </a:pPr>
            <a:r>
              <a:rPr lang="en" sz="1800"/>
              <a:t>State is maintained and transferred when server comes back online.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843875" y="548150"/>
            <a:ext cx="3366900" cy="1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What?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979825" y="2847575"/>
            <a:ext cx="708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265175" y="246100"/>
            <a:ext cx="27540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IDEAL PHASE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525" y="342975"/>
            <a:ext cx="2060949" cy="13673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3381225" y="848675"/>
            <a:ext cx="13059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Oblivion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Instance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3975" y="472072"/>
            <a:ext cx="1109199" cy="11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1149" y="2945750"/>
            <a:ext cx="1686006" cy="11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824" y="3415201"/>
            <a:ext cx="827250" cy="544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824" y="4143625"/>
            <a:ext cx="827250" cy="5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825" y="2691775"/>
            <a:ext cx="827250" cy="5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3296787" y="3280350"/>
            <a:ext cx="12258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MegaMind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979825" y="2847575"/>
            <a:ext cx="708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Minion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979825" y="3552275"/>
            <a:ext cx="708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Minion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979825" y="4278200"/>
            <a:ext cx="708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Minion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0481" y="2945762"/>
            <a:ext cx="1647281" cy="120507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6265675" y="4171400"/>
            <a:ext cx="13458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Merchants</a:t>
            </a:r>
          </a:p>
        </p:txBody>
      </p:sp>
      <p:cxnSp>
        <p:nvCxnSpPr>
          <p:cNvPr id="104" name="Shape 104"/>
          <p:cNvCxnSpPr>
            <a:stCxn id="102" idx="0"/>
          </p:cNvCxnSpPr>
          <p:nvPr/>
        </p:nvCxnSpPr>
        <p:spPr>
          <a:xfrm rot="10800000">
            <a:off x="4663922" y="1305662"/>
            <a:ext cx="2080200" cy="16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" name="Shape 105"/>
          <p:cNvCxnSpPr>
            <a:stCxn id="97" idx="3"/>
          </p:cNvCxnSpPr>
          <p:nvPr/>
        </p:nvCxnSpPr>
        <p:spPr>
          <a:xfrm>
            <a:off x="1807075" y="2963900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" name="Shape 106"/>
          <p:cNvCxnSpPr/>
          <p:nvPr/>
        </p:nvCxnSpPr>
        <p:spPr>
          <a:xfrm>
            <a:off x="1833788" y="3687325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/>
          <p:nvPr/>
        </p:nvCxnSpPr>
        <p:spPr>
          <a:xfrm>
            <a:off x="1833788" y="4367100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" name="Shape 108"/>
          <p:cNvCxnSpPr>
            <a:stCxn id="94" idx="0"/>
            <a:endCxn id="91" idx="2"/>
          </p:cNvCxnSpPr>
          <p:nvPr/>
        </p:nvCxnSpPr>
        <p:spPr>
          <a:xfrm flipH="1" rot="10800000">
            <a:off x="3804152" y="1710350"/>
            <a:ext cx="6900" cy="12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>
            <a:stCxn id="93" idx="1"/>
            <a:endCxn id="91" idx="3"/>
          </p:cNvCxnSpPr>
          <p:nvPr/>
        </p:nvCxnSpPr>
        <p:spPr>
          <a:xfrm rot="10800000">
            <a:off x="4841375" y="1026684"/>
            <a:ext cx="154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>
            <a:endCxn id="91" idx="1"/>
          </p:cNvCxnSpPr>
          <p:nvPr/>
        </p:nvCxnSpPr>
        <p:spPr>
          <a:xfrm>
            <a:off x="2362925" y="1026675"/>
            <a:ext cx="41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" name="Shape 111"/>
          <p:cNvCxnSpPr/>
          <p:nvPr/>
        </p:nvCxnSpPr>
        <p:spPr>
          <a:xfrm rot="10800000">
            <a:off x="2371875" y="1027050"/>
            <a:ext cx="0" cy="34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525" y="405150"/>
            <a:ext cx="2060949" cy="136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3381225" y="910850"/>
            <a:ext cx="13059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Oblivion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Instance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3975" y="534247"/>
            <a:ext cx="1109199" cy="11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1149" y="3007925"/>
            <a:ext cx="1686006" cy="11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824" y="3477376"/>
            <a:ext cx="827250" cy="544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824" y="4205800"/>
            <a:ext cx="827250" cy="5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825" y="2753950"/>
            <a:ext cx="827250" cy="5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3296787" y="3342525"/>
            <a:ext cx="12258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MegaMind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979825" y="2909750"/>
            <a:ext cx="708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Minion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979825" y="3614450"/>
            <a:ext cx="708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Minion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979825" y="4340375"/>
            <a:ext cx="708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Minion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4181" y="3007937"/>
            <a:ext cx="1647281" cy="120507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6265675" y="4261350"/>
            <a:ext cx="13458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Merchants</a:t>
            </a:r>
          </a:p>
        </p:txBody>
      </p:sp>
      <p:cxnSp>
        <p:nvCxnSpPr>
          <p:cNvPr id="129" name="Shape 129"/>
          <p:cNvCxnSpPr>
            <a:stCxn id="127" idx="0"/>
          </p:cNvCxnSpPr>
          <p:nvPr/>
        </p:nvCxnSpPr>
        <p:spPr>
          <a:xfrm rot="10800000">
            <a:off x="4707622" y="1367837"/>
            <a:ext cx="2080200" cy="16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0" name="Shape 130"/>
          <p:cNvCxnSpPr>
            <a:stCxn id="122" idx="3"/>
          </p:cNvCxnSpPr>
          <p:nvPr/>
        </p:nvCxnSpPr>
        <p:spPr>
          <a:xfrm>
            <a:off x="1807075" y="3026075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/>
          <p:nvPr/>
        </p:nvCxnSpPr>
        <p:spPr>
          <a:xfrm>
            <a:off x="1833788" y="3749500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/>
          <p:nvPr/>
        </p:nvCxnSpPr>
        <p:spPr>
          <a:xfrm>
            <a:off x="1833788" y="4429275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>
            <a:stCxn id="119" idx="0"/>
            <a:endCxn id="116" idx="2"/>
          </p:cNvCxnSpPr>
          <p:nvPr/>
        </p:nvCxnSpPr>
        <p:spPr>
          <a:xfrm flipH="1" rot="10800000">
            <a:off x="3804152" y="1772525"/>
            <a:ext cx="6900" cy="12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>
            <a:stCxn id="118" idx="1"/>
            <a:endCxn id="116" idx="3"/>
          </p:cNvCxnSpPr>
          <p:nvPr/>
        </p:nvCxnSpPr>
        <p:spPr>
          <a:xfrm rot="10800000">
            <a:off x="4841375" y="1088859"/>
            <a:ext cx="154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>
            <a:endCxn id="116" idx="1"/>
          </p:cNvCxnSpPr>
          <p:nvPr/>
        </p:nvCxnSpPr>
        <p:spPr>
          <a:xfrm>
            <a:off x="2362925" y="1088850"/>
            <a:ext cx="41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" name="Shape 136"/>
          <p:cNvCxnSpPr/>
          <p:nvPr/>
        </p:nvCxnSpPr>
        <p:spPr>
          <a:xfrm flipH="1" rot="10800000">
            <a:off x="2354100" y="1089150"/>
            <a:ext cx="17700" cy="33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37" name="Shape 1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2800" y="1841317"/>
            <a:ext cx="502500" cy="591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3875" y="1956792"/>
            <a:ext cx="502500" cy="591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11700" y="2010567"/>
            <a:ext cx="502500" cy="59128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216400" y="405150"/>
            <a:ext cx="23541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N/W OUTAGE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525" y="405150"/>
            <a:ext cx="2060949" cy="136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3381225" y="910850"/>
            <a:ext cx="13059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Oblivion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Instance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3975" y="534247"/>
            <a:ext cx="1109199" cy="11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1149" y="3007925"/>
            <a:ext cx="1686006" cy="11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824" y="3477376"/>
            <a:ext cx="827250" cy="544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824" y="4205800"/>
            <a:ext cx="827250" cy="5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825" y="2753950"/>
            <a:ext cx="827250" cy="5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3296787" y="3342525"/>
            <a:ext cx="12258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MegaMind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979825" y="2909750"/>
            <a:ext cx="708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Minion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979825" y="3614450"/>
            <a:ext cx="708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Minion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979825" y="4340375"/>
            <a:ext cx="708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Minion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5156" y="2960012"/>
            <a:ext cx="1647281" cy="120507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6434450" y="4184925"/>
            <a:ext cx="13458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Merchants</a:t>
            </a:r>
          </a:p>
        </p:txBody>
      </p:sp>
      <p:cxnSp>
        <p:nvCxnSpPr>
          <p:cNvPr id="158" name="Shape 158"/>
          <p:cNvCxnSpPr>
            <a:stCxn id="156" idx="1"/>
            <a:endCxn id="148" idx="3"/>
          </p:cNvCxnSpPr>
          <p:nvPr/>
        </p:nvCxnSpPr>
        <p:spPr>
          <a:xfrm rot="10800000">
            <a:off x="4647156" y="3562548"/>
            <a:ext cx="139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9" name="Shape 159"/>
          <p:cNvCxnSpPr>
            <a:stCxn id="151" idx="3"/>
          </p:cNvCxnSpPr>
          <p:nvPr/>
        </p:nvCxnSpPr>
        <p:spPr>
          <a:xfrm>
            <a:off x="1807075" y="3026075"/>
            <a:ext cx="5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0" name="Shape 160"/>
          <p:cNvCxnSpPr/>
          <p:nvPr/>
        </p:nvCxnSpPr>
        <p:spPr>
          <a:xfrm>
            <a:off x="1833788" y="3749500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1" name="Shape 161"/>
          <p:cNvCxnSpPr/>
          <p:nvPr/>
        </p:nvCxnSpPr>
        <p:spPr>
          <a:xfrm>
            <a:off x="1833788" y="4429275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2" name="Shape 162"/>
          <p:cNvCxnSpPr>
            <a:stCxn id="147" idx="1"/>
            <a:endCxn id="145" idx="3"/>
          </p:cNvCxnSpPr>
          <p:nvPr/>
        </p:nvCxnSpPr>
        <p:spPr>
          <a:xfrm rot="10800000">
            <a:off x="4841375" y="1088859"/>
            <a:ext cx="154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>
            <a:endCxn id="148" idx="1"/>
          </p:cNvCxnSpPr>
          <p:nvPr/>
        </p:nvCxnSpPr>
        <p:spPr>
          <a:xfrm>
            <a:off x="2407349" y="3562537"/>
            <a:ext cx="55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4" name="Shape 164"/>
          <p:cNvCxnSpPr/>
          <p:nvPr/>
        </p:nvCxnSpPr>
        <p:spPr>
          <a:xfrm rot="10800000">
            <a:off x="2363000" y="2954500"/>
            <a:ext cx="0" cy="15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65" name="Shape 1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3599" y="3749499"/>
            <a:ext cx="553800" cy="5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91325" y="534250"/>
            <a:ext cx="26892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MegaMind activates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9575" y="2557660"/>
            <a:ext cx="502500" cy="48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1475" y="2781110"/>
            <a:ext cx="502500" cy="48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33787" y="3838137"/>
            <a:ext cx="502499" cy="5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