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9144000" cy="5143500"/>
  <p:notesSz cx="9144000" cy="5143500"/>
  <p:defaultTextStyle>
    <a:defPPr>
      <a:defRPr kern="0"/>
    </a:defPPr>
  </p:defaultTextStyle>
  <p:extLst>
    <p:ext uri="{EFAFB233-063F-42B5-8137-9DF3F51BA10A}">
      <p15:sldGuideLst xmlns:p15="http://schemas.microsoft.com/office/powerpoint/2012/main">
        <p15:guide id="1" orient="horz" pos="2869"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6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endParaRPr spc="-10" dirty="0"/>
          </a:p>
        </p:txBody>
      </p:sp>
      <p:sp>
        <p:nvSpPr>
          <p:cNvPr id="3" name="Text Box 2"/>
          <p:cNvSpPr txBox="1"/>
          <p:nvPr/>
        </p:nvSpPr>
        <p:spPr>
          <a:xfrm>
            <a:off x="245745" y="1576070"/>
            <a:ext cx="8553450" cy="2915285"/>
          </a:xfrm>
          <a:prstGeom prst="rect">
            <a:avLst/>
          </a:prstGeom>
          <a:noFill/>
        </p:spPr>
        <p:txBody>
          <a:bodyPr wrap="square" rtlCol="0" anchor="t">
            <a:noAutofit/>
          </a:bodyPr>
          <a:p>
            <a:pPr algn="ctr"/>
            <a:r>
              <a:rPr lang="en-US" sz="3200">
                <a:sym typeface="+mn-ea"/>
              </a:rPr>
              <a:t>Business Contract Validation- To classify content within the Contract Clauses &amp; to determine deviations from Template &amp; highlight them</a:t>
            </a:r>
            <a:endParaRPr lang="en-US" sz="3200">
              <a:sym typeface="+mn-ea"/>
            </a:endParaRPr>
          </a:p>
        </p:txBody>
      </p:sp>
      <p:sp>
        <p:nvSpPr>
          <p:cNvPr id="4" name="Content Placeholder 3"/>
          <p:cNvSpPr>
            <a:spLocks noGrp="1"/>
          </p:cNvSpPr>
          <p:nvPr>
            <p:ph sz="half" idx="3"/>
          </p:nvPr>
        </p:nvSpPr>
        <p:spPr>
          <a:xfrm>
            <a:off x="179705" y="4476750"/>
            <a:ext cx="6007100" cy="396240"/>
          </a:xfrm>
        </p:spPr>
        <p:txBody>
          <a:bodyPr>
            <a:noAutofit/>
          </a:bodyPr>
          <a:p>
            <a:r>
              <a:rPr lang="en-US" b="1" i="1"/>
              <a:t>Intel Unnati Industrial Training Program- Summer 2024</a:t>
            </a:r>
            <a:endParaRPr lang="en-US" b="1" i="1"/>
          </a:p>
        </p:txBody>
      </p:sp>
      <p:pic>
        <p:nvPicPr>
          <p:cNvPr id="100" name="Content Placeholder 99"/>
          <p:cNvPicPr>
            <a:picLocks noChangeAspect="1"/>
          </p:cNvPicPr>
          <p:nvPr>
            <p:ph sz="half" idx="2"/>
          </p:nvPr>
        </p:nvPicPr>
        <p:blipFill>
          <a:blip r:embed="rId1"/>
          <a:stretch>
            <a:fillRect/>
          </a:stretch>
        </p:blipFill>
        <p:spPr>
          <a:xfrm>
            <a:off x="7543800" y="133350"/>
            <a:ext cx="1466215" cy="973455"/>
          </a:xfrm>
          <a:prstGeom prst="rect">
            <a:avLst/>
          </a:prstGeom>
          <a:noFill/>
          <a:ln w="9525">
            <a:noFill/>
          </a:ln>
        </p:spPr>
      </p:pic>
      <p:sp>
        <p:nvSpPr>
          <p:cNvPr id="5" name="Text Box 4"/>
          <p:cNvSpPr txBox="1"/>
          <p:nvPr/>
        </p:nvSpPr>
        <p:spPr>
          <a:xfrm>
            <a:off x="6981190" y="3667760"/>
            <a:ext cx="3643630" cy="1167130"/>
          </a:xfrm>
          <a:prstGeom prst="rect">
            <a:avLst/>
          </a:prstGeom>
          <a:noFill/>
        </p:spPr>
        <p:txBody>
          <a:bodyPr wrap="square" rtlCol="0">
            <a:noAutofit/>
          </a:bodyPr>
          <a:p>
            <a:r>
              <a:rPr lang="en-US" sz="2000" b="1">
                <a:latin typeface="Calibri" panose="020F0502020204030204" charset="0"/>
                <a:cs typeface="Calibri" panose="020F0502020204030204" charset="0"/>
              </a:rPr>
              <a:t>Submitted by:</a:t>
            </a:r>
            <a:endParaRPr lang="en-US" sz="2000" b="1">
              <a:latin typeface="Calibri" panose="020F0502020204030204" charset="0"/>
              <a:cs typeface="Calibri" panose="020F0502020204030204" charset="0"/>
            </a:endParaRPr>
          </a:p>
          <a:p>
            <a:r>
              <a:rPr lang="en-US" b="0">
                <a:latin typeface="Calibri" panose="020F0502020204030204" charset="0"/>
                <a:cs typeface="Calibri" panose="020F0502020204030204" charset="0"/>
              </a:rPr>
              <a:t>Animesh Singh</a:t>
            </a:r>
            <a:endParaRPr lang="en-US" b="0">
              <a:latin typeface="Calibri" panose="020F0502020204030204" charset="0"/>
              <a:cs typeface="Calibri" panose="020F0502020204030204" charset="0"/>
            </a:endParaRPr>
          </a:p>
          <a:p>
            <a:r>
              <a:rPr lang="en-US" b="0">
                <a:latin typeface="Calibri" panose="020F0502020204030204" charset="0"/>
                <a:cs typeface="Calibri" panose="020F0502020204030204" charset="0"/>
              </a:rPr>
              <a:t>Sahil Sahani</a:t>
            </a:r>
            <a:endParaRPr lang="en-US" b="0">
              <a:latin typeface="Calibri" panose="020F0502020204030204" charset="0"/>
              <a:cs typeface="Calibri" panose="020F0502020204030204" charset="0"/>
            </a:endParaRPr>
          </a:p>
          <a:p>
            <a:r>
              <a:rPr lang="en-US" b="0">
                <a:latin typeface="Calibri" panose="020F0502020204030204" charset="0"/>
                <a:cs typeface="Calibri" panose="020F0502020204030204" charset="0"/>
              </a:rPr>
              <a:t>Satyakam Nayak</a:t>
            </a:r>
            <a:endParaRPr lang="en-US" b="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endParaRPr spc="-10" dirty="0"/>
          </a:p>
        </p:txBody>
      </p:sp>
      <p:sp>
        <p:nvSpPr>
          <p:cNvPr id="3" name="Text Box 2"/>
          <p:cNvSpPr txBox="1"/>
          <p:nvPr/>
        </p:nvSpPr>
        <p:spPr>
          <a:xfrm>
            <a:off x="662305" y="1267460"/>
            <a:ext cx="7859395" cy="3503295"/>
          </a:xfrm>
          <a:prstGeom prst="rect">
            <a:avLst/>
          </a:prstGeom>
          <a:noFill/>
        </p:spPr>
        <p:txBody>
          <a:bodyPr wrap="square" rtlCol="0" anchor="t">
            <a:noAutofit/>
          </a:bodyPr>
          <a:p>
            <a:r>
              <a:rPr lang="en-US" sz="2000"/>
              <a:t>Our project, Business Contract Validation, offers an innovative solution for </a:t>
            </a:r>
            <a:r>
              <a:rPr lang="en-US" sz="2000">
                <a:latin typeface="+mn-lt"/>
                <a:cs typeface="+mn-lt"/>
              </a:rPr>
              <a:t>automatically </a:t>
            </a:r>
            <a:r>
              <a:rPr lang="en-US" sz="2000"/>
              <a:t>classifying and highlighting deviations within contract clauses from a predefined template. Leveraging Natural Language Processing (NLP) and machine learning, our tool streamlines the review process for legal documents, ensuring compliance and mitigating risks associated with inappropriate or unfair contract terms. This solution is particularly beneficial for businesses and legal teams seeking to enhance efficiency and accuracy in contract management.</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endParaRPr spc="-10" dirty="0"/>
          </a:p>
        </p:txBody>
      </p:sp>
      <p:sp>
        <p:nvSpPr>
          <p:cNvPr id="3" name="Text Box 2"/>
          <p:cNvSpPr txBox="1"/>
          <p:nvPr/>
        </p:nvSpPr>
        <p:spPr>
          <a:xfrm>
            <a:off x="631825" y="1016000"/>
            <a:ext cx="7894955" cy="3867150"/>
          </a:xfrm>
          <a:prstGeom prst="rect">
            <a:avLst/>
          </a:prstGeom>
          <a:noFill/>
        </p:spPr>
        <p:txBody>
          <a:bodyPr wrap="square" rtlCol="0" anchor="t">
            <a:noAutofit/>
          </a:bodyPr>
          <a:p>
            <a:pPr marL="285750" indent="-285750">
              <a:buFont typeface="Arial" panose="020B0604020202020204" pitchFamily="34" charset="0"/>
              <a:buChar char="•"/>
            </a:pPr>
            <a:r>
              <a:rPr lang="en-US" sz="2000">
                <a:latin typeface="Calibri" panose="020F0502020204030204" charset="0"/>
                <a:cs typeface="Calibri" panose="020F0502020204030204" charset="0"/>
              </a:rPr>
              <a:t>Automated PDF Text Extraction: Seamlessly extracts text from uploaded PDF contracts.</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Named Entity Recognition (NER): Identifies and categorizes entities within the contract using SpaCy's NLP capabilities.</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Clause Highlighting: Automatically detects and highlights inappropriate or non-compliant clauses within the contract text.</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Base64 PDF Encoding: Provides an option to download the processed and highlighted contract in PDF format.</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User-Friendly Interface: Simple and intuitive web interface for uploading contracts and viewing results.</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Detailed Reporting: Generates detailed reports of identified entities and highlighted clauses for further review.</a:t>
            </a:r>
            <a:endParaRPr lang="en-US" sz="20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70">
              <a:lnSpc>
                <a:spcPct val="100000"/>
              </a:lnSpc>
              <a:spcBef>
                <a:spcPts val="105"/>
              </a:spcBef>
            </a:pPr>
            <a:r>
              <a:rPr spc="-10" dirty="0"/>
              <a:t>Process</a:t>
            </a:r>
            <a:r>
              <a:rPr spc="-325" dirty="0"/>
              <a:t> </a:t>
            </a:r>
            <a:r>
              <a:rPr spc="-20" dirty="0"/>
              <a:t>flow</a:t>
            </a:r>
            <a:endParaRPr spc="-20" dirty="0"/>
          </a:p>
        </p:txBody>
      </p:sp>
      <p:sp>
        <p:nvSpPr>
          <p:cNvPr id="3" name="Text Box 2"/>
          <p:cNvSpPr txBox="1"/>
          <p:nvPr/>
        </p:nvSpPr>
        <p:spPr>
          <a:xfrm>
            <a:off x="428625" y="1038860"/>
            <a:ext cx="8330565" cy="3693160"/>
          </a:xfrm>
          <a:prstGeom prst="rect">
            <a:avLst/>
          </a:prstGeom>
          <a:noFill/>
        </p:spPr>
        <p:txBody>
          <a:bodyPr wrap="square" rtlCol="0" anchor="t">
            <a:noAutofit/>
          </a:bodyPr>
          <a:p>
            <a:pPr marL="285750" indent="-285750">
              <a:buFont typeface="Arial" panose="020B0604020202020204" pitchFamily="34" charset="0"/>
              <a:buChar char="•"/>
            </a:pPr>
            <a:r>
              <a:rPr lang="en-US" sz="2000">
                <a:latin typeface="Calibri" panose="020F0502020204030204" charset="0"/>
                <a:cs typeface="Calibri" panose="020F0502020204030204" charset="0"/>
              </a:rPr>
              <a:t>User Uploads PDF: The user uploads a PDF contract through the web interface.</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Text Extraction: The uploaded PDF is processed, and its text content is extracted using pdfplumber.</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NER Processing: The extracted text is analyzed using SpaCy's NLP model to identify named entities.</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Clause Detection: The text is scanned for predefined inappropriate clauses.</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Highlighting: Inappropriate clauses are highlighted in the PDF, and named entities are listed.</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a:latin typeface="Calibri" panose="020F0502020204030204" charset="0"/>
                <a:cs typeface="Calibri" panose="020F0502020204030204" charset="0"/>
              </a:rPr>
              <a:t>Output Generation: The highlighted PDF and a detailed report are generated and provided to the user for download.</a:t>
            </a:r>
            <a:endParaRPr lang="en-US"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endParaRPr spc="-10" dirty="0"/>
          </a:p>
        </p:txBody>
      </p:sp>
      <p:sp>
        <p:nvSpPr>
          <p:cNvPr id="4" name="Content Placeholder 3"/>
          <p:cNvSpPr>
            <a:spLocks noGrp="1"/>
          </p:cNvSpPr>
          <p:nvPr>
            <p:ph sz="half" idx="3"/>
          </p:nvPr>
        </p:nvSpPr>
        <p:spPr/>
        <p:txBody>
          <a:bodyPr/>
          <a:p>
            <a:endParaRPr lang="en-US"/>
          </a:p>
        </p:txBody>
      </p:sp>
      <p:pic>
        <p:nvPicPr>
          <p:cNvPr id="12" name="Content Placeholder 11"/>
          <p:cNvPicPr>
            <a:picLocks noChangeAspect="1"/>
          </p:cNvPicPr>
          <p:nvPr>
            <p:ph sz="half" idx="2"/>
          </p:nvPr>
        </p:nvPicPr>
        <p:blipFill>
          <a:blip r:embed="rId1"/>
          <a:stretch>
            <a:fillRect/>
          </a:stretch>
        </p:blipFill>
        <p:spPr>
          <a:xfrm>
            <a:off x="914400" y="1182370"/>
            <a:ext cx="7001510" cy="3009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endParaRPr spc="-20" dirty="0"/>
          </a:p>
        </p:txBody>
      </p:sp>
      <p:sp>
        <p:nvSpPr>
          <p:cNvPr id="3" name="Text Box 2"/>
          <p:cNvSpPr txBox="1"/>
          <p:nvPr/>
        </p:nvSpPr>
        <p:spPr>
          <a:xfrm>
            <a:off x="631825" y="1245235"/>
            <a:ext cx="7364730" cy="3103245"/>
          </a:xfrm>
          <a:prstGeom prst="rect">
            <a:avLst/>
          </a:prstGeom>
          <a:noFill/>
        </p:spPr>
        <p:txBody>
          <a:bodyPr wrap="square" rtlCol="0" anchor="t">
            <a:noAutofit/>
          </a:bodyPr>
          <a:p>
            <a:pPr marL="285750" indent="-285750">
              <a:buFont typeface="Arial" panose="020B0604020202020204" pitchFamily="34" charset="0"/>
              <a:buChar char="•"/>
            </a:pPr>
            <a:r>
              <a:rPr lang="en-US" sz="2000" b="1">
                <a:latin typeface="Calibri" panose="020F0502020204030204" charset="0"/>
                <a:cs typeface="Calibri" panose="020F0502020204030204" charset="0"/>
              </a:rPr>
              <a:t>Flask:</a:t>
            </a:r>
            <a:r>
              <a:rPr lang="en-US" sz="2000">
                <a:latin typeface="Calibri" panose="020F0502020204030204" charset="0"/>
                <a:cs typeface="Calibri" panose="020F0502020204030204" charset="0"/>
              </a:rPr>
              <a:t> For building the web application.</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b="1">
                <a:latin typeface="Calibri" panose="020F0502020204030204" charset="0"/>
                <a:cs typeface="Calibri" panose="020F0502020204030204" charset="0"/>
              </a:rPr>
              <a:t>pdfplumber:</a:t>
            </a:r>
            <a:r>
              <a:rPr lang="en-US" sz="2000">
                <a:latin typeface="Calibri" panose="020F0502020204030204" charset="0"/>
                <a:cs typeface="Calibri" panose="020F0502020204030204" charset="0"/>
              </a:rPr>
              <a:t> For extracting text from PDF documents.</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b="1">
                <a:latin typeface="Calibri" panose="020F0502020204030204" charset="0"/>
                <a:cs typeface="Calibri" panose="020F0502020204030204" charset="0"/>
              </a:rPr>
              <a:t>SpaCy:</a:t>
            </a:r>
            <a:r>
              <a:rPr lang="en-US" sz="2000">
                <a:latin typeface="Calibri" panose="020F0502020204030204" charset="0"/>
                <a:cs typeface="Calibri" panose="020F0502020204030204" charset="0"/>
              </a:rPr>
              <a:t> For performing Named Entity Recognition (NER).</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b="1">
                <a:latin typeface="Calibri" panose="020F0502020204030204" charset="0"/>
                <a:cs typeface="Calibri" panose="020F0502020204030204" charset="0"/>
              </a:rPr>
              <a:t>ReportLab:</a:t>
            </a:r>
            <a:r>
              <a:rPr lang="en-US" sz="2000">
                <a:latin typeface="Calibri" panose="020F0502020204030204" charset="0"/>
                <a:cs typeface="Calibri" panose="020F0502020204030204" charset="0"/>
              </a:rPr>
              <a:t> For generating and highlighting PDFs.</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b="1">
                <a:latin typeface="Calibri" panose="020F0502020204030204" charset="0"/>
                <a:cs typeface="Calibri" panose="020F0502020204030204" charset="0"/>
              </a:rPr>
              <a:t>HTML/CSS/JavaScript:</a:t>
            </a:r>
            <a:r>
              <a:rPr lang="en-US" sz="2000">
                <a:latin typeface="Calibri" panose="020F0502020204030204" charset="0"/>
                <a:cs typeface="Calibri" panose="020F0502020204030204" charset="0"/>
              </a:rPr>
              <a:t> For creating a user-friendly web interface.</a:t>
            </a:r>
            <a:endParaRPr lang="en-US" sz="2000">
              <a:latin typeface="Calibri" panose="020F0502020204030204" charset="0"/>
              <a:cs typeface="Calibri" panose="020F0502020204030204" charset="0"/>
            </a:endParaRPr>
          </a:p>
          <a:p>
            <a:pPr marL="285750" indent="-285750">
              <a:buFont typeface="Arial" panose="020B0604020202020204" pitchFamily="34" charset="0"/>
              <a:buChar char="•"/>
            </a:pPr>
            <a:r>
              <a:rPr lang="en-US" sz="2000" b="1">
                <a:latin typeface="Calibri" panose="020F0502020204030204" charset="0"/>
                <a:cs typeface="Calibri" panose="020F0502020204030204" charset="0"/>
              </a:rPr>
              <a:t>Python: </a:t>
            </a:r>
            <a:r>
              <a:rPr lang="en-US" sz="2000">
                <a:latin typeface="Calibri" panose="020F0502020204030204" charset="0"/>
                <a:cs typeface="Calibri" panose="020F0502020204030204" charset="0"/>
              </a:rPr>
              <a:t>The primary programming language for implementing backend logic.</a:t>
            </a:r>
            <a:endParaRPr lang="en-US" sz="20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endParaRPr spc="-10" dirty="0"/>
          </a:p>
        </p:txBody>
      </p:sp>
      <p:sp>
        <p:nvSpPr>
          <p:cNvPr id="3" name="Text Box 2"/>
          <p:cNvSpPr txBox="1"/>
          <p:nvPr/>
        </p:nvSpPr>
        <p:spPr>
          <a:xfrm>
            <a:off x="267335" y="955675"/>
            <a:ext cx="8455660" cy="3945255"/>
          </a:xfrm>
          <a:prstGeom prst="rect">
            <a:avLst/>
          </a:prstGeom>
          <a:noFill/>
        </p:spPr>
        <p:txBody>
          <a:bodyPr wrap="square" rtlCol="0" anchor="t">
            <a:noAutofit/>
          </a:bodyPr>
          <a:p>
            <a:r>
              <a:rPr lang="en-US" sz="1600" b="1">
                <a:latin typeface="Calibri" panose="020F0502020204030204" charset="0"/>
                <a:cs typeface="Calibri" panose="020F0502020204030204" charset="0"/>
              </a:rPr>
              <a:t>Animesh Singh:</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Implemented the Flask backend and integrated pdfplumber for text extraction.</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Developed the logic for clause detection and highlighting using ReportLab.</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Worked on the architecture design and overall project integration.</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endParaRPr lang="en-US" sz="1600">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Sahil Sahani:</a:t>
            </a: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Integrated SpaCy for Named Entity Recognition (NER) and performed initial text processing.</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Developed the user interface using HTML, CSS, and JavaScript.</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Handled the front-end to back-end communication and data processing.</a:t>
            </a:r>
            <a:endParaRPr lang="en-US" sz="1600">
              <a:latin typeface="Calibri" panose="020F0502020204030204" charset="0"/>
              <a:cs typeface="Calibri" panose="020F0502020204030204" charset="0"/>
            </a:endParaRPr>
          </a:p>
          <a:p>
            <a:endParaRPr lang="en-US" sz="1600">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Satyakam Nayak:</a:t>
            </a: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Conducted extensive testing and debugging to ensure accuracy and reliability.</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Assisted with the design and creation of the architecture diagram and process flow.</a:t>
            </a:r>
            <a:endParaRPr lang="en-US" sz="1600">
              <a:latin typeface="Calibri" panose="020F0502020204030204" charset="0"/>
              <a:cs typeface="Calibri" panose="020F0502020204030204" charset="0"/>
            </a:endParaRPr>
          </a:p>
          <a:p>
            <a:pPr marL="285750" indent="-285750">
              <a:buFont typeface="Arial" panose="020B0604020202020204" pitchFamily="34" charset="0"/>
              <a:buChar char="•"/>
            </a:pPr>
            <a:r>
              <a:rPr lang="en-US" sz="1600">
                <a:latin typeface="Calibri" panose="020F0502020204030204" charset="0"/>
                <a:cs typeface="Calibri" panose="020F0502020204030204" charset="0"/>
              </a:rPr>
              <a:t>Contributed to the documentation and prepared presentation materials.</a:t>
            </a:r>
            <a:endParaRPr lang="en-US" sz="16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endParaRPr spc="-10" dirty="0"/>
          </a:p>
        </p:txBody>
      </p:sp>
      <p:sp>
        <p:nvSpPr>
          <p:cNvPr id="3" name="Text Box 2"/>
          <p:cNvSpPr txBox="1"/>
          <p:nvPr/>
        </p:nvSpPr>
        <p:spPr>
          <a:xfrm>
            <a:off x="412115" y="1003300"/>
            <a:ext cx="8049895" cy="3608705"/>
          </a:xfrm>
          <a:prstGeom prst="rect">
            <a:avLst/>
          </a:prstGeom>
          <a:noFill/>
        </p:spPr>
        <p:txBody>
          <a:bodyPr wrap="square" rtlCol="0" anchor="t">
            <a:noAutofit/>
          </a:bodyPr>
          <a:p>
            <a:r>
              <a:rPr lang="en-US" sz="2000">
                <a:latin typeface="Calibri" panose="020F0502020204030204" charset="0"/>
                <a:cs typeface="Calibri" panose="020F0502020204030204" charset="0"/>
              </a:rPr>
              <a:t>The Business Contract Validation tool revolutionizes contract management by automating the review process. Using advanced NLP and machine learning, it extracts text from PDFs, identifies key entities, and highlights non-compliant clauses, ensuring accuracy and compliance. This reduces human error and saves time, allowing legal teams to focus on strategic tasks. The tool’s features include automated text extraction, Named Entity Recognition, and clause highlighting, all accessible through a user-friendly web interface. Developed with Flask, pdfplumber, SpaCy, and ReportLab, it offers a robust and scalable solution. Our team's combined expertise ensured thorough development and testing, making this tool an indispensable asset for businesses and legal professionals.</a:t>
            </a:r>
            <a:endParaRPr lang="en-US"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3944</Words>
  <Application>WPS Presentation</Application>
  <PresentationFormat>On-screen Show (4:3)</PresentationFormat>
  <Paragraphs>65</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Arial</vt:lpstr>
      <vt:lpstr>Microsoft YaHei</vt:lpstr>
      <vt:lpstr>Arial Unicode MS</vt:lpstr>
      <vt:lpstr>Calibri</vt:lpstr>
      <vt:lpstr>Arial Black</vt:lpstr>
      <vt:lpstr>Algerian</vt:lpstr>
      <vt:lpstr>AcadEref</vt:lpstr>
      <vt:lpstr>Agency FB</vt:lpstr>
      <vt:lpstr>Constantia</vt:lpstr>
      <vt:lpstr>AmdtSymbols</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KIIT</cp:lastModifiedBy>
  <cp:revision>3</cp:revision>
  <dcterms:created xsi:type="dcterms:W3CDTF">2024-07-15T17:37:19Z</dcterms:created>
  <dcterms:modified xsi:type="dcterms:W3CDTF">2024-07-15T17:42:59Z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2024-07-01T05:30:00Z</vt:filetime>
  </property>
  <property fmtid="{D5CDD505-2E9C-101B-9397-08002B2CF9AE}" pid="3" name="Creator">
    <vt:lpwstr>Microsoft® PowerPoint® 2021</vt:lpwstr>
  </property>
  <property fmtid="{D5CDD505-2E9C-101B-9397-08002B2CF9AE}" pid="4" name="LastSaved">
    <vt:filetime>2024-07-15T05:30:00Z</vt:filetime>
  </property>
  <property fmtid="{D5CDD505-2E9C-101B-9397-08002B2CF9AE}" pid="5" name="Producer">
    <vt:lpwstr>Microsoft® PowerPoint® 2021</vt:lpwstr>
  </property>
  <property fmtid="{D5CDD505-2E9C-101B-9397-08002B2CF9AE}" pid="6" name="ICV">
    <vt:lpwstr>7609787D5CCC48B2937E326C9781A8A9_13</vt:lpwstr>
  </property>
  <property fmtid="{D5CDD505-2E9C-101B-9397-08002B2CF9AE}" pid="7" name="KSOProductBuildVer">
    <vt:lpwstr>1033-12.2.0.13472</vt:lpwstr>
  </property>
</Properties>
</file>