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1366" r:id="rId2"/>
    <p:sldId id="1367" r:id="rId3"/>
    <p:sldId id="1365"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2"/>
    <p:restoredTop sz="96327"/>
  </p:normalViewPr>
  <p:slideViewPr>
    <p:cSldViewPr snapToGrid="0">
      <p:cViewPr varScale="1">
        <p:scale>
          <a:sx n="124" d="100"/>
          <a:sy n="124"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2"/>
          <p:cNvSpPr>
            <a:spLocks noChangeArrowheads="1"/>
          </p:cNvSpPr>
          <p:nvPr userDrawn="1"/>
        </p:nvSpPr>
        <p:spPr bwMode="white">
          <a:xfrm>
            <a:off x="2256368" y="0"/>
            <a:ext cx="9935633" cy="685800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fr-CH" sz="1800">
              <a:latin typeface="+mn-lt"/>
              <a:cs typeface="+mn-cs"/>
            </a:endParaRPr>
          </a:p>
        </p:txBody>
      </p:sp>
      <p:sp>
        <p:nvSpPr>
          <p:cNvPr id="5" name="Rectangle 3"/>
          <p:cNvSpPr>
            <a:spLocks noChangeArrowheads="1"/>
          </p:cNvSpPr>
          <p:nvPr userDrawn="1"/>
        </p:nvSpPr>
        <p:spPr bwMode="white">
          <a:xfrm>
            <a:off x="1" y="0"/>
            <a:ext cx="2256367" cy="6102350"/>
          </a:xfrm>
          <a:prstGeom prst="rect">
            <a:avLst/>
          </a:prstGeom>
          <a:solidFill>
            <a:schemeClr val="bg1"/>
          </a:solidFill>
          <a:ln w="9525">
            <a:noFill/>
            <a:miter lim="800000"/>
            <a:headEnd/>
            <a:tailEnd/>
          </a:ln>
          <a:effectLst/>
        </p:spPr>
        <p:txBody>
          <a:bodyPr wrap="none" anchor="ctr"/>
          <a:lstStyle/>
          <a:p>
            <a:pPr fontAlgn="auto">
              <a:spcBef>
                <a:spcPts val="0"/>
              </a:spcBef>
              <a:spcAft>
                <a:spcPts val="0"/>
              </a:spcAft>
              <a:defRPr/>
            </a:pPr>
            <a:endParaRPr lang="fr-CH" sz="1800">
              <a:latin typeface="+mn-lt"/>
              <a:cs typeface="+mn-cs"/>
            </a:endParaRPr>
          </a:p>
        </p:txBody>
      </p:sp>
      <p:sp>
        <p:nvSpPr>
          <p:cNvPr id="13317" name="Rectangle 5"/>
          <p:cNvSpPr>
            <a:spLocks noGrp="1" noChangeArrowheads="1"/>
          </p:cNvSpPr>
          <p:nvPr>
            <p:ph type="ctrTitle" sz="quarter"/>
          </p:nvPr>
        </p:nvSpPr>
        <p:spPr>
          <a:xfrm>
            <a:off x="914400" y="1598614"/>
            <a:ext cx="10363200" cy="1470025"/>
          </a:xfrm>
          <a:prstGeom prst="rect">
            <a:avLst/>
          </a:prstGeom>
        </p:spPr>
        <p:txBody>
          <a:bodyPr/>
          <a:lstStyle>
            <a:lvl1pPr algn="ctr">
              <a:defRPr sz="3600" u="sng"/>
            </a:lvl1pPr>
          </a:lstStyle>
          <a:p>
            <a:r>
              <a:rPr lang="en-US"/>
              <a:t>Titre de la présentation</a:t>
            </a:r>
          </a:p>
        </p:txBody>
      </p:sp>
      <p:sp>
        <p:nvSpPr>
          <p:cNvPr id="13318" name="Rectangle 6"/>
          <p:cNvSpPr>
            <a:spLocks noGrp="1" noChangeArrowheads="1"/>
          </p:cNvSpPr>
          <p:nvPr>
            <p:ph type="subTitle" sz="quarter" idx="1"/>
          </p:nvPr>
        </p:nvSpPr>
        <p:spPr bwMode="auto">
          <a:xfrm>
            <a:off x="1828800" y="3981450"/>
            <a:ext cx="8534400" cy="175260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lvl1pPr marL="0" indent="0" algn="ctr">
              <a:buFontTx/>
              <a:buNone/>
              <a:defRPr sz="1800" b="1" i="1">
                <a:solidFill>
                  <a:srgbClr val="3156CD"/>
                </a:solidFill>
              </a:defRPr>
            </a:lvl1pPr>
          </a:lstStyle>
          <a:p>
            <a:r>
              <a:rPr lang="en-US"/>
              <a:t>Cliquez pour modifier le style des sous-titres du masque</a:t>
            </a:r>
          </a:p>
        </p:txBody>
      </p:sp>
      <p:sp>
        <p:nvSpPr>
          <p:cNvPr id="15" name="Line 6"/>
          <p:cNvSpPr>
            <a:spLocks noChangeShapeType="1"/>
          </p:cNvSpPr>
          <p:nvPr userDrawn="1"/>
        </p:nvSpPr>
        <p:spPr bwMode="auto">
          <a:xfrm>
            <a:off x="480484" y="908050"/>
            <a:ext cx="11233149" cy="0"/>
          </a:xfrm>
          <a:prstGeom prst="line">
            <a:avLst/>
          </a:prstGeom>
          <a:noFill/>
          <a:ln w="38100">
            <a:solidFill>
              <a:srgbClr val="BEBEBE"/>
            </a:solidFill>
            <a:round/>
            <a:headEnd/>
            <a:tailEnd/>
          </a:ln>
          <a:effectLst/>
        </p:spPr>
        <p:txBody>
          <a:bodyPr/>
          <a:lstStyle/>
          <a:p>
            <a:endParaRPr lang="en-US" sz="1800"/>
          </a:p>
        </p:txBody>
      </p:sp>
      <p:grpSp>
        <p:nvGrpSpPr>
          <p:cNvPr id="14" name="Group 26"/>
          <p:cNvGrpSpPr>
            <a:grpSpLocks/>
          </p:cNvGrpSpPr>
          <p:nvPr userDrawn="1"/>
        </p:nvGrpSpPr>
        <p:grpSpPr bwMode="auto">
          <a:xfrm>
            <a:off x="1104900" y="333375"/>
            <a:ext cx="9984317" cy="323850"/>
            <a:chOff x="612" y="210"/>
            <a:chExt cx="4717" cy="204"/>
          </a:xfrm>
        </p:grpSpPr>
        <p:pic>
          <p:nvPicPr>
            <p:cNvPr id="16" name="Picture 10" descr="08UniGe_noi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2" y="214"/>
              <a:ext cx="68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descr="12logo_EPGL_noir_fond_transparen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84" y="213"/>
              <a:ext cx="67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16logo_UniL_noir_fond_transparent"/>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50" y="210"/>
              <a:ext cx="57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4"/>
          <p:cNvPicPr>
            <a:picLocks noChangeAspect="1" noChangeArrowheads="1"/>
          </p:cNvPicPr>
          <p:nvPr userDrawn="1"/>
        </p:nvPicPr>
        <p:blipFill>
          <a:blip r:embed="rId5" cstate="print"/>
          <a:srcRect l="1732" t="60855" r="46706"/>
          <a:stretch>
            <a:fillRect/>
          </a:stretch>
        </p:blipFill>
        <p:spPr bwMode="auto">
          <a:xfrm>
            <a:off x="-12700" y="6092826"/>
            <a:ext cx="2269067" cy="784225"/>
          </a:xfrm>
          <a:prstGeom prst="rect">
            <a:avLst/>
          </a:prstGeom>
          <a:noFill/>
          <a:ln w="9525">
            <a:noFill/>
            <a:miter lim="800000"/>
            <a:headEnd/>
            <a:tailEnd/>
          </a:ln>
          <a:effectLst/>
        </p:spPr>
      </p:pic>
    </p:spTree>
    <p:extLst>
      <p:ext uri="{BB962C8B-B14F-4D97-AF65-F5344CB8AC3E}">
        <p14:creationId xmlns:p14="http://schemas.microsoft.com/office/powerpoint/2010/main" val="414949227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texte vertical 2"/>
          <p:cNvSpPr>
            <a:spLocks noGrp="1"/>
          </p:cNvSpPr>
          <p:nvPr>
            <p:ph type="body" orient="vert" idx="1"/>
          </p:nvPr>
        </p:nvSpPr>
        <p:spPr>
          <a:xfrm>
            <a:off x="609600" y="1600201"/>
            <a:ext cx="10972800" cy="452596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7277184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15968" y="44451"/>
            <a:ext cx="2976033" cy="6081713"/>
          </a:xfrm>
          <a:prstGeom prst="rect">
            <a:avLst/>
          </a:prstGeom>
        </p:spPr>
        <p:txBody>
          <a:bodyPr vert="eaVert"/>
          <a:lstStyle/>
          <a:p>
            <a:r>
              <a:rPr lang="fr-FR"/>
              <a:t>Cliquez pour modifier le style du titre</a:t>
            </a:r>
            <a:endParaRPr lang="fr-CH"/>
          </a:p>
        </p:txBody>
      </p:sp>
      <p:sp>
        <p:nvSpPr>
          <p:cNvPr id="3" name="Espace réservé du texte vertical 2"/>
          <p:cNvSpPr>
            <a:spLocks noGrp="1"/>
          </p:cNvSpPr>
          <p:nvPr>
            <p:ph type="body" orient="vert" idx="1"/>
          </p:nvPr>
        </p:nvSpPr>
        <p:spPr>
          <a:xfrm>
            <a:off x="287867" y="44451"/>
            <a:ext cx="8724900" cy="6081713"/>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17309849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287867" y="44451"/>
            <a:ext cx="11904133" cy="608171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9742599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tableau 2"/>
          <p:cNvSpPr>
            <a:spLocks noGrp="1"/>
          </p:cNvSpPr>
          <p:nvPr>
            <p:ph type="tbl" idx="1"/>
          </p:nvPr>
        </p:nvSpPr>
        <p:spPr>
          <a:xfrm>
            <a:off x="609600" y="1600201"/>
            <a:ext cx="10972800" cy="4525963"/>
          </a:xfrm>
          <a:prstGeom prst="rect">
            <a:avLst/>
          </a:prstGeom>
        </p:spPr>
        <p:txBody>
          <a:bodyPr/>
          <a:lstStyle/>
          <a:p>
            <a:pPr lvl="0"/>
            <a:endParaRPr lang="fr-CH" noProof="0"/>
          </a:p>
        </p:txBody>
      </p:sp>
    </p:spTree>
    <p:extLst>
      <p:ext uri="{BB962C8B-B14F-4D97-AF65-F5344CB8AC3E}">
        <p14:creationId xmlns:p14="http://schemas.microsoft.com/office/powerpoint/2010/main" val="3061814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09600" y="1600201"/>
            <a:ext cx="10972800" cy="4525963"/>
          </a:xfrm>
          <a:prstGeom prst="rect">
            <a:avLst/>
          </a:prstGeo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DE" dirty="0"/>
          </a:p>
        </p:txBody>
      </p:sp>
      <p:pic>
        <p:nvPicPr>
          <p:cNvPr id="6" name="Bild 5" descr="SCAHT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5459" y="6396247"/>
            <a:ext cx="1502200" cy="360000"/>
          </a:xfrm>
          <a:prstGeom prst="rect">
            <a:avLst/>
          </a:prstGeom>
        </p:spPr>
      </p:pic>
      <p:sp>
        <p:nvSpPr>
          <p:cNvPr id="7" name="Fußzeilenplatzhalter 4"/>
          <p:cNvSpPr>
            <a:spLocks noGrp="1"/>
          </p:cNvSpPr>
          <p:nvPr>
            <p:ph type="ftr" sz="quarter" idx="3"/>
          </p:nvPr>
        </p:nvSpPr>
        <p:spPr>
          <a:xfrm>
            <a:off x="128048" y="6393686"/>
            <a:ext cx="3860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SCAHT Retreat 2017</a:t>
            </a:r>
          </a:p>
        </p:txBody>
      </p:sp>
      <p:sp>
        <p:nvSpPr>
          <p:cNvPr id="8" name="Titel 1"/>
          <p:cNvSpPr>
            <a:spLocks noGrp="1"/>
          </p:cNvSpPr>
          <p:nvPr>
            <p:ph type="title" hasCustomPrompt="1"/>
          </p:nvPr>
        </p:nvSpPr>
        <p:spPr>
          <a:xfrm>
            <a:off x="128048" y="71682"/>
            <a:ext cx="12000000" cy="1440000"/>
          </a:xfrm>
          <a:noFill/>
        </p:spPr>
        <p:txBody>
          <a:bodyPr>
            <a:normAutofit/>
          </a:bodyPr>
          <a:lstStyle>
            <a:lvl1pPr>
              <a:defRPr sz="3200">
                <a:solidFill>
                  <a:srgbClr val="1F497D"/>
                </a:solidFill>
                <a:latin typeface="Helvetica"/>
                <a:cs typeface="Helvetica"/>
              </a:defRPr>
            </a:lvl1pPr>
          </a:lstStyle>
          <a:p>
            <a:r>
              <a:rPr lang="de-CH" dirty="0"/>
              <a:t>Title</a:t>
            </a:r>
            <a:endParaRPr lang="de-DE" dirty="0"/>
          </a:p>
        </p:txBody>
      </p:sp>
    </p:spTree>
    <p:extLst>
      <p:ext uri="{BB962C8B-B14F-4D97-AF65-F5344CB8AC3E}">
        <p14:creationId xmlns:p14="http://schemas.microsoft.com/office/powerpoint/2010/main" val="4270979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9600" y="1600201"/>
            <a:ext cx="109728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3692700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contenu 2"/>
          <p:cNvSpPr>
            <a:spLocks noGrp="1"/>
          </p:cNvSpPr>
          <p:nvPr>
            <p:ph idx="1"/>
          </p:nvPr>
        </p:nvSpPr>
        <p:spPr>
          <a:xfrm>
            <a:off x="609600" y="1600201"/>
            <a:ext cx="10972800" cy="45259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24451912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fr-FR"/>
              <a:t>Cliquez pour modifier le style du titre</a:t>
            </a:r>
            <a:endParaRPr lang="fr-CH"/>
          </a:p>
        </p:txBody>
      </p:sp>
      <p:sp>
        <p:nvSpPr>
          <p:cNvPr id="3" name="Espace réservé du texte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972087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
        <p:nvSpPr>
          <p:cNvPr id="3" name="Espace réservé du contenu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40902279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a:prstGeom prst="rect">
            <a:avLst/>
          </a:prstGeom>
        </p:spPr>
        <p:txBody>
          <a:bodyPr/>
          <a:lstStyle>
            <a:lvl1pPr>
              <a:defRPr/>
            </a:lvl1pPr>
          </a:lstStyle>
          <a:p>
            <a:r>
              <a:rPr lang="fr-FR"/>
              <a:t>Cliquez pour modifier le style du titre</a:t>
            </a:r>
            <a:endParaRPr lang="fr-CH"/>
          </a:p>
        </p:txBody>
      </p:sp>
      <p:sp>
        <p:nvSpPr>
          <p:cNvPr id="3" name="Espace réservé du texte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Tree>
    <p:extLst>
      <p:ext uri="{BB962C8B-B14F-4D97-AF65-F5344CB8AC3E}">
        <p14:creationId xmlns:p14="http://schemas.microsoft.com/office/powerpoint/2010/main" val="8890372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87867" y="44450"/>
            <a:ext cx="11904133" cy="863600"/>
          </a:xfrm>
          <a:prstGeom prst="rect">
            <a:avLst/>
          </a:prstGeom>
        </p:spPr>
        <p:txBody>
          <a:bodyPr/>
          <a:lstStyle/>
          <a:p>
            <a:r>
              <a:rPr lang="fr-FR"/>
              <a:t>Cliquez pour modifier le style du titre</a:t>
            </a:r>
            <a:endParaRPr lang="fr-CH"/>
          </a:p>
        </p:txBody>
      </p:sp>
    </p:spTree>
    <p:extLst>
      <p:ext uri="{BB962C8B-B14F-4D97-AF65-F5344CB8AC3E}">
        <p14:creationId xmlns:p14="http://schemas.microsoft.com/office/powerpoint/2010/main" val="12904777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8194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a:prstGeom prst="rect">
            <a:avLst/>
          </a:prstGeom>
        </p:spPr>
        <p:txBody>
          <a:bodyPr anchor="b"/>
          <a:lstStyle>
            <a:lvl1pPr algn="l">
              <a:defRPr sz="2000" b="1"/>
            </a:lvl1pPr>
          </a:lstStyle>
          <a:p>
            <a:r>
              <a:rPr lang="fr-FR"/>
              <a:t>Cliquez pour modifier le style du titre</a:t>
            </a:r>
            <a:endParaRPr lang="fr-CH"/>
          </a:p>
        </p:txBody>
      </p:sp>
      <p:sp>
        <p:nvSpPr>
          <p:cNvPr id="3" name="Espace réservé du contenu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93737225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fr-FR"/>
              <a:t>Cliquez pour modifier le style du titre</a:t>
            </a:r>
            <a:endParaRPr lang="fr-CH"/>
          </a:p>
        </p:txBody>
      </p:sp>
      <p:sp>
        <p:nvSpPr>
          <p:cNvPr id="3" name="Espace réservé pour une image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Espace réservé du texte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1151990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56CD"/>
        </a:solidFill>
        <a:effectLst/>
      </p:bgPr>
    </p:bg>
    <p:spTree>
      <p:nvGrpSpPr>
        <p:cNvPr id="1" name=""/>
        <p:cNvGrpSpPr/>
        <p:nvPr/>
      </p:nvGrpSpPr>
      <p:grpSpPr>
        <a:xfrm>
          <a:off x="0" y="0"/>
          <a:ext cx="0" cy="0"/>
          <a:chOff x="0" y="0"/>
          <a:chExt cx="0" cy="0"/>
        </a:xfrm>
      </p:grpSpPr>
      <p:sp>
        <p:nvSpPr>
          <p:cNvPr id="12294" name="Line 6"/>
          <p:cNvSpPr>
            <a:spLocks noChangeShapeType="1"/>
          </p:cNvSpPr>
          <p:nvPr/>
        </p:nvSpPr>
        <p:spPr bwMode="auto">
          <a:xfrm>
            <a:off x="285751" y="765175"/>
            <a:ext cx="11618383" cy="0"/>
          </a:xfrm>
          <a:prstGeom prst="line">
            <a:avLst/>
          </a:prstGeom>
          <a:noFill/>
          <a:ln w="38100">
            <a:solidFill>
              <a:srgbClr val="3156CD"/>
            </a:solidFill>
            <a:round/>
            <a:headEnd/>
            <a:tailEnd/>
          </a:ln>
          <a:effectLst/>
        </p:spPr>
        <p:txBody>
          <a:bodyPr/>
          <a:lstStyle/>
          <a:p>
            <a:pPr fontAlgn="auto">
              <a:spcBef>
                <a:spcPts val="0"/>
              </a:spcBef>
              <a:spcAft>
                <a:spcPts val="0"/>
              </a:spcAft>
              <a:defRPr/>
            </a:pPr>
            <a:endParaRPr lang="fr-CH" sz="1800">
              <a:latin typeface="+mn-lt"/>
              <a:cs typeface="+mn-cs"/>
            </a:endParaRPr>
          </a:p>
        </p:txBody>
      </p:sp>
      <p:sp>
        <p:nvSpPr>
          <p:cNvPr id="15" name="Rectangle 2"/>
          <p:cNvSpPr>
            <a:spLocks noChangeArrowheads="1"/>
          </p:cNvSpPr>
          <p:nvPr userDrawn="1"/>
        </p:nvSpPr>
        <p:spPr bwMode="white">
          <a:xfrm>
            <a:off x="1" y="0"/>
            <a:ext cx="2256367" cy="6102350"/>
          </a:xfrm>
          <a:prstGeom prst="rect">
            <a:avLst/>
          </a:prstGeom>
          <a:solidFill>
            <a:schemeClr val="bg1"/>
          </a:solidFill>
          <a:ln w="9525">
            <a:noFill/>
            <a:miter lim="800000"/>
            <a:headEnd/>
            <a:tailEnd/>
          </a:ln>
          <a:effectLst/>
        </p:spPr>
        <p:txBody>
          <a:bodyPr wrap="none" anchor="ctr"/>
          <a:lstStyle/>
          <a:p>
            <a:endParaRPr lang="en-US" sz="1800"/>
          </a:p>
        </p:txBody>
      </p:sp>
      <p:sp>
        <p:nvSpPr>
          <p:cNvPr id="16" name="Rectangle 3"/>
          <p:cNvSpPr>
            <a:spLocks noChangeArrowheads="1"/>
          </p:cNvSpPr>
          <p:nvPr userDrawn="1"/>
        </p:nvSpPr>
        <p:spPr bwMode="white">
          <a:xfrm>
            <a:off x="2256368" y="0"/>
            <a:ext cx="9935633" cy="6858000"/>
          </a:xfrm>
          <a:prstGeom prst="rect">
            <a:avLst/>
          </a:prstGeom>
          <a:solidFill>
            <a:schemeClr val="bg1"/>
          </a:solidFill>
          <a:ln w="9525">
            <a:noFill/>
            <a:miter lim="800000"/>
            <a:headEnd/>
            <a:tailEnd/>
          </a:ln>
          <a:effectLst/>
        </p:spPr>
        <p:txBody>
          <a:bodyPr wrap="none" anchor="ctr"/>
          <a:lstStyle/>
          <a:p>
            <a:endParaRPr lang="en-US" sz="1800"/>
          </a:p>
        </p:txBody>
      </p:sp>
      <p:pic>
        <p:nvPicPr>
          <p:cNvPr id="17" name="Picture 4"/>
          <p:cNvPicPr>
            <a:picLocks noChangeAspect="1" noChangeArrowheads="1"/>
          </p:cNvPicPr>
          <p:nvPr userDrawn="1"/>
        </p:nvPicPr>
        <p:blipFill>
          <a:blip r:embed="rId17" cstate="print"/>
          <a:srcRect l="1732" t="60855" r="46706"/>
          <a:stretch>
            <a:fillRect/>
          </a:stretch>
        </p:blipFill>
        <p:spPr bwMode="auto">
          <a:xfrm>
            <a:off x="-12700" y="6092826"/>
            <a:ext cx="2269067" cy="784225"/>
          </a:xfrm>
          <a:prstGeom prst="rect">
            <a:avLst/>
          </a:prstGeom>
          <a:noFill/>
          <a:ln w="9525">
            <a:noFill/>
            <a:miter lim="800000"/>
            <a:headEnd/>
            <a:tailEnd/>
          </a:ln>
          <a:effectLst/>
        </p:spPr>
      </p:pic>
      <p:sp>
        <p:nvSpPr>
          <p:cNvPr id="18" name="Rectangle 5"/>
          <p:cNvSpPr>
            <a:spLocks noGrp="1" noChangeArrowheads="1"/>
          </p:cNvSpPr>
          <p:nvPr>
            <p:ph type="title"/>
          </p:nvPr>
        </p:nvSpPr>
        <p:spPr bwMode="auto">
          <a:xfrm>
            <a:off x="287867" y="-26988"/>
            <a:ext cx="11904133" cy="863601"/>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Cliquez pour modifier le </a:t>
            </a:r>
          </a:p>
        </p:txBody>
      </p:sp>
      <p:sp>
        <p:nvSpPr>
          <p:cNvPr id="19" name="Line 7"/>
          <p:cNvSpPr>
            <a:spLocks noChangeShapeType="1"/>
          </p:cNvSpPr>
          <p:nvPr userDrawn="1"/>
        </p:nvSpPr>
        <p:spPr bwMode="auto">
          <a:xfrm>
            <a:off x="285751" y="765175"/>
            <a:ext cx="11618383" cy="0"/>
          </a:xfrm>
          <a:prstGeom prst="line">
            <a:avLst/>
          </a:prstGeom>
          <a:noFill/>
          <a:ln w="38100">
            <a:solidFill>
              <a:srgbClr val="3156CD"/>
            </a:solidFill>
            <a:round/>
            <a:headEnd/>
            <a:tailEnd/>
          </a:ln>
          <a:effectLst/>
        </p:spPr>
        <p:txBody>
          <a:bodyPr/>
          <a:lstStyle/>
          <a:p>
            <a:endParaRPr lang="en-US" sz="1800"/>
          </a:p>
        </p:txBody>
      </p:sp>
    </p:spTree>
    <p:extLst>
      <p:ext uri="{BB962C8B-B14F-4D97-AF65-F5344CB8AC3E}">
        <p14:creationId xmlns:p14="http://schemas.microsoft.com/office/powerpoint/2010/main" val="540142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txStyles>
    <p:titleStyle>
      <a:lvl1pPr algn="l" rtl="0" eaLnBrk="0" fontAlgn="base" hangingPunct="0">
        <a:spcBef>
          <a:spcPct val="0"/>
        </a:spcBef>
        <a:spcAft>
          <a:spcPct val="0"/>
        </a:spcAft>
        <a:defRPr sz="3200" b="1">
          <a:solidFill>
            <a:srgbClr val="3156CD"/>
          </a:solidFill>
          <a:latin typeface="+mj-lt"/>
          <a:ea typeface="+mj-ea"/>
          <a:cs typeface="+mj-cs"/>
        </a:defRPr>
      </a:lvl1pPr>
      <a:lvl2pPr algn="l" rtl="0" eaLnBrk="0" fontAlgn="base" hangingPunct="0">
        <a:spcBef>
          <a:spcPct val="0"/>
        </a:spcBef>
        <a:spcAft>
          <a:spcPct val="0"/>
        </a:spcAft>
        <a:defRPr sz="3200" b="1">
          <a:solidFill>
            <a:srgbClr val="3156CD"/>
          </a:solidFill>
          <a:latin typeface="Arial" charset="0"/>
          <a:cs typeface="Arial" charset="0"/>
        </a:defRPr>
      </a:lvl2pPr>
      <a:lvl3pPr algn="l" rtl="0" eaLnBrk="0" fontAlgn="base" hangingPunct="0">
        <a:spcBef>
          <a:spcPct val="0"/>
        </a:spcBef>
        <a:spcAft>
          <a:spcPct val="0"/>
        </a:spcAft>
        <a:defRPr sz="3200" b="1">
          <a:solidFill>
            <a:srgbClr val="3156CD"/>
          </a:solidFill>
          <a:latin typeface="Arial" charset="0"/>
          <a:cs typeface="Arial" charset="0"/>
        </a:defRPr>
      </a:lvl3pPr>
      <a:lvl4pPr algn="l" rtl="0" eaLnBrk="0" fontAlgn="base" hangingPunct="0">
        <a:spcBef>
          <a:spcPct val="0"/>
        </a:spcBef>
        <a:spcAft>
          <a:spcPct val="0"/>
        </a:spcAft>
        <a:defRPr sz="3200" b="1">
          <a:solidFill>
            <a:srgbClr val="3156CD"/>
          </a:solidFill>
          <a:latin typeface="Arial" charset="0"/>
          <a:cs typeface="Arial" charset="0"/>
        </a:defRPr>
      </a:lvl4pPr>
      <a:lvl5pPr algn="l" rtl="0" eaLnBrk="0" fontAlgn="base" hangingPunct="0">
        <a:spcBef>
          <a:spcPct val="0"/>
        </a:spcBef>
        <a:spcAft>
          <a:spcPct val="0"/>
        </a:spcAft>
        <a:defRPr sz="3200" b="1">
          <a:solidFill>
            <a:srgbClr val="3156CD"/>
          </a:solidFill>
          <a:latin typeface="Arial" charset="0"/>
          <a:cs typeface="Arial" charset="0"/>
        </a:defRPr>
      </a:lvl5pPr>
      <a:lvl6pPr marL="457200" algn="l" rtl="0" fontAlgn="base">
        <a:spcBef>
          <a:spcPct val="0"/>
        </a:spcBef>
        <a:spcAft>
          <a:spcPct val="0"/>
        </a:spcAft>
        <a:defRPr sz="3200" b="1">
          <a:solidFill>
            <a:srgbClr val="3156CD"/>
          </a:solidFill>
          <a:latin typeface="Arial" charset="0"/>
          <a:cs typeface="Arial" charset="0"/>
        </a:defRPr>
      </a:lvl6pPr>
      <a:lvl7pPr marL="914400" algn="l" rtl="0" fontAlgn="base">
        <a:spcBef>
          <a:spcPct val="0"/>
        </a:spcBef>
        <a:spcAft>
          <a:spcPct val="0"/>
        </a:spcAft>
        <a:defRPr sz="3200" b="1">
          <a:solidFill>
            <a:srgbClr val="3156CD"/>
          </a:solidFill>
          <a:latin typeface="Arial" charset="0"/>
          <a:cs typeface="Arial" charset="0"/>
        </a:defRPr>
      </a:lvl7pPr>
      <a:lvl8pPr marL="1371600" algn="l" rtl="0" fontAlgn="base">
        <a:spcBef>
          <a:spcPct val="0"/>
        </a:spcBef>
        <a:spcAft>
          <a:spcPct val="0"/>
        </a:spcAft>
        <a:defRPr sz="3200" b="1">
          <a:solidFill>
            <a:srgbClr val="3156CD"/>
          </a:solidFill>
          <a:latin typeface="Arial" charset="0"/>
          <a:cs typeface="Arial" charset="0"/>
        </a:defRPr>
      </a:lvl8pPr>
      <a:lvl9pPr marL="1828800" algn="l" rtl="0" fontAlgn="base">
        <a:spcBef>
          <a:spcPct val="0"/>
        </a:spcBef>
        <a:spcAft>
          <a:spcPct val="0"/>
        </a:spcAft>
        <a:defRPr sz="3200" b="1">
          <a:solidFill>
            <a:srgbClr val="3156CD"/>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Exercise 1 : unsupervised multiblock analysis</a:t>
            </a:r>
            <a:endParaRPr lang="en-US" noProof="0" dirty="0"/>
          </a:p>
        </p:txBody>
      </p:sp>
      <p:sp>
        <p:nvSpPr>
          <p:cNvPr id="3" name="TextBox 2">
            <a:extLst>
              <a:ext uri="{FF2B5EF4-FFF2-40B4-BE49-F238E27FC236}">
                <a16:creationId xmlns:a16="http://schemas.microsoft.com/office/drawing/2014/main" id="{F85F4C89-74DE-C643-D6A2-A9290C7B1150}"/>
              </a:ext>
            </a:extLst>
          </p:cNvPr>
          <p:cNvSpPr txBox="1"/>
          <p:nvPr/>
        </p:nvSpPr>
        <p:spPr>
          <a:xfrm>
            <a:off x="287867" y="1047961"/>
            <a:ext cx="11616266" cy="5324535"/>
          </a:xfrm>
          <a:prstGeom prst="rect">
            <a:avLst/>
          </a:prstGeom>
          <a:noFill/>
        </p:spPr>
        <p:txBody>
          <a:bodyPr wrap="square" rtlCol="0">
            <a:spAutoFit/>
          </a:bodyPr>
          <a:lstStyle/>
          <a:p>
            <a:r>
              <a:rPr lang="en-GB" sz="2400" b="1" dirty="0" err="1">
                <a:solidFill>
                  <a:schemeClr val="accent2"/>
                </a:solidFill>
              </a:rPr>
              <a:t>Nutrimouse</a:t>
            </a:r>
            <a:r>
              <a:rPr lang="en-GB" sz="2400" b="1" dirty="0">
                <a:solidFill>
                  <a:schemeClr val="accent2"/>
                </a:solidFill>
              </a:rPr>
              <a:t> dataset</a:t>
            </a:r>
          </a:p>
          <a:p>
            <a:endParaRPr lang="en-GB" dirty="0"/>
          </a:p>
          <a:p>
            <a:r>
              <a:rPr lang="en-GB" dirty="0"/>
              <a:t>The data sets come from a nutrigenomic study in the mouse (Martin et al., 2007) in which the effects of five regimens with contrasted fatty acid compositions on liver lipids and hepatic gene expression in mice were considered.</a:t>
            </a:r>
          </a:p>
          <a:p>
            <a:endParaRPr lang="en-GB" dirty="0"/>
          </a:p>
          <a:p>
            <a:pPr>
              <a:spcAft>
                <a:spcPts val="600"/>
              </a:spcAft>
            </a:pPr>
            <a:r>
              <a:rPr lang="en-GB" i="1" dirty="0"/>
              <a:t>Two sets of variables were acquired on forty mice:</a:t>
            </a:r>
          </a:p>
          <a:p>
            <a:r>
              <a:rPr lang="en-GB" dirty="0"/>
              <a:t>	- </a:t>
            </a:r>
            <a:r>
              <a:rPr lang="en-GB" b="1" dirty="0"/>
              <a:t>genes</a:t>
            </a:r>
            <a:r>
              <a:rPr lang="en-GB" dirty="0"/>
              <a:t>: expressions of 120 genes measured in liver cells, selected (among about 30,000) as potentially relevant in the context of the nutrition study. These expressions come from a nylon </a:t>
            </a:r>
            <a:r>
              <a:rPr lang="en-GB" dirty="0" err="1"/>
              <a:t>macroarray</a:t>
            </a:r>
            <a:r>
              <a:rPr lang="en-GB" dirty="0"/>
              <a:t> with radioactive labelling</a:t>
            </a:r>
          </a:p>
          <a:p>
            <a:r>
              <a:rPr lang="en-GB" dirty="0"/>
              <a:t>	- </a:t>
            </a:r>
            <a:r>
              <a:rPr lang="en-GB" b="1" dirty="0"/>
              <a:t>lipids</a:t>
            </a:r>
            <a:r>
              <a:rPr lang="en-GB" dirty="0"/>
              <a:t>: concentrations (in percentages) of 21 hepatic fatty acids measured by gas chromatography</a:t>
            </a:r>
          </a:p>
          <a:p>
            <a:endParaRPr lang="en-GB" dirty="0"/>
          </a:p>
          <a:p>
            <a:pPr>
              <a:spcAft>
                <a:spcPts val="600"/>
              </a:spcAft>
            </a:pPr>
            <a:r>
              <a:rPr lang="en-GB" i="1" dirty="0"/>
              <a:t>Biological units (mice) were cross-classified according to two factors experimental design (4 replicates):</a:t>
            </a:r>
          </a:p>
          <a:p>
            <a:r>
              <a:rPr lang="en-GB" dirty="0"/>
              <a:t>	- </a:t>
            </a:r>
            <a:r>
              <a:rPr lang="en-GB" b="1" dirty="0"/>
              <a:t>genotype</a:t>
            </a:r>
            <a:r>
              <a:rPr lang="en-GB" dirty="0"/>
              <a:t>: 2-levels factor, wild-type (WT) and PPAR</a:t>
            </a:r>
            <a:r>
              <a:rPr lang="el-GR" dirty="0"/>
              <a:t>α -/- (</a:t>
            </a:r>
            <a:r>
              <a:rPr lang="en-GB" dirty="0"/>
              <a:t>PPAR)</a:t>
            </a:r>
          </a:p>
          <a:p>
            <a:r>
              <a:rPr lang="en-GB" dirty="0"/>
              <a:t>	- </a:t>
            </a:r>
            <a:r>
              <a:rPr lang="en-GB" b="1" dirty="0"/>
              <a:t>diet</a:t>
            </a:r>
            <a:r>
              <a:rPr lang="en-GB" dirty="0"/>
              <a:t>: 5-levels factor. Oils used for experimental diets preparation were corn and colza oils (50/50) for a reference diet (REF), hydrogenated coconut oil for a saturated fatty acid diet (COC), sunflower oil for an Omega6 fatty acid-rich diet (SUN), linseed oil for an Omega3-rich diet (LIN) and corn/colza/enriched fish oils for the FISH diet (43/43/14)</a:t>
            </a:r>
          </a:p>
        </p:txBody>
      </p:sp>
      <p:sp>
        <p:nvSpPr>
          <p:cNvPr id="6" name="TextBox 5">
            <a:extLst>
              <a:ext uri="{FF2B5EF4-FFF2-40B4-BE49-F238E27FC236}">
                <a16:creationId xmlns:a16="http://schemas.microsoft.com/office/drawing/2014/main" id="{9027FC04-CB04-590A-96DC-9B22F53651E7}"/>
              </a:ext>
            </a:extLst>
          </p:cNvPr>
          <p:cNvSpPr txBox="1"/>
          <p:nvPr/>
        </p:nvSpPr>
        <p:spPr>
          <a:xfrm>
            <a:off x="9392335" y="904125"/>
            <a:ext cx="2511798" cy="715089"/>
          </a:xfrm>
          <a:prstGeom prst="roundRect">
            <a:avLst/>
          </a:prstGeom>
          <a:solidFill>
            <a:schemeClr val="accent2"/>
          </a:solidFill>
        </p:spPr>
        <p:txBody>
          <a:bodyPr wrap="none" rtlCol="0">
            <a:spAutoFit/>
          </a:bodyPr>
          <a:lstStyle/>
          <a:p>
            <a:r>
              <a:rPr lang="en-GB" dirty="0">
                <a:solidFill>
                  <a:schemeClr val="bg1"/>
                </a:solidFill>
                <a:latin typeface="Consolas" panose="020B0609020204030204" pitchFamily="49" charset="0"/>
                <a:cs typeface="Consolas" panose="020B0609020204030204" pitchFamily="49" charset="0"/>
              </a:rPr>
              <a:t>library(CCA)</a:t>
            </a:r>
          </a:p>
          <a:p>
            <a:r>
              <a:rPr lang="en-GB" dirty="0">
                <a:solidFill>
                  <a:schemeClr val="bg1"/>
                </a:solidFill>
                <a:latin typeface="Consolas" panose="020B0609020204030204" pitchFamily="49" charset="0"/>
                <a:cs typeface="Consolas" panose="020B0609020204030204" pitchFamily="49" charset="0"/>
              </a:rPr>
              <a:t>data("</a:t>
            </a:r>
            <a:r>
              <a:rPr lang="en-GB" dirty="0" err="1">
                <a:solidFill>
                  <a:schemeClr val="bg1"/>
                </a:solidFill>
                <a:latin typeface="Consolas" panose="020B0609020204030204" pitchFamily="49" charset="0"/>
                <a:cs typeface="Consolas" panose="020B0609020204030204" pitchFamily="49" charset="0"/>
              </a:rPr>
              <a:t>nutrimouse</a:t>
            </a:r>
            <a:r>
              <a:rPr lang="en-GB"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8299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ComDim</a:t>
            </a:r>
            <a:r>
              <a:rPr lang="en-US" noProof="0" dirty="0"/>
              <a:t> analysis of all samples</a:t>
            </a:r>
          </a:p>
        </p:txBody>
      </p:sp>
      <p:sp>
        <p:nvSpPr>
          <p:cNvPr id="6" name="TextBox 5">
            <a:extLst>
              <a:ext uri="{FF2B5EF4-FFF2-40B4-BE49-F238E27FC236}">
                <a16:creationId xmlns:a16="http://schemas.microsoft.com/office/drawing/2014/main" id="{67E49C90-7CC3-A5F6-F805-76E5E8120472}"/>
              </a:ext>
            </a:extLst>
          </p:cNvPr>
          <p:cNvSpPr txBox="1"/>
          <p:nvPr/>
        </p:nvSpPr>
        <p:spPr>
          <a:xfrm>
            <a:off x="287867" y="965769"/>
            <a:ext cx="11616266" cy="5632311"/>
          </a:xfrm>
          <a:prstGeom prst="rect">
            <a:avLst/>
          </a:prstGeom>
          <a:noFill/>
        </p:spPr>
        <p:txBody>
          <a:bodyPr wrap="square" rtlCol="0">
            <a:spAutoFit/>
          </a:bodyPr>
          <a:lstStyle/>
          <a:p>
            <a:r>
              <a:rPr lang="en-GB" dirty="0">
                <a:solidFill>
                  <a:schemeClr val="accent2"/>
                </a:solidFill>
              </a:rPr>
              <a:t>Question 1: based on lipids and genes data, do we observe clusters of samples ?</a:t>
            </a:r>
            <a:endParaRPr lang="en-GB" dirty="0"/>
          </a:p>
          <a:p>
            <a:r>
              <a:rPr lang="en-GB" i="1" dirty="0"/>
              <a:t>Prepare dataset</a:t>
            </a:r>
          </a:p>
          <a:p>
            <a:r>
              <a:rPr lang="en-GB" dirty="0"/>
              <a:t>	- concatenate genes and lipids </a:t>
            </a:r>
            <a:r>
              <a:rPr lang="en-GB" dirty="0" err="1"/>
              <a:t>dataframes</a:t>
            </a:r>
            <a:endParaRPr lang="en-GB" dirty="0"/>
          </a:p>
          <a:p>
            <a:r>
              <a:rPr lang="en-GB" dirty="0"/>
              <a:t>	- define the number of variables of both block</a:t>
            </a:r>
          </a:p>
          <a:p>
            <a:r>
              <a:rPr lang="en-GB" i="1" dirty="0"/>
              <a:t>Run </a:t>
            </a:r>
            <a:r>
              <a:rPr lang="en-GB" i="1" dirty="0" err="1"/>
              <a:t>ComDim</a:t>
            </a:r>
            <a:r>
              <a:rPr lang="en-GB" i="1" dirty="0"/>
              <a:t> analysis</a:t>
            </a:r>
          </a:p>
          <a:p>
            <a:r>
              <a:rPr lang="en-GB" dirty="0"/>
              <a:t>	- use </a:t>
            </a:r>
            <a:r>
              <a:rPr lang="en-GB" dirty="0" err="1"/>
              <a:t>ComDim</a:t>
            </a:r>
            <a:r>
              <a:rPr lang="en-GB" dirty="0"/>
              <a:t>() from </a:t>
            </a:r>
            <a:r>
              <a:rPr lang="en-GB" dirty="0" err="1"/>
              <a:t>MBAnalysis</a:t>
            </a:r>
            <a:r>
              <a:rPr lang="en-GB" dirty="0"/>
              <a:t> package</a:t>
            </a:r>
          </a:p>
          <a:p>
            <a:endParaRPr lang="en-GB" dirty="0"/>
          </a:p>
          <a:p>
            <a:r>
              <a:rPr lang="en-GB" dirty="0">
                <a:solidFill>
                  <a:schemeClr val="accent2"/>
                </a:solidFill>
              </a:rPr>
              <a:t>Question 2: how do both blocks contribute to each dimension?</a:t>
            </a:r>
          </a:p>
          <a:p>
            <a:r>
              <a:rPr lang="en-GB" dirty="0"/>
              <a:t>- plot saliences</a:t>
            </a:r>
          </a:p>
          <a:p>
            <a:r>
              <a:rPr lang="en-GB" dirty="0"/>
              <a:t>- plot block contributions (</a:t>
            </a:r>
            <a:r>
              <a:rPr lang="en-GB" dirty="0" err="1"/>
              <a:t>contrib</a:t>
            </a:r>
            <a:r>
              <a:rPr lang="en-GB" dirty="0"/>
              <a:t>)</a:t>
            </a:r>
          </a:p>
          <a:p>
            <a:pPr marL="285750" indent="-285750">
              <a:buFontTx/>
              <a:buChar char="-"/>
            </a:pPr>
            <a:endParaRPr lang="en-GB" dirty="0"/>
          </a:p>
          <a:p>
            <a:r>
              <a:rPr lang="en-GB" dirty="0">
                <a:solidFill>
                  <a:schemeClr val="accent2"/>
                </a:solidFill>
              </a:rPr>
              <a:t>Question 3: observe the samples distributions in the space of the common dimensions, what are the main sources of variation?</a:t>
            </a:r>
            <a:endParaRPr lang="en-GB" dirty="0"/>
          </a:p>
          <a:p>
            <a:r>
              <a:rPr lang="en-GB" dirty="0"/>
              <a:t>- plot scores (T) on Dim.1 vs Dim.2  and Dim.3 vs Dim.4 with percentages of explained variance on axes</a:t>
            </a:r>
          </a:p>
          <a:p>
            <a:endParaRPr lang="en-GB" dirty="0"/>
          </a:p>
          <a:p>
            <a:endParaRPr lang="en-GB" dirty="0"/>
          </a:p>
          <a:p>
            <a:endParaRPr lang="en-GB" dirty="0"/>
          </a:p>
          <a:p>
            <a:r>
              <a:rPr lang="en-GB" dirty="0">
                <a:solidFill>
                  <a:schemeClr val="accent2"/>
                </a:solidFill>
              </a:rPr>
              <a:t>Question 4: which genes and lipids are responsible of the samples differences?</a:t>
            </a:r>
          </a:p>
          <a:p>
            <a:r>
              <a:rPr lang="en-GB" dirty="0"/>
              <a:t>- plot scores (</a:t>
            </a:r>
            <a:r>
              <a:rPr lang="en-GB" dirty="0" err="1"/>
              <a:t>globalcor</a:t>
            </a:r>
            <a:r>
              <a:rPr lang="en-GB" dirty="0"/>
              <a:t>) on Dim.1 vs Dim.2  and Dim.3 vs Dim.4 with percentages of explained variance on axes</a:t>
            </a:r>
          </a:p>
          <a:p>
            <a:endParaRPr lang="en-GB" dirty="0"/>
          </a:p>
        </p:txBody>
      </p:sp>
      <p:sp>
        <p:nvSpPr>
          <p:cNvPr id="3" name="TextBox 2">
            <a:extLst>
              <a:ext uri="{FF2B5EF4-FFF2-40B4-BE49-F238E27FC236}">
                <a16:creationId xmlns:a16="http://schemas.microsoft.com/office/drawing/2014/main" id="{C0EB31A8-6BC5-44CF-29FC-3F9C22D8BF06}"/>
              </a:ext>
            </a:extLst>
          </p:cNvPr>
          <p:cNvSpPr txBox="1"/>
          <p:nvPr/>
        </p:nvSpPr>
        <p:spPr>
          <a:xfrm>
            <a:off x="6298924" y="2147294"/>
            <a:ext cx="5605209" cy="578882"/>
          </a:xfrm>
          <a:prstGeom prst="roundRect">
            <a:avLst/>
          </a:prstGeom>
          <a:solidFill>
            <a:schemeClr val="accent2"/>
          </a:solidFill>
        </p:spPr>
        <p:txBody>
          <a:bodyPr wrap="none" rtlCol="0">
            <a:spAutoFit/>
          </a:bodyPr>
          <a:lstStyle/>
          <a:p>
            <a:r>
              <a:rPr lang="en-GB" sz="1400" dirty="0">
                <a:solidFill>
                  <a:schemeClr val="bg1"/>
                </a:solidFill>
                <a:latin typeface="Consolas" panose="020B0609020204030204" pitchFamily="49" charset="0"/>
                <a:cs typeface="Consolas" panose="020B0609020204030204" pitchFamily="49" charset="0"/>
              </a:rPr>
              <a:t>library(</a:t>
            </a:r>
            <a:r>
              <a:rPr lang="en-GB" sz="1400" dirty="0" err="1">
                <a:solidFill>
                  <a:schemeClr val="bg1"/>
                </a:solidFill>
                <a:latin typeface="Consolas" panose="020B0609020204030204" pitchFamily="49" charset="0"/>
                <a:cs typeface="Consolas" panose="020B0609020204030204" pitchFamily="49" charset="0"/>
              </a:rPr>
              <a:t>MBAnalysis</a:t>
            </a:r>
            <a:r>
              <a:rPr lang="en-GB" sz="1400" dirty="0">
                <a:solidFill>
                  <a:schemeClr val="bg1"/>
                </a:solidFill>
                <a:latin typeface="Consolas" panose="020B0609020204030204" pitchFamily="49" charset="0"/>
                <a:cs typeface="Consolas" panose="020B0609020204030204" pitchFamily="49" charset="0"/>
              </a:rPr>
              <a:t>)</a:t>
            </a:r>
          </a:p>
          <a:p>
            <a:r>
              <a:rPr lang="en-GB" sz="1400" dirty="0" err="1">
                <a:solidFill>
                  <a:schemeClr val="bg1"/>
                </a:solidFill>
                <a:latin typeface="Consolas" panose="020B0609020204030204" pitchFamily="49" charset="0"/>
                <a:cs typeface="Consolas" panose="020B0609020204030204" pitchFamily="49" charset="0"/>
              </a:rPr>
              <a:t>ComDim_res</a:t>
            </a:r>
            <a:r>
              <a:rPr lang="en-GB" sz="1400" dirty="0">
                <a:solidFill>
                  <a:schemeClr val="bg1"/>
                </a:solidFill>
                <a:latin typeface="Consolas" panose="020B0609020204030204" pitchFamily="49" charset="0"/>
                <a:cs typeface="Consolas" panose="020B0609020204030204" pitchFamily="49" charset="0"/>
              </a:rPr>
              <a:t> &lt;- </a:t>
            </a:r>
            <a:r>
              <a:rPr lang="en-GB" sz="1400" dirty="0" err="1">
                <a:solidFill>
                  <a:schemeClr val="bg1"/>
                </a:solidFill>
                <a:latin typeface="Consolas" panose="020B0609020204030204" pitchFamily="49" charset="0"/>
                <a:cs typeface="Consolas" panose="020B0609020204030204" pitchFamily="49" charset="0"/>
              </a:rPr>
              <a:t>ComDim</a:t>
            </a:r>
            <a:r>
              <a:rPr lang="en-GB" sz="1400" dirty="0">
                <a:solidFill>
                  <a:schemeClr val="bg1"/>
                </a:solidFill>
                <a:latin typeface="Consolas" panose="020B0609020204030204" pitchFamily="49" charset="0"/>
                <a:cs typeface="Consolas" panose="020B0609020204030204" pitchFamily="49" charset="0"/>
              </a:rPr>
              <a:t>(X = </a:t>
            </a:r>
            <a:r>
              <a:rPr lang="en-GB" sz="1400" dirty="0" err="1">
                <a:solidFill>
                  <a:schemeClr val="bg1"/>
                </a:solidFill>
                <a:latin typeface="Consolas" panose="020B0609020204030204" pitchFamily="49" charset="0"/>
                <a:cs typeface="Consolas" panose="020B0609020204030204" pitchFamily="49" charset="0"/>
              </a:rPr>
              <a:t>ComDim_data</a:t>
            </a:r>
            <a:r>
              <a:rPr lang="en-GB" sz="1400" dirty="0">
                <a:solidFill>
                  <a:schemeClr val="bg1"/>
                </a:solidFill>
                <a:latin typeface="Consolas" panose="020B0609020204030204" pitchFamily="49" charset="0"/>
                <a:cs typeface="Consolas" panose="020B0609020204030204" pitchFamily="49" charset="0"/>
              </a:rPr>
              <a:t>, group = </a:t>
            </a:r>
            <a:r>
              <a:rPr lang="en-GB" sz="1400" dirty="0" err="1">
                <a:solidFill>
                  <a:schemeClr val="bg1"/>
                </a:solidFill>
                <a:latin typeface="Consolas" panose="020B0609020204030204" pitchFamily="49" charset="0"/>
                <a:cs typeface="Consolas" panose="020B0609020204030204" pitchFamily="49" charset="0"/>
              </a:rPr>
              <a:t>n_group</a:t>
            </a:r>
            <a:r>
              <a:rPr lang="en-GB" sz="1400" dirty="0">
                <a:solidFill>
                  <a:schemeClr val="bg1"/>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CAC05F1E-FFAE-090C-9E97-B7336E073B3F}"/>
              </a:ext>
            </a:extLst>
          </p:cNvPr>
          <p:cNvSpPr txBox="1"/>
          <p:nvPr/>
        </p:nvSpPr>
        <p:spPr>
          <a:xfrm>
            <a:off x="8205523" y="3197158"/>
            <a:ext cx="3698610" cy="578882"/>
          </a:xfrm>
          <a:prstGeom prst="roundRect">
            <a:avLst/>
          </a:prstGeom>
          <a:solidFill>
            <a:schemeClr val="accent2"/>
          </a:solidFill>
        </p:spPr>
        <p:txBody>
          <a:bodyPr wrap="none" rtlCol="0">
            <a:spAutoFit/>
          </a:bodyPr>
          <a:lstStyle/>
          <a:p>
            <a:r>
              <a:rPr lang="en-GB" sz="1400" dirty="0">
                <a:solidFill>
                  <a:schemeClr val="bg1"/>
                </a:solidFill>
                <a:latin typeface="Consolas" panose="020B0609020204030204" pitchFamily="49" charset="0"/>
                <a:cs typeface="Consolas" panose="020B0609020204030204" pitchFamily="49" charset="0"/>
              </a:rPr>
              <a:t>saliences &lt;- </a:t>
            </a:r>
            <a:r>
              <a:rPr lang="en-GB" sz="1400" dirty="0" err="1">
                <a:solidFill>
                  <a:schemeClr val="bg1"/>
                </a:solidFill>
                <a:latin typeface="Consolas" panose="020B0609020204030204" pitchFamily="49" charset="0"/>
                <a:cs typeface="Consolas" panose="020B0609020204030204" pitchFamily="49" charset="0"/>
              </a:rPr>
              <a:t>ComDim_res$saliences</a:t>
            </a:r>
            <a:endParaRPr lang="en-GB" sz="1400" dirty="0">
              <a:solidFill>
                <a:schemeClr val="bg1"/>
              </a:solidFill>
              <a:latin typeface="Consolas" panose="020B0609020204030204" pitchFamily="49" charset="0"/>
              <a:cs typeface="Consolas" panose="020B0609020204030204" pitchFamily="49" charset="0"/>
            </a:endParaRPr>
          </a:p>
          <a:p>
            <a:r>
              <a:rPr lang="en-GB" sz="1400" dirty="0">
                <a:solidFill>
                  <a:schemeClr val="bg1"/>
                </a:solidFill>
                <a:latin typeface="Consolas" panose="020B0609020204030204" pitchFamily="49" charset="0"/>
                <a:cs typeface="Consolas" panose="020B0609020204030204" pitchFamily="49" charset="0"/>
              </a:rPr>
              <a:t>contributions &lt;- </a:t>
            </a:r>
            <a:r>
              <a:rPr lang="en-GB" sz="1400" dirty="0" err="1">
                <a:solidFill>
                  <a:schemeClr val="bg1"/>
                </a:solidFill>
                <a:latin typeface="Consolas" panose="020B0609020204030204" pitchFamily="49" charset="0"/>
                <a:cs typeface="Consolas" panose="020B0609020204030204" pitchFamily="49" charset="0"/>
              </a:rPr>
              <a:t>ComDim_res$contrib</a:t>
            </a:r>
            <a:endParaRPr lang="en-GB" sz="1400" dirty="0">
              <a:solidFill>
                <a:schemeClr val="bg1"/>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0F4D6B26-B83D-1E88-9A22-66EE391071AC}"/>
              </a:ext>
            </a:extLst>
          </p:cNvPr>
          <p:cNvSpPr txBox="1"/>
          <p:nvPr/>
        </p:nvSpPr>
        <p:spPr>
          <a:xfrm>
            <a:off x="7302397" y="4966510"/>
            <a:ext cx="4601736" cy="578882"/>
          </a:xfrm>
          <a:prstGeom prst="roundRect">
            <a:avLst/>
          </a:prstGeom>
          <a:solidFill>
            <a:schemeClr val="accent2"/>
          </a:solidFill>
        </p:spPr>
        <p:txBody>
          <a:bodyPr wrap="none" rtlCol="0">
            <a:spAutoFit/>
          </a:bodyPr>
          <a:lstStyle/>
          <a:p>
            <a:r>
              <a:rPr lang="en-GB" sz="1400" dirty="0">
                <a:solidFill>
                  <a:schemeClr val="bg1"/>
                </a:solidFill>
                <a:latin typeface="Consolas" panose="020B0609020204030204" pitchFamily="49" charset="0"/>
                <a:cs typeface="Consolas" panose="020B0609020204030204" pitchFamily="49" charset="0"/>
              </a:rPr>
              <a:t>scores &lt;- </a:t>
            </a:r>
            <a:r>
              <a:rPr lang="en-GB" sz="1400" dirty="0" err="1">
                <a:solidFill>
                  <a:schemeClr val="bg1"/>
                </a:solidFill>
                <a:latin typeface="Consolas" panose="020B0609020204030204" pitchFamily="49" charset="0"/>
                <a:cs typeface="Consolas" panose="020B0609020204030204" pitchFamily="49" charset="0"/>
              </a:rPr>
              <a:t>data.frame</a:t>
            </a:r>
            <a:r>
              <a:rPr lang="en-GB" sz="1400" dirty="0">
                <a:solidFill>
                  <a:schemeClr val="bg1"/>
                </a:solidFill>
                <a:latin typeface="Consolas" panose="020B0609020204030204" pitchFamily="49" charset="0"/>
                <a:cs typeface="Consolas" panose="020B0609020204030204" pitchFamily="49" charset="0"/>
              </a:rPr>
              <a:t>(metadata, </a:t>
            </a:r>
            <a:r>
              <a:rPr lang="en-GB" sz="1400" dirty="0" err="1">
                <a:solidFill>
                  <a:schemeClr val="bg1"/>
                </a:solidFill>
                <a:latin typeface="Consolas" panose="020B0609020204030204" pitchFamily="49" charset="0"/>
                <a:cs typeface="Consolas" panose="020B0609020204030204" pitchFamily="49" charset="0"/>
              </a:rPr>
              <a:t>ComDim_res$T</a:t>
            </a:r>
            <a:r>
              <a:rPr lang="en-GB" sz="1400" dirty="0">
                <a:solidFill>
                  <a:schemeClr val="bg1"/>
                </a:solidFill>
                <a:latin typeface="Consolas" panose="020B0609020204030204" pitchFamily="49" charset="0"/>
                <a:cs typeface="Consolas" panose="020B0609020204030204" pitchFamily="49" charset="0"/>
              </a:rPr>
              <a:t>)</a:t>
            </a:r>
          </a:p>
          <a:p>
            <a:r>
              <a:rPr lang="en-GB" sz="1400" dirty="0" err="1">
                <a:solidFill>
                  <a:schemeClr val="bg1"/>
                </a:solidFill>
                <a:latin typeface="Consolas" panose="020B0609020204030204" pitchFamily="49" charset="0"/>
                <a:cs typeface="Consolas" panose="020B0609020204030204" pitchFamily="49" charset="0"/>
              </a:rPr>
              <a:t>ComDim_res$cumexplained</a:t>
            </a:r>
            <a:r>
              <a:rPr lang="en-GB" sz="1400" dirty="0">
                <a:solidFill>
                  <a:schemeClr val="bg1"/>
                </a:solidFill>
                <a:latin typeface="Consolas" panose="020B0609020204030204" pitchFamily="49" charset="0"/>
                <a:cs typeface="Consolas" panose="020B0609020204030204" pitchFamily="49" charset="0"/>
              </a:rPr>
              <a:t>[1,"%explX"]</a:t>
            </a:r>
          </a:p>
        </p:txBody>
      </p:sp>
      <p:sp>
        <p:nvSpPr>
          <p:cNvPr id="12" name="TextBox 11">
            <a:extLst>
              <a:ext uri="{FF2B5EF4-FFF2-40B4-BE49-F238E27FC236}">
                <a16:creationId xmlns:a16="http://schemas.microsoft.com/office/drawing/2014/main" id="{8C40BDFA-6099-9233-1621-CFBD21A772AB}"/>
              </a:ext>
            </a:extLst>
          </p:cNvPr>
          <p:cNvSpPr txBox="1"/>
          <p:nvPr/>
        </p:nvSpPr>
        <p:spPr>
          <a:xfrm>
            <a:off x="7346475" y="6336881"/>
            <a:ext cx="4557658" cy="340519"/>
          </a:xfrm>
          <a:prstGeom prst="roundRect">
            <a:avLst/>
          </a:prstGeom>
          <a:solidFill>
            <a:schemeClr val="accent2"/>
          </a:solidFill>
        </p:spPr>
        <p:txBody>
          <a:bodyPr wrap="none" rtlCol="0">
            <a:spAutoFit/>
          </a:bodyPr>
          <a:lstStyle/>
          <a:p>
            <a:r>
              <a:rPr lang="en-GB" sz="1400" dirty="0">
                <a:solidFill>
                  <a:schemeClr val="bg1"/>
                </a:solidFill>
                <a:latin typeface="Consolas" panose="020B0609020204030204" pitchFamily="49" charset="0"/>
                <a:cs typeface="Consolas" panose="020B0609020204030204" pitchFamily="49" charset="0"/>
              </a:rPr>
              <a:t>loadings &lt;- </a:t>
            </a:r>
            <a:r>
              <a:rPr lang="en-GB" sz="1400" dirty="0" err="1">
                <a:solidFill>
                  <a:schemeClr val="bg1"/>
                </a:solidFill>
                <a:latin typeface="Consolas" panose="020B0609020204030204" pitchFamily="49" charset="0"/>
                <a:cs typeface="Consolas" panose="020B0609020204030204" pitchFamily="49" charset="0"/>
              </a:rPr>
              <a:t>data.frame</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ComDim_res$globalcor</a:t>
            </a:r>
            <a:r>
              <a:rPr lang="en-GB"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7370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D051BF-A37C-6326-C885-CFFCC0AA4120}"/>
              </a:ext>
            </a:extLst>
          </p:cNvPr>
          <p:cNvSpPr>
            <a:spLocks noGrp="1"/>
          </p:cNvSpPr>
          <p:nvPr>
            <p:ph type="title"/>
          </p:nvPr>
        </p:nvSpPr>
        <p:spPr/>
        <p:txBody>
          <a:bodyPr/>
          <a:lstStyle/>
          <a:p>
            <a:r>
              <a:rPr lang="en-GB" dirty="0"/>
              <a:t>Discriminant analysis </a:t>
            </a:r>
            <a:r>
              <a:rPr lang="en-GB" dirty="0" err="1"/>
              <a:t>wt</a:t>
            </a:r>
            <a:r>
              <a:rPr lang="en-GB" dirty="0"/>
              <a:t> vs </a:t>
            </a:r>
            <a:r>
              <a:rPr lang="en-GB" dirty="0" err="1"/>
              <a:t>ppar</a:t>
            </a:r>
            <a:endParaRPr lang="en-GB" dirty="0"/>
          </a:p>
        </p:txBody>
      </p:sp>
      <p:sp>
        <p:nvSpPr>
          <p:cNvPr id="2" name="TextBox 1">
            <a:extLst>
              <a:ext uri="{FF2B5EF4-FFF2-40B4-BE49-F238E27FC236}">
                <a16:creationId xmlns:a16="http://schemas.microsoft.com/office/drawing/2014/main" id="{FAC6C05E-504C-0AE2-1EF1-D9E50700FA0B}"/>
              </a:ext>
            </a:extLst>
          </p:cNvPr>
          <p:cNvSpPr txBox="1"/>
          <p:nvPr/>
        </p:nvSpPr>
        <p:spPr>
          <a:xfrm>
            <a:off x="287867" y="893851"/>
            <a:ext cx="11616266" cy="6447919"/>
          </a:xfrm>
          <a:prstGeom prst="rect">
            <a:avLst/>
          </a:prstGeom>
          <a:noFill/>
        </p:spPr>
        <p:txBody>
          <a:bodyPr wrap="square" rtlCol="0">
            <a:spAutoFit/>
          </a:bodyPr>
          <a:lstStyle/>
          <a:p>
            <a:r>
              <a:rPr lang="en-GB" dirty="0">
                <a:solidFill>
                  <a:schemeClr val="accent2"/>
                </a:solidFill>
              </a:rPr>
              <a:t>Question 1: based on lipids and genes data, can we discriminate </a:t>
            </a:r>
            <a:r>
              <a:rPr lang="en-GB" dirty="0" err="1">
                <a:solidFill>
                  <a:schemeClr val="accent2"/>
                </a:solidFill>
              </a:rPr>
              <a:t>wt</a:t>
            </a:r>
            <a:r>
              <a:rPr lang="en-GB" dirty="0">
                <a:solidFill>
                  <a:schemeClr val="accent2"/>
                </a:solidFill>
              </a:rPr>
              <a:t> vs </a:t>
            </a:r>
            <a:r>
              <a:rPr lang="en-GB" dirty="0" err="1">
                <a:solidFill>
                  <a:schemeClr val="accent2"/>
                </a:solidFill>
              </a:rPr>
              <a:t>ppar</a:t>
            </a:r>
            <a:r>
              <a:rPr lang="en-GB" dirty="0">
                <a:solidFill>
                  <a:schemeClr val="accent2"/>
                </a:solidFill>
              </a:rPr>
              <a:t> samples ?</a:t>
            </a:r>
          </a:p>
          <a:p>
            <a:r>
              <a:rPr lang="en-GB" i="1" dirty="0"/>
              <a:t>Prepare dataset</a:t>
            </a:r>
          </a:p>
          <a:p>
            <a:r>
              <a:rPr lang="en-GB" dirty="0"/>
              <a:t>	- as a list of </a:t>
            </a:r>
            <a:r>
              <a:rPr lang="en-GB" dirty="0" err="1"/>
              <a:t>dataframes</a:t>
            </a:r>
            <a:endParaRPr lang="en-GB" dirty="0"/>
          </a:p>
          <a:p>
            <a:r>
              <a:rPr lang="en-GB" dirty="0"/>
              <a:t>	- the outcome as a factor </a:t>
            </a:r>
          </a:p>
          <a:p>
            <a:r>
              <a:rPr lang="en-GB" i="1" dirty="0"/>
              <a:t>Run </a:t>
            </a:r>
            <a:r>
              <a:rPr lang="en-GB" i="1" dirty="0" err="1"/>
              <a:t>block.plsda</a:t>
            </a:r>
            <a:r>
              <a:rPr lang="en-GB" i="1" dirty="0"/>
              <a:t> analysis</a:t>
            </a:r>
          </a:p>
          <a:p>
            <a:r>
              <a:rPr lang="en-GB" dirty="0"/>
              <a:t>	- use </a:t>
            </a:r>
            <a:r>
              <a:rPr lang="en-GB" i="1" dirty="0" err="1"/>
              <a:t>block.plsda</a:t>
            </a:r>
            <a:r>
              <a:rPr lang="en-GB" i="1" dirty="0"/>
              <a:t> </a:t>
            </a:r>
            <a:r>
              <a:rPr lang="en-GB" dirty="0"/>
              <a:t>() from </a:t>
            </a:r>
            <a:r>
              <a:rPr lang="en-GB" dirty="0" err="1"/>
              <a:t>mixomics</a:t>
            </a:r>
            <a:r>
              <a:rPr lang="en-GB" dirty="0"/>
              <a:t> package</a:t>
            </a:r>
          </a:p>
          <a:p>
            <a:pPr>
              <a:spcBef>
                <a:spcPts val="600"/>
              </a:spcBef>
            </a:pPr>
            <a:r>
              <a:rPr lang="en-GB" dirty="0">
                <a:solidFill>
                  <a:schemeClr val="accent2"/>
                </a:solidFill>
              </a:rPr>
              <a:t>Question 2: Choose optimal number of latent variables?</a:t>
            </a:r>
          </a:p>
          <a:p>
            <a:pPr marL="285750" indent="-285750">
              <a:buFontTx/>
              <a:buChar char="-"/>
            </a:pPr>
            <a:r>
              <a:rPr lang="en-GB" dirty="0"/>
              <a:t>run perf() function from </a:t>
            </a:r>
            <a:r>
              <a:rPr lang="en-GB" dirty="0" err="1"/>
              <a:t>mixomics</a:t>
            </a:r>
            <a:r>
              <a:rPr lang="en-GB" dirty="0"/>
              <a:t> package</a:t>
            </a:r>
          </a:p>
          <a:p>
            <a:pPr marL="285750" indent="-285750">
              <a:buFontTx/>
              <a:buChar char="-"/>
            </a:pPr>
            <a:r>
              <a:rPr lang="en-GB" dirty="0"/>
              <a:t>plot the results with plot()</a:t>
            </a:r>
          </a:p>
          <a:p>
            <a:pPr marL="285750" indent="-285750">
              <a:buFontTx/>
              <a:buChar char="-"/>
            </a:pPr>
            <a:r>
              <a:rPr lang="en-GB" dirty="0"/>
              <a:t>run the analysis with optimal number of latent variables</a:t>
            </a:r>
          </a:p>
          <a:p>
            <a:pPr>
              <a:spcBef>
                <a:spcPts val="600"/>
              </a:spcBef>
            </a:pPr>
            <a:r>
              <a:rPr lang="en-GB" dirty="0">
                <a:solidFill>
                  <a:schemeClr val="accent2"/>
                </a:solidFill>
              </a:rPr>
              <a:t>Question 3: Is the model statistically significant? </a:t>
            </a:r>
          </a:p>
          <a:p>
            <a:r>
              <a:rPr lang="en-GB" dirty="0"/>
              <a:t>-  run a permutation test with </a:t>
            </a:r>
            <a:r>
              <a:rPr lang="en-GB" dirty="0" err="1"/>
              <a:t>DIABLO.test</a:t>
            </a:r>
            <a:r>
              <a:rPr lang="en-GB" dirty="0"/>
              <a:t>() from </a:t>
            </a:r>
            <a:r>
              <a:rPr lang="en-GB" dirty="0" err="1"/>
              <a:t>RVAideMemoire</a:t>
            </a:r>
            <a:r>
              <a:rPr lang="en-GB" dirty="0"/>
              <a:t> package</a:t>
            </a:r>
          </a:p>
          <a:p>
            <a:pPr>
              <a:spcBef>
                <a:spcPts val="600"/>
              </a:spcBef>
            </a:pPr>
            <a:r>
              <a:rPr lang="en-GB" dirty="0">
                <a:solidFill>
                  <a:schemeClr val="accent2"/>
                </a:solidFill>
              </a:rPr>
              <a:t>Question 4: what is the variance explained for each block by each latent variable and globally?</a:t>
            </a:r>
          </a:p>
          <a:p>
            <a:pPr>
              <a:spcBef>
                <a:spcPts val="600"/>
              </a:spcBef>
            </a:pPr>
            <a:endParaRPr lang="en-GB" dirty="0">
              <a:solidFill>
                <a:schemeClr val="accent2"/>
              </a:solidFill>
            </a:endParaRPr>
          </a:p>
          <a:p>
            <a:endParaRPr lang="en-GB" dirty="0">
              <a:solidFill>
                <a:schemeClr val="accent2"/>
              </a:solidFill>
            </a:endParaRPr>
          </a:p>
          <a:p>
            <a:pPr>
              <a:spcBef>
                <a:spcPts val="600"/>
              </a:spcBef>
            </a:pPr>
            <a:r>
              <a:rPr lang="en-GB" dirty="0">
                <a:solidFill>
                  <a:schemeClr val="accent2"/>
                </a:solidFill>
              </a:rPr>
              <a:t>Question 5: observe the samples distributions in the space of the latent variables.</a:t>
            </a:r>
          </a:p>
          <a:p>
            <a:pPr marL="285750" indent="-285750">
              <a:buFontTx/>
              <a:buChar char="-"/>
            </a:pPr>
            <a:r>
              <a:rPr lang="en-GB" dirty="0"/>
              <a:t>plot scores with </a:t>
            </a:r>
            <a:r>
              <a:rPr lang="en-GB" dirty="0" err="1"/>
              <a:t>plotIndiv</a:t>
            </a:r>
            <a:r>
              <a:rPr lang="en-GB" dirty="0"/>
              <a:t>()</a:t>
            </a:r>
          </a:p>
          <a:p>
            <a:pPr>
              <a:spcBef>
                <a:spcPts val="600"/>
              </a:spcBef>
            </a:pPr>
            <a:r>
              <a:rPr lang="en-GB" dirty="0">
                <a:solidFill>
                  <a:schemeClr val="accent2"/>
                </a:solidFill>
              </a:rPr>
              <a:t>Question 6: which genes and lipids are discriminant for genotype?</a:t>
            </a:r>
          </a:p>
          <a:p>
            <a:r>
              <a:rPr lang="en-GB" dirty="0"/>
              <a:t>-  plot loadings with </a:t>
            </a:r>
            <a:r>
              <a:rPr lang="en-GB" dirty="0" err="1"/>
              <a:t>plotVar</a:t>
            </a:r>
            <a:r>
              <a:rPr lang="en-GB" dirty="0"/>
              <a:t>()</a:t>
            </a:r>
          </a:p>
          <a:p>
            <a:endParaRPr lang="en-GB" dirty="0"/>
          </a:p>
          <a:p>
            <a:endParaRPr lang="en-GB" dirty="0"/>
          </a:p>
        </p:txBody>
      </p:sp>
      <p:sp>
        <p:nvSpPr>
          <p:cNvPr id="6" name="TextBox 5">
            <a:extLst>
              <a:ext uri="{FF2B5EF4-FFF2-40B4-BE49-F238E27FC236}">
                <a16:creationId xmlns:a16="http://schemas.microsoft.com/office/drawing/2014/main" id="{A542E178-F0DE-1728-B1E5-1B5E91275E1C}"/>
              </a:ext>
            </a:extLst>
          </p:cNvPr>
          <p:cNvSpPr txBox="1"/>
          <p:nvPr/>
        </p:nvSpPr>
        <p:spPr>
          <a:xfrm>
            <a:off x="6298924" y="1376736"/>
            <a:ext cx="5605209" cy="817245"/>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blockPLS_res</a:t>
            </a:r>
            <a:r>
              <a:rPr lang="en-GB" sz="1400" dirty="0">
                <a:solidFill>
                  <a:schemeClr val="bg1"/>
                </a:solidFill>
                <a:latin typeface="Consolas" panose="020B0609020204030204" pitchFamily="49" charset="0"/>
                <a:cs typeface="Consolas" panose="020B0609020204030204" pitchFamily="49" charset="0"/>
              </a:rPr>
              <a:t> &lt;- </a:t>
            </a:r>
            <a:r>
              <a:rPr lang="en-GB" sz="1400" dirty="0" err="1">
                <a:solidFill>
                  <a:schemeClr val="bg1"/>
                </a:solidFill>
                <a:latin typeface="Consolas" panose="020B0609020204030204" pitchFamily="49" charset="0"/>
                <a:cs typeface="Consolas" panose="020B0609020204030204" pitchFamily="49" charset="0"/>
              </a:rPr>
              <a:t>block.plsda</a:t>
            </a:r>
            <a:r>
              <a:rPr lang="en-GB" sz="1400" dirty="0">
                <a:solidFill>
                  <a:schemeClr val="bg1"/>
                </a:solidFill>
                <a:latin typeface="Consolas" panose="020B0609020204030204" pitchFamily="49" charset="0"/>
                <a:cs typeface="Consolas" panose="020B0609020204030204" pitchFamily="49" charset="0"/>
              </a:rPr>
              <a:t>(X = </a:t>
            </a:r>
            <a:r>
              <a:rPr lang="en-GB" sz="1400" dirty="0" err="1">
                <a:solidFill>
                  <a:schemeClr val="bg1"/>
                </a:solidFill>
                <a:latin typeface="Consolas" panose="020B0609020204030204" pitchFamily="49" charset="0"/>
                <a:cs typeface="Consolas" panose="020B0609020204030204" pitchFamily="49" charset="0"/>
              </a:rPr>
              <a:t>blockPLS_data</a:t>
            </a:r>
            <a:r>
              <a:rPr lang="en-GB" sz="1400" dirty="0">
                <a:solidFill>
                  <a:schemeClr val="bg1"/>
                </a:solidFill>
                <a:latin typeface="Consolas" panose="020B0609020204030204" pitchFamily="49" charset="0"/>
                <a:cs typeface="Consolas" panose="020B0609020204030204" pitchFamily="49" charset="0"/>
              </a:rPr>
              <a:t>,</a:t>
            </a:r>
          </a:p>
          <a:p>
            <a:r>
              <a:rPr lang="en-GB" sz="1400" dirty="0">
                <a:solidFill>
                  <a:schemeClr val="bg1"/>
                </a:solidFill>
                <a:latin typeface="Consolas" panose="020B0609020204030204" pitchFamily="49" charset="0"/>
                <a:cs typeface="Consolas" panose="020B0609020204030204" pitchFamily="49" charset="0"/>
              </a:rPr>
              <a:t>		Y = genotype, design = "full", 		</a:t>
            </a:r>
            <a:r>
              <a:rPr lang="en-GB" sz="1400" dirty="0" err="1">
                <a:solidFill>
                  <a:schemeClr val="bg1"/>
                </a:solidFill>
                <a:latin typeface="Consolas" panose="020B0609020204030204" pitchFamily="49" charset="0"/>
                <a:cs typeface="Consolas" panose="020B0609020204030204" pitchFamily="49" charset="0"/>
              </a:rPr>
              <a:t>all.outputs</a:t>
            </a:r>
            <a:r>
              <a:rPr lang="en-GB" sz="1400" dirty="0">
                <a:solidFill>
                  <a:schemeClr val="bg1"/>
                </a:solidFill>
                <a:latin typeface="Consolas" panose="020B0609020204030204" pitchFamily="49" charset="0"/>
                <a:cs typeface="Consolas" panose="020B0609020204030204" pitchFamily="49" charset="0"/>
              </a:rPr>
              <a:t> = T, </a:t>
            </a:r>
            <a:r>
              <a:rPr lang="en-GB" sz="1400" dirty="0" err="1">
                <a:solidFill>
                  <a:schemeClr val="bg1"/>
                </a:solidFill>
                <a:latin typeface="Consolas" panose="020B0609020204030204" pitchFamily="49" charset="0"/>
                <a:cs typeface="Consolas" panose="020B0609020204030204" pitchFamily="49" charset="0"/>
              </a:rPr>
              <a:t>ncomp</a:t>
            </a:r>
            <a:r>
              <a:rPr lang="en-GB" sz="1400" dirty="0">
                <a:solidFill>
                  <a:schemeClr val="bg1"/>
                </a:solidFill>
                <a:latin typeface="Consolas" panose="020B0609020204030204" pitchFamily="49" charset="0"/>
                <a:cs typeface="Consolas" panose="020B0609020204030204" pitchFamily="49" charset="0"/>
              </a:rPr>
              <a:t> = 10)</a:t>
            </a:r>
          </a:p>
        </p:txBody>
      </p:sp>
      <p:sp>
        <p:nvSpPr>
          <p:cNvPr id="7" name="TextBox 6">
            <a:extLst>
              <a:ext uri="{FF2B5EF4-FFF2-40B4-BE49-F238E27FC236}">
                <a16:creationId xmlns:a16="http://schemas.microsoft.com/office/drawing/2014/main" id="{5D235A82-17CD-F2CE-31BF-5DF4E1214B55}"/>
              </a:ext>
            </a:extLst>
          </p:cNvPr>
          <p:cNvSpPr txBox="1"/>
          <p:nvPr/>
        </p:nvSpPr>
        <p:spPr>
          <a:xfrm>
            <a:off x="7111429" y="3748152"/>
            <a:ext cx="4792704" cy="340519"/>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blockPLS_permtest</a:t>
            </a:r>
            <a:r>
              <a:rPr lang="en-GB" sz="1400" dirty="0">
                <a:solidFill>
                  <a:schemeClr val="bg1"/>
                </a:solidFill>
                <a:latin typeface="Consolas" panose="020B0609020204030204" pitchFamily="49" charset="0"/>
                <a:cs typeface="Consolas" panose="020B0609020204030204" pitchFamily="49" charset="0"/>
              </a:rPr>
              <a:t> &lt;- </a:t>
            </a:r>
            <a:r>
              <a:rPr lang="en-GB" sz="1400" dirty="0" err="1">
                <a:solidFill>
                  <a:schemeClr val="bg1"/>
                </a:solidFill>
                <a:latin typeface="Consolas" panose="020B0609020204030204" pitchFamily="49" charset="0"/>
                <a:cs typeface="Consolas" panose="020B0609020204030204" pitchFamily="49" charset="0"/>
              </a:rPr>
              <a:t>DIABLO.test</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blockPLS_res</a:t>
            </a:r>
            <a:r>
              <a:rPr lang="en-GB" sz="1400" dirty="0">
                <a:solidFill>
                  <a:schemeClr val="bg1"/>
                </a:solidFill>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18A982E2-DAE9-3AB7-B428-41D3ABFCD14F}"/>
              </a:ext>
            </a:extLst>
          </p:cNvPr>
          <p:cNvSpPr txBox="1"/>
          <p:nvPr/>
        </p:nvSpPr>
        <p:spPr>
          <a:xfrm>
            <a:off x="6298924" y="2785164"/>
            <a:ext cx="5605209" cy="578882"/>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blockPLS_perf</a:t>
            </a:r>
            <a:r>
              <a:rPr lang="en-GB" sz="1400" dirty="0">
                <a:solidFill>
                  <a:schemeClr val="bg1"/>
                </a:solidFill>
                <a:latin typeface="Consolas" panose="020B0609020204030204" pitchFamily="49" charset="0"/>
                <a:cs typeface="Consolas" panose="020B0609020204030204" pitchFamily="49" charset="0"/>
              </a:rPr>
              <a:t> &lt;- perf(</a:t>
            </a:r>
            <a:r>
              <a:rPr lang="en-GB" sz="1400" dirty="0" err="1">
                <a:solidFill>
                  <a:schemeClr val="bg1"/>
                </a:solidFill>
                <a:latin typeface="Consolas" panose="020B0609020204030204" pitchFamily="49" charset="0"/>
                <a:cs typeface="Consolas" panose="020B0609020204030204" pitchFamily="49" charset="0"/>
              </a:rPr>
              <a:t>blockPLS_res</a:t>
            </a:r>
            <a:r>
              <a:rPr lang="en-GB" sz="1400" dirty="0">
                <a:solidFill>
                  <a:schemeClr val="bg1"/>
                </a:solidFill>
                <a:latin typeface="Consolas" panose="020B0609020204030204" pitchFamily="49" charset="0"/>
                <a:cs typeface="Consolas" panose="020B0609020204030204" pitchFamily="49" charset="0"/>
              </a:rPr>
              <a:t>, validation = '</a:t>
            </a:r>
            <a:r>
              <a:rPr lang="en-GB" sz="1400" dirty="0" err="1">
                <a:solidFill>
                  <a:schemeClr val="bg1"/>
                </a:solidFill>
                <a:latin typeface="Consolas" panose="020B0609020204030204" pitchFamily="49" charset="0"/>
                <a:cs typeface="Consolas" panose="020B0609020204030204" pitchFamily="49" charset="0"/>
              </a:rPr>
              <a:t>Mfold</a:t>
            </a:r>
            <a:r>
              <a:rPr lang="en-GB" sz="1400" dirty="0">
                <a:solidFill>
                  <a:schemeClr val="bg1"/>
                </a:solidFill>
                <a:latin typeface="Consolas" panose="020B0609020204030204" pitchFamily="49" charset="0"/>
                <a:cs typeface="Consolas" panose="020B0609020204030204" pitchFamily="49" charset="0"/>
              </a:rPr>
              <a:t>', folds = 7, </a:t>
            </a:r>
            <a:r>
              <a:rPr lang="en-GB" sz="1400" dirty="0" err="1">
                <a:solidFill>
                  <a:schemeClr val="bg1"/>
                </a:solidFill>
                <a:latin typeface="Consolas" panose="020B0609020204030204" pitchFamily="49" charset="0"/>
                <a:cs typeface="Consolas" panose="020B0609020204030204" pitchFamily="49" charset="0"/>
              </a:rPr>
              <a:t>nrepeat</a:t>
            </a:r>
            <a:r>
              <a:rPr lang="en-GB" sz="1400" dirty="0">
                <a:solidFill>
                  <a:schemeClr val="bg1"/>
                </a:solidFill>
                <a:latin typeface="Consolas" panose="020B0609020204030204" pitchFamily="49" charset="0"/>
                <a:cs typeface="Consolas" panose="020B0609020204030204" pitchFamily="49" charset="0"/>
              </a:rPr>
              <a:t> = 10, </a:t>
            </a:r>
            <a:r>
              <a:rPr lang="en-GB" sz="1400" dirty="0" err="1">
                <a:solidFill>
                  <a:schemeClr val="bg1"/>
                </a:solidFill>
                <a:latin typeface="Consolas" panose="020B0609020204030204" pitchFamily="49" charset="0"/>
                <a:cs typeface="Consolas" panose="020B0609020204030204" pitchFamily="49" charset="0"/>
              </a:rPr>
              <a:t>auc</a:t>
            </a:r>
            <a:r>
              <a:rPr lang="en-GB" sz="1400" dirty="0">
                <a:solidFill>
                  <a:schemeClr val="bg1"/>
                </a:solidFill>
                <a:latin typeface="Consolas" panose="020B0609020204030204" pitchFamily="49" charset="0"/>
                <a:cs typeface="Consolas" panose="020B0609020204030204" pitchFamily="49" charset="0"/>
              </a:rPr>
              <a:t> = TRUE, </a:t>
            </a:r>
            <a:r>
              <a:rPr lang="en-GB" sz="1400" dirty="0" err="1">
                <a:solidFill>
                  <a:schemeClr val="bg1"/>
                </a:solidFill>
                <a:latin typeface="Consolas" panose="020B0609020204030204" pitchFamily="49" charset="0"/>
                <a:cs typeface="Consolas" panose="020B0609020204030204" pitchFamily="49" charset="0"/>
              </a:rPr>
              <a:t>cpus</a:t>
            </a:r>
            <a:r>
              <a:rPr lang="en-GB" sz="1400" dirty="0">
                <a:solidFill>
                  <a:schemeClr val="bg1"/>
                </a:solidFill>
                <a:latin typeface="Consolas" panose="020B0609020204030204" pitchFamily="49" charset="0"/>
                <a:cs typeface="Consolas" panose="020B0609020204030204" pitchFamily="49" charset="0"/>
              </a:rPr>
              <a:t>=2)</a:t>
            </a:r>
          </a:p>
        </p:txBody>
      </p:sp>
      <p:sp>
        <p:nvSpPr>
          <p:cNvPr id="10" name="TextBox 9">
            <a:extLst>
              <a:ext uri="{FF2B5EF4-FFF2-40B4-BE49-F238E27FC236}">
                <a16:creationId xmlns:a16="http://schemas.microsoft.com/office/drawing/2014/main" id="{D2443348-D943-E741-C8A4-59B3D44EDCB6}"/>
              </a:ext>
            </a:extLst>
          </p:cNvPr>
          <p:cNvSpPr txBox="1"/>
          <p:nvPr/>
        </p:nvSpPr>
        <p:spPr>
          <a:xfrm>
            <a:off x="4654194" y="4773303"/>
            <a:ext cx="7249940" cy="578882"/>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blockPLS_expl</a:t>
            </a:r>
            <a:r>
              <a:rPr lang="en-GB" sz="1400" dirty="0">
                <a:solidFill>
                  <a:schemeClr val="bg1"/>
                </a:solidFill>
                <a:latin typeface="Consolas" panose="020B0609020204030204" pitchFamily="49" charset="0"/>
                <a:cs typeface="Consolas" panose="020B0609020204030204" pitchFamily="49" charset="0"/>
              </a:rPr>
              <a:t> &lt;- </a:t>
            </a:r>
            <a:r>
              <a:rPr lang="en-GB" sz="1400" dirty="0" err="1">
                <a:solidFill>
                  <a:schemeClr val="bg1"/>
                </a:solidFill>
                <a:latin typeface="Consolas" panose="020B0609020204030204" pitchFamily="49" charset="0"/>
                <a:cs typeface="Consolas" panose="020B0609020204030204" pitchFamily="49" charset="0"/>
              </a:rPr>
              <a:t>do.call</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rbind</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blockPLS_res$AVE$AVE_X</a:t>
            </a:r>
            <a:r>
              <a:rPr lang="en-GB" sz="1400" dirty="0">
                <a:solidFill>
                  <a:schemeClr val="bg1"/>
                </a:solidFill>
                <a:latin typeface="Consolas" panose="020B0609020204030204" pitchFamily="49" charset="0"/>
                <a:cs typeface="Consolas" panose="020B0609020204030204" pitchFamily="49" charset="0"/>
              </a:rPr>
              <a:t>[1:2])</a:t>
            </a:r>
          </a:p>
          <a:p>
            <a:r>
              <a:rPr lang="en-GB" sz="1400" dirty="0" err="1">
                <a:solidFill>
                  <a:schemeClr val="bg1"/>
                </a:solidFill>
                <a:latin typeface="Consolas" panose="020B0609020204030204" pitchFamily="49" charset="0"/>
                <a:cs typeface="Consolas" panose="020B0609020204030204" pitchFamily="49" charset="0"/>
              </a:rPr>
              <a:t>blockPLS_expl</a:t>
            </a:r>
            <a:r>
              <a:rPr lang="en-GB" sz="1400" dirty="0">
                <a:solidFill>
                  <a:schemeClr val="bg1"/>
                </a:solidFill>
                <a:latin typeface="Consolas" panose="020B0609020204030204" pitchFamily="49" charset="0"/>
                <a:cs typeface="Consolas" panose="020B0609020204030204" pitchFamily="49" charset="0"/>
              </a:rPr>
              <a:t> &lt;- </a:t>
            </a:r>
            <a:r>
              <a:rPr lang="en-GB" sz="1400" dirty="0" err="1">
                <a:solidFill>
                  <a:schemeClr val="bg1"/>
                </a:solidFill>
                <a:latin typeface="Consolas" panose="020B0609020204030204" pitchFamily="49" charset="0"/>
                <a:cs typeface="Consolas" panose="020B0609020204030204" pitchFamily="49" charset="0"/>
              </a:rPr>
              <a:t>rbind</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blockPLS_expl</a:t>
            </a:r>
            <a:r>
              <a:rPr lang="en-GB" sz="1400" dirty="0">
                <a:solidFill>
                  <a:schemeClr val="bg1"/>
                </a:solidFill>
                <a:latin typeface="Consolas" panose="020B0609020204030204" pitchFamily="49" charset="0"/>
                <a:cs typeface="Consolas" panose="020B0609020204030204" pitchFamily="49" charset="0"/>
              </a:rPr>
              <a:t>, </a:t>
            </a:r>
            <a:r>
              <a:rPr lang="en-GB" sz="1400" dirty="0" err="1">
                <a:solidFill>
                  <a:schemeClr val="bg1"/>
                </a:solidFill>
                <a:latin typeface="Consolas" panose="020B0609020204030204" pitchFamily="49" charset="0"/>
                <a:cs typeface="Consolas" panose="020B0609020204030204" pitchFamily="49" charset="0"/>
              </a:rPr>
              <a:t>blockPLS_res$AVE</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AVE_outer</a:t>
            </a:r>
            <a:r>
              <a:rPr lang="en-GB" sz="1400" dirty="0">
                <a:solidFill>
                  <a:schemeClr val="bg1"/>
                </a:solidFill>
                <a:latin typeface="Consolas" panose="020B0609020204030204" pitchFamily="49" charset="0"/>
                <a:cs typeface="Consolas" panose="020B0609020204030204" pitchFamily="49" charset="0"/>
              </a:rPr>
              <a:t>"]])</a:t>
            </a:r>
          </a:p>
        </p:txBody>
      </p:sp>
      <p:sp>
        <p:nvSpPr>
          <p:cNvPr id="11" name="TextBox 10">
            <a:extLst>
              <a:ext uri="{FF2B5EF4-FFF2-40B4-BE49-F238E27FC236}">
                <a16:creationId xmlns:a16="http://schemas.microsoft.com/office/drawing/2014/main" id="{5610F88E-5DD2-0C73-D94E-44C38AB33127}"/>
              </a:ext>
            </a:extLst>
          </p:cNvPr>
          <p:cNvSpPr txBox="1"/>
          <p:nvPr/>
        </p:nvSpPr>
        <p:spPr>
          <a:xfrm>
            <a:off x="6606283" y="5718715"/>
            <a:ext cx="5297850" cy="340519"/>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plotIndiv</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blockPLS_res</a:t>
            </a:r>
            <a:r>
              <a:rPr lang="en-GB" sz="1400" dirty="0">
                <a:solidFill>
                  <a:schemeClr val="bg1"/>
                </a:solidFill>
                <a:latin typeface="Consolas" panose="020B0609020204030204" pitchFamily="49" charset="0"/>
                <a:cs typeface="Consolas" panose="020B0609020204030204" pitchFamily="49" charset="0"/>
              </a:rPr>
              <a:t>, block = "</a:t>
            </a:r>
            <a:r>
              <a:rPr lang="en-GB" sz="1400" dirty="0" err="1">
                <a:solidFill>
                  <a:schemeClr val="bg1"/>
                </a:solidFill>
                <a:latin typeface="Consolas" panose="020B0609020204030204" pitchFamily="49" charset="0"/>
                <a:cs typeface="Consolas" panose="020B0609020204030204" pitchFamily="49" charset="0"/>
              </a:rPr>
              <a:t>weighted.average</a:t>
            </a:r>
            <a:r>
              <a:rPr lang="en-GB" sz="1400" dirty="0">
                <a:solidFill>
                  <a:schemeClr val="bg1"/>
                </a:solidFill>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15336AB4-46F7-C852-A62C-C3A396FBA3ED}"/>
              </a:ext>
            </a:extLst>
          </p:cNvPr>
          <p:cNvSpPr txBox="1"/>
          <p:nvPr/>
        </p:nvSpPr>
        <p:spPr>
          <a:xfrm>
            <a:off x="9616611" y="6400375"/>
            <a:ext cx="2287522" cy="340519"/>
          </a:xfrm>
          <a:prstGeom prst="roundRect">
            <a:avLst/>
          </a:prstGeom>
          <a:solidFill>
            <a:schemeClr val="accent2"/>
          </a:solidFill>
        </p:spPr>
        <p:txBody>
          <a:bodyPr wrap="square" rtlCol="0">
            <a:spAutoFit/>
          </a:bodyPr>
          <a:lstStyle/>
          <a:p>
            <a:r>
              <a:rPr lang="en-GB" sz="1400" dirty="0" err="1">
                <a:solidFill>
                  <a:schemeClr val="bg1"/>
                </a:solidFill>
                <a:latin typeface="Consolas" panose="020B0609020204030204" pitchFamily="49" charset="0"/>
                <a:cs typeface="Consolas" panose="020B0609020204030204" pitchFamily="49" charset="0"/>
              </a:rPr>
              <a:t>plotVar</a:t>
            </a:r>
            <a:r>
              <a:rPr lang="en-GB" sz="1400" dirty="0">
                <a:solidFill>
                  <a:schemeClr val="bg1"/>
                </a:solidFill>
                <a:latin typeface="Consolas" panose="020B0609020204030204" pitchFamily="49" charset="0"/>
                <a:cs typeface="Consolas" panose="020B0609020204030204" pitchFamily="49" charset="0"/>
              </a:rPr>
              <a:t>(</a:t>
            </a:r>
            <a:r>
              <a:rPr lang="en-GB" sz="1400" dirty="0" err="1">
                <a:solidFill>
                  <a:schemeClr val="bg1"/>
                </a:solidFill>
                <a:latin typeface="Consolas" panose="020B0609020204030204" pitchFamily="49" charset="0"/>
                <a:cs typeface="Consolas" panose="020B0609020204030204" pitchFamily="49" charset="0"/>
              </a:rPr>
              <a:t>blockPLS_res</a:t>
            </a:r>
            <a:r>
              <a:rPr lang="en-GB" sz="1400"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60513260"/>
      </p:ext>
    </p:extLst>
  </p:cSld>
  <p:clrMapOvr>
    <a:masterClrMapping/>
  </p:clrMapOvr>
</p:sld>
</file>

<file path=ppt/theme/theme1.xml><?xml version="1.0" encoding="utf-8"?>
<a:theme xmlns:a="http://schemas.openxmlformats.org/drawingml/2006/main" name="1_Modèle par défaut">
  <a:themeElements>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9145</TotalTime>
  <Words>781</Words>
  <Application>Microsoft Macintosh PowerPoint</Application>
  <PresentationFormat>Widescreen</PresentationFormat>
  <Paragraphs>68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Consolas</vt:lpstr>
      <vt:lpstr>Helvetica</vt:lpstr>
      <vt:lpstr>1_Modèle par défaut</vt:lpstr>
      <vt:lpstr>Exercise 1 : unsupervised multiblock analysis</vt:lpstr>
      <vt:lpstr>ComDim analysis of all samples</vt:lpstr>
      <vt:lpstr>Discriminant analysis wt vs ppar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 : unsupervised multiblock analysis</dc:title>
  <dc:creator>Florence Mehl</dc:creator>
  <cp:lastModifiedBy>Florence Mehl</cp:lastModifiedBy>
  <cp:revision>3</cp:revision>
  <dcterms:created xsi:type="dcterms:W3CDTF">2023-02-24T09:34:07Z</dcterms:created>
  <dcterms:modified xsi:type="dcterms:W3CDTF">2023-03-07T10:51:59Z</dcterms:modified>
</cp:coreProperties>
</file>