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1367" r:id="rId2"/>
    <p:sldId id="1366" r:id="rId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51"/>
    <p:restoredTop sz="96327"/>
  </p:normalViewPr>
  <p:slideViewPr>
    <p:cSldViewPr snapToGrid="0">
      <p:cViewPr varScale="1">
        <p:scale>
          <a:sx n="124" d="100"/>
          <a:sy n="124" d="100"/>
        </p:scale>
        <p:origin x="61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emf"/><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2"/>
          <p:cNvSpPr>
            <a:spLocks noChangeArrowheads="1"/>
          </p:cNvSpPr>
          <p:nvPr userDrawn="1"/>
        </p:nvSpPr>
        <p:spPr bwMode="white">
          <a:xfrm>
            <a:off x="2256368" y="0"/>
            <a:ext cx="9935633" cy="6858000"/>
          </a:xfrm>
          <a:prstGeom prst="rect">
            <a:avLst/>
          </a:prstGeom>
          <a:solidFill>
            <a:schemeClr val="bg1"/>
          </a:solidFill>
          <a:ln w="9525">
            <a:noFill/>
            <a:miter lim="800000"/>
            <a:headEnd/>
            <a:tailEnd/>
          </a:ln>
          <a:effectLst/>
        </p:spPr>
        <p:txBody>
          <a:bodyPr wrap="none" anchor="ctr"/>
          <a:lstStyle/>
          <a:p>
            <a:pPr fontAlgn="auto">
              <a:spcBef>
                <a:spcPts val="0"/>
              </a:spcBef>
              <a:spcAft>
                <a:spcPts val="0"/>
              </a:spcAft>
              <a:defRPr/>
            </a:pPr>
            <a:endParaRPr lang="fr-CH" sz="1800">
              <a:latin typeface="+mn-lt"/>
              <a:cs typeface="+mn-cs"/>
            </a:endParaRPr>
          </a:p>
        </p:txBody>
      </p:sp>
      <p:sp>
        <p:nvSpPr>
          <p:cNvPr id="5" name="Rectangle 3"/>
          <p:cNvSpPr>
            <a:spLocks noChangeArrowheads="1"/>
          </p:cNvSpPr>
          <p:nvPr userDrawn="1"/>
        </p:nvSpPr>
        <p:spPr bwMode="white">
          <a:xfrm>
            <a:off x="1" y="0"/>
            <a:ext cx="2256367" cy="6102350"/>
          </a:xfrm>
          <a:prstGeom prst="rect">
            <a:avLst/>
          </a:prstGeom>
          <a:solidFill>
            <a:schemeClr val="bg1"/>
          </a:solidFill>
          <a:ln w="9525">
            <a:noFill/>
            <a:miter lim="800000"/>
            <a:headEnd/>
            <a:tailEnd/>
          </a:ln>
          <a:effectLst/>
        </p:spPr>
        <p:txBody>
          <a:bodyPr wrap="none" anchor="ctr"/>
          <a:lstStyle/>
          <a:p>
            <a:pPr fontAlgn="auto">
              <a:spcBef>
                <a:spcPts val="0"/>
              </a:spcBef>
              <a:spcAft>
                <a:spcPts val="0"/>
              </a:spcAft>
              <a:defRPr/>
            </a:pPr>
            <a:endParaRPr lang="fr-CH" sz="1800">
              <a:latin typeface="+mn-lt"/>
              <a:cs typeface="+mn-cs"/>
            </a:endParaRPr>
          </a:p>
        </p:txBody>
      </p:sp>
      <p:sp>
        <p:nvSpPr>
          <p:cNvPr id="13317" name="Rectangle 5"/>
          <p:cNvSpPr>
            <a:spLocks noGrp="1" noChangeArrowheads="1"/>
          </p:cNvSpPr>
          <p:nvPr>
            <p:ph type="ctrTitle" sz="quarter"/>
          </p:nvPr>
        </p:nvSpPr>
        <p:spPr>
          <a:xfrm>
            <a:off x="914400" y="1598614"/>
            <a:ext cx="10363200" cy="1470025"/>
          </a:xfrm>
          <a:prstGeom prst="rect">
            <a:avLst/>
          </a:prstGeom>
        </p:spPr>
        <p:txBody>
          <a:bodyPr/>
          <a:lstStyle>
            <a:lvl1pPr algn="ctr">
              <a:defRPr sz="3600" u="sng"/>
            </a:lvl1pPr>
          </a:lstStyle>
          <a:p>
            <a:r>
              <a:rPr lang="en-US"/>
              <a:t>Titre de la présentation</a:t>
            </a:r>
          </a:p>
        </p:txBody>
      </p:sp>
      <p:sp>
        <p:nvSpPr>
          <p:cNvPr id="13318" name="Rectangle 6"/>
          <p:cNvSpPr>
            <a:spLocks noGrp="1" noChangeArrowheads="1"/>
          </p:cNvSpPr>
          <p:nvPr>
            <p:ph type="subTitle" sz="quarter" idx="1"/>
          </p:nvPr>
        </p:nvSpPr>
        <p:spPr bwMode="auto">
          <a:xfrm>
            <a:off x="1828800" y="3981450"/>
            <a:ext cx="8534400" cy="1752600"/>
          </a:xfrm>
          <a:prstGeom prst="rect">
            <a:avLst/>
          </a:prstGeom>
          <a:noFill/>
          <a:ln algn="ctr">
            <a:miter lim="800000"/>
            <a:headEnd/>
            <a:tailEnd/>
          </a:ln>
        </p:spPr>
        <p:txBody>
          <a:bodyPr vert="horz" wrap="square" lIns="91440" tIns="45720" rIns="91440" bIns="45720" numCol="1" anchor="t" anchorCtr="0" compatLnSpc="1">
            <a:prstTxWarp prst="textNoShape">
              <a:avLst/>
            </a:prstTxWarp>
          </a:bodyPr>
          <a:lstStyle>
            <a:lvl1pPr marL="0" indent="0" algn="ctr">
              <a:buFontTx/>
              <a:buNone/>
              <a:defRPr sz="1800" b="1" i="1">
                <a:solidFill>
                  <a:srgbClr val="3156CD"/>
                </a:solidFill>
              </a:defRPr>
            </a:lvl1pPr>
          </a:lstStyle>
          <a:p>
            <a:r>
              <a:rPr lang="en-US"/>
              <a:t>Cliquez pour modifier le style des sous-titres du masque</a:t>
            </a:r>
          </a:p>
        </p:txBody>
      </p:sp>
      <p:sp>
        <p:nvSpPr>
          <p:cNvPr id="15" name="Line 6"/>
          <p:cNvSpPr>
            <a:spLocks noChangeShapeType="1"/>
          </p:cNvSpPr>
          <p:nvPr userDrawn="1"/>
        </p:nvSpPr>
        <p:spPr bwMode="auto">
          <a:xfrm>
            <a:off x="480484" y="908050"/>
            <a:ext cx="11233149" cy="0"/>
          </a:xfrm>
          <a:prstGeom prst="line">
            <a:avLst/>
          </a:prstGeom>
          <a:noFill/>
          <a:ln w="38100">
            <a:solidFill>
              <a:srgbClr val="BEBEBE"/>
            </a:solidFill>
            <a:round/>
            <a:headEnd/>
            <a:tailEnd/>
          </a:ln>
          <a:effectLst/>
        </p:spPr>
        <p:txBody>
          <a:bodyPr/>
          <a:lstStyle/>
          <a:p>
            <a:endParaRPr lang="en-US" sz="1800"/>
          </a:p>
        </p:txBody>
      </p:sp>
      <p:grpSp>
        <p:nvGrpSpPr>
          <p:cNvPr id="14" name="Group 26"/>
          <p:cNvGrpSpPr>
            <a:grpSpLocks/>
          </p:cNvGrpSpPr>
          <p:nvPr userDrawn="1"/>
        </p:nvGrpSpPr>
        <p:grpSpPr bwMode="auto">
          <a:xfrm>
            <a:off x="1104900" y="333375"/>
            <a:ext cx="9984317" cy="323850"/>
            <a:chOff x="612" y="210"/>
            <a:chExt cx="4717" cy="204"/>
          </a:xfrm>
        </p:grpSpPr>
        <p:pic>
          <p:nvPicPr>
            <p:cNvPr id="16" name="Picture 10" descr="08UniGe_noi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12" y="214"/>
              <a:ext cx="680"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1" descr="12logo_EPGL_noir_fond_transparen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684" y="213"/>
              <a:ext cx="67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 descr="16logo_UniL_noir_fond_transparent"/>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50" y="210"/>
              <a:ext cx="57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1" name="Picture 4"/>
          <p:cNvPicPr>
            <a:picLocks noChangeAspect="1" noChangeArrowheads="1"/>
          </p:cNvPicPr>
          <p:nvPr userDrawn="1"/>
        </p:nvPicPr>
        <p:blipFill>
          <a:blip r:embed="rId5" cstate="print"/>
          <a:srcRect l="1732" t="60855" r="46706"/>
          <a:stretch>
            <a:fillRect/>
          </a:stretch>
        </p:blipFill>
        <p:spPr bwMode="auto">
          <a:xfrm>
            <a:off x="-12700" y="6092826"/>
            <a:ext cx="2269067" cy="784225"/>
          </a:xfrm>
          <a:prstGeom prst="rect">
            <a:avLst/>
          </a:prstGeom>
          <a:noFill/>
          <a:ln w="9525">
            <a:noFill/>
            <a:miter lim="800000"/>
            <a:headEnd/>
            <a:tailEnd/>
          </a:ln>
          <a:effectLst/>
        </p:spPr>
      </p:pic>
    </p:spTree>
    <p:extLst>
      <p:ext uri="{BB962C8B-B14F-4D97-AF65-F5344CB8AC3E}">
        <p14:creationId xmlns:p14="http://schemas.microsoft.com/office/powerpoint/2010/main" val="414949227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287867" y="44450"/>
            <a:ext cx="11904133" cy="863600"/>
          </a:xfrm>
          <a:prstGeom prst="rect">
            <a:avLst/>
          </a:prstGeom>
        </p:spPr>
        <p:txBody>
          <a:bodyPr/>
          <a:lstStyle/>
          <a:p>
            <a:r>
              <a:rPr lang="fr-FR"/>
              <a:t>Cliquez pour modifier le style du titre</a:t>
            </a:r>
            <a:endParaRPr lang="fr-CH"/>
          </a:p>
        </p:txBody>
      </p:sp>
      <p:sp>
        <p:nvSpPr>
          <p:cNvPr id="3" name="Espace réservé du texte vertical 2"/>
          <p:cNvSpPr>
            <a:spLocks noGrp="1"/>
          </p:cNvSpPr>
          <p:nvPr>
            <p:ph type="body" orient="vert" idx="1"/>
          </p:nvPr>
        </p:nvSpPr>
        <p:spPr>
          <a:xfrm>
            <a:off x="609600" y="1600201"/>
            <a:ext cx="10972800" cy="4525963"/>
          </a:xfrm>
          <a:prstGeom prst="rect">
            <a:avLst/>
          </a:prstGeo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Tree>
    <p:extLst>
      <p:ext uri="{BB962C8B-B14F-4D97-AF65-F5344CB8AC3E}">
        <p14:creationId xmlns:p14="http://schemas.microsoft.com/office/powerpoint/2010/main" val="372771849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215968" y="44451"/>
            <a:ext cx="2976033" cy="6081713"/>
          </a:xfrm>
          <a:prstGeom prst="rect">
            <a:avLst/>
          </a:prstGeom>
        </p:spPr>
        <p:txBody>
          <a:bodyPr vert="eaVert"/>
          <a:lstStyle/>
          <a:p>
            <a:r>
              <a:rPr lang="fr-FR"/>
              <a:t>Cliquez pour modifier le style du titre</a:t>
            </a:r>
            <a:endParaRPr lang="fr-CH"/>
          </a:p>
        </p:txBody>
      </p:sp>
      <p:sp>
        <p:nvSpPr>
          <p:cNvPr id="3" name="Espace réservé du texte vertical 2"/>
          <p:cNvSpPr>
            <a:spLocks noGrp="1"/>
          </p:cNvSpPr>
          <p:nvPr>
            <p:ph type="body" orient="vert" idx="1"/>
          </p:nvPr>
        </p:nvSpPr>
        <p:spPr>
          <a:xfrm>
            <a:off x="287867" y="44451"/>
            <a:ext cx="8724900" cy="6081713"/>
          </a:xfrm>
          <a:prstGeom prst="rect">
            <a:avLst/>
          </a:prstGeo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Tree>
    <p:extLst>
      <p:ext uri="{BB962C8B-B14F-4D97-AF65-F5344CB8AC3E}">
        <p14:creationId xmlns:p14="http://schemas.microsoft.com/office/powerpoint/2010/main" val="173098492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287867" y="44451"/>
            <a:ext cx="11904133" cy="6081713"/>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Tree>
    <p:extLst>
      <p:ext uri="{BB962C8B-B14F-4D97-AF65-F5344CB8AC3E}">
        <p14:creationId xmlns:p14="http://schemas.microsoft.com/office/powerpoint/2010/main" val="397425994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287867" y="44450"/>
            <a:ext cx="11904133" cy="863600"/>
          </a:xfrm>
          <a:prstGeom prst="rect">
            <a:avLst/>
          </a:prstGeom>
        </p:spPr>
        <p:txBody>
          <a:bodyPr/>
          <a:lstStyle/>
          <a:p>
            <a:r>
              <a:rPr lang="fr-FR"/>
              <a:t>Cliquez pour modifier le style du titre</a:t>
            </a:r>
            <a:endParaRPr lang="fr-CH"/>
          </a:p>
        </p:txBody>
      </p:sp>
      <p:sp>
        <p:nvSpPr>
          <p:cNvPr id="3" name="Espace réservé du tableau 2"/>
          <p:cNvSpPr>
            <a:spLocks noGrp="1"/>
          </p:cNvSpPr>
          <p:nvPr>
            <p:ph type="tbl" idx="1"/>
          </p:nvPr>
        </p:nvSpPr>
        <p:spPr>
          <a:xfrm>
            <a:off x="609600" y="1600201"/>
            <a:ext cx="10972800" cy="4525963"/>
          </a:xfrm>
          <a:prstGeom prst="rect">
            <a:avLst/>
          </a:prstGeom>
        </p:spPr>
        <p:txBody>
          <a:bodyPr/>
          <a:lstStyle/>
          <a:p>
            <a:pPr lvl="0"/>
            <a:endParaRPr lang="fr-CH" noProof="0"/>
          </a:p>
        </p:txBody>
      </p:sp>
    </p:spTree>
    <p:extLst>
      <p:ext uri="{BB962C8B-B14F-4D97-AF65-F5344CB8AC3E}">
        <p14:creationId xmlns:p14="http://schemas.microsoft.com/office/powerpoint/2010/main" val="30618143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600201"/>
            <a:ext cx="10972800" cy="4525963"/>
          </a:xfrm>
          <a:prstGeom prst="rect">
            <a:avLst/>
          </a:prstGeom>
        </p:spPr>
        <p:txBody>
          <a:bodyPr/>
          <a:lstStyle>
            <a:lvl1pPr>
              <a:defRPr>
                <a:latin typeface="Helvetica"/>
                <a:cs typeface="Helvetica"/>
              </a:defRPr>
            </a:lvl1pPr>
            <a:lvl2pPr>
              <a:defRPr>
                <a:latin typeface="Helvetica"/>
                <a:cs typeface="Helvetica"/>
              </a:defRPr>
            </a:lvl2pPr>
            <a:lvl3pPr>
              <a:defRPr>
                <a:latin typeface="Helvetica"/>
                <a:cs typeface="Helvetica"/>
              </a:defRPr>
            </a:lvl3pPr>
            <a:lvl4pPr>
              <a:defRPr>
                <a:latin typeface="Helvetica"/>
                <a:cs typeface="Helvetica"/>
              </a:defRPr>
            </a:lvl4pPr>
            <a:lvl5pPr>
              <a:defRPr>
                <a:latin typeface="Helvetica"/>
                <a:cs typeface="Helvetica"/>
              </a:defRPr>
            </a:lvl5pPr>
          </a:lstStyle>
          <a:p>
            <a:pPr lvl="0"/>
            <a:r>
              <a:rPr lang="de-CH"/>
              <a:t>Mastertextformat bearbeiten</a:t>
            </a:r>
          </a:p>
          <a:p>
            <a:pPr lvl="1"/>
            <a:r>
              <a:rPr lang="de-CH"/>
              <a:t>Zweite Ebene</a:t>
            </a:r>
          </a:p>
          <a:p>
            <a:pPr lvl="2"/>
            <a:r>
              <a:rPr lang="de-CH"/>
              <a:t>Dritte Ebene</a:t>
            </a:r>
          </a:p>
          <a:p>
            <a:pPr lvl="3"/>
            <a:r>
              <a:rPr lang="de-CH"/>
              <a:t>Vierte Ebene</a:t>
            </a:r>
          </a:p>
          <a:p>
            <a:pPr lvl="4"/>
            <a:r>
              <a:rPr lang="de-CH"/>
              <a:t>Fünfte Ebene</a:t>
            </a:r>
            <a:endParaRPr lang="de-DE" dirty="0"/>
          </a:p>
        </p:txBody>
      </p:sp>
      <p:pic>
        <p:nvPicPr>
          <p:cNvPr id="6" name="Bild 5" descr="SCAHT_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5459" y="6396247"/>
            <a:ext cx="1502200" cy="360000"/>
          </a:xfrm>
          <a:prstGeom prst="rect">
            <a:avLst/>
          </a:prstGeom>
        </p:spPr>
      </p:pic>
      <p:sp>
        <p:nvSpPr>
          <p:cNvPr id="7" name="Fußzeilenplatzhalter 4"/>
          <p:cNvSpPr>
            <a:spLocks noGrp="1"/>
          </p:cNvSpPr>
          <p:nvPr>
            <p:ph type="ftr" sz="quarter" idx="3"/>
          </p:nvPr>
        </p:nvSpPr>
        <p:spPr>
          <a:xfrm>
            <a:off x="128048" y="6393686"/>
            <a:ext cx="3860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SCAHT Retreat 2017</a:t>
            </a:r>
          </a:p>
        </p:txBody>
      </p:sp>
      <p:sp>
        <p:nvSpPr>
          <p:cNvPr id="8" name="Titel 1"/>
          <p:cNvSpPr>
            <a:spLocks noGrp="1"/>
          </p:cNvSpPr>
          <p:nvPr>
            <p:ph type="title" hasCustomPrompt="1"/>
          </p:nvPr>
        </p:nvSpPr>
        <p:spPr>
          <a:xfrm>
            <a:off x="128048" y="71682"/>
            <a:ext cx="12000000" cy="1440000"/>
          </a:xfrm>
          <a:noFill/>
        </p:spPr>
        <p:txBody>
          <a:bodyPr>
            <a:normAutofit/>
          </a:bodyPr>
          <a:lstStyle>
            <a:lvl1pPr>
              <a:defRPr sz="3200">
                <a:solidFill>
                  <a:srgbClr val="1F497D"/>
                </a:solidFill>
                <a:latin typeface="Helvetica"/>
                <a:cs typeface="Helvetica"/>
              </a:defRPr>
            </a:lvl1pPr>
          </a:lstStyle>
          <a:p>
            <a:r>
              <a:rPr lang="de-CH" dirty="0"/>
              <a:t>Title</a:t>
            </a:r>
            <a:endParaRPr lang="de-DE" dirty="0"/>
          </a:p>
        </p:txBody>
      </p:sp>
    </p:spTree>
    <p:extLst>
      <p:ext uri="{BB962C8B-B14F-4D97-AF65-F5344CB8AC3E}">
        <p14:creationId xmlns:p14="http://schemas.microsoft.com/office/powerpoint/2010/main" val="4270979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9600" y="1600201"/>
            <a:ext cx="10972800" cy="4525963"/>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Tree>
    <p:extLst>
      <p:ext uri="{BB962C8B-B14F-4D97-AF65-F5344CB8AC3E}">
        <p14:creationId xmlns:p14="http://schemas.microsoft.com/office/powerpoint/2010/main" val="36927005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87867" y="44450"/>
            <a:ext cx="11904133" cy="863600"/>
          </a:xfrm>
          <a:prstGeom prst="rect">
            <a:avLst/>
          </a:prstGeom>
        </p:spPr>
        <p:txBody>
          <a:bodyPr/>
          <a:lstStyle/>
          <a:p>
            <a:r>
              <a:rPr lang="fr-FR"/>
              <a:t>Cliquez pour modifier le style du titre</a:t>
            </a:r>
            <a:endParaRPr lang="fr-CH"/>
          </a:p>
        </p:txBody>
      </p:sp>
      <p:sp>
        <p:nvSpPr>
          <p:cNvPr id="3" name="Espace réservé du contenu 2"/>
          <p:cNvSpPr>
            <a:spLocks noGrp="1"/>
          </p:cNvSpPr>
          <p:nvPr>
            <p:ph idx="1"/>
          </p:nvPr>
        </p:nvSpPr>
        <p:spPr>
          <a:xfrm>
            <a:off x="609600" y="1600201"/>
            <a:ext cx="10972800" cy="4525963"/>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Tree>
    <p:extLst>
      <p:ext uri="{BB962C8B-B14F-4D97-AF65-F5344CB8AC3E}">
        <p14:creationId xmlns:p14="http://schemas.microsoft.com/office/powerpoint/2010/main" val="244519121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fr-FR"/>
              <a:t>Cliquez pour modifier le style du titre</a:t>
            </a:r>
            <a:endParaRPr lang="fr-CH"/>
          </a:p>
        </p:txBody>
      </p:sp>
      <p:sp>
        <p:nvSpPr>
          <p:cNvPr id="3" name="Espace réservé du texte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extLst>
      <p:ext uri="{BB962C8B-B14F-4D97-AF65-F5344CB8AC3E}">
        <p14:creationId xmlns:p14="http://schemas.microsoft.com/office/powerpoint/2010/main" val="29720877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287867" y="44450"/>
            <a:ext cx="11904133" cy="863600"/>
          </a:xfrm>
          <a:prstGeom prst="rect">
            <a:avLst/>
          </a:prstGeom>
        </p:spPr>
        <p:txBody>
          <a:bodyPr/>
          <a:lstStyle/>
          <a:p>
            <a:r>
              <a:rPr lang="fr-FR"/>
              <a:t>Cliquez pour modifier le style du titre</a:t>
            </a:r>
            <a:endParaRPr lang="fr-CH"/>
          </a:p>
        </p:txBody>
      </p:sp>
      <p:sp>
        <p:nvSpPr>
          <p:cNvPr id="3" name="Espace réservé du contenu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Tree>
    <p:extLst>
      <p:ext uri="{BB962C8B-B14F-4D97-AF65-F5344CB8AC3E}">
        <p14:creationId xmlns:p14="http://schemas.microsoft.com/office/powerpoint/2010/main" val="40902279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a:prstGeom prst="rect">
            <a:avLst/>
          </a:prstGeom>
        </p:spPr>
        <p:txBody>
          <a:bodyPr/>
          <a:lstStyle>
            <a:lvl1pPr>
              <a:defRPr/>
            </a:lvl1pPr>
          </a:lstStyle>
          <a:p>
            <a:r>
              <a:rPr lang="fr-FR"/>
              <a:t>Cliquez pour modifier le style du titre</a:t>
            </a:r>
            <a:endParaRPr lang="fr-CH"/>
          </a:p>
        </p:txBody>
      </p:sp>
      <p:sp>
        <p:nvSpPr>
          <p:cNvPr id="3" name="Espace réservé du texte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Tree>
    <p:extLst>
      <p:ext uri="{BB962C8B-B14F-4D97-AF65-F5344CB8AC3E}">
        <p14:creationId xmlns:p14="http://schemas.microsoft.com/office/powerpoint/2010/main" val="88903724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287867" y="44450"/>
            <a:ext cx="11904133" cy="863600"/>
          </a:xfrm>
          <a:prstGeom prst="rect">
            <a:avLst/>
          </a:prstGeom>
        </p:spPr>
        <p:txBody>
          <a:bodyPr/>
          <a:lstStyle/>
          <a:p>
            <a:r>
              <a:rPr lang="fr-FR"/>
              <a:t>Cliquez pour modifier le style du titre</a:t>
            </a:r>
            <a:endParaRPr lang="fr-CH"/>
          </a:p>
        </p:txBody>
      </p:sp>
    </p:spTree>
    <p:extLst>
      <p:ext uri="{BB962C8B-B14F-4D97-AF65-F5344CB8AC3E}">
        <p14:creationId xmlns:p14="http://schemas.microsoft.com/office/powerpoint/2010/main" val="129047779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68194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a:prstGeom prst="rect">
            <a:avLst/>
          </a:prstGeom>
        </p:spPr>
        <p:txBody>
          <a:bodyPr anchor="b"/>
          <a:lstStyle>
            <a:lvl1pPr algn="l">
              <a:defRPr sz="2000" b="1"/>
            </a:lvl1pPr>
          </a:lstStyle>
          <a:p>
            <a:r>
              <a:rPr lang="fr-FR"/>
              <a:t>Cliquez pour modifier le style du titre</a:t>
            </a:r>
            <a:endParaRPr lang="fr-CH"/>
          </a:p>
        </p:txBody>
      </p:sp>
      <p:sp>
        <p:nvSpPr>
          <p:cNvPr id="3" name="Espace réservé du contenu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393737225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fr-FR"/>
              <a:t>Cliquez pour modifier le style du titre</a:t>
            </a:r>
            <a:endParaRPr lang="fr-CH"/>
          </a:p>
        </p:txBody>
      </p:sp>
      <p:sp>
        <p:nvSpPr>
          <p:cNvPr id="3" name="Espace réservé pour une image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Espace réservé du texte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1151990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156CD"/>
        </a:solidFill>
        <a:effectLst/>
      </p:bgPr>
    </p:bg>
    <p:spTree>
      <p:nvGrpSpPr>
        <p:cNvPr id="1" name=""/>
        <p:cNvGrpSpPr/>
        <p:nvPr/>
      </p:nvGrpSpPr>
      <p:grpSpPr>
        <a:xfrm>
          <a:off x="0" y="0"/>
          <a:ext cx="0" cy="0"/>
          <a:chOff x="0" y="0"/>
          <a:chExt cx="0" cy="0"/>
        </a:xfrm>
      </p:grpSpPr>
      <p:sp>
        <p:nvSpPr>
          <p:cNvPr id="12294" name="Line 6"/>
          <p:cNvSpPr>
            <a:spLocks noChangeShapeType="1"/>
          </p:cNvSpPr>
          <p:nvPr/>
        </p:nvSpPr>
        <p:spPr bwMode="auto">
          <a:xfrm>
            <a:off x="285751" y="765175"/>
            <a:ext cx="11618383" cy="0"/>
          </a:xfrm>
          <a:prstGeom prst="line">
            <a:avLst/>
          </a:prstGeom>
          <a:noFill/>
          <a:ln w="38100">
            <a:solidFill>
              <a:srgbClr val="3156CD"/>
            </a:solidFill>
            <a:round/>
            <a:headEnd/>
            <a:tailEnd/>
          </a:ln>
          <a:effectLst/>
        </p:spPr>
        <p:txBody>
          <a:bodyPr/>
          <a:lstStyle/>
          <a:p>
            <a:pPr fontAlgn="auto">
              <a:spcBef>
                <a:spcPts val="0"/>
              </a:spcBef>
              <a:spcAft>
                <a:spcPts val="0"/>
              </a:spcAft>
              <a:defRPr/>
            </a:pPr>
            <a:endParaRPr lang="fr-CH" sz="1800">
              <a:latin typeface="+mn-lt"/>
              <a:cs typeface="+mn-cs"/>
            </a:endParaRPr>
          </a:p>
        </p:txBody>
      </p:sp>
      <p:sp>
        <p:nvSpPr>
          <p:cNvPr id="15" name="Rectangle 2"/>
          <p:cNvSpPr>
            <a:spLocks noChangeArrowheads="1"/>
          </p:cNvSpPr>
          <p:nvPr userDrawn="1"/>
        </p:nvSpPr>
        <p:spPr bwMode="white">
          <a:xfrm>
            <a:off x="1" y="0"/>
            <a:ext cx="2256367" cy="6102350"/>
          </a:xfrm>
          <a:prstGeom prst="rect">
            <a:avLst/>
          </a:prstGeom>
          <a:solidFill>
            <a:schemeClr val="bg1"/>
          </a:solidFill>
          <a:ln w="9525">
            <a:noFill/>
            <a:miter lim="800000"/>
            <a:headEnd/>
            <a:tailEnd/>
          </a:ln>
          <a:effectLst/>
        </p:spPr>
        <p:txBody>
          <a:bodyPr wrap="none" anchor="ctr"/>
          <a:lstStyle/>
          <a:p>
            <a:endParaRPr lang="en-US" sz="1800"/>
          </a:p>
        </p:txBody>
      </p:sp>
      <p:sp>
        <p:nvSpPr>
          <p:cNvPr id="16" name="Rectangle 3"/>
          <p:cNvSpPr>
            <a:spLocks noChangeArrowheads="1"/>
          </p:cNvSpPr>
          <p:nvPr userDrawn="1"/>
        </p:nvSpPr>
        <p:spPr bwMode="white">
          <a:xfrm>
            <a:off x="2256368" y="0"/>
            <a:ext cx="9935633" cy="6858000"/>
          </a:xfrm>
          <a:prstGeom prst="rect">
            <a:avLst/>
          </a:prstGeom>
          <a:solidFill>
            <a:schemeClr val="bg1"/>
          </a:solidFill>
          <a:ln w="9525">
            <a:noFill/>
            <a:miter lim="800000"/>
            <a:headEnd/>
            <a:tailEnd/>
          </a:ln>
          <a:effectLst/>
        </p:spPr>
        <p:txBody>
          <a:bodyPr wrap="none" anchor="ctr"/>
          <a:lstStyle/>
          <a:p>
            <a:endParaRPr lang="en-US" sz="1800"/>
          </a:p>
        </p:txBody>
      </p:sp>
      <p:pic>
        <p:nvPicPr>
          <p:cNvPr id="17" name="Picture 4"/>
          <p:cNvPicPr>
            <a:picLocks noChangeAspect="1" noChangeArrowheads="1"/>
          </p:cNvPicPr>
          <p:nvPr userDrawn="1"/>
        </p:nvPicPr>
        <p:blipFill>
          <a:blip r:embed="rId17" cstate="print"/>
          <a:srcRect l="1732" t="60855" r="46706"/>
          <a:stretch>
            <a:fillRect/>
          </a:stretch>
        </p:blipFill>
        <p:spPr bwMode="auto">
          <a:xfrm>
            <a:off x="-12700" y="6092826"/>
            <a:ext cx="2269067" cy="784225"/>
          </a:xfrm>
          <a:prstGeom prst="rect">
            <a:avLst/>
          </a:prstGeom>
          <a:noFill/>
          <a:ln w="9525">
            <a:noFill/>
            <a:miter lim="800000"/>
            <a:headEnd/>
            <a:tailEnd/>
          </a:ln>
          <a:effectLst/>
        </p:spPr>
      </p:pic>
      <p:sp>
        <p:nvSpPr>
          <p:cNvPr id="18" name="Rectangle 5"/>
          <p:cNvSpPr>
            <a:spLocks noGrp="1" noChangeArrowheads="1"/>
          </p:cNvSpPr>
          <p:nvPr>
            <p:ph type="title"/>
          </p:nvPr>
        </p:nvSpPr>
        <p:spPr bwMode="auto">
          <a:xfrm>
            <a:off x="287867" y="-26988"/>
            <a:ext cx="11904133" cy="8636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Cliquez pour modifier le </a:t>
            </a:r>
          </a:p>
        </p:txBody>
      </p:sp>
      <p:sp>
        <p:nvSpPr>
          <p:cNvPr id="19" name="Line 7"/>
          <p:cNvSpPr>
            <a:spLocks noChangeShapeType="1"/>
          </p:cNvSpPr>
          <p:nvPr userDrawn="1"/>
        </p:nvSpPr>
        <p:spPr bwMode="auto">
          <a:xfrm>
            <a:off x="285751" y="765175"/>
            <a:ext cx="11618383" cy="0"/>
          </a:xfrm>
          <a:prstGeom prst="line">
            <a:avLst/>
          </a:prstGeom>
          <a:noFill/>
          <a:ln w="38100">
            <a:solidFill>
              <a:srgbClr val="3156CD"/>
            </a:solidFill>
            <a:round/>
            <a:headEnd/>
            <a:tailEnd/>
          </a:ln>
          <a:effectLst/>
        </p:spPr>
        <p:txBody>
          <a:bodyPr/>
          <a:lstStyle/>
          <a:p>
            <a:endParaRPr lang="en-US" sz="1800"/>
          </a:p>
        </p:txBody>
      </p:sp>
    </p:spTree>
    <p:extLst>
      <p:ext uri="{BB962C8B-B14F-4D97-AF65-F5344CB8AC3E}">
        <p14:creationId xmlns:p14="http://schemas.microsoft.com/office/powerpoint/2010/main" val="540142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p:txStyles>
    <p:titleStyle>
      <a:lvl1pPr algn="l" rtl="0" eaLnBrk="0" fontAlgn="base" hangingPunct="0">
        <a:spcBef>
          <a:spcPct val="0"/>
        </a:spcBef>
        <a:spcAft>
          <a:spcPct val="0"/>
        </a:spcAft>
        <a:defRPr sz="3200" b="1">
          <a:solidFill>
            <a:srgbClr val="3156CD"/>
          </a:solidFill>
          <a:latin typeface="+mj-lt"/>
          <a:ea typeface="+mj-ea"/>
          <a:cs typeface="+mj-cs"/>
        </a:defRPr>
      </a:lvl1pPr>
      <a:lvl2pPr algn="l" rtl="0" eaLnBrk="0" fontAlgn="base" hangingPunct="0">
        <a:spcBef>
          <a:spcPct val="0"/>
        </a:spcBef>
        <a:spcAft>
          <a:spcPct val="0"/>
        </a:spcAft>
        <a:defRPr sz="3200" b="1">
          <a:solidFill>
            <a:srgbClr val="3156CD"/>
          </a:solidFill>
          <a:latin typeface="Arial" charset="0"/>
          <a:cs typeface="Arial" charset="0"/>
        </a:defRPr>
      </a:lvl2pPr>
      <a:lvl3pPr algn="l" rtl="0" eaLnBrk="0" fontAlgn="base" hangingPunct="0">
        <a:spcBef>
          <a:spcPct val="0"/>
        </a:spcBef>
        <a:spcAft>
          <a:spcPct val="0"/>
        </a:spcAft>
        <a:defRPr sz="3200" b="1">
          <a:solidFill>
            <a:srgbClr val="3156CD"/>
          </a:solidFill>
          <a:latin typeface="Arial" charset="0"/>
          <a:cs typeface="Arial" charset="0"/>
        </a:defRPr>
      </a:lvl3pPr>
      <a:lvl4pPr algn="l" rtl="0" eaLnBrk="0" fontAlgn="base" hangingPunct="0">
        <a:spcBef>
          <a:spcPct val="0"/>
        </a:spcBef>
        <a:spcAft>
          <a:spcPct val="0"/>
        </a:spcAft>
        <a:defRPr sz="3200" b="1">
          <a:solidFill>
            <a:srgbClr val="3156CD"/>
          </a:solidFill>
          <a:latin typeface="Arial" charset="0"/>
          <a:cs typeface="Arial" charset="0"/>
        </a:defRPr>
      </a:lvl4pPr>
      <a:lvl5pPr algn="l" rtl="0" eaLnBrk="0" fontAlgn="base" hangingPunct="0">
        <a:spcBef>
          <a:spcPct val="0"/>
        </a:spcBef>
        <a:spcAft>
          <a:spcPct val="0"/>
        </a:spcAft>
        <a:defRPr sz="3200" b="1">
          <a:solidFill>
            <a:srgbClr val="3156CD"/>
          </a:solidFill>
          <a:latin typeface="Arial" charset="0"/>
          <a:cs typeface="Arial" charset="0"/>
        </a:defRPr>
      </a:lvl5pPr>
      <a:lvl6pPr marL="457200" algn="l" rtl="0" fontAlgn="base">
        <a:spcBef>
          <a:spcPct val="0"/>
        </a:spcBef>
        <a:spcAft>
          <a:spcPct val="0"/>
        </a:spcAft>
        <a:defRPr sz="3200" b="1">
          <a:solidFill>
            <a:srgbClr val="3156CD"/>
          </a:solidFill>
          <a:latin typeface="Arial" charset="0"/>
          <a:cs typeface="Arial" charset="0"/>
        </a:defRPr>
      </a:lvl6pPr>
      <a:lvl7pPr marL="914400" algn="l" rtl="0" fontAlgn="base">
        <a:spcBef>
          <a:spcPct val="0"/>
        </a:spcBef>
        <a:spcAft>
          <a:spcPct val="0"/>
        </a:spcAft>
        <a:defRPr sz="3200" b="1">
          <a:solidFill>
            <a:srgbClr val="3156CD"/>
          </a:solidFill>
          <a:latin typeface="Arial" charset="0"/>
          <a:cs typeface="Arial" charset="0"/>
        </a:defRPr>
      </a:lvl7pPr>
      <a:lvl8pPr marL="1371600" algn="l" rtl="0" fontAlgn="base">
        <a:spcBef>
          <a:spcPct val="0"/>
        </a:spcBef>
        <a:spcAft>
          <a:spcPct val="0"/>
        </a:spcAft>
        <a:defRPr sz="3200" b="1">
          <a:solidFill>
            <a:srgbClr val="3156CD"/>
          </a:solidFill>
          <a:latin typeface="Arial" charset="0"/>
          <a:cs typeface="Arial" charset="0"/>
        </a:defRPr>
      </a:lvl8pPr>
      <a:lvl9pPr marL="1828800" algn="l" rtl="0" fontAlgn="base">
        <a:spcBef>
          <a:spcPct val="0"/>
        </a:spcBef>
        <a:spcAft>
          <a:spcPct val="0"/>
        </a:spcAft>
        <a:defRPr sz="3200" b="1">
          <a:solidFill>
            <a:srgbClr val="3156CD"/>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7D1E-B984-94E2-F838-CC4E57764C33}"/>
              </a:ext>
            </a:extLst>
          </p:cNvPr>
          <p:cNvSpPr>
            <a:spLocks noGrp="1"/>
          </p:cNvSpPr>
          <p:nvPr>
            <p:ph type="title"/>
          </p:nvPr>
        </p:nvSpPr>
        <p:spPr/>
        <p:txBody>
          <a:bodyPr/>
          <a:lstStyle/>
          <a:p>
            <a:r>
              <a:rPr lang="en-GB" dirty="0"/>
              <a:t>NCI-60 dataset</a:t>
            </a:r>
          </a:p>
        </p:txBody>
      </p:sp>
      <p:sp>
        <p:nvSpPr>
          <p:cNvPr id="3" name="TextBox 2">
            <a:extLst>
              <a:ext uri="{FF2B5EF4-FFF2-40B4-BE49-F238E27FC236}">
                <a16:creationId xmlns:a16="http://schemas.microsoft.com/office/drawing/2014/main" id="{AC445117-88BE-6023-0624-0C97DE7082DA}"/>
              </a:ext>
            </a:extLst>
          </p:cNvPr>
          <p:cNvSpPr txBox="1"/>
          <p:nvPr/>
        </p:nvSpPr>
        <p:spPr>
          <a:xfrm>
            <a:off x="287867" y="1425681"/>
            <a:ext cx="11187137" cy="3233065"/>
          </a:xfrm>
          <a:prstGeom prst="rect">
            <a:avLst/>
          </a:prstGeom>
          <a:noFill/>
        </p:spPr>
        <p:txBody>
          <a:bodyPr wrap="square" rtlCol="0">
            <a:spAutoFit/>
          </a:bodyPr>
          <a:lstStyle/>
          <a:p>
            <a:pPr>
              <a:lnSpc>
                <a:spcPct val="150000"/>
              </a:lnSpc>
            </a:pPr>
            <a:r>
              <a:rPr lang="en-GB" sz="2000" dirty="0">
                <a:effectLst/>
                <a:latin typeface="GulliverRM"/>
              </a:rPr>
              <a:t>This dataset is a selection of data from a publicly available repository of the National Cancer Institute, </a:t>
            </a:r>
            <a:r>
              <a:rPr lang="en-GB" sz="2000" dirty="0">
                <a:effectLst/>
                <a:latin typeface="GulliverIT"/>
              </a:rPr>
              <a:t>i.e. </a:t>
            </a:r>
            <a:r>
              <a:rPr lang="en-GB" sz="2000" dirty="0">
                <a:effectLst/>
                <a:latin typeface="GulliverRM"/>
              </a:rPr>
              <a:t>the NCI-60 dataset, which includes gene expression analysis as well as data from metabolomics and proteomics experiments. It provides experimental data obtained from 60 human cancer cell lines derived from nine tissue origins, such as breast, colon, lung, ovary, blood and skin. These cell lines constitute key </a:t>
            </a:r>
            <a:r>
              <a:rPr lang="en-GB" sz="2000" dirty="0">
                <a:effectLst/>
                <a:latin typeface="GulliverIT"/>
              </a:rPr>
              <a:t>in vitro </a:t>
            </a:r>
            <a:r>
              <a:rPr lang="en-GB" sz="2000" dirty="0">
                <a:effectLst/>
                <a:latin typeface="GulliverRM"/>
              </a:rPr>
              <a:t>models for cancer research and they are used for extensive anti-cancer drug screening. </a:t>
            </a:r>
          </a:p>
          <a:p>
            <a:pPr>
              <a:lnSpc>
                <a:spcPct val="150000"/>
              </a:lnSpc>
            </a:pPr>
            <a:endParaRPr lang="en-GB" sz="2000" dirty="0">
              <a:latin typeface="GulliverRM"/>
            </a:endParaRPr>
          </a:p>
          <a:p>
            <a:pPr>
              <a:lnSpc>
                <a:spcPct val="150000"/>
              </a:lnSpc>
            </a:pPr>
            <a:r>
              <a:rPr lang="en-GB" i="1" dirty="0">
                <a:effectLst/>
                <a:latin typeface="GulliverRM"/>
              </a:rPr>
              <a:t>R.H. Shoemaker, The NCI60 human tumour cell line anticancer drug screen, Nat. Rev. Cancer 6 (2006) 813–823. </a:t>
            </a:r>
            <a:endParaRPr lang="en-GB" i="1" dirty="0"/>
          </a:p>
        </p:txBody>
      </p:sp>
    </p:spTree>
    <p:extLst>
      <p:ext uri="{BB962C8B-B14F-4D97-AF65-F5344CB8AC3E}">
        <p14:creationId xmlns:p14="http://schemas.microsoft.com/office/powerpoint/2010/main" val="160662707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Exam</a:t>
            </a:r>
            <a:endParaRPr lang="en-US" noProof="0" dirty="0"/>
          </a:p>
        </p:txBody>
      </p:sp>
      <p:sp>
        <p:nvSpPr>
          <p:cNvPr id="4" name="TextBox 3">
            <a:extLst>
              <a:ext uri="{FF2B5EF4-FFF2-40B4-BE49-F238E27FC236}">
                <a16:creationId xmlns:a16="http://schemas.microsoft.com/office/drawing/2014/main" id="{35B3225B-5AAF-C7C1-76E2-46B638FD4BDE}"/>
              </a:ext>
            </a:extLst>
          </p:cNvPr>
          <p:cNvSpPr txBox="1"/>
          <p:nvPr/>
        </p:nvSpPr>
        <p:spPr>
          <a:xfrm>
            <a:off x="667820" y="1397285"/>
            <a:ext cx="11462497" cy="4197624"/>
          </a:xfrm>
          <a:prstGeom prst="rect">
            <a:avLst/>
          </a:prstGeom>
          <a:noFill/>
        </p:spPr>
        <p:txBody>
          <a:bodyPr wrap="none" rtlCol="0">
            <a:spAutoFit/>
          </a:bodyPr>
          <a:lstStyle/>
          <a:p>
            <a:pPr algn="l">
              <a:lnSpc>
                <a:spcPct val="150000"/>
              </a:lnSpc>
              <a:spcAft>
                <a:spcPts val="0"/>
              </a:spcAft>
            </a:pPr>
            <a:r>
              <a:rPr lang="en-GB" sz="2000" b="0" i="0" u="none" strike="noStrike" dirty="0">
                <a:solidFill>
                  <a:srgbClr val="000000"/>
                </a:solidFill>
                <a:effectLst/>
                <a:latin typeface="Calibri" panose="020F0502020204030204" pitchFamily="34" charset="0"/>
              </a:rPr>
              <a:t>A – Single block</a:t>
            </a:r>
          </a:p>
          <a:p>
            <a:pPr algn="l">
              <a:lnSpc>
                <a:spcPct val="150000"/>
              </a:lnSpc>
              <a:spcAft>
                <a:spcPts val="0"/>
              </a:spcAft>
            </a:pPr>
            <a:endParaRPr lang="en-GB" sz="2000" b="0" i="0" u="none" strike="noStrike" dirty="0">
              <a:solidFill>
                <a:srgbClr val="000000"/>
              </a:solidFill>
              <a:effectLst/>
              <a:latin typeface="Calibri" panose="020F0502020204030204" pitchFamily="34" charset="0"/>
            </a:endParaRPr>
          </a:p>
          <a:p>
            <a:pPr algn="l">
              <a:lnSpc>
                <a:spcPct val="150000"/>
              </a:lnSpc>
              <a:spcAft>
                <a:spcPts val="0"/>
              </a:spcAft>
              <a:buFont typeface="+mj-lt"/>
              <a:buAutoNum type="arabicPeriod"/>
            </a:pPr>
            <a:r>
              <a:rPr lang="en-GB" sz="2000" b="0" i="0" u="none" strike="noStrike" dirty="0">
                <a:solidFill>
                  <a:srgbClr val="000000"/>
                </a:solidFill>
                <a:effectLst/>
                <a:latin typeface="Calibri" panose="020F0502020204030204" pitchFamily="34" charset="0"/>
              </a:rPr>
              <a:t> analyse each data table by PCA</a:t>
            </a:r>
          </a:p>
          <a:p>
            <a:pPr algn="l">
              <a:lnSpc>
                <a:spcPct val="150000"/>
              </a:lnSpc>
              <a:spcAft>
                <a:spcPts val="0"/>
              </a:spcAft>
              <a:buFont typeface="+mj-lt"/>
              <a:buAutoNum type="arabicPeriod"/>
            </a:pPr>
            <a:r>
              <a:rPr lang="en-GB" sz="2000" b="0" i="0" u="none" strike="noStrike" dirty="0">
                <a:solidFill>
                  <a:srgbClr val="000000"/>
                </a:solidFill>
                <a:effectLst/>
                <a:latin typeface="Calibri" panose="020F0502020204030204" pitchFamily="34" charset="0"/>
              </a:rPr>
              <a:t> analyse each data table by PLS-DA to discriminate between 2 tissue origins of your choice</a:t>
            </a:r>
          </a:p>
          <a:p>
            <a:pPr algn="l">
              <a:lnSpc>
                <a:spcPct val="150000"/>
              </a:lnSpc>
              <a:spcAft>
                <a:spcPts val="0"/>
              </a:spcAft>
            </a:pPr>
            <a:r>
              <a:rPr lang="en-GB" sz="2000" b="0" i="0" u="none" strike="noStrike" dirty="0">
                <a:solidFill>
                  <a:srgbClr val="000000"/>
                </a:solidFill>
                <a:effectLst/>
                <a:latin typeface="Calibri" panose="020F0502020204030204" pitchFamily="34" charset="0"/>
              </a:rPr>
              <a:t> </a:t>
            </a:r>
          </a:p>
          <a:p>
            <a:pPr algn="l">
              <a:lnSpc>
                <a:spcPct val="150000"/>
              </a:lnSpc>
              <a:spcAft>
                <a:spcPts val="0"/>
              </a:spcAft>
            </a:pPr>
            <a:r>
              <a:rPr lang="en-GB" sz="2000" b="0" i="0" u="none" strike="noStrike" dirty="0">
                <a:solidFill>
                  <a:srgbClr val="000000"/>
                </a:solidFill>
                <a:effectLst/>
                <a:latin typeface="Calibri" panose="020F0502020204030204" pitchFamily="34" charset="0"/>
              </a:rPr>
              <a:t>B – Multiblock</a:t>
            </a:r>
          </a:p>
          <a:p>
            <a:pPr algn="l">
              <a:lnSpc>
                <a:spcPct val="150000"/>
              </a:lnSpc>
              <a:spcAft>
                <a:spcPts val="0"/>
              </a:spcAft>
            </a:pPr>
            <a:endParaRPr lang="en-GB" sz="2000" b="0" i="0" u="none" strike="noStrike" dirty="0">
              <a:solidFill>
                <a:srgbClr val="000000"/>
              </a:solidFill>
              <a:effectLst/>
              <a:latin typeface="Calibri" panose="020F0502020204030204" pitchFamily="34" charset="0"/>
            </a:endParaRPr>
          </a:p>
          <a:p>
            <a:pPr algn="l">
              <a:lnSpc>
                <a:spcPct val="150000"/>
              </a:lnSpc>
              <a:spcAft>
                <a:spcPts val="0"/>
              </a:spcAft>
              <a:buFont typeface="+mj-lt"/>
              <a:buAutoNum type="arabicPeriod" startAt="3"/>
            </a:pPr>
            <a:r>
              <a:rPr lang="en-GB" sz="2000" b="0" i="0" u="none" strike="noStrike" dirty="0">
                <a:solidFill>
                  <a:srgbClr val="000000"/>
                </a:solidFill>
                <a:effectLst/>
                <a:latin typeface="Calibri" panose="020F0502020204030204" pitchFamily="34" charset="0"/>
              </a:rPr>
              <a:t> analyse all data tables together using </a:t>
            </a:r>
            <a:r>
              <a:rPr lang="en-GB" sz="2000" b="0" i="0" u="none" strike="noStrike" dirty="0" err="1">
                <a:solidFill>
                  <a:srgbClr val="000000"/>
                </a:solidFill>
                <a:effectLst/>
                <a:latin typeface="Calibri" panose="020F0502020204030204" pitchFamily="34" charset="0"/>
              </a:rPr>
              <a:t>ComDim</a:t>
            </a:r>
            <a:endParaRPr lang="en-GB" sz="2000" b="0" i="0" u="none" strike="noStrike" dirty="0">
              <a:solidFill>
                <a:srgbClr val="000000"/>
              </a:solidFill>
              <a:effectLst/>
              <a:latin typeface="Calibri" panose="020F0502020204030204" pitchFamily="34" charset="0"/>
            </a:endParaRPr>
          </a:p>
          <a:p>
            <a:pPr algn="l">
              <a:lnSpc>
                <a:spcPct val="150000"/>
              </a:lnSpc>
              <a:spcAft>
                <a:spcPts val="0"/>
              </a:spcAft>
              <a:buFont typeface="+mj-lt"/>
              <a:buAutoNum type="arabicPeriod" startAt="3"/>
            </a:pPr>
            <a:r>
              <a:rPr lang="en-GB" sz="2000" b="0" i="0" u="none" strike="noStrike" dirty="0">
                <a:solidFill>
                  <a:srgbClr val="000000"/>
                </a:solidFill>
                <a:effectLst/>
                <a:latin typeface="Calibri" panose="020F0502020204030204" pitchFamily="34" charset="0"/>
              </a:rPr>
              <a:t> analyse all </a:t>
            </a:r>
            <a:r>
              <a:rPr lang="en-GB" sz="2000" dirty="0">
                <a:solidFill>
                  <a:srgbClr val="000000"/>
                </a:solidFill>
                <a:latin typeface="Calibri" panose="020F0502020204030204" pitchFamily="34" charset="0"/>
              </a:rPr>
              <a:t>data tables together using </a:t>
            </a:r>
            <a:r>
              <a:rPr lang="en-GB" sz="2000" b="0" i="0" u="none" strike="noStrike" dirty="0">
                <a:solidFill>
                  <a:srgbClr val="000000"/>
                </a:solidFill>
                <a:effectLst/>
                <a:latin typeface="Calibri" panose="020F0502020204030204" pitchFamily="34" charset="0"/>
              </a:rPr>
              <a:t>Block-PLS-DA to discriminate between 2 tissue origins of your choice</a:t>
            </a:r>
            <a:endParaRPr lang="en-GB" sz="2000" dirty="0"/>
          </a:p>
        </p:txBody>
      </p:sp>
    </p:spTree>
    <p:extLst>
      <p:ext uri="{BB962C8B-B14F-4D97-AF65-F5344CB8AC3E}">
        <p14:creationId xmlns:p14="http://schemas.microsoft.com/office/powerpoint/2010/main" val="1182996631"/>
      </p:ext>
    </p:extLst>
  </p:cSld>
  <p:clrMapOvr>
    <a:masterClrMapping/>
  </p:clrMapOvr>
</p:sld>
</file>

<file path=ppt/theme/theme1.xml><?xml version="1.0" encoding="utf-8"?>
<a:theme xmlns:a="http://schemas.openxmlformats.org/drawingml/2006/main" name="1_Modèle par défaut">
  <a:themeElements>
    <a:clrScheme name="1_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9153</TotalTime>
  <Words>179</Words>
  <Application>Microsoft Macintosh PowerPoint</Application>
  <PresentationFormat>Widescreen</PresentationFormat>
  <Paragraphs>14</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GulliverIT</vt:lpstr>
      <vt:lpstr>GulliverRM</vt:lpstr>
      <vt:lpstr>Helvetica</vt:lpstr>
      <vt:lpstr>1_Modèle par défaut</vt:lpstr>
      <vt:lpstr>NCI-60 dataset</vt:lpstr>
      <vt:lpstr>Exam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1 : unsupervised multiblock analysis</dc:title>
  <dc:creator>Florence Mehl</dc:creator>
  <cp:lastModifiedBy>Florence Mehl</cp:lastModifiedBy>
  <cp:revision>5</cp:revision>
  <dcterms:created xsi:type="dcterms:W3CDTF">2023-02-24T09:34:07Z</dcterms:created>
  <dcterms:modified xsi:type="dcterms:W3CDTF">2023-03-14T15:50:24Z</dcterms:modified>
</cp:coreProperties>
</file>