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87" r:id="rId3"/>
    <p:sldId id="282" r:id="rId4"/>
    <p:sldId id="284" r:id="rId5"/>
    <p:sldId id="283" r:id="rId6"/>
    <p:sldId id="288" r:id="rId7"/>
    <p:sldId id="285" r:id="rId8"/>
    <p:sldId id="286" r:id="rId9"/>
    <p:sldId id="278" r:id="rId10"/>
    <p:sldId id="279" r:id="rId11"/>
    <p:sldId id="280" r:id="rId12"/>
    <p:sldId id="281" r:id="rId13"/>
    <p:sldId id="289" r:id="rId14"/>
    <p:sldId id="269" r:id="rId15"/>
    <p:sldId id="271" r:id="rId16"/>
    <p:sldId id="270" r:id="rId17"/>
    <p:sldId id="272" r:id="rId18"/>
    <p:sldId id="277" r:id="rId19"/>
    <p:sldId id="290" r:id="rId20"/>
    <p:sldId id="273" r:id="rId21"/>
    <p:sldId id="276" r:id="rId22"/>
    <p:sldId id="275" r:id="rId23"/>
    <p:sldId id="293" r:id="rId24"/>
    <p:sldId id="294" r:id="rId25"/>
    <p:sldId id="295" r:id="rId26"/>
    <p:sldId id="296" r:id="rId27"/>
    <p:sldId id="297" r:id="rId28"/>
    <p:sldId id="299" r:id="rId29"/>
    <p:sldId id="298" r:id="rId30"/>
    <p:sldId id="300" r:id="rId31"/>
    <p:sldId id="301" r:id="rId32"/>
    <p:sldId id="291" r:id="rId33"/>
    <p:sldId id="302" r:id="rId34"/>
    <p:sldId id="303" r:id="rId35"/>
    <p:sldId id="307" r:id="rId36"/>
    <p:sldId id="292" r:id="rId37"/>
    <p:sldId id="304" r:id="rId38"/>
    <p:sldId id="305" r:id="rId39"/>
    <p:sldId id="306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AEFF7"/>
    <a:srgbClr val="D2DEEF"/>
    <a:srgbClr val="C00000"/>
    <a:srgbClr val="41719C"/>
    <a:srgbClr val="D9D9D9"/>
    <a:srgbClr val="D99694"/>
    <a:srgbClr val="F4B183"/>
    <a:srgbClr val="E7E7E7"/>
    <a:srgbClr val="A55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0C1B9-DEEC-4B6C-A4AA-F0675DC27A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9555-36C4-4697-BA2F-9FBA82577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33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Rajouter</a:t>
            </a:r>
            <a:r>
              <a:rPr lang="en-US" dirty="0" smtClean="0"/>
              <a:t> logo</a:t>
            </a:r>
            <a:r>
              <a:rPr lang="en-US" baseline="0" dirty="0" smtClean="0"/>
              <a:t> Pasteur + </a:t>
            </a:r>
            <a:r>
              <a:rPr lang="en-US" baseline="0" dirty="0" err="1" smtClean="0"/>
              <a:t>vlg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labos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18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30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8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31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4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2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4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4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16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09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0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53D68ED-863D-47CE-9FF1-F1F575F6764E}" type="slidenum">
              <a:t>29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8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72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7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526982-0BD3-80B2-D0C1-E141B8AD1D26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Disposition : Titre</a:t>
            </a:r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828EFF-0769-991A-745D-86154BF58E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Emplacement logotypes financeurs/partenaires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07"/>
          <a:stretch/>
        </p:blipFill>
        <p:spPr>
          <a:xfrm>
            <a:off x="2698488" y="1060636"/>
            <a:ext cx="2801767" cy="11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8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06/06/2023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Intégration de connaissances biologiques dans les méthodes multi-omiques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F98917-083E-F98C-816F-48F1437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9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8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0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9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9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94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D52E-B3D8-49B4-87E9-27ED6EAF1DC7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1E41-3BD9-427A-841F-20AF55DB6C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25" Type="http://schemas.openxmlformats.org/officeDocument/2006/relationships/image" Target="../media/image9.png"/><Relationship Id="rId16" Type="http://schemas.openxmlformats.org/officeDocument/2006/relationships/image" Target="../media/image99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png"/><Relationship Id="rId24" Type="http://schemas.openxmlformats.org/officeDocument/2006/relationships/image" Target="../media/image7.png"/><Relationship Id="rId15" Type="http://schemas.openxmlformats.org/officeDocument/2006/relationships/image" Target="../media/image98.png"/><Relationship Id="rId23" Type="http://schemas.openxmlformats.org/officeDocument/2006/relationships/image" Target="../media/image6.png"/><Relationship Id="rId19" Type="http://schemas.openxmlformats.org/officeDocument/2006/relationships/image" Target="../media/image36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14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37.jpg"/><Relationship Id="rId16" Type="http://schemas.openxmlformats.org/officeDocument/2006/relationships/image" Target="../media/image117.png"/><Relationship Id="rId20" Type="http://schemas.openxmlformats.org/officeDocument/2006/relationships/image" Target="../media/image4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46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45.png"/><Relationship Id="rId28" Type="http://schemas.openxmlformats.org/officeDocument/2006/relationships/image" Target="../media/image5.jpeg"/><Relationship Id="rId10" Type="http://schemas.openxmlformats.org/officeDocument/2006/relationships/image" Target="../media/image111.png"/><Relationship Id="rId19" Type="http://schemas.openxmlformats.org/officeDocument/2006/relationships/image" Target="../media/image41.png"/><Relationship Id="rId31" Type="http://schemas.openxmlformats.org/officeDocument/2006/relationships/image" Target="../media/image9.png"/><Relationship Id="rId4" Type="http://schemas.openxmlformats.org/officeDocument/2006/relationships/image" Target="../media/image105.png"/><Relationship Id="rId14" Type="http://schemas.openxmlformats.org/officeDocument/2006/relationships/image" Target="../media/image115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0" Type="http://schemas.openxmlformats.org/officeDocument/2006/relationships/image" Target="../media/image5.jpe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5.jpeg"/><Relationship Id="rId3" Type="http://schemas.openxmlformats.org/officeDocument/2006/relationships/image" Target="../media/image59.png"/><Relationship Id="rId21" Type="http://schemas.openxmlformats.org/officeDocument/2006/relationships/image" Target="../media/image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5.jpeg"/><Relationship Id="rId3" Type="http://schemas.openxmlformats.org/officeDocument/2006/relationships/image" Target="../media/image75.png"/><Relationship Id="rId7" Type="http://schemas.openxmlformats.org/officeDocument/2006/relationships/image" Target="../media/image710.png"/><Relationship Id="rId12" Type="http://schemas.openxmlformats.org/officeDocument/2006/relationships/image" Target="../media/image82.png"/><Relationship Id="rId2" Type="http://schemas.openxmlformats.org/officeDocument/2006/relationships/image" Target="../media/image7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11" Type="http://schemas.openxmlformats.org/officeDocument/2006/relationships/image" Target="../media/image81.png"/><Relationship Id="rId5" Type="http://schemas.openxmlformats.org/officeDocument/2006/relationships/image" Target="../media/image77.png"/><Relationship Id="rId15" Type="http://schemas.openxmlformats.org/officeDocument/2006/relationships/image" Target="../media/image7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331.png"/><Relationship Id="rId7" Type="http://schemas.openxmlformats.org/officeDocument/2006/relationships/image" Target="../media/image271.png"/><Relationship Id="rId12" Type="http://schemas.openxmlformats.org/officeDocument/2006/relationships/image" Target="../media/image321.png"/><Relationship Id="rId17" Type="http://schemas.openxmlformats.org/officeDocument/2006/relationships/image" Target="../media/image9.png"/><Relationship Id="rId2" Type="http://schemas.openxmlformats.org/officeDocument/2006/relationships/image" Target="../media/image23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1.png"/><Relationship Id="rId11" Type="http://schemas.openxmlformats.org/officeDocument/2006/relationships/image" Target="../media/image311.png"/><Relationship Id="rId5" Type="http://schemas.openxmlformats.org/officeDocument/2006/relationships/image" Target="../media/image251.png"/><Relationship Id="rId15" Type="http://schemas.openxmlformats.org/officeDocument/2006/relationships/image" Target="../media/image6.png"/><Relationship Id="rId10" Type="http://schemas.openxmlformats.org/officeDocument/2006/relationships/image" Target="../media/image83.png"/><Relationship Id="rId4" Type="http://schemas.openxmlformats.org/officeDocument/2006/relationships/image" Target="../media/image241.png"/><Relationship Id="rId9" Type="http://schemas.openxmlformats.org/officeDocument/2006/relationships/image" Target="../media/image291.png"/><Relationship Id="rId1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7" Type="http://schemas.openxmlformats.org/officeDocument/2006/relationships/image" Target="../media/image8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0.png"/><Relationship Id="rId11" Type="http://schemas.openxmlformats.org/officeDocument/2006/relationships/image" Target="../media/image9.png"/><Relationship Id="rId5" Type="http://schemas.openxmlformats.org/officeDocument/2006/relationships/image" Target="../media/image360.png"/><Relationship Id="rId10" Type="http://schemas.openxmlformats.org/officeDocument/2006/relationships/image" Target="../media/image7.png"/><Relationship Id="rId4" Type="http://schemas.openxmlformats.org/officeDocument/2006/relationships/image" Target="../media/image350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30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5" Type="http://schemas.openxmlformats.org/officeDocument/2006/relationships/image" Target="../media/image6.png"/><Relationship Id="rId10" Type="http://schemas.openxmlformats.org/officeDocument/2006/relationships/image" Target="../media/image83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400.png"/><Relationship Id="rId21" Type="http://schemas.openxmlformats.org/officeDocument/2006/relationships/image" Target="../media/image5.jpeg"/><Relationship Id="rId7" Type="http://schemas.openxmlformats.org/officeDocument/2006/relationships/image" Target="../media/image440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390.png"/><Relationship Id="rId16" Type="http://schemas.openxmlformats.org/officeDocument/2006/relationships/image" Target="../media/image520.png"/><Relationship Id="rId20" Type="http://schemas.openxmlformats.org/officeDocument/2006/relationships/image" Target="../media/image5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0.png"/><Relationship Id="rId11" Type="http://schemas.openxmlformats.org/officeDocument/2006/relationships/image" Target="../media/image470.png"/><Relationship Id="rId5" Type="http://schemas.openxmlformats.org/officeDocument/2006/relationships/image" Target="../media/image420.png"/><Relationship Id="rId15" Type="http://schemas.openxmlformats.org/officeDocument/2006/relationships/image" Target="../media/image510.png"/><Relationship Id="rId23" Type="http://schemas.openxmlformats.org/officeDocument/2006/relationships/image" Target="../media/image7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10.png"/><Relationship Id="rId14" Type="http://schemas.openxmlformats.org/officeDocument/2006/relationships/image" Target="../media/image500.png"/><Relationship Id="rId22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3" Type="http://schemas.openxmlformats.org/officeDocument/2006/relationships/image" Target="../media/image570.png"/><Relationship Id="rId12" Type="http://schemas.openxmlformats.org/officeDocument/2006/relationships/image" Target="../media/image690.png"/><Relationship Id="rId2" Type="http://schemas.openxmlformats.org/officeDocument/2006/relationships/image" Target="../media/image88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680.png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15" Type="http://schemas.openxmlformats.org/officeDocument/2006/relationships/image" Target="../media/image87.png"/><Relationship Id="rId4" Type="http://schemas.openxmlformats.org/officeDocument/2006/relationships/image" Target="../media/image580.png"/><Relationship Id="rId1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5.jpeg"/><Relationship Id="rId21" Type="http://schemas.openxmlformats.org/officeDocument/2006/relationships/image" Target="../media/image130.png"/><Relationship Id="rId7" Type="http://schemas.openxmlformats.org/officeDocument/2006/relationships/image" Target="../media/image109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0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5.jpeg"/><Relationship Id="rId21" Type="http://schemas.openxmlformats.org/officeDocument/2006/relationships/image" Target="../media/image7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7.png"/><Relationship Id="rId5" Type="http://schemas.openxmlformats.org/officeDocument/2006/relationships/image" Target="../media/image104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87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5.jpeg"/><Relationship Id="rId21" Type="http://schemas.openxmlformats.org/officeDocument/2006/relationships/image" Target="../media/image7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7.png"/><Relationship Id="rId5" Type="http://schemas.openxmlformats.org/officeDocument/2006/relationships/image" Target="../media/image104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87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7.png"/><Relationship Id="rId3" Type="http://schemas.openxmlformats.org/officeDocument/2006/relationships/image" Target="../media/image5.jpeg"/><Relationship Id="rId21" Type="http://schemas.openxmlformats.org/officeDocument/2006/relationships/image" Target="../media/image136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2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7.png"/><Relationship Id="rId5" Type="http://schemas.openxmlformats.org/officeDocument/2006/relationships/image" Target="../media/image104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4.png"/><Relationship Id="rId4" Type="http://schemas.openxmlformats.org/officeDocument/2006/relationships/image" Target="../media/image87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5.jpeg"/><Relationship Id="rId21" Type="http://schemas.openxmlformats.org/officeDocument/2006/relationships/image" Target="../media/image130.png"/><Relationship Id="rId7" Type="http://schemas.openxmlformats.org/officeDocument/2006/relationships/image" Target="../media/image109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0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5.jpeg"/><Relationship Id="rId21" Type="http://schemas.openxmlformats.org/officeDocument/2006/relationships/image" Target="../media/image130.png"/><Relationship Id="rId7" Type="http://schemas.openxmlformats.org/officeDocument/2006/relationships/image" Target="../media/image109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0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5.jpeg"/><Relationship Id="rId21" Type="http://schemas.openxmlformats.org/officeDocument/2006/relationships/image" Target="../media/image136.png"/><Relationship Id="rId7" Type="http://schemas.openxmlformats.org/officeDocument/2006/relationships/image" Target="../media/image109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6.png"/><Relationship Id="rId5" Type="http://schemas.openxmlformats.org/officeDocument/2006/relationships/image" Target="../media/image104.png"/><Relationship Id="rId15" Type="http://schemas.openxmlformats.org/officeDocument/2006/relationships/image" Target="../media/image130.png"/><Relationship Id="rId23" Type="http://schemas.openxmlformats.org/officeDocument/2006/relationships/image" Target="../media/image7.png"/><Relationship Id="rId10" Type="http://schemas.openxmlformats.org/officeDocument/2006/relationships/image" Target="../media/image125.png"/><Relationship Id="rId19" Type="http://schemas.openxmlformats.org/officeDocument/2006/relationships/image" Target="../media/image139.png"/><Relationship Id="rId4" Type="http://schemas.openxmlformats.org/officeDocument/2006/relationships/image" Target="../media/image87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5.jpeg"/><Relationship Id="rId21" Type="http://schemas.openxmlformats.org/officeDocument/2006/relationships/image" Target="../media/image136.png"/><Relationship Id="rId7" Type="http://schemas.openxmlformats.org/officeDocument/2006/relationships/image" Target="../media/image109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6.png"/><Relationship Id="rId5" Type="http://schemas.openxmlformats.org/officeDocument/2006/relationships/image" Target="../media/image104.png"/><Relationship Id="rId15" Type="http://schemas.openxmlformats.org/officeDocument/2006/relationships/image" Target="../media/image130.png"/><Relationship Id="rId23" Type="http://schemas.openxmlformats.org/officeDocument/2006/relationships/image" Target="../media/image7.png"/><Relationship Id="rId10" Type="http://schemas.openxmlformats.org/officeDocument/2006/relationships/image" Target="../media/image125.png"/><Relationship Id="rId19" Type="http://schemas.openxmlformats.org/officeDocument/2006/relationships/image" Target="../media/image139.png"/><Relationship Id="rId4" Type="http://schemas.openxmlformats.org/officeDocument/2006/relationships/image" Target="../media/image87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4.png"/><Relationship Id="rId3" Type="http://schemas.openxmlformats.org/officeDocument/2006/relationships/image" Target="../media/image5.jpeg"/><Relationship Id="rId21" Type="http://schemas.openxmlformats.org/officeDocument/2006/relationships/image" Target="../media/image139.png"/><Relationship Id="rId7" Type="http://schemas.openxmlformats.org/officeDocument/2006/relationships/image" Target="../media/image108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0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25.png"/><Relationship Id="rId24" Type="http://schemas.openxmlformats.org/officeDocument/2006/relationships/image" Target="../media/image141.png"/><Relationship Id="rId5" Type="http://schemas.openxmlformats.org/officeDocument/2006/relationships/image" Target="../media/image7.png"/><Relationship Id="rId15" Type="http://schemas.openxmlformats.org/officeDocument/2006/relationships/image" Target="../media/image129.png"/><Relationship Id="rId23" Type="http://schemas.openxmlformats.org/officeDocument/2006/relationships/image" Target="../media/image136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128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8.png"/><Relationship Id="rId26" Type="http://schemas.openxmlformats.org/officeDocument/2006/relationships/image" Target="../media/image151.png"/><Relationship Id="rId21" Type="http://schemas.openxmlformats.org/officeDocument/2006/relationships/image" Target="../media/image149.png"/><Relationship Id="rId34" Type="http://schemas.openxmlformats.org/officeDocument/2006/relationships/image" Target="../media/image9.png"/><Relationship Id="rId17" Type="http://schemas.openxmlformats.org/officeDocument/2006/relationships/image" Target="../media/image146.png"/><Relationship Id="rId25" Type="http://schemas.openxmlformats.org/officeDocument/2006/relationships/image" Target="../media/image129.png"/><Relationship Id="rId33" Type="http://schemas.openxmlformats.org/officeDocument/2006/relationships/image" Target="../media/image157.png"/><Relationship Id="rId2" Type="http://schemas.openxmlformats.org/officeDocument/2006/relationships/image" Target="../media/image5.jpeg"/><Relationship Id="rId16" Type="http://schemas.openxmlformats.org/officeDocument/2006/relationships/image" Target="../media/image100.png"/><Relationship Id="rId20" Type="http://schemas.openxmlformats.org/officeDocument/2006/relationships/image" Target="../media/image148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128.png"/><Relationship Id="rId32" Type="http://schemas.openxmlformats.org/officeDocument/2006/relationships/image" Target="../media/image156.png"/><Relationship Id="rId15" Type="http://schemas.openxmlformats.org/officeDocument/2006/relationships/image" Target="../media/image87.png"/><Relationship Id="rId23" Type="http://schemas.openxmlformats.org/officeDocument/2006/relationships/image" Target="../media/image127.png"/><Relationship Id="rId28" Type="http://schemas.openxmlformats.org/officeDocument/2006/relationships/image" Target="../media/image153.png"/><Relationship Id="rId19" Type="http://schemas.openxmlformats.org/officeDocument/2006/relationships/image" Target="../media/image147.png"/><Relationship Id="rId31" Type="http://schemas.openxmlformats.org/officeDocument/2006/relationships/image" Target="../media/image155.png"/><Relationship Id="rId22" Type="http://schemas.openxmlformats.org/officeDocument/2006/relationships/image" Target="../media/image150.png"/><Relationship Id="rId27" Type="http://schemas.openxmlformats.org/officeDocument/2006/relationships/image" Target="../media/image152.png"/><Relationship Id="rId30" Type="http://schemas.openxmlformats.org/officeDocument/2006/relationships/image" Target="../media/image154.png"/></Relationships>
</file>

<file path=ppt/slides/_rels/slide3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0.png"/><Relationship Id="rId26" Type="http://schemas.openxmlformats.org/officeDocument/2006/relationships/image" Target="../media/image167.png"/><Relationship Id="rId21" Type="http://schemas.openxmlformats.org/officeDocument/2006/relationships/image" Target="../media/image163.png"/><Relationship Id="rId17" Type="http://schemas.openxmlformats.org/officeDocument/2006/relationships/image" Target="../media/image159.png"/><Relationship Id="rId25" Type="http://schemas.openxmlformats.org/officeDocument/2006/relationships/image" Target="../media/image5.jpeg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166.png"/><Relationship Id="rId23" Type="http://schemas.openxmlformats.org/officeDocument/2006/relationships/image" Target="../media/image165.png"/><Relationship Id="rId28" Type="http://schemas.openxmlformats.org/officeDocument/2006/relationships/image" Target="../media/image9.png"/><Relationship Id="rId19" Type="http://schemas.openxmlformats.org/officeDocument/2006/relationships/image" Target="../media/image161.png"/><Relationship Id="rId22" Type="http://schemas.openxmlformats.org/officeDocument/2006/relationships/image" Target="../media/image164.png"/><Relationship Id="rId27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7.png"/><Relationship Id="rId7" Type="http://schemas.openxmlformats.org/officeDocument/2006/relationships/image" Target="../media/image16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8.png"/><Relationship Id="rId5" Type="http://schemas.openxmlformats.org/officeDocument/2006/relationships/image" Target="../media/image9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12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75.png"/><Relationship Id="rId5" Type="http://schemas.openxmlformats.org/officeDocument/2006/relationships/image" Target="../media/image100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4" Type="http://schemas.openxmlformats.org/officeDocument/2006/relationships/image" Target="../media/image167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81.png"/><Relationship Id="rId18" Type="http://schemas.openxmlformats.org/officeDocument/2006/relationships/image" Target="../media/image185.png"/><Relationship Id="rId3" Type="http://schemas.openxmlformats.org/officeDocument/2006/relationships/image" Target="../media/image5.jpeg"/><Relationship Id="rId21" Type="http://schemas.openxmlformats.org/officeDocument/2006/relationships/image" Target="../media/image188.png"/><Relationship Id="rId7" Type="http://schemas.openxmlformats.org/officeDocument/2006/relationships/image" Target="../media/image7.png"/><Relationship Id="rId12" Type="http://schemas.openxmlformats.org/officeDocument/2006/relationships/image" Target="../media/image180.png"/><Relationship Id="rId17" Type="http://schemas.openxmlformats.org/officeDocument/2006/relationships/image" Target="../media/image184.png"/><Relationship Id="rId2" Type="http://schemas.openxmlformats.org/officeDocument/2006/relationships/image" Target="../media/image171.png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75.png"/><Relationship Id="rId5" Type="http://schemas.openxmlformats.org/officeDocument/2006/relationships/image" Target="../media/image100.png"/><Relationship Id="rId15" Type="http://schemas.openxmlformats.org/officeDocument/2006/relationships/image" Target="../media/image182.png"/><Relationship Id="rId10" Type="http://schemas.openxmlformats.org/officeDocument/2006/relationships/image" Target="../media/image174.png"/><Relationship Id="rId19" Type="http://schemas.openxmlformats.org/officeDocument/2006/relationships/image" Target="../media/image186.png"/><Relationship Id="rId4" Type="http://schemas.openxmlformats.org/officeDocument/2006/relationships/image" Target="../media/image167.png"/><Relationship Id="rId9" Type="http://schemas.openxmlformats.org/officeDocument/2006/relationships/image" Target="../media/image173.png"/><Relationship Id="rId14" Type="http://schemas.openxmlformats.org/officeDocument/2006/relationships/image" Target="../media/image1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1110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e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9.png"/><Relationship Id="rId2" Type="http://schemas.openxmlformats.org/officeDocument/2006/relationships/image" Target="../media/image2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4657" y="2692750"/>
            <a:ext cx="9280954" cy="1187622"/>
          </a:xfrm>
        </p:spPr>
        <p:txBody>
          <a:bodyPr>
            <a:noAutofit/>
          </a:bodyPr>
          <a:lstStyle/>
          <a:p>
            <a:pPr algn="ctr"/>
            <a:r>
              <a:rPr lang="fr-FR" b="1" dirty="0" err="1" smtClean="0"/>
              <a:t>Analysis</a:t>
            </a:r>
            <a:r>
              <a:rPr lang="fr-FR" b="1" dirty="0" smtClean="0"/>
              <a:t> of a </a:t>
            </a:r>
            <a:r>
              <a:rPr lang="fr-FR" b="1" dirty="0" err="1" smtClean="0"/>
              <a:t>cohort</a:t>
            </a:r>
            <a:r>
              <a:rPr lang="fr-FR" b="1" dirty="0" smtClean="0"/>
              <a:t> of</a:t>
            </a:r>
            <a:br>
              <a:rPr lang="fr-FR" b="1" dirty="0" smtClean="0"/>
            </a:br>
            <a:r>
              <a:rPr lang="fr-FR" b="1" dirty="0" smtClean="0"/>
              <a:t>Major </a:t>
            </a:r>
            <a:r>
              <a:rPr lang="fr-FR" b="1" dirty="0" err="1" smtClean="0"/>
              <a:t>Depressive</a:t>
            </a:r>
            <a:r>
              <a:rPr lang="fr-FR" b="1" dirty="0" smtClean="0"/>
              <a:t> </a:t>
            </a:r>
            <a:r>
              <a:rPr lang="fr-FR" b="1" dirty="0" err="1" smtClean="0"/>
              <a:t>Disorder</a:t>
            </a:r>
            <a:r>
              <a:rPr lang="fr-FR" b="1" dirty="0" smtClean="0"/>
              <a:t> (MDD) </a:t>
            </a:r>
            <a:r>
              <a:rPr lang="fr-FR" b="1" dirty="0" err="1" smtClean="0"/>
              <a:t>with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err="1" smtClean="0"/>
              <a:t>Regularized</a:t>
            </a:r>
            <a:r>
              <a:rPr lang="fr-FR" b="1" dirty="0" smtClean="0"/>
              <a:t> </a:t>
            </a:r>
            <a:r>
              <a:rPr lang="fr-FR" b="1" dirty="0" err="1" smtClean="0"/>
              <a:t>Generalized</a:t>
            </a:r>
            <a:r>
              <a:rPr lang="fr-FR" b="1" dirty="0" smtClean="0"/>
              <a:t> Canonical </a:t>
            </a:r>
            <a:r>
              <a:rPr lang="fr-FR" b="1" dirty="0" err="1" smtClean="0"/>
              <a:t>Correlation</a:t>
            </a:r>
            <a:r>
              <a:rPr lang="fr-FR" b="1" dirty="0" smtClean="0"/>
              <a:t> </a:t>
            </a:r>
            <a:r>
              <a:rPr lang="fr-FR" b="1" dirty="0" err="1" smtClean="0"/>
              <a:t>Analysis</a:t>
            </a:r>
            <a:r>
              <a:rPr lang="fr-FR" b="1" dirty="0" smtClean="0"/>
              <a:t> (RGCCA)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837" y="4133775"/>
            <a:ext cx="7676667" cy="2401974"/>
          </a:xfrm>
        </p:spPr>
        <p:txBody>
          <a:bodyPr>
            <a:normAutofit/>
          </a:bodyPr>
          <a:lstStyle/>
          <a:p>
            <a:r>
              <a:rPr lang="fr-FR" u="sng" dirty="0" smtClean="0"/>
              <a:t>Encadrants</a:t>
            </a:r>
            <a:endParaRPr lang="fr-FR" dirty="0" smtClean="0"/>
          </a:p>
          <a:p>
            <a:pPr lvl="1" algn="l"/>
            <a:r>
              <a:rPr lang="fr-FR" dirty="0"/>
              <a:t>Arnaud </a:t>
            </a:r>
            <a:r>
              <a:rPr lang="fr-FR" cap="small" dirty="0" err="1" smtClean="0"/>
              <a:t>Gloaguen</a:t>
            </a:r>
            <a:r>
              <a:rPr lang="fr-FR" dirty="0" smtClean="0"/>
              <a:t> </a:t>
            </a:r>
          </a:p>
          <a:p>
            <a:pPr lvl="1" algn="l"/>
            <a:r>
              <a:rPr lang="fr-FR" dirty="0" smtClean="0"/>
              <a:t>Jimmy </a:t>
            </a:r>
            <a:r>
              <a:rPr lang="fr-FR" dirty="0" err="1" smtClean="0"/>
              <a:t>Vandel</a:t>
            </a:r>
            <a:r>
              <a:rPr lang="fr-FR" sz="1400" dirty="0"/>
              <a:t>	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9" name="Espace réservé du numéro de diapositive 1"/>
          <p:cNvSpPr txBox="1">
            <a:spLocks/>
          </p:cNvSpPr>
          <p:nvPr/>
        </p:nvSpPr>
        <p:spPr>
          <a:xfrm>
            <a:off x="9226829" y="642592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0"/>
    </mc:Choice>
    <mc:Fallback xmlns="">
      <p:transition spd="slow" advTm="219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10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Total Variance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887308" y="1910725"/>
                <a:ext cx="3275104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08" y="1910725"/>
                <a:ext cx="3275104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3049010" y="1888961"/>
            <a:ext cx="1420837" cy="1406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859097" y="2031933"/>
            <a:ext cx="13774" cy="76747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203848" y="1456717"/>
                <a:ext cx="1202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variables</a:t>
                </a:r>
                <a:endParaRPr lang="en-US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456717"/>
                <a:ext cx="1202464" cy="369332"/>
              </a:xfrm>
              <a:prstGeom prst="rect">
                <a:avLst/>
              </a:prstGeom>
              <a:blipFill>
                <a:blip r:embed="rId6"/>
                <a:stretch>
                  <a:fillRect t="-9836" r="-4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31297" y="1287907"/>
                <a:ext cx="231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individuals/subjects</a:t>
                </a:r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7" y="1287907"/>
                <a:ext cx="231771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en arc 19"/>
          <p:cNvCxnSpPr>
            <a:stCxn id="46" idx="2"/>
          </p:cNvCxnSpPr>
          <p:nvPr/>
        </p:nvCxnSpPr>
        <p:spPr>
          <a:xfrm rot="16200000" flipH="1">
            <a:off x="2096840" y="1450552"/>
            <a:ext cx="569346" cy="982719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44436" y="1789153"/>
                <a:ext cx="1083951" cy="1227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36" y="1789153"/>
                <a:ext cx="1083951" cy="1227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54151" y="1788399"/>
                <a:ext cx="1992533" cy="1041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err="1" smtClean="0"/>
                  <a:t>where</a:t>
                </a:r>
                <a:r>
                  <a:rPr lang="fr-F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51" y="1788399"/>
                <a:ext cx="1992533" cy="1041182"/>
              </a:xfrm>
              <a:prstGeom prst="rect">
                <a:avLst/>
              </a:prstGeom>
              <a:blipFill>
                <a:blip r:embed="rId9"/>
                <a:stretch>
                  <a:fillRect l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31297" y="3417806"/>
                <a:ext cx="2094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7" y="3417806"/>
                <a:ext cx="2094141" cy="369332"/>
              </a:xfrm>
              <a:prstGeom prst="rect">
                <a:avLst/>
              </a:prstGeom>
              <a:blipFill>
                <a:blip r:embed="rId18"/>
                <a:stretch>
                  <a:fillRect r="-20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825438" y="3162544"/>
                <a:ext cx="2854412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Variance</m:t>
                          </m:r>
                        </m:e>
                      </m:nary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Variabl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38" y="3162544"/>
                <a:ext cx="2854412" cy="8798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628387" y="3155740"/>
                <a:ext cx="2311037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387" y="3155740"/>
                <a:ext cx="2311037" cy="8798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837385" y="3155740"/>
                <a:ext cx="2329280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85" y="3155740"/>
                <a:ext cx="2329280" cy="8798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825438" y="4012939"/>
                <a:ext cx="2924968" cy="1217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𝑖𝑝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fr-F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fr-F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fr-F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mr>
                                            <m:m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fr-F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fr-F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fr-F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fr-F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eqAr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38" y="4012939"/>
                <a:ext cx="2924968" cy="12177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679850" y="4197540"/>
                <a:ext cx="1831907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50" y="4197540"/>
                <a:ext cx="1831907" cy="8485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731296" y="5472767"/>
                <a:ext cx="794971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 we suppose that every variable is centered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TV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6" y="5472767"/>
                <a:ext cx="7949717" cy="484941"/>
              </a:xfrm>
              <a:prstGeom prst="rect">
                <a:avLst/>
              </a:prstGeom>
              <a:blipFill>
                <a:blip r:embed="rId21"/>
                <a:stretch>
                  <a:fillRect l="-690"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Unsupervised/1-block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23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4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2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24" grpId="0"/>
      <p:bldP spid="53" grpId="0"/>
      <p:bldP spid="54" grpId="0"/>
      <p:bldP spid="25" grpId="0"/>
      <p:bldP spid="26" grpId="0"/>
      <p:bldP spid="27" grpId="0"/>
      <p:bldP spid="28" grpId="0"/>
      <p:bldP spid="2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3813" b="20038"/>
          <a:stretch/>
        </p:blipFill>
        <p:spPr>
          <a:xfrm>
            <a:off x="878840" y="1833880"/>
            <a:ext cx="4359326" cy="304292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11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Total Variance – Example in 2D</a:t>
            </a:r>
            <a:endParaRPr lang="fr-FR" sz="32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674557" y="1356610"/>
            <a:ext cx="4189751" cy="418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773180" y="3216661"/>
            <a:ext cx="235204" cy="223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15"/>
          <p:cNvSpPr/>
          <p:nvPr/>
        </p:nvSpPr>
        <p:spPr>
          <a:xfrm>
            <a:off x="4076142" y="2645763"/>
            <a:ext cx="203549" cy="217358"/>
          </a:xfrm>
          <a:prstGeom prst="mathPlus">
            <a:avLst>
              <a:gd name="adj1" fmla="val 813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1282975" y="2875585"/>
            <a:ext cx="203549" cy="217358"/>
          </a:xfrm>
          <a:prstGeom prst="mathPlus">
            <a:avLst>
              <a:gd name="adj1" fmla="val 813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55"/>
          <p:cNvCxnSpPr/>
          <p:nvPr/>
        </p:nvCxnSpPr>
        <p:spPr>
          <a:xfrm flipH="1" flipV="1">
            <a:off x="3829050" y="2386075"/>
            <a:ext cx="348866" cy="36836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1384749" y="2985584"/>
            <a:ext cx="927921" cy="931096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15273" y="2430010"/>
                <a:ext cx="1124667" cy="5542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273" y="2430010"/>
                <a:ext cx="1124667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79332" y="2352254"/>
                <a:ext cx="130311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32" y="2352254"/>
                <a:ext cx="1303114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V="1">
            <a:off x="2769432" y="2754442"/>
            <a:ext cx="1408484" cy="693297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2769432" y="2386074"/>
            <a:ext cx="1059618" cy="1060399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1384750" y="2985584"/>
            <a:ext cx="1400360" cy="462155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2308894" y="3447739"/>
            <a:ext cx="460538" cy="468941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431292" y="3002306"/>
                <a:ext cx="819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fr-FR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292" y="3002306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 t="-121667" r="-4328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652971" y="2035386"/>
                <a:ext cx="1160574" cy="54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71" y="2035386"/>
                <a:ext cx="1160574" cy="540917"/>
              </a:xfrm>
              <a:prstGeom prst="rect">
                <a:avLst/>
              </a:prstGeom>
              <a:blipFill>
                <a:blip r:embed="rId7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2710195" y="3888569"/>
                <a:ext cx="1160574" cy="54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95" y="3888569"/>
                <a:ext cx="1160574" cy="540917"/>
              </a:xfrm>
              <a:prstGeom prst="rect">
                <a:avLst/>
              </a:prstGeom>
              <a:blipFill>
                <a:blip r:embed="rId8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043470" y="2942257"/>
                <a:ext cx="825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70" y="2942257"/>
                <a:ext cx="825291" cy="369332"/>
              </a:xfrm>
              <a:prstGeom prst="rect">
                <a:avLst/>
              </a:prstGeom>
              <a:blipFill>
                <a:blip r:embed="rId14"/>
                <a:stretch>
                  <a:fillRect t="-121667" r="-4264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en arc 40"/>
          <p:cNvCxnSpPr>
            <a:stCxn id="76" idx="0"/>
          </p:cNvCxnSpPr>
          <p:nvPr/>
        </p:nvCxnSpPr>
        <p:spPr>
          <a:xfrm rot="16200000" flipV="1">
            <a:off x="2812150" y="3410237"/>
            <a:ext cx="203248" cy="753416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5880970" y="1028603"/>
                <a:ext cx="2203295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fr-FR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F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fr-FR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fr-FR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70" y="1028603"/>
                <a:ext cx="2203295" cy="6560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8583736" y="1018693"/>
                <a:ext cx="221926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F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36" y="1018693"/>
                <a:ext cx="2219262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/>
          <p:cNvCxnSpPr>
            <a:endCxn id="16" idx="1"/>
          </p:cNvCxnSpPr>
          <p:nvPr/>
        </p:nvCxnSpPr>
        <p:spPr>
          <a:xfrm flipV="1">
            <a:off x="4177916" y="2834310"/>
            <a:ext cx="1" cy="612164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6" idx="2"/>
          </p:cNvCxnSpPr>
          <p:nvPr/>
        </p:nvCxnSpPr>
        <p:spPr>
          <a:xfrm flipH="1">
            <a:off x="2769431" y="2754442"/>
            <a:ext cx="1333691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935828" y="3387005"/>
                <a:ext cx="55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28" y="3387005"/>
                <a:ext cx="5585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253837" y="2530650"/>
                <a:ext cx="55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7" y="2530650"/>
                <a:ext cx="5585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 flipV="1">
            <a:off x="1379745" y="2986408"/>
            <a:ext cx="0" cy="461331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endCxn id="55" idx="0"/>
          </p:cNvCxnSpPr>
          <p:nvPr/>
        </p:nvCxnSpPr>
        <p:spPr>
          <a:xfrm flipH="1">
            <a:off x="1459544" y="2984264"/>
            <a:ext cx="1322692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1137657" y="3413352"/>
                <a:ext cx="563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57" y="3413352"/>
                <a:ext cx="5638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2682907" y="2721842"/>
                <a:ext cx="563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907" y="2721842"/>
                <a:ext cx="5638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 rot="18955242">
            <a:off x="3788112" y="2410399"/>
            <a:ext cx="87684" cy="7788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5880970" y="1729149"/>
                <a:ext cx="5668347" cy="715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</a:rPr>
                  <a:t>Director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vector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.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can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see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70" y="1729149"/>
                <a:ext cx="5668347" cy="715517"/>
              </a:xfrm>
              <a:prstGeom prst="rect">
                <a:avLst/>
              </a:prstGeom>
              <a:blipFill>
                <a:blip r:embed="rId17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5861780" y="2707137"/>
                <a:ext cx="682558" cy="3719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fr-FR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80" y="2707137"/>
                <a:ext cx="682558" cy="371961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en arc 2"/>
          <p:cNvCxnSpPr/>
          <p:nvPr/>
        </p:nvCxnSpPr>
        <p:spPr>
          <a:xfrm rot="10800000">
            <a:off x="3306950" y="2899983"/>
            <a:ext cx="265938" cy="161227"/>
          </a:xfrm>
          <a:prstGeom prst="curvedConnector3">
            <a:avLst>
              <a:gd name="adj1" fmla="val 12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86376" y="2665200"/>
                <a:ext cx="4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376" y="2665200"/>
                <a:ext cx="4612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454139" y="2400182"/>
                <a:ext cx="2676502" cy="102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ctrlP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fr-FR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accent5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accent5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39" y="2400182"/>
                <a:ext cx="2676502" cy="10209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032833" y="2590698"/>
                <a:ext cx="1392497" cy="618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833" y="2590698"/>
                <a:ext cx="1392497" cy="618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46105" y="3498612"/>
                <a:ext cx="2370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fr-F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05" y="3498612"/>
                <a:ext cx="2370649" cy="369332"/>
              </a:xfrm>
              <a:prstGeom prst="rect">
                <a:avLst/>
              </a:prstGeom>
              <a:blipFill>
                <a:blip r:embed="rId22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81013" y="3499663"/>
                <a:ext cx="1833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fr-F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13" y="3499663"/>
                <a:ext cx="1833194" cy="369332"/>
              </a:xfrm>
              <a:prstGeom prst="rect">
                <a:avLst/>
              </a:prstGeom>
              <a:blipFill>
                <a:blip r:embed="rId2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38272" y="3421167"/>
                <a:ext cx="1397819" cy="54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272" y="3421167"/>
                <a:ext cx="1397819" cy="540917"/>
              </a:xfrm>
              <a:prstGeom prst="rect">
                <a:avLst/>
              </a:prstGeom>
              <a:blipFill>
                <a:blip r:embed="rId2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200900" y="2576303"/>
            <a:ext cx="396240" cy="323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508508" y="3124441"/>
            <a:ext cx="234113" cy="310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7078980" y="2665200"/>
            <a:ext cx="1104900" cy="45924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7748828" y="2932079"/>
            <a:ext cx="421481" cy="1923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880969" y="399888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Similarly</a:t>
            </a:r>
            <a:r>
              <a:rPr lang="fr-FR" dirty="0" smtClean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880969" y="4579428"/>
                <a:ext cx="3171766" cy="6185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fr-FR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69" y="4579428"/>
                <a:ext cx="3171766" cy="61856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5861780" y="5340942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In the 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49896" y="5496758"/>
                <a:ext cx="332969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mtClean="0">
                              <a:latin typeface="Cambria Math" panose="02040503050406030204" pitchFamily="18" charset="0"/>
                            </a:rPr>
                            <m:t>TV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proj</m:t>
                          </m:r>
                        </m:sup>
                      </m:sSup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fr-FR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 b="0" i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fr-FR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896" y="5496758"/>
                <a:ext cx="3329694" cy="61093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 rot="18955242">
            <a:off x="2261131" y="3812668"/>
            <a:ext cx="87684" cy="7788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14" name="Connecteur en arc 113"/>
          <p:cNvCxnSpPr/>
          <p:nvPr/>
        </p:nvCxnSpPr>
        <p:spPr>
          <a:xfrm rot="16200000" flipH="1">
            <a:off x="2227895" y="3451263"/>
            <a:ext cx="395143" cy="149520"/>
          </a:xfrm>
          <a:prstGeom prst="curvedConnector3">
            <a:avLst>
              <a:gd name="adj1" fmla="val 9371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975371" y="3258911"/>
                <a:ext cx="46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371" y="3258911"/>
                <a:ext cx="46660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Unsupervised/1-block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29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Ellipse 13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30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Ellipse 9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31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lipse 9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9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5" grpId="0" animBg="1"/>
      <p:bldP spid="23" grpId="0"/>
      <p:bldP spid="62" grpId="0"/>
      <p:bldP spid="38" grpId="0"/>
      <p:bldP spid="75" grpId="0"/>
      <p:bldP spid="76" grpId="0"/>
      <p:bldP spid="77" grpId="0"/>
      <p:bldP spid="94" grpId="0"/>
      <p:bldP spid="100" grpId="0"/>
      <p:bldP spid="58" grpId="0"/>
      <p:bldP spid="58" grpId="1"/>
      <p:bldP spid="103" grpId="0"/>
      <p:bldP spid="103" grpId="1"/>
      <p:bldP spid="106" grpId="0"/>
      <p:bldP spid="106" grpId="1"/>
      <p:bldP spid="107" grpId="0"/>
      <p:bldP spid="107" grpId="1"/>
      <p:bldP spid="72" grpId="0" animBg="1"/>
      <p:bldP spid="108" grpId="0"/>
      <p:bldP spid="109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71" grpId="0" animBg="1"/>
      <p:bldP spid="110" grpId="0"/>
      <p:bldP spid="111" grpId="0" animBg="1"/>
      <p:bldP spid="112" grpId="0"/>
      <p:bldP spid="26" grpId="0"/>
      <p:bldP spid="113" grpId="0" animBg="1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12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PCA optimization criterion</a:t>
            </a:r>
            <a:endParaRPr lang="fr-FR" sz="3200" dirty="0"/>
          </a:p>
        </p:txBody>
      </p:sp>
      <p:sp>
        <p:nvSpPr>
          <p:cNvPr id="26" name="Rectangle 25"/>
          <p:cNvSpPr/>
          <p:nvPr/>
        </p:nvSpPr>
        <p:spPr>
          <a:xfrm>
            <a:off x="7550258" y="1434491"/>
            <a:ext cx="1267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solidFill>
                  <a:schemeClr val="tx1"/>
                </a:solidFill>
              </a:rPr>
              <a:t>By the </a:t>
            </a:r>
            <a:r>
              <a:rPr lang="fr-FR" b="0" dirty="0" err="1" smtClean="0">
                <a:solidFill>
                  <a:schemeClr val="tx1"/>
                </a:solidFill>
              </a:rPr>
              <a:t>way</a:t>
            </a:r>
            <a:r>
              <a:rPr lang="fr-FR" b="0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111700" y="1159945"/>
                <a:ext cx="2818720" cy="1034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fr-FR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r>
                                      <a:rPr lang="fr-FR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fr-FR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r>
                                      <a:rPr lang="fr-FR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fr-F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fr-FR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bSup>
                                      <m:r>
                                        <a:rPr lang="fr-F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fr-FR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bSup>
                                      <m:r>
                                        <a:rPr lang="fr-F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700" y="1159945"/>
                <a:ext cx="2818720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4858461" y="1336066"/>
            <a:ext cx="396240" cy="323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301535" y="1884017"/>
            <a:ext cx="234113" cy="310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118"/>
          <p:cNvCxnSpPr/>
          <p:nvPr/>
        </p:nvCxnSpPr>
        <p:spPr>
          <a:xfrm flipV="1">
            <a:off x="4736541" y="1424963"/>
            <a:ext cx="1104900" cy="45924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5406389" y="1691842"/>
            <a:ext cx="421481" cy="1923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030268" y="1371798"/>
                <a:ext cx="332969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proj</m:t>
                          </m:r>
                        </m:sup>
                      </m:sSup>
                      <m:r>
                        <a:rPr lang="fr-F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fr-FR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fr-FR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8" y="1371798"/>
                <a:ext cx="332969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/>
          <p:cNvSpPr/>
          <p:nvPr/>
        </p:nvSpPr>
        <p:spPr>
          <a:xfrm>
            <a:off x="879332" y="2602474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err="1" smtClean="0">
                <a:solidFill>
                  <a:schemeClr val="tx1"/>
                </a:solidFill>
              </a:rPr>
              <a:t>Hence</a:t>
            </a:r>
            <a:r>
              <a:rPr lang="fr-FR" dirty="0" smtClean="0"/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4129" y="3107131"/>
                <a:ext cx="348044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proj</m:t>
                          </m:r>
                        </m:sup>
                      </m:sSup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fr-FR" b="1">
                          <a:latin typeface="Cambria Math" panose="02040503050406030204" pitchFamily="18" charset="0"/>
                        </a:rPr>
                        <m:t>𝐗𝐰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29" y="3107131"/>
                <a:ext cx="348044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61458" y="1250435"/>
                <a:ext cx="94737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458" y="1250435"/>
                <a:ext cx="94737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31210" y="1250434"/>
                <a:ext cx="122309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fr-FR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10" y="1250434"/>
                <a:ext cx="122309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41946" y="1424963"/>
                <a:ext cx="803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>
                          <a:latin typeface="Cambria Math" panose="02040503050406030204" pitchFamily="18" charset="0"/>
                        </a:rPr>
                        <m:t>𝐗𝐰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46" y="1424963"/>
                <a:ext cx="8034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879332" y="3749438"/>
            <a:ext cx="449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solidFill>
                  <a:schemeClr val="tx1"/>
                </a:solidFill>
              </a:rPr>
              <a:t>It </a:t>
            </a:r>
            <a:r>
              <a:rPr lang="fr-FR" b="0" dirty="0" err="1" smtClean="0">
                <a:solidFill>
                  <a:schemeClr val="tx1"/>
                </a:solidFill>
              </a:rPr>
              <a:t>is</a:t>
            </a:r>
            <a:r>
              <a:rPr lang="fr-FR" b="0" dirty="0" smtClean="0">
                <a:solidFill>
                  <a:schemeClr val="tx1"/>
                </a:solidFill>
              </a:rPr>
              <a:t> possible to show in the </a:t>
            </a:r>
            <a:r>
              <a:rPr lang="fr-FR" b="0" dirty="0" err="1" smtClean="0">
                <a:solidFill>
                  <a:schemeClr val="tx1"/>
                </a:solidFill>
              </a:rPr>
              <a:t>general</a:t>
            </a:r>
            <a:r>
              <a:rPr lang="fr-FR" b="0" dirty="0" smtClean="0">
                <a:solidFill>
                  <a:schemeClr val="tx1"/>
                </a:solidFill>
              </a:rPr>
              <a:t> case </a:t>
            </a:r>
            <a:r>
              <a:rPr lang="fr-FR" b="0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/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472946" y="3594632"/>
                <a:ext cx="352532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proj</m:t>
                          </m:r>
                        </m:sup>
                      </m:sSup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fr-FR" b="1">
                          <a:latin typeface="Cambria Math" panose="02040503050406030204" pitchFamily="18" charset="0"/>
                        </a:rPr>
                        <m:t>𝐗𝐰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6" y="3594632"/>
                <a:ext cx="3525324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/>
          <p:cNvSpPr/>
          <p:nvPr/>
        </p:nvSpPr>
        <p:spPr>
          <a:xfrm>
            <a:off x="879331" y="4598780"/>
            <a:ext cx="8916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err="1" smtClean="0">
                <a:solidFill>
                  <a:schemeClr val="tx1"/>
                </a:solidFill>
              </a:rPr>
              <a:t>Hence</a:t>
            </a:r>
            <a:r>
              <a:rPr lang="fr-FR" b="0" dirty="0" smtClean="0">
                <a:solidFill>
                  <a:schemeClr val="tx1"/>
                </a:solidFill>
              </a:rPr>
              <a:t>, one possible </a:t>
            </a:r>
            <a:r>
              <a:rPr lang="fr-FR" b="0" dirty="0" err="1" smtClean="0">
                <a:solidFill>
                  <a:schemeClr val="tx1"/>
                </a:solidFill>
              </a:rPr>
              <a:t>optimization</a:t>
            </a:r>
            <a:r>
              <a:rPr lang="fr-FR" b="0" dirty="0" smtClean="0">
                <a:solidFill>
                  <a:schemeClr val="tx1"/>
                </a:solidFill>
              </a:rPr>
              <a:t> </a:t>
            </a:r>
            <a:r>
              <a:rPr lang="fr-FR" b="0" dirty="0" err="1" smtClean="0">
                <a:solidFill>
                  <a:schemeClr val="tx1"/>
                </a:solidFill>
              </a:rPr>
              <a:t>criterion</a:t>
            </a:r>
            <a:r>
              <a:rPr lang="fr-FR" b="0" dirty="0" smtClean="0">
                <a:solidFill>
                  <a:schemeClr val="tx1"/>
                </a:solidFill>
              </a:rPr>
              <a:t> in </a:t>
            </a:r>
            <a:r>
              <a:rPr lang="fr-FR" b="0" dirty="0" err="1" smtClean="0">
                <a:solidFill>
                  <a:schemeClr val="tx1"/>
                </a:solidFill>
              </a:rPr>
              <a:t>order</a:t>
            </a:r>
            <a:r>
              <a:rPr lang="fr-FR" b="0" dirty="0" smtClean="0">
                <a:solidFill>
                  <a:schemeClr val="tx1"/>
                </a:solidFill>
              </a:rPr>
              <a:t> to </a:t>
            </a:r>
            <a:r>
              <a:rPr lang="fr-FR" b="0" dirty="0" err="1" smtClean="0">
                <a:solidFill>
                  <a:schemeClr val="tx1"/>
                </a:solidFill>
              </a:rPr>
              <a:t>estimate</a:t>
            </a:r>
            <a:r>
              <a:rPr lang="fr-FR" b="0" dirty="0" smtClean="0">
                <a:solidFill>
                  <a:schemeClr val="tx1"/>
                </a:solidFill>
              </a:rPr>
              <a:t> the first principal direction </a:t>
            </a:r>
            <a:r>
              <a:rPr lang="fr-FR" b="0" dirty="0" err="1" smtClean="0">
                <a:solidFill>
                  <a:schemeClr val="tx1"/>
                </a:solidFill>
              </a:rPr>
              <a:t>is</a:t>
            </a:r>
            <a:r>
              <a:rPr lang="fr-FR" b="0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Espace réservé du contenu 2"/>
              <p:cNvSpPr txBox="1">
                <a:spLocks/>
              </p:cNvSpPr>
              <p:nvPr/>
            </p:nvSpPr>
            <p:spPr>
              <a:xfrm>
                <a:off x="5073590" y="5243118"/>
                <a:ext cx="2604060" cy="70759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8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8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18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18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90" y="5243118"/>
                <a:ext cx="2604060" cy="707595"/>
              </a:xfrm>
              <a:prstGeom prst="rect">
                <a:avLst/>
              </a:prstGeom>
              <a:blipFill>
                <a:blip r:embed="rId9"/>
                <a:stretch>
                  <a:fillRect b="-52066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7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Unsupervised/1-block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1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Ellipse 14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2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3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8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6" grpId="0"/>
      <p:bldP spid="117" grpId="0" animBg="1"/>
      <p:bldP spid="118" grpId="0" animBg="1"/>
      <p:bldP spid="122" grpId="0"/>
      <p:bldP spid="2" grpId="0"/>
      <p:bldP spid="4" grpId="0"/>
      <p:bldP spid="5" grpId="0"/>
      <p:bldP spid="6" grpId="0"/>
      <p:bldP spid="123" grpId="0"/>
      <p:bldP spid="124" grpId="0"/>
      <p:bldP spid="125" grpId="0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2277904"/>
            <a:ext cx="10515600" cy="1325563"/>
          </a:xfrm>
        </p:spPr>
        <p:txBody>
          <a:bodyPr/>
          <a:lstStyle/>
          <a:p>
            <a:r>
              <a:rPr lang="en-US" dirty="0" smtClean="0"/>
              <a:t>3. Unsupervised analysis with two-blocks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14</a:t>
            </a:fld>
            <a:endParaRPr lang="fr-FR" dirty="0"/>
          </a:p>
        </p:txBody>
      </p:sp>
      <p:sp>
        <p:nvSpPr>
          <p:cNvPr id="100" name="Google Shape;266;p39"/>
          <p:cNvSpPr/>
          <p:nvPr/>
        </p:nvSpPr>
        <p:spPr>
          <a:xfrm>
            <a:off x="2294285" y="2568396"/>
            <a:ext cx="1800000" cy="677700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267;p39"/>
          <p:cNvSpPr/>
          <p:nvPr/>
        </p:nvSpPr>
        <p:spPr>
          <a:xfrm rot="-3026420">
            <a:off x="2494054" y="2337808"/>
            <a:ext cx="340095" cy="19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268;p39"/>
          <p:cNvSpPr/>
          <p:nvPr/>
        </p:nvSpPr>
        <p:spPr>
          <a:xfrm>
            <a:off x="5405410" y="2745511"/>
            <a:ext cx="4275300" cy="30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5560">
              <a:srgbClr val="000000">
                <a:alpha val="3765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69;p39"/>
          <p:cNvSpPr/>
          <p:nvPr/>
        </p:nvSpPr>
        <p:spPr>
          <a:xfrm>
            <a:off x="4438085" y="2691786"/>
            <a:ext cx="597000" cy="4479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270;p39"/>
          <p:cNvCxnSpPr/>
          <p:nvPr/>
        </p:nvCxnSpPr>
        <p:spPr>
          <a:xfrm rot="10800000">
            <a:off x="4114085" y="2911026"/>
            <a:ext cx="309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05" name="Google Shape;271;p39"/>
          <p:cNvSpPr/>
          <p:nvPr/>
        </p:nvSpPr>
        <p:spPr>
          <a:xfrm>
            <a:off x="4425485" y="4312596"/>
            <a:ext cx="598200" cy="448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272;p39"/>
          <p:cNvCxnSpPr/>
          <p:nvPr/>
        </p:nvCxnSpPr>
        <p:spPr>
          <a:xfrm rot="10800000">
            <a:off x="4109345" y="4542366"/>
            <a:ext cx="3111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07" name="Google Shape;273;p39"/>
          <p:cNvSpPr/>
          <p:nvPr/>
        </p:nvSpPr>
        <p:spPr>
          <a:xfrm>
            <a:off x="1574285" y="4204596"/>
            <a:ext cx="2520000" cy="682200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74;p39"/>
          <p:cNvSpPr/>
          <p:nvPr/>
        </p:nvSpPr>
        <p:spPr>
          <a:xfrm>
            <a:off x="3073085" y="2174326"/>
            <a:ext cx="3834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275;p39"/>
          <p:cNvCxnSpPr>
            <a:stCxn id="103" idx="5"/>
            <a:endCxn id="102" idx="1"/>
          </p:cNvCxnSpPr>
          <p:nvPr/>
        </p:nvCxnSpPr>
        <p:spPr>
          <a:xfrm rot="-5400000">
            <a:off x="5088656" y="2757293"/>
            <a:ext cx="175800" cy="457800"/>
          </a:xfrm>
          <a:prstGeom prst="curvedConnector4">
            <a:avLst>
              <a:gd name="adj1" fmla="val -172764"/>
              <a:gd name="adj2" fmla="val 5954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276;p39"/>
          <p:cNvSpPr/>
          <p:nvPr/>
        </p:nvSpPr>
        <p:spPr>
          <a:xfrm>
            <a:off x="5420535" y="4369836"/>
            <a:ext cx="4275300" cy="30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5560">
              <a:srgbClr val="000000">
                <a:alpha val="3765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277;p39"/>
          <p:cNvCxnSpPr>
            <a:stCxn id="105" idx="7"/>
            <a:endCxn id="110" idx="1"/>
          </p:cNvCxnSpPr>
          <p:nvPr/>
        </p:nvCxnSpPr>
        <p:spPr>
          <a:xfrm rot="-5400000" flipH="1">
            <a:off x="5106181" y="4208177"/>
            <a:ext cx="144300" cy="484500"/>
          </a:xfrm>
          <a:prstGeom prst="curvedConnector4">
            <a:avLst>
              <a:gd name="adj1" fmla="val -210538"/>
              <a:gd name="adj2" fmla="val 5903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278;p39"/>
          <p:cNvSpPr/>
          <p:nvPr/>
        </p:nvSpPr>
        <p:spPr>
          <a:xfrm>
            <a:off x="5611310" y="2690711"/>
            <a:ext cx="248100" cy="2103900"/>
          </a:xfrm>
          <a:prstGeom prst="rect">
            <a:avLst/>
          </a:prstGeom>
          <a:noFill/>
          <a:ln w="255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279;p39" descr="{&quot;type&quot;:&quot;$$&quot;,&quot;aid&quot;:null,&quot;font&quot;:{&quot;size&quot;:12,&quot;family&quot;:&quot;Arial&quot;,&quot;color&quot;:&quot;#000000&quot;},&quot;id&quot;:&quot;3&quot;,&quot;backgroundColor&quot;:&quot;#FFFFFF&quot;,&quot;code&quot;:&quot;$$\\text{DNA}\\;\\text{methylation}\\;\\mathbf{\\left(X_{\\mathrm{2}}\\right)}$$&quot;,&quot;ts&quot;:1693231077197,&quot;cs&quot;:&quot;os1nqxSUBPtPkqlb0WHwtw==&quot;,&quot;size&quot;:{&quot;width&quot;:187.83333333333334,&quot;height&quot;:19}}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5623" y="4455186"/>
            <a:ext cx="1789113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280;p39" descr="{&quot;id&quot;:&quot;4&quot;,&quot;backgroundColor&quot;:&quot;#FFFFFF&quot;,&quot;aid&quot;:null,&quot;font&quot;:{&quot;size&quot;:12,&quot;family&quot;:&quot;Arial&quot;,&quot;color&quot;:&quot;#000000&quot;},&quot;code&quot;:&quot;$$\\text{messenger}\\;\\text{RNA}\\;\\left(\\mathbf{X_{\\mathrm{\\mathrm{1}}}}\\right)$$&quot;,&quot;type&quot;:&quot;$$&quot;,&quot;ts&quot;:1693231053704,&quot;cs&quot;:&quot;oxPx4Gjj0HlEBHSresxzvw==&quot;,&quot;size&quot;:{&quot;width&quot;:171.33333333333334,&quot;height&quot;:19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98" y="2816749"/>
            <a:ext cx="16319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281;p39" descr="{&quot;id&quot;:&quot;5&quot;,&quot;backgroundColor&quot;:&quot;#FFFFFF&quot;,&quot;font&quot;:{&quot;size&quot;:12,&quot;family&quot;:&quot;Arial&quot;,&quot;color&quot;:&quot;#000000&quot;},&quot;aid&quot;:null,&quot;type&quot;:&quot;$$&quot;,&quot;code&quot;:&quot;$$\\mathbf{\\mathbf{\\mathrm{\\mathbf{y}_{\\mathrm{1}}}}=\\mathbf{X}_{\\mathrm{1}}\\mathbf{w}_{\\mathrm{1}}=\\,\\mathit{w_{\\mathrm{11}}}\\mathbf{mRNA_{\\mathrm{1}}}+\\ldots+}\\mathit{w_{\\mathrm{1J_{1}}}}\\mathbf{mRNA_{\\mathit{\\mathrm{J_{1}}}}}$$&quot;,&quot;ts&quot;:1693230919538,&quot;cs&quot;:&quot;NC0T1b8szLg6Y3tid5TvkQ==&quot;,&quot;size&quot;:{&quot;width&quot;:402.3333333333333,&quot;height&quot;:18.333333333333332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073" y="2820362"/>
            <a:ext cx="3832225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282;p39" descr="{&quot;id&quot;:&quot;6&quot;,&quot;font&quot;:{&quot;family&quot;:&quot;Arial&quot;,&quot;color&quot;:&quot;#000000&quot;,&quot;size&quot;:12},&quot;type&quot;:&quot;$$&quot;,&quot;aid&quot;:null,&quot;code&quot;:&quot;$$\\mathbf{y_{\\mathit{\\mathrm{2}}}=X_{\\mathrm{2}}w_{\\mathrm{\\mathrm{2}}}=\\,\\mathit{w_{\\mathrm{21}}}\\mathbf{DNAm_{\\mathrm{\\mathrm{1}}}}+\\ldots+}\\mathit{w_{\\mathrm{2J_{2}}}}\\mathbf{DNAm_{\\mathit{\\mathrm{J_{2}}}}}$$&quot;,&quot;backgroundColor&quot;:&quot;#FFFFFF&quot;,&quot;ts&quot;:1693230995802,&quot;cs&quot;:&quot;Y7E6+daJjEPdBc9qcSUEyg==&quot;,&quot;size&quot;:{&quot;width&quot;:404,&quot;height&quot;:18.3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148" y="4435211"/>
            <a:ext cx="3848100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283;p39"/>
          <p:cNvSpPr/>
          <p:nvPr/>
        </p:nvSpPr>
        <p:spPr>
          <a:xfrm>
            <a:off x="6305485" y="2690711"/>
            <a:ext cx="248100" cy="2103900"/>
          </a:xfrm>
          <a:prstGeom prst="rect">
            <a:avLst/>
          </a:prstGeom>
          <a:noFill/>
          <a:ln w="255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284;p39" descr="{&quot;font&quot;:{&quot;family&quot;:&quot;Arial&quot;,&quot;size&quot;:12,&quot;color&quot;:&quot;#000000&quot;},&quot;type&quot;:&quot;$$&quot;,&quot;backgroundColor&quot;:&quot;#FFFFFF&quot;,&quot;aid&quot;:null,&quot;id&quot;:&quot;5&quot;,&quot;code&quot;:&quot;$$\\mathbf{\\mathbf{mRNA_{\\mathrm{1}}}}$$&quot;,&quot;ts&quot;:1693231988961,&quot;cs&quot;:&quot;egOeaB/2RaHmpS1p5KUDCg==&quot;,&quot;size&quot;:{&quot;width&quot;:72.50000000000004,&quot;height&quot;:16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225206">
            <a:off x="2242140" y="2298994"/>
            <a:ext cx="451915" cy="9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285;p39" descr="{&quot;code&quot;:&quot;$$\\mathbf{\\mathbf{mRNA_{2}}}$$&quot;,&quot;type&quot;:&quot;$$&quot;,&quot;aid&quot;:null,&quot;font&quot;:{&quot;size&quot;:7.5,&quot;color&quot;:&quot;#000000&quot;,&quot;family&quot;:&quot;Arial&quot;},&quot;backgroundColor&quot;:&quot;#FFFFFF&quot;,&quot;id&quot;:&quot;5&quot;,&quot;ts&quot;:1693232139234,&quot;cs&quot;:&quot;HSGb7DpBkVuqobo6NA5sew==&quot;,&quot;size&quot;:{&quot;width&quot;:46.16667586788364,&quot;height&quot;:10.166668692927432}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225280">
            <a:off x="2472144" y="2304557"/>
            <a:ext cx="439738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286;p39" descr="{&quot;id&quot;:&quot;5&quot;,&quot;type&quot;:&quot;$$&quot;,&quot;aid&quot;:null,&quot;code&quot;:&quot;$$\\mathbf{\\mathbf{mRNA_{\\mathrm{J_{1}}}}}$$&quot;,&quot;font&quot;:{&quot;family&quot;:&quot;Arial&quot;,&quot;color&quot;:&quot;#000000&quot;,&quot;size&quot;:7.5},&quot;backgroundColor&quot;:&quot;#FFFFFF&quot;,&quot;ts&quot;:1693232112383,&quot;cs&quot;:&quot;WG7klHTXR7tkY1xBtGw2Dg==&quot;,&quot;size&quot;:{&quot;width&quot;:48.666676366144486,&quot;height&quot;:11.333335592115857}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225280">
            <a:off x="3845137" y="2283085"/>
            <a:ext cx="46355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287;p39"/>
          <p:cNvSpPr/>
          <p:nvPr/>
        </p:nvSpPr>
        <p:spPr>
          <a:xfrm rot="-3026420">
            <a:off x="1774054" y="3938333"/>
            <a:ext cx="340095" cy="19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88;p39"/>
          <p:cNvSpPr/>
          <p:nvPr/>
        </p:nvSpPr>
        <p:spPr>
          <a:xfrm>
            <a:off x="2642585" y="3822926"/>
            <a:ext cx="3834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289;p39" descr="{&quot;aid&quot;:null,&quot;id&quot;:&quot;5&quot;,&quot;backgroundColor&quot;:&quot;#FFFFFF&quot;,&quot;type&quot;:&quot;$$&quot;,&quot;font&quot;:{&quot;color&quot;:&quot;#000000&quot;,&quot;family&quot;:&quot;Arial&quot;,&quot;size&quot;:7.5},&quot;code&quot;:&quot;$$\\mathbf{\\mathbf{DNAm_{\\mathrm{1}}}}$$&quot;,&quot;ts&quot;:1693232241271,&quot;cs&quot;:&quot;vGy+scqT+Vqj9/CQFgxRSw==&quot;,&quot;size&quot;:{&quot;width&quot;:45.66667576823145,&quot;height&quot;:10.166668692927436}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225280">
            <a:off x="1525593" y="3905354"/>
            <a:ext cx="43497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290;p39" descr="{&quot;aid&quot;:null,&quot;font&quot;:{&quot;family&quot;:&quot;Arial&quot;,&quot;color&quot;:&quot;#000000&quot;,&quot;size&quot;:7.5},&quot;id&quot;:&quot;5&quot;,&quot;type&quot;:&quot;$$&quot;,&quot;code&quot;:&quot;$$\\mathbf{\\mathbf{DNAm_{2}}}$$&quot;,&quot;backgroundColor&quot;:&quot;#FFFFFF&quot;,&quot;ts&quot;:1693232263919,&quot;cs&quot;:&quot;ZQe/0VbAdRpYS4Ur5+ggOA==&quot;,&quot;size&quot;:{&quot;width&quot;:46.50000926765176,&quot;height&quot;:10.166668692927459}}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3225280">
            <a:off x="1751775" y="3904007"/>
            <a:ext cx="442913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291;p39" descr="{&quot;font&quot;:{&quot;color&quot;:&quot;#000000&quot;,&quot;size&quot;:7.5,&quot;family&quot;:&quot;Arial&quot;},&quot;backgroundColor&quot;:&quot;#FFFFFF&quot;,&quot;id&quot;:&quot;5&quot;,&quot;code&quot;:&quot;$$\\mathbf{\\mathbf{DNAm_{\\mathrm{J_{2}}}}}$$&quot;,&quot;type&quot;:&quot;$$&quot;,&quot;aid&quot;:null,&quot;ts&quot;:1693232289073,&quot;cs&quot;:&quot;AA9VQh6L8ECuh1n6b0M5gg==&quot;,&quot;size&quot;:{&quot;width&quot;:49.00000976591259,&quot;height&quot;:11.333335592115821}}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3225280">
            <a:off x="3844784" y="3898484"/>
            <a:ext cx="466725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292;p39"/>
          <p:cNvSpPr/>
          <p:nvPr/>
        </p:nvSpPr>
        <p:spPr>
          <a:xfrm>
            <a:off x="4593970" y="1925781"/>
            <a:ext cx="1287000" cy="64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38183" dir="8100000">
              <a:srgbClr val="000000">
                <a:alpha val="40000"/>
              </a:srgbClr>
            </a:outerShdw>
          </a:effectLst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293;p39"/>
          <p:cNvSpPr/>
          <p:nvPr/>
        </p:nvSpPr>
        <p:spPr>
          <a:xfrm>
            <a:off x="6553575" y="1925781"/>
            <a:ext cx="1656000" cy="64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38183" dir="8100000">
              <a:srgbClr val="000000">
                <a:alpha val="40000"/>
              </a:srgbClr>
            </a:outerShdw>
          </a:effectLst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weight-vectors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295;p39" descr="{&quot;backgroundColor&quot;:&quot;#FFFFFF&quot;,&quot;font&quot;:{&quot;family&quot;:&quot;Arial&quot;,&quot;size&quot;:12,&quot;color&quot;:&quot;#000000&quot;},&quot;type&quot;:&quot;$$&quot;,&quot;aid&quot;:null,&quot;id&quot;:&quot;5&quot;,&quot;code&quot;:&quot;$$\\mathbf{\\mathbf{\\mathrm{\\mathbf{y}_{\\mathrm{1}}}}}$$&quot;,&quot;ts&quot;:1693234490588,&quot;cs&quot;:&quot;Oy+eov9J2uWFOqaOJw3LSg==&quot;,&quot;size&quot;:{&quot;width&quot;:16.833333333333332,&quot;height&quot;:12.833333333333334}}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05510" y="2810886"/>
            <a:ext cx="248100" cy="18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296;p39" descr="{&quot;font&quot;:{&quot;color&quot;:&quot;#000000&quot;,&quot;size&quot;:18.5,&quot;family&quot;:&quot;Arial&quot;},&quot;backgroundColor&quot;:&quot;#FFFFFF&quot;,&quot;aid&quot;:null,&quot;id&quot;:&quot;5&quot;,&quot;code&quot;:&quot;$$\\mathbf{\\mathbf{\\mathrm{\\mathbf{y}_{\\mathrm{2}}}}}$$&quot;,&quot;type&quot;:&quot;$$&quot;,&quot;ts&quot;:1693234538778,&quot;cs&quot;:&quot;LAEloMrGUsxSWf2uA+JkGg==&quot;,&quot;size&quot;:{&quot;width&quot;:26.333333333333332,&quot;height&quot;:19.833333333333332}}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0410" y="4452259"/>
            <a:ext cx="250825" cy="1889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592166" y="2789612"/>
            <a:ext cx="2912895" cy="2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319;p40"/>
          <p:cNvSpPr/>
          <p:nvPr/>
        </p:nvSpPr>
        <p:spPr>
          <a:xfrm>
            <a:off x="6391824" y="2286761"/>
            <a:ext cx="3856500" cy="289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components should verified two properties at the same time: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lang="fr" sz="21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components well explain their own block.</a:t>
            </a:r>
            <a:endParaRPr sz="2100" dirty="0"/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lang="fr" sz="21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components are as correlated as possible for  connected blocks.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303;p40"/>
          <p:cNvSpPr/>
          <p:nvPr/>
        </p:nvSpPr>
        <p:spPr>
          <a:xfrm>
            <a:off x="4441327" y="2623136"/>
            <a:ext cx="1704900" cy="535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305;p40"/>
          <p:cNvSpPr/>
          <p:nvPr/>
        </p:nvSpPr>
        <p:spPr>
          <a:xfrm>
            <a:off x="4428727" y="4331661"/>
            <a:ext cx="1704900" cy="448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321;p40" descr="{&quot;type&quot;:&quot;$$&quot;,&quot;id&quot;:&quot;5&quot;,&quot;backgroundColor&quot;:&quot;#FFFFFF&quot;,&quot;aid&quot;:null,&quot;font&quot;:{&quot;size&quot;:18.5,&quot;color&quot;:&quot;#000000&quot;,&quot;family&quot;:&quot;Arial&quot;},&quot;code&quot;:&quot;$$\\mathbf{\\mathbf{\\mathrm{\\mathbf{y}_{\\mathrm{1}}=\\mathbf{\\mathrm{\\mathbf{X}_{\\mathrm{1}}\\mathbf{\\mathrm{\\mathbf{w}_{\\mathrm{1}}}}}}}}}$$&quot;,&quot;ts&quot;:1693234610299,&quot;cs&quot;:&quot;G97oiaTB6I9xAOK3NHbWTg==&quot;,&quot;size&quot;:{&quot;width&quot;:137.16666666666666,&quot;height&quot;:26.833333333333332}}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08752" y="2747884"/>
            <a:ext cx="1306513" cy="25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322;p40" descr="{&quot;font&quot;:{&quot;size&quot;:18.5,&quot;color&quot;:&quot;#000000&quot;,&quot;family&quot;:&quot;Arial&quot;},&quot;code&quot;:&quot;$$\\mathbf{\\mathbf{\\mathbf{\\mathrm{\\mathbf{y}_{2}=\\mathbf{\\mathrm{\\mathbf{X}_{\\mathrm{2}}\\mathbf{\\mathrm{\\mathbf{w}_{2}}}}}}}}}$$&quot;,&quot;backgroundColor&quot;:&quot;#FFFFFF&quot;,&quot;id&quot;:&quot;5&quot;,&quot;type&quot;:&quot;$$&quot;,&quot;aid&quot;:null,&quot;ts&quot;:1693234687021,&quot;cs&quot;:&quot;5sOlaQHe03zzDf07EJlDaw==&quot;,&quot;size&quot;:{&quot;width&quot;:137.5,&quot;height&quot;:26.833333333333332}}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3652" y="4388915"/>
            <a:ext cx="1309688" cy="25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341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270989" y="2356952"/>
            <a:ext cx="4047669" cy="104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342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304110" y="4081305"/>
            <a:ext cx="4031928" cy="102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>
                <a:ea typeface="Times New Roman"/>
                <a:cs typeface="Times New Roman"/>
                <a:sym typeface="Times New Roman"/>
              </a:rPr>
              <a:t>The </a:t>
            </a:r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philosophy </a:t>
            </a:r>
            <a:r>
              <a:rPr lang="fr" sz="3200" dirty="0">
                <a:ea typeface="Times New Roman"/>
                <a:cs typeface="Times New Roman"/>
                <a:sym typeface="Times New Roman"/>
              </a:rPr>
              <a:t>of multiblock component methods</a:t>
            </a:r>
            <a:endParaRPr lang="fr-FR" sz="3200" dirty="0"/>
          </a:p>
        </p:txBody>
      </p:sp>
      <p:pic>
        <p:nvPicPr>
          <p:cNvPr id="6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9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Ellipse 13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0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21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5" grpId="0" animBg="1"/>
      <p:bldP spid="110" grpId="0" animBg="1"/>
      <p:bldP spid="110" grpId="1" animBg="1"/>
      <p:bldP spid="112" grpId="0" animBg="1"/>
      <p:bldP spid="112" grpId="1" animBg="1"/>
      <p:bldP spid="117" grpId="0" animBg="1"/>
      <p:bldP spid="117" grpId="1" animBg="1"/>
      <p:bldP spid="126" grpId="0" animBg="1"/>
      <p:bldP spid="126" grpId="1" animBg="1"/>
      <p:bldP spid="127" grpId="0" animBg="1"/>
      <p:bldP spid="127" grpId="1" animBg="1"/>
      <p:bldP spid="8" grpId="0" animBg="1"/>
      <p:bldP spid="130" grpId="0" animBg="1"/>
      <p:bldP spid="130" grpId="1" animBg="1"/>
      <p:bldP spid="132" grpId="0" animBg="1"/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space réservé du contenu 2"/>
              <p:cNvSpPr txBox="1">
                <a:spLocks/>
              </p:cNvSpPr>
              <p:nvPr/>
            </p:nvSpPr>
            <p:spPr>
              <a:xfrm>
                <a:off x="3128985" y="3664050"/>
                <a:ext cx="2604060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fr-FR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85" y="3664050"/>
                <a:ext cx="2604060" cy="707595"/>
              </a:xfrm>
              <a:prstGeom prst="rect">
                <a:avLst/>
              </a:prstGeom>
              <a:blipFill>
                <a:blip r:embed="rId2"/>
                <a:stretch>
                  <a:fillRect l="-468" r="-138642" b="-1103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space réservé du contenu 2"/>
              <p:cNvSpPr txBox="1">
                <a:spLocks/>
              </p:cNvSpPr>
              <p:nvPr/>
            </p:nvSpPr>
            <p:spPr>
              <a:xfrm>
                <a:off x="3128985" y="3654850"/>
                <a:ext cx="2604060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85" y="3654850"/>
                <a:ext cx="2604060" cy="707595"/>
              </a:xfrm>
              <a:prstGeom prst="rect">
                <a:avLst/>
              </a:prstGeom>
              <a:blipFill>
                <a:blip r:embed="rId3"/>
                <a:stretch>
                  <a:fillRect l="-468" r="-138642" b="-1103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contenu 2"/>
              <p:cNvSpPr txBox="1">
                <a:spLocks/>
              </p:cNvSpPr>
              <p:nvPr/>
            </p:nvSpPr>
            <p:spPr>
              <a:xfrm>
                <a:off x="3128985" y="3588361"/>
                <a:ext cx="2604060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func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85" y="3588361"/>
                <a:ext cx="2604060" cy="707595"/>
              </a:xfrm>
              <a:prstGeom prst="rect">
                <a:avLst/>
              </a:prstGeom>
              <a:blipFill>
                <a:blip r:embed="rId4"/>
                <a:stretch>
                  <a:fillRect l="-468" r="-157377" b="-11982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space réservé du contenu 2"/>
              <p:cNvSpPr txBox="1">
                <a:spLocks/>
              </p:cNvSpPr>
              <p:nvPr/>
            </p:nvSpPr>
            <p:spPr>
              <a:xfrm>
                <a:off x="3128985" y="3664772"/>
                <a:ext cx="2604060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85" y="3664772"/>
                <a:ext cx="2604060" cy="707595"/>
              </a:xfrm>
              <a:prstGeom prst="rect">
                <a:avLst/>
              </a:prstGeom>
              <a:blipFill>
                <a:blip r:embed="rId5"/>
                <a:stretch>
                  <a:fillRect l="-468" r="-28571" b="-1103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space réservé du contenu 2"/>
              <p:cNvSpPr txBox="1">
                <a:spLocks/>
              </p:cNvSpPr>
              <p:nvPr/>
            </p:nvSpPr>
            <p:spPr>
              <a:xfrm>
                <a:off x="2899593" y="3664772"/>
                <a:ext cx="3842446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93" y="3664772"/>
                <a:ext cx="3842446" cy="707595"/>
              </a:xfrm>
              <a:prstGeom prst="rect">
                <a:avLst/>
              </a:prstGeom>
              <a:blipFill>
                <a:blip r:embed="rId6"/>
                <a:stretch>
                  <a:fillRect b="-146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From PCA to PLS/CCA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Espace réservé du contenu 2"/>
              <p:cNvSpPr txBox="1">
                <a:spLocks/>
              </p:cNvSpPr>
              <p:nvPr/>
            </p:nvSpPr>
            <p:spPr>
              <a:xfrm>
                <a:off x="879332" y="1889251"/>
                <a:ext cx="27996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 smtClean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 smtClean="0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32" y="1889251"/>
                <a:ext cx="2799658" cy="590186"/>
              </a:xfrm>
              <a:prstGeom prst="rect">
                <a:avLst/>
              </a:prstGeom>
              <a:blipFill>
                <a:blip r:embed="rId7"/>
                <a:stretch>
                  <a:fillRect r="-33043" b="-3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space réservé du contenu 2"/>
              <p:cNvSpPr txBox="1">
                <a:spLocks/>
              </p:cNvSpPr>
              <p:nvPr/>
            </p:nvSpPr>
            <p:spPr>
              <a:xfrm>
                <a:off x="8470512" y="1889251"/>
                <a:ext cx="27996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12" y="1889251"/>
                <a:ext cx="2799658" cy="590186"/>
              </a:xfrm>
              <a:prstGeom prst="rect">
                <a:avLst/>
              </a:prstGeom>
              <a:blipFill>
                <a:blip r:embed="rId8"/>
                <a:stretch>
                  <a:fillRect l="-654" r="-17647" b="-15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878262" y="1435243"/>
            <a:ext cx="477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Canonical Correlation Analysis </a:t>
            </a:r>
            <a:r>
              <a:rPr lang="en-US" sz="2400" dirty="0" smtClean="0"/>
              <a:t>(CCA)</a:t>
            </a:r>
            <a:endParaRPr lang="en-US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75928" y="1435243"/>
            <a:ext cx="360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Partial Least Squares</a:t>
            </a:r>
            <a:r>
              <a:rPr lang="en-US" sz="2400" dirty="0" smtClean="0"/>
              <a:t> (PLS2)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space réservé du contenu 2"/>
              <p:cNvSpPr txBox="1">
                <a:spLocks/>
              </p:cNvSpPr>
              <p:nvPr/>
            </p:nvSpPr>
            <p:spPr>
              <a:xfrm>
                <a:off x="3128985" y="3654851"/>
                <a:ext cx="2604060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85" y="3654851"/>
                <a:ext cx="2604060" cy="707595"/>
              </a:xfrm>
              <a:prstGeom prst="rect">
                <a:avLst/>
              </a:prstGeom>
              <a:blipFill>
                <a:blip r:embed="rId9"/>
                <a:stretch>
                  <a:fillRect l="-468" r="-52459" b="-1103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/>
          <p:cNvSpPr txBox="1"/>
          <p:nvPr/>
        </p:nvSpPr>
        <p:spPr>
          <a:xfrm>
            <a:off x="2982829" y="3114118"/>
            <a:ext cx="477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Principal Component Analysis</a:t>
            </a:r>
            <a:r>
              <a:rPr lang="en-US" sz="2400" dirty="0" smtClean="0"/>
              <a:t> (PCA)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space réservé du contenu 2"/>
              <p:cNvSpPr txBox="1">
                <a:spLocks/>
              </p:cNvSpPr>
              <p:nvPr/>
            </p:nvSpPr>
            <p:spPr>
              <a:xfrm>
                <a:off x="2989699" y="3654851"/>
                <a:ext cx="2604060" cy="707595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99" y="3654851"/>
                <a:ext cx="2604060" cy="707595"/>
              </a:xfrm>
              <a:prstGeom prst="rect">
                <a:avLst/>
              </a:prstGeom>
              <a:blipFill>
                <a:blip r:embed="rId10"/>
                <a:stretch>
                  <a:fillRect t="-1724" b="-10431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ccolade ouvrante 37"/>
          <p:cNvSpPr/>
          <p:nvPr/>
        </p:nvSpPr>
        <p:spPr>
          <a:xfrm rot="16200000">
            <a:off x="6909554" y="1449935"/>
            <a:ext cx="168603" cy="5536422"/>
          </a:xfrm>
          <a:prstGeom prst="leftBrace">
            <a:avLst>
              <a:gd name="adj1" fmla="val 7603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39855" y="4412109"/>
                <a:ext cx="19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855" y="4412109"/>
                <a:ext cx="19774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93207" y="3589083"/>
                <a:ext cx="4286686" cy="85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= 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Cor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207" y="3589083"/>
                <a:ext cx="4286686" cy="851643"/>
              </a:xfrm>
              <a:prstGeom prst="rect">
                <a:avLst/>
              </a:prstGeom>
              <a:blipFill>
                <a:blip r:embed="rId12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4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lipse 5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6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36" grpId="0"/>
      <p:bldP spid="36" grpId="1"/>
      <p:bldP spid="37" grpId="0"/>
      <p:bldP spid="37" grpId="1"/>
      <p:bldP spid="39" grpId="0"/>
      <p:bldP spid="39" grpId="1"/>
      <p:bldP spid="40" grpId="0"/>
      <p:bldP spid="40" grpId="1"/>
      <p:bldP spid="30" grpId="0" build="p"/>
      <p:bldP spid="31" grpId="0" build="p"/>
      <p:bldP spid="32" grpId="0"/>
      <p:bldP spid="33" grpId="0"/>
      <p:bldP spid="29" grpId="0"/>
      <p:bldP spid="29" grpId="1"/>
      <p:bldP spid="34" grpId="0"/>
      <p:bldP spid="35" grpId="0"/>
      <p:bldP spid="38" grpId="0" animBg="1"/>
      <p:bldP spid="38" grpId="1" animBg="1"/>
      <p:bldP spid="2" grpId="0"/>
      <p:bldP spid="2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PLS &amp; CCA with a figure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16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79332" y="1131983"/>
                <a:ext cx="2799658" cy="590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332" y="1131983"/>
                <a:ext cx="2799658" cy="5901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Google Shape;266;p39"/>
          <p:cNvSpPr/>
          <p:nvPr/>
        </p:nvSpPr>
        <p:spPr>
          <a:xfrm>
            <a:off x="2679990" y="2061908"/>
            <a:ext cx="489214" cy="964734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space réservé du contenu 2"/>
              <p:cNvSpPr txBox="1">
                <a:spLocks/>
              </p:cNvSpPr>
              <p:nvPr/>
            </p:nvSpPr>
            <p:spPr>
              <a:xfrm>
                <a:off x="7943707" y="1130843"/>
                <a:ext cx="20193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707" y="1130843"/>
                <a:ext cx="2019358" cy="590186"/>
              </a:xfrm>
              <a:prstGeom prst="rect">
                <a:avLst/>
              </a:prstGeom>
              <a:blipFill>
                <a:blip r:embed="rId4"/>
                <a:stretch>
                  <a:fillRect l="-13293" t="-208333" r="-5438" b="-29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oogle Shape;270;p39"/>
          <p:cNvCxnSpPr/>
          <p:nvPr/>
        </p:nvCxnSpPr>
        <p:spPr>
          <a:xfrm rot="10800000">
            <a:off x="3189004" y="2559286"/>
            <a:ext cx="309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9" name="Google Shape;303;p40"/>
          <p:cNvSpPr/>
          <p:nvPr/>
        </p:nvSpPr>
        <p:spPr>
          <a:xfrm>
            <a:off x="3516245" y="2271396"/>
            <a:ext cx="1970249" cy="535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8487967">
                <a:off x="2569896" y="1692576"/>
                <a:ext cx="468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7967">
                <a:off x="2569896" y="1692576"/>
                <a:ext cx="468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 rot="18487967">
                <a:off x="2828973" y="1692575"/>
                <a:ext cx="474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7967">
                <a:off x="2828973" y="1692575"/>
                <a:ext cx="474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space réservé du contenu 2"/>
              <p:cNvSpPr txBox="1">
                <a:spLocks/>
              </p:cNvSpPr>
              <p:nvPr/>
            </p:nvSpPr>
            <p:spPr>
              <a:xfrm>
                <a:off x="3498604" y="2363084"/>
                <a:ext cx="2041010" cy="352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04" y="2363084"/>
                <a:ext cx="2041010" cy="3521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Google Shape;266;p39"/>
          <p:cNvSpPr/>
          <p:nvPr/>
        </p:nvSpPr>
        <p:spPr>
          <a:xfrm>
            <a:off x="8521198" y="2076919"/>
            <a:ext cx="239058" cy="964734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03;p40"/>
          <p:cNvSpPr/>
          <p:nvPr/>
        </p:nvSpPr>
        <p:spPr>
          <a:xfrm>
            <a:off x="7158589" y="2271395"/>
            <a:ext cx="1033762" cy="535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8487967">
                <a:off x="8463852" y="1737793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7967">
                <a:off x="8463852" y="1737793"/>
                <a:ext cx="3537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/>
              <p:cNvSpPr txBox="1">
                <a:spLocks/>
              </p:cNvSpPr>
              <p:nvPr/>
            </p:nvSpPr>
            <p:spPr>
              <a:xfrm>
                <a:off x="7284971" y="2363084"/>
                <a:ext cx="783131" cy="354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71" y="2363084"/>
                <a:ext cx="783131" cy="3541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oogle Shape;270;p39"/>
          <p:cNvCxnSpPr/>
          <p:nvPr/>
        </p:nvCxnSpPr>
        <p:spPr>
          <a:xfrm>
            <a:off x="8217646" y="2528909"/>
            <a:ext cx="290905" cy="2418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8" name="Connecteur droit 7"/>
          <p:cNvCxnSpPr>
            <a:stCxn id="29" idx="6"/>
            <a:endCxn id="35" idx="2"/>
          </p:cNvCxnSpPr>
          <p:nvPr/>
        </p:nvCxnSpPr>
        <p:spPr>
          <a:xfrm flipV="1">
            <a:off x="5486494" y="2539145"/>
            <a:ext cx="16720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4264" y="2962462"/>
            <a:ext cx="4351709" cy="3334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85297" y="3075870"/>
                <a:ext cx="205460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PCA</m:t>
                          </m:r>
                        </m:sub>
                      </m:sSub>
                      <m:r>
                        <a:rPr lang="fr-F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97" y="3075870"/>
                <a:ext cx="2054601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121981" y="3643532"/>
            <a:ext cx="1036608" cy="7948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121981" y="4438357"/>
            <a:ext cx="116299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6121981" y="3953022"/>
            <a:ext cx="1162990" cy="48533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268102" y="4295013"/>
                <a:ext cx="1212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CCA</m:t>
                          </m:r>
                        </m:sub>
                      </m:sSub>
                      <m:r>
                        <a:rPr lang="fr-F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102" y="4295013"/>
                <a:ext cx="121212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268102" y="3635542"/>
                <a:ext cx="202574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PLS</m:t>
                          </m:r>
                        </m:sub>
                      </m:sSub>
                      <m:r>
                        <a:rPr lang="fr-F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102" y="3635542"/>
                <a:ext cx="2025747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7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9" grpId="0" animBg="1"/>
      <p:bldP spid="35" grpId="0" animBg="1"/>
      <p:bldP spid="11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6224853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Two-blocks special cases: PLS &amp; CCA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79332" y="1889251"/>
                <a:ext cx="2799658" cy="5901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 i="0" smtClean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 i="0" smtClean="0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332" y="1889251"/>
                <a:ext cx="2799658" cy="590186"/>
              </a:xfrm>
              <a:blipFill>
                <a:blip r:embed="rId2"/>
                <a:stretch>
                  <a:fillRect r="-33043" b="-3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Espace réservé du contenu 2"/>
              <p:cNvSpPr txBox="1">
                <a:spLocks/>
              </p:cNvSpPr>
              <p:nvPr/>
            </p:nvSpPr>
            <p:spPr>
              <a:xfrm>
                <a:off x="8470512" y="1889251"/>
                <a:ext cx="27996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12" y="1889251"/>
                <a:ext cx="2799658" cy="590186"/>
              </a:xfrm>
              <a:prstGeom prst="rect">
                <a:avLst/>
              </a:prstGeom>
              <a:blipFill>
                <a:blip r:embed="rId4"/>
                <a:stretch>
                  <a:fillRect l="-654" r="-17647" b="-15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878262" y="1435243"/>
            <a:ext cx="477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Canonical Correlation Analysis </a:t>
            </a:r>
            <a:r>
              <a:rPr lang="en-US" sz="2400" dirty="0" smtClean="0"/>
              <a:t>(CCA)</a:t>
            </a:r>
            <a:endParaRPr lang="en-US" sz="2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475928" y="1435243"/>
            <a:ext cx="360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Partial Least Squares</a:t>
            </a:r>
            <a:r>
              <a:rPr lang="en-US" sz="2400" dirty="0" smtClean="0"/>
              <a:t> (PLS2)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space réservé du contenu 2"/>
              <p:cNvSpPr txBox="1">
                <a:spLocks/>
              </p:cNvSpPr>
              <p:nvPr/>
            </p:nvSpPr>
            <p:spPr>
              <a:xfrm>
                <a:off x="4672336" y="4960727"/>
                <a:ext cx="27996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60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fr-FR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6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6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6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FR" sz="26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36" y="4960727"/>
                <a:ext cx="2799658" cy="59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4671266" y="4506719"/>
            <a:ext cx="379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Regularized-CCA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80256" y="5635589"/>
                <a:ext cx="5219313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‖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‖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56" y="5635589"/>
                <a:ext cx="5219313" cy="466666"/>
              </a:xfrm>
              <a:prstGeom prst="rect">
                <a:avLst/>
              </a:prstGeom>
              <a:blipFill>
                <a:blip r:embed="rId6"/>
                <a:stretch>
                  <a:fillRect t="-127273" b="-19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/>
          <a:srcRect t="1957" b="1"/>
          <a:stretch/>
        </p:blipFill>
        <p:spPr>
          <a:xfrm>
            <a:off x="2560812" y="2954215"/>
            <a:ext cx="7152640" cy="11524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8405" y="383909"/>
            <a:ext cx="5079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sz="3200" dirty="0">
                <a:latin typeface="+mj-lt"/>
                <a:ea typeface="Times New Roman"/>
                <a:cs typeface="Times New Roman"/>
                <a:sym typeface="Times New Roman"/>
              </a:rPr>
              <a:t>… and Regularized-CCA</a:t>
            </a:r>
            <a:endParaRPr lang="en-US" sz="3200" dirty="0">
              <a:latin typeface="+mj-lt"/>
            </a:endParaRPr>
          </a:p>
        </p:txBody>
      </p:sp>
      <p:pic>
        <p:nvPicPr>
          <p:cNvPr id="34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9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0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1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PLS &amp; CCA with a figure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18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79332" y="1131983"/>
                <a:ext cx="2799658" cy="590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fr-FR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332" y="1131983"/>
                <a:ext cx="2799658" cy="5901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Google Shape;266;p39"/>
          <p:cNvSpPr/>
          <p:nvPr/>
        </p:nvSpPr>
        <p:spPr>
          <a:xfrm>
            <a:off x="2679990" y="2061908"/>
            <a:ext cx="489214" cy="964734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space réservé du contenu 2"/>
              <p:cNvSpPr txBox="1">
                <a:spLocks/>
              </p:cNvSpPr>
              <p:nvPr/>
            </p:nvSpPr>
            <p:spPr>
              <a:xfrm>
                <a:off x="7943707" y="1130843"/>
                <a:ext cx="20193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707" y="1130843"/>
                <a:ext cx="2019358" cy="590186"/>
              </a:xfrm>
              <a:prstGeom prst="rect">
                <a:avLst/>
              </a:prstGeom>
              <a:blipFill>
                <a:blip r:embed="rId4"/>
                <a:stretch>
                  <a:fillRect l="-13293" t="-208333" r="-5438" b="-29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oogle Shape;270;p39"/>
          <p:cNvCxnSpPr/>
          <p:nvPr/>
        </p:nvCxnSpPr>
        <p:spPr>
          <a:xfrm rot="10800000">
            <a:off x="3189004" y="2559286"/>
            <a:ext cx="309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9" name="Google Shape;303;p40"/>
          <p:cNvSpPr/>
          <p:nvPr/>
        </p:nvSpPr>
        <p:spPr>
          <a:xfrm>
            <a:off x="3516245" y="2271396"/>
            <a:ext cx="1970249" cy="535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8487967">
                <a:off x="2569896" y="1692576"/>
                <a:ext cx="468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7967">
                <a:off x="2569896" y="1692576"/>
                <a:ext cx="468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 rot="18487967">
                <a:off x="2828973" y="1692575"/>
                <a:ext cx="474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7967">
                <a:off x="2828973" y="1692575"/>
                <a:ext cx="474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space réservé du contenu 2"/>
              <p:cNvSpPr txBox="1">
                <a:spLocks/>
              </p:cNvSpPr>
              <p:nvPr/>
            </p:nvSpPr>
            <p:spPr>
              <a:xfrm>
                <a:off x="3498604" y="2363084"/>
                <a:ext cx="2041010" cy="352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04" y="2363084"/>
                <a:ext cx="2041010" cy="3521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Google Shape;266;p39"/>
          <p:cNvSpPr/>
          <p:nvPr/>
        </p:nvSpPr>
        <p:spPr>
          <a:xfrm>
            <a:off x="8521198" y="2076919"/>
            <a:ext cx="239058" cy="964734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03;p40"/>
          <p:cNvSpPr/>
          <p:nvPr/>
        </p:nvSpPr>
        <p:spPr>
          <a:xfrm>
            <a:off x="7158589" y="2271395"/>
            <a:ext cx="1033762" cy="535500"/>
          </a:xfrm>
          <a:prstGeom prst="ellipse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8487967">
                <a:off x="8463852" y="1737793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7967">
                <a:off x="8463852" y="1737793"/>
                <a:ext cx="3537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/>
              <p:cNvSpPr txBox="1">
                <a:spLocks/>
              </p:cNvSpPr>
              <p:nvPr/>
            </p:nvSpPr>
            <p:spPr>
              <a:xfrm>
                <a:off x="7284971" y="2363084"/>
                <a:ext cx="783131" cy="354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71" y="2363084"/>
                <a:ext cx="783131" cy="3541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oogle Shape;270;p39"/>
          <p:cNvCxnSpPr/>
          <p:nvPr/>
        </p:nvCxnSpPr>
        <p:spPr>
          <a:xfrm>
            <a:off x="8217646" y="2528909"/>
            <a:ext cx="290905" cy="2418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8" name="Connecteur droit 7"/>
          <p:cNvCxnSpPr>
            <a:stCxn id="29" idx="6"/>
            <a:endCxn id="35" idx="2"/>
          </p:cNvCxnSpPr>
          <p:nvPr/>
        </p:nvCxnSpPr>
        <p:spPr>
          <a:xfrm flipV="1">
            <a:off x="5486494" y="2539145"/>
            <a:ext cx="16720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4264" y="2962462"/>
            <a:ext cx="4351709" cy="3334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85297" y="3075870"/>
                <a:ext cx="205460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PCA</m:t>
                          </m:r>
                        </m:sub>
                      </m:sSub>
                      <m:r>
                        <a:rPr lang="fr-F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97" y="3075870"/>
                <a:ext cx="2054601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121981" y="3643532"/>
            <a:ext cx="1036608" cy="7948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121981" y="4438357"/>
            <a:ext cx="116299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6121981" y="3953022"/>
            <a:ext cx="1162990" cy="48533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268102" y="4295013"/>
                <a:ext cx="1212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CCA</m:t>
                          </m:r>
                        </m:sub>
                      </m:sSub>
                      <m:r>
                        <a:rPr lang="fr-F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102" y="4295013"/>
                <a:ext cx="121212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268102" y="3635542"/>
                <a:ext cx="202574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PLS</m:t>
                          </m:r>
                        </m:sub>
                      </m:sSub>
                      <m:r>
                        <a:rPr lang="fr-F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102" y="3635542"/>
                <a:ext cx="2025747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cteurs 4"/>
          <p:cNvSpPr/>
          <p:nvPr/>
        </p:nvSpPr>
        <p:spPr>
          <a:xfrm rot="5227707">
            <a:off x="4648733" y="3319236"/>
            <a:ext cx="2976796" cy="2244177"/>
          </a:xfrm>
          <a:prstGeom prst="pie">
            <a:avLst>
              <a:gd name="adj1" fmla="val 14989380"/>
              <a:gd name="adj2" fmla="val 16355493"/>
            </a:avLst>
          </a:prstGeom>
          <a:pattFill prst="ltVert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eur en arc 11"/>
          <p:cNvCxnSpPr>
            <a:stCxn id="65" idx="0"/>
            <a:endCxn id="5" idx="3"/>
          </p:cNvCxnSpPr>
          <p:nvPr/>
        </p:nvCxnSpPr>
        <p:spPr>
          <a:xfrm rot="16200000" flipV="1">
            <a:off x="7513561" y="4129362"/>
            <a:ext cx="665815" cy="1177313"/>
          </a:xfrm>
          <a:prstGeom prst="curved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55052" y="5050926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R-CCA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9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6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2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277904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4. Unsupervised analysis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-blocks</a:t>
                </a:r>
                <a:endParaRPr lang="en-US" dirty="0"/>
              </a:p>
            </p:txBody>
          </p:sp>
        </mc:Choice>
        <mc:Fallback xmlns="">
          <p:sp>
            <p:nvSpPr>
              <p:cNvPr id="3" name="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27790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5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2277904"/>
            <a:ext cx="10515600" cy="1325563"/>
          </a:xfrm>
        </p:spPr>
        <p:txBody>
          <a:bodyPr/>
          <a:lstStyle/>
          <a:p>
            <a:r>
              <a:rPr lang="en-US" dirty="0" smtClean="0"/>
              <a:t>1. Introduction of the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Espace réservé du contenu 2"/>
              <p:cNvSpPr txBox="1">
                <a:spLocks/>
              </p:cNvSpPr>
              <p:nvPr/>
            </p:nvSpPr>
            <p:spPr>
              <a:xfrm>
                <a:off x="5157098" y="4006194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Cov</m:t>
                                      </m:r>
                                      <m:d>
                                        <m:d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𝐗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𝐰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𝐗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𝐰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FR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4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98" y="4006194"/>
                <a:ext cx="4130789" cy="928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Espace réservé du contenu 2"/>
              <p:cNvSpPr txBox="1">
                <a:spLocks/>
              </p:cNvSpPr>
              <p:nvPr/>
            </p:nvSpPr>
            <p:spPr>
              <a:xfrm>
                <a:off x="5086412" y="4000805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6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412" y="4000805"/>
                <a:ext cx="4130789" cy="928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5247664" y="5030013"/>
                <a:ext cx="3204532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=1, 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64" y="5030013"/>
                <a:ext cx="3204532" cy="40421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240054" y="5025907"/>
                <a:ext cx="3699346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Sup>
                        <m:sSubSup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=1, 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54" y="5025907"/>
                <a:ext cx="3699346" cy="411651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5249006" y="5025997"/>
                <a:ext cx="3477811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=1, 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06" y="5025997"/>
                <a:ext cx="3477811" cy="411651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Espace réservé du contenu 2"/>
              <p:cNvSpPr txBox="1">
                <a:spLocks/>
              </p:cNvSpPr>
              <p:nvPr/>
            </p:nvSpPr>
            <p:spPr>
              <a:xfrm>
                <a:off x="5115104" y="4006875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5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104" y="4006875"/>
                <a:ext cx="4130789" cy="928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Espace réservé du contenu 2"/>
              <p:cNvSpPr txBox="1">
                <a:spLocks/>
              </p:cNvSpPr>
              <p:nvPr/>
            </p:nvSpPr>
            <p:spPr>
              <a:xfrm>
                <a:off x="5115103" y="4006194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5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103" y="4006194"/>
                <a:ext cx="4130789" cy="928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 fontScale="90000"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Regularized Generalized Canonical Correlation Analysis (RGCCA)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20</a:t>
            </a:fld>
            <a:endParaRPr lang="fr-FR" dirty="0"/>
          </a:p>
        </p:txBody>
      </p:sp>
      <p:sp>
        <p:nvSpPr>
          <p:cNvPr id="34" name="ZoneTexte 33"/>
          <p:cNvSpPr txBox="1">
            <a:spLocks noResize="1"/>
          </p:cNvSpPr>
          <p:nvPr/>
        </p:nvSpPr>
        <p:spPr>
          <a:xfrm>
            <a:off x="2847952" y="4408058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3078685" y="3945123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Connecteur droit 35"/>
          <p:cNvSpPr/>
          <p:nvPr/>
        </p:nvSpPr>
        <p:spPr>
          <a:xfrm>
            <a:off x="3076725" y="4670876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Connecteur droit 36"/>
          <p:cNvSpPr/>
          <p:nvPr/>
        </p:nvSpPr>
        <p:spPr>
          <a:xfrm>
            <a:off x="2995650" y="3945123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5056323" y="3300198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39" name="Connecteur droit avec flèche 38"/>
          <p:cNvCxnSpPr>
            <a:endCxn id="38" idx="5"/>
          </p:cNvCxnSpPr>
          <p:nvPr/>
        </p:nvCxnSpPr>
        <p:spPr>
          <a:xfrm>
            <a:off x="5010519" y="2988146"/>
            <a:ext cx="131777" cy="398026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0" name="Connecteur droit avec flèche 39"/>
          <p:cNvCxnSpPr>
            <a:stCxn id="38" idx="10"/>
            <a:endCxn id="43" idx="7"/>
          </p:cNvCxnSpPr>
          <p:nvPr/>
        </p:nvCxnSpPr>
        <p:spPr>
          <a:xfrm flipV="1">
            <a:off x="5644177" y="3171741"/>
            <a:ext cx="971292" cy="42238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1" name="Connecteur droit avec flèche 40"/>
          <p:cNvCxnSpPr>
            <a:stCxn id="42" idx="10"/>
            <a:endCxn id="43" idx="6"/>
          </p:cNvCxnSpPr>
          <p:nvPr/>
        </p:nvCxnSpPr>
        <p:spPr>
          <a:xfrm>
            <a:off x="5304446" y="2694219"/>
            <a:ext cx="1224940" cy="2696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42" name="Forme libre 41"/>
          <p:cNvSpPr/>
          <p:nvPr/>
        </p:nvSpPr>
        <p:spPr>
          <a:xfrm>
            <a:off x="4716592" y="2400292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Forme libre 42"/>
          <p:cNvSpPr/>
          <p:nvPr/>
        </p:nvSpPr>
        <p:spPr>
          <a:xfrm>
            <a:off x="6529387" y="2669970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44" name="Connecteur en arc 43"/>
          <p:cNvCxnSpPr>
            <a:stCxn id="49" idx="1"/>
            <a:endCxn id="42" idx="4"/>
          </p:cNvCxnSpPr>
          <p:nvPr/>
        </p:nvCxnSpPr>
        <p:spPr>
          <a:xfrm>
            <a:off x="4297991" y="2138207"/>
            <a:ext cx="712529" cy="262085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5" name="Connecteur droit 44"/>
          <p:cNvSpPr/>
          <p:nvPr/>
        </p:nvSpPr>
        <p:spPr>
          <a:xfrm>
            <a:off x="3075011" y="1736997"/>
            <a:ext cx="1192853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7" name="ZoneTexte 46"/>
          <p:cNvSpPr txBox="1">
            <a:spLocks noResize="1"/>
          </p:cNvSpPr>
          <p:nvPr/>
        </p:nvSpPr>
        <p:spPr>
          <a:xfrm>
            <a:off x="2864363" y="2268514"/>
            <a:ext cx="350753" cy="166069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3091912" y="1822235"/>
            <a:ext cx="1206079" cy="631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0" name="Connecteur droit 49"/>
          <p:cNvSpPr/>
          <p:nvPr/>
        </p:nvSpPr>
        <p:spPr>
          <a:xfrm>
            <a:off x="3013531" y="1822235"/>
            <a:ext cx="0" cy="631943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1" name="ZoneTexte 50"/>
          <p:cNvSpPr txBox="1">
            <a:spLocks noResize="1"/>
          </p:cNvSpPr>
          <p:nvPr/>
        </p:nvSpPr>
        <p:spPr>
          <a:xfrm>
            <a:off x="7165739" y="2567829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7396471" y="2104895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3" name="Connecteur droit 52"/>
          <p:cNvSpPr/>
          <p:nvPr/>
        </p:nvSpPr>
        <p:spPr>
          <a:xfrm>
            <a:off x="7394511" y="2022350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4" name="Connecteur droit 53"/>
          <p:cNvSpPr/>
          <p:nvPr/>
        </p:nvSpPr>
        <p:spPr>
          <a:xfrm>
            <a:off x="7313436" y="2104895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5" name="Forme libre 54"/>
          <p:cNvSpPr/>
          <p:nvPr/>
        </p:nvSpPr>
        <p:spPr>
          <a:xfrm>
            <a:off x="7130957" y="2346405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6" name="Forme libre 55"/>
          <p:cNvSpPr/>
          <p:nvPr/>
        </p:nvSpPr>
        <p:spPr>
          <a:xfrm>
            <a:off x="2832521" y="2055172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63" name="Groupe 62" descr="20§display§J_1&#10;§svg§600§FALSE§" title="TexMaths"/>
          <p:cNvGrpSpPr/>
          <p:nvPr/>
        </p:nvGrpSpPr>
        <p:grpSpPr>
          <a:xfrm>
            <a:off x="3550437" y="1546679"/>
            <a:ext cx="140840" cy="143289"/>
            <a:chOff x="1407240" y="339480"/>
            <a:chExt cx="207000" cy="210599"/>
          </a:xfrm>
        </p:grpSpPr>
        <p:sp>
          <p:nvSpPr>
            <p:cNvPr id="64" name="Forme libre 63"/>
            <p:cNvSpPr/>
            <p:nvPr/>
          </p:nvSpPr>
          <p:spPr>
            <a:xfrm>
              <a:off x="1407240" y="33948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65" name="Forme libre 64"/>
            <p:cNvSpPr/>
            <p:nvPr/>
          </p:nvSpPr>
          <p:spPr>
            <a:xfrm>
              <a:off x="1549080" y="432359"/>
              <a:ext cx="6516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2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2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2" y="328"/>
                  </a:cubicBezTo>
                  <a:lnTo>
                    <a:pt x="182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66" name="Groupe 65" descr="20§display§J_L&#10;§svg§600§FALSE§" title="TexMaths"/>
          <p:cNvGrpSpPr/>
          <p:nvPr/>
        </p:nvGrpSpPr>
        <p:grpSpPr>
          <a:xfrm>
            <a:off x="7895657" y="1826644"/>
            <a:ext cx="170233" cy="143779"/>
            <a:chOff x="7793640" y="750960"/>
            <a:chExt cx="250200" cy="211319"/>
          </a:xfrm>
        </p:grpSpPr>
        <p:sp>
          <p:nvSpPr>
            <p:cNvPr id="67" name="Forme libre 66"/>
            <p:cNvSpPr/>
            <p:nvPr/>
          </p:nvSpPr>
          <p:spPr>
            <a:xfrm>
              <a:off x="7793640" y="75096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7928280" y="840959"/>
              <a:ext cx="1155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338">
                  <a:moveTo>
                    <a:pt x="170" y="40"/>
                  </a:moveTo>
                  <a:cubicBezTo>
                    <a:pt x="174" y="22"/>
                    <a:pt x="176" y="18"/>
                    <a:pt x="222" y="18"/>
                  </a:cubicBezTo>
                  <a:cubicBezTo>
                    <a:pt x="236" y="18"/>
                    <a:pt x="242" y="18"/>
                    <a:pt x="242" y="6"/>
                  </a:cubicBezTo>
                  <a:cubicBezTo>
                    <a:pt x="242" y="6"/>
                    <a:pt x="242" y="0"/>
                    <a:pt x="234" y="0"/>
                  </a:cubicBezTo>
                  <a:cubicBezTo>
                    <a:pt x="222" y="0"/>
                    <a:pt x="208" y="0"/>
                    <a:pt x="196" y="2"/>
                  </a:cubicBezTo>
                  <a:cubicBezTo>
                    <a:pt x="184" y="2"/>
                    <a:pt x="170" y="2"/>
                    <a:pt x="156" y="2"/>
                  </a:cubicBezTo>
                  <a:cubicBezTo>
                    <a:pt x="146" y="2"/>
                    <a:pt x="134" y="2"/>
                    <a:pt x="122" y="2"/>
                  </a:cubicBezTo>
                  <a:cubicBezTo>
                    <a:pt x="112" y="2"/>
                    <a:pt x="100" y="0"/>
                    <a:pt x="90" y="0"/>
                  </a:cubicBezTo>
                  <a:cubicBezTo>
                    <a:pt x="88" y="0"/>
                    <a:pt x="80" y="0"/>
                    <a:pt x="80" y="10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6" y="18"/>
                    <a:pt x="114" y="18"/>
                  </a:cubicBezTo>
                  <a:cubicBezTo>
                    <a:pt x="126" y="20"/>
                    <a:pt x="126" y="20"/>
                    <a:pt x="126" y="26"/>
                  </a:cubicBezTo>
                  <a:cubicBezTo>
                    <a:pt x="126" y="26"/>
                    <a:pt x="126" y="30"/>
                    <a:pt x="124" y="36"/>
                  </a:cubicBezTo>
                  <a:lnTo>
                    <a:pt x="58" y="300"/>
                  </a:lnTo>
                  <a:cubicBezTo>
                    <a:pt x="54" y="316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8"/>
                    <a:pt x="6" y="338"/>
                    <a:pt x="14" y="338"/>
                  </a:cubicBezTo>
                  <a:lnTo>
                    <a:pt x="264" y="338"/>
                  </a:lnTo>
                  <a:cubicBezTo>
                    <a:pt x="276" y="338"/>
                    <a:pt x="276" y="338"/>
                    <a:pt x="280" y="328"/>
                  </a:cubicBezTo>
                  <a:cubicBezTo>
                    <a:pt x="286" y="314"/>
                    <a:pt x="322" y="218"/>
                    <a:pt x="322" y="214"/>
                  </a:cubicBezTo>
                  <a:cubicBezTo>
                    <a:pt x="322" y="214"/>
                    <a:pt x="322" y="208"/>
                    <a:pt x="314" y="208"/>
                  </a:cubicBezTo>
                  <a:cubicBezTo>
                    <a:pt x="308" y="208"/>
                    <a:pt x="308" y="210"/>
                    <a:pt x="304" y="218"/>
                  </a:cubicBezTo>
                  <a:cubicBezTo>
                    <a:pt x="286" y="266"/>
                    <a:pt x="264" y="320"/>
                    <a:pt x="174" y="320"/>
                  </a:cubicBezTo>
                  <a:lnTo>
                    <a:pt x="118" y="320"/>
                  </a:lnTo>
                  <a:cubicBezTo>
                    <a:pt x="102" y="320"/>
                    <a:pt x="102" y="320"/>
                    <a:pt x="102" y="316"/>
                  </a:cubicBezTo>
                  <a:cubicBezTo>
                    <a:pt x="102" y="314"/>
                    <a:pt x="102" y="312"/>
                    <a:pt x="104" y="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69" name="Groupe 68" descr="28§display§\mathbf{y}_1§svg§600§FALSE§" title="TexMaths"/>
          <p:cNvGrpSpPr/>
          <p:nvPr/>
        </p:nvGrpSpPr>
        <p:grpSpPr>
          <a:xfrm>
            <a:off x="4912789" y="2636412"/>
            <a:ext cx="221179" cy="155536"/>
            <a:chOff x="3409560" y="1941119"/>
            <a:chExt cx="325079" cy="228600"/>
          </a:xfrm>
        </p:grpSpPr>
        <p:sp>
          <p:nvSpPr>
            <p:cNvPr id="70" name="Forme libre 69"/>
            <p:cNvSpPr/>
            <p:nvPr/>
          </p:nvSpPr>
          <p:spPr>
            <a:xfrm>
              <a:off x="3409560" y="1941119"/>
              <a:ext cx="1980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36">
                  <a:moveTo>
                    <a:pt x="479" y="67"/>
                  </a:moveTo>
                  <a:cubicBezTo>
                    <a:pt x="484" y="53"/>
                    <a:pt x="490" y="48"/>
                    <a:pt x="551" y="48"/>
                  </a:cubicBezTo>
                  <a:lnTo>
                    <a:pt x="551" y="0"/>
                  </a:lnTo>
                  <a:cubicBezTo>
                    <a:pt x="529" y="3"/>
                    <a:pt x="498" y="3"/>
                    <a:pt x="473" y="3"/>
                  </a:cubicBezTo>
                  <a:cubicBezTo>
                    <a:pt x="448" y="3"/>
                    <a:pt x="403" y="0"/>
                    <a:pt x="383" y="0"/>
                  </a:cubicBezTo>
                  <a:lnTo>
                    <a:pt x="383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5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29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71" name="Forme libre 70"/>
            <p:cNvSpPr/>
            <p:nvPr/>
          </p:nvSpPr>
          <p:spPr>
            <a:xfrm>
              <a:off x="3643199" y="19864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7"/>
                    <a:pt x="129" y="457"/>
                  </a:cubicBezTo>
                  <a:cubicBezTo>
                    <a:pt x="151" y="457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72" name="Groupe 71" descr="28§display§\mathbf{y}_L§svg§600§FALSE§" title="TexMaths"/>
          <p:cNvGrpSpPr/>
          <p:nvPr/>
        </p:nvGrpSpPr>
        <p:grpSpPr>
          <a:xfrm>
            <a:off x="6718765" y="2916339"/>
            <a:ext cx="262329" cy="155536"/>
            <a:chOff x="6073920" y="2351160"/>
            <a:chExt cx="385559" cy="228600"/>
          </a:xfrm>
        </p:grpSpPr>
        <p:sp>
          <p:nvSpPr>
            <p:cNvPr id="73" name="Forme libre 72"/>
            <p:cNvSpPr/>
            <p:nvPr/>
          </p:nvSpPr>
          <p:spPr>
            <a:xfrm>
              <a:off x="6073920" y="2351160"/>
              <a:ext cx="1980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36">
                  <a:moveTo>
                    <a:pt x="479" y="67"/>
                  </a:moveTo>
                  <a:cubicBezTo>
                    <a:pt x="484" y="53"/>
                    <a:pt x="490" y="48"/>
                    <a:pt x="551" y="48"/>
                  </a:cubicBezTo>
                  <a:lnTo>
                    <a:pt x="551" y="0"/>
                  </a:lnTo>
                  <a:cubicBezTo>
                    <a:pt x="529" y="3"/>
                    <a:pt x="498" y="3"/>
                    <a:pt x="473" y="3"/>
                  </a:cubicBezTo>
                  <a:cubicBezTo>
                    <a:pt x="448" y="3"/>
                    <a:pt x="403" y="0"/>
                    <a:pt x="383" y="0"/>
                  </a:cubicBezTo>
                  <a:lnTo>
                    <a:pt x="383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5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6297479" y="2392560"/>
              <a:ext cx="162000" cy="16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1" h="473">
                  <a:moveTo>
                    <a:pt x="238" y="56"/>
                  </a:moveTo>
                  <a:cubicBezTo>
                    <a:pt x="244" y="31"/>
                    <a:pt x="246" y="25"/>
                    <a:pt x="311" y="25"/>
                  </a:cubicBezTo>
                  <a:cubicBezTo>
                    <a:pt x="330" y="25"/>
                    <a:pt x="339" y="25"/>
                    <a:pt x="339" y="8"/>
                  </a:cubicBezTo>
                  <a:cubicBezTo>
                    <a:pt x="339" y="8"/>
                    <a:pt x="339" y="0"/>
                    <a:pt x="327" y="0"/>
                  </a:cubicBezTo>
                  <a:cubicBezTo>
                    <a:pt x="311" y="0"/>
                    <a:pt x="291" y="0"/>
                    <a:pt x="274" y="3"/>
                  </a:cubicBezTo>
                  <a:cubicBezTo>
                    <a:pt x="258" y="3"/>
                    <a:pt x="238" y="3"/>
                    <a:pt x="218" y="3"/>
                  </a:cubicBezTo>
                  <a:cubicBezTo>
                    <a:pt x="204" y="3"/>
                    <a:pt x="188" y="3"/>
                    <a:pt x="171" y="3"/>
                  </a:cubicBezTo>
                  <a:cubicBezTo>
                    <a:pt x="157" y="3"/>
                    <a:pt x="140" y="0"/>
                    <a:pt x="126" y="0"/>
                  </a:cubicBezTo>
                  <a:cubicBezTo>
                    <a:pt x="123" y="0"/>
                    <a:pt x="112" y="0"/>
                    <a:pt x="112" y="14"/>
                  </a:cubicBezTo>
                  <a:cubicBezTo>
                    <a:pt x="112" y="25"/>
                    <a:pt x="120" y="25"/>
                    <a:pt x="134" y="25"/>
                  </a:cubicBezTo>
                  <a:cubicBezTo>
                    <a:pt x="134" y="25"/>
                    <a:pt x="148" y="25"/>
                    <a:pt x="160" y="25"/>
                  </a:cubicBezTo>
                  <a:cubicBezTo>
                    <a:pt x="176" y="28"/>
                    <a:pt x="176" y="28"/>
                    <a:pt x="176" y="36"/>
                  </a:cubicBezTo>
                  <a:cubicBezTo>
                    <a:pt x="176" y="36"/>
                    <a:pt x="176" y="42"/>
                    <a:pt x="174" y="50"/>
                  </a:cubicBezTo>
                  <a:lnTo>
                    <a:pt x="81" y="420"/>
                  </a:lnTo>
                  <a:cubicBezTo>
                    <a:pt x="76" y="443"/>
                    <a:pt x="73" y="448"/>
                    <a:pt x="20" y="448"/>
                  </a:cubicBezTo>
                  <a:cubicBezTo>
                    <a:pt x="8" y="448"/>
                    <a:pt x="0" y="448"/>
                    <a:pt x="0" y="462"/>
                  </a:cubicBezTo>
                  <a:cubicBezTo>
                    <a:pt x="0" y="473"/>
                    <a:pt x="8" y="473"/>
                    <a:pt x="20" y="473"/>
                  </a:cubicBezTo>
                  <a:lnTo>
                    <a:pt x="369" y="473"/>
                  </a:lnTo>
                  <a:cubicBezTo>
                    <a:pt x="386" y="473"/>
                    <a:pt x="386" y="473"/>
                    <a:pt x="392" y="459"/>
                  </a:cubicBezTo>
                  <a:cubicBezTo>
                    <a:pt x="400" y="440"/>
                    <a:pt x="451" y="305"/>
                    <a:pt x="451" y="300"/>
                  </a:cubicBezTo>
                  <a:cubicBezTo>
                    <a:pt x="451" y="300"/>
                    <a:pt x="451" y="291"/>
                    <a:pt x="439" y="291"/>
                  </a:cubicBezTo>
                  <a:cubicBezTo>
                    <a:pt x="431" y="291"/>
                    <a:pt x="431" y="294"/>
                    <a:pt x="425" y="305"/>
                  </a:cubicBezTo>
                  <a:cubicBezTo>
                    <a:pt x="400" y="373"/>
                    <a:pt x="369" y="448"/>
                    <a:pt x="244" y="448"/>
                  </a:cubicBezTo>
                  <a:lnTo>
                    <a:pt x="165" y="448"/>
                  </a:lnTo>
                  <a:cubicBezTo>
                    <a:pt x="143" y="448"/>
                    <a:pt x="143" y="448"/>
                    <a:pt x="143" y="443"/>
                  </a:cubicBezTo>
                  <a:cubicBezTo>
                    <a:pt x="143" y="440"/>
                    <a:pt x="143" y="437"/>
                    <a:pt x="146" y="4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75" name="Groupe 74" descr="28§display§\mathbf{y}_l§svg§600§FALSE§" title="TexMaths"/>
          <p:cNvGrpSpPr/>
          <p:nvPr/>
        </p:nvGrpSpPr>
        <p:grpSpPr>
          <a:xfrm>
            <a:off x="5273094" y="3560813"/>
            <a:ext cx="189828" cy="155536"/>
            <a:chOff x="3939120" y="3299760"/>
            <a:chExt cx="279000" cy="228600"/>
          </a:xfrm>
        </p:grpSpPr>
        <p:sp>
          <p:nvSpPr>
            <p:cNvPr id="76" name="Forme libre 75"/>
            <p:cNvSpPr/>
            <p:nvPr/>
          </p:nvSpPr>
          <p:spPr>
            <a:xfrm>
              <a:off x="3939120" y="3299760"/>
              <a:ext cx="19836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636">
                  <a:moveTo>
                    <a:pt x="479" y="67"/>
                  </a:moveTo>
                  <a:cubicBezTo>
                    <a:pt x="485" y="53"/>
                    <a:pt x="490" y="48"/>
                    <a:pt x="552" y="48"/>
                  </a:cubicBezTo>
                  <a:lnTo>
                    <a:pt x="552" y="0"/>
                  </a:lnTo>
                  <a:cubicBezTo>
                    <a:pt x="529" y="3"/>
                    <a:pt x="499" y="3"/>
                    <a:pt x="473" y="3"/>
                  </a:cubicBezTo>
                  <a:cubicBezTo>
                    <a:pt x="448" y="3"/>
                    <a:pt x="403" y="0"/>
                    <a:pt x="384" y="0"/>
                  </a:cubicBezTo>
                  <a:lnTo>
                    <a:pt x="384" y="48"/>
                  </a:lnTo>
                  <a:cubicBezTo>
                    <a:pt x="387" y="48"/>
                    <a:pt x="431" y="48"/>
                    <a:pt x="431" y="59"/>
                  </a:cubicBezTo>
                  <a:lnTo>
                    <a:pt x="426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77" name="Forme libre 76"/>
            <p:cNvSpPr/>
            <p:nvPr/>
          </p:nvSpPr>
          <p:spPr>
            <a:xfrm>
              <a:off x="4161960" y="3337920"/>
              <a:ext cx="56160" cy="17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488">
                  <a:moveTo>
                    <a:pt x="154" y="20"/>
                  </a:moveTo>
                  <a:cubicBezTo>
                    <a:pt x="154" y="20"/>
                    <a:pt x="157" y="11"/>
                    <a:pt x="157" y="8"/>
                  </a:cubicBezTo>
                  <a:cubicBezTo>
                    <a:pt x="157" y="6"/>
                    <a:pt x="154" y="0"/>
                    <a:pt x="146" y="0"/>
                  </a:cubicBezTo>
                  <a:cubicBezTo>
                    <a:pt x="132" y="0"/>
                    <a:pt x="73" y="6"/>
                    <a:pt x="56" y="6"/>
                  </a:cubicBezTo>
                  <a:cubicBezTo>
                    <a:pt x="50" y="8"/>
                    <a:pt x="42" y="8"/>
                    <a:pt x="42" y="22"/>
                  </a:cubicBezTo>
                  <a:cubicBezTo>
                    <a:pt x="42" y="34"/>
                    <a:pt x="50" y="34"/>
                    <a:pt x="59" y="34"/>
                  </a:cubicBezTo>
                  <a:cubicBezTo>
                    <a:pt x="92" y="34"/>
                    <a:pt x="92" y="36"/>
                    <a:pt x="92" y="42"/>
                  </a:cubicBezTo>
                  <a:cubicBezTo>
                    <a:pt x="92" y="48"/>
                    <a:pt x="92" y="53"/>
                    <a:pt x="90" y="59"/>
                  </a:cubicBezTo>
                  <a:lnTo>
                    <a:pt x="3" y="401"/>
                  </a:lnTo>
                  <a:cubicBezTo>
                    <a:pt x="0" y="406"/>
                    <a:pt x="0" y="415"/>
                    <a:pt x="0" y="423"/>
                  </a:cubicBezTo>
                  <a:cubicBezTo>
                    <a:pt x="0" y="468"/>
                    <a:pt x="39" y="488"/>
                    <a:pt x="73" y="488"/>
                  </a:cubicBezTo>
                  <a:cubicBezTo>
                    <a:pt x="90" y="488"/>
                    <a:pt x="112" y="482"/>
                    <a:pt x="129" y="451"/>
                  </a:cubicBezTo>
                  <a:cubicBezTo>
                    <a:pt x="146" y="426"/>
                    <a:pt x="154" y="384"/>
                    <a:pt x="154" y="381"/>
                  </a:cubicBezTo>
                  <a:cubicBezTo>
                    <a:pt x="154" y="373"/>
                    <a:pt x="146" y="373"/>
                    <a:pt x="143" y="373"/>
                  </a:cubicBezTo>
                  <a:cubicBezTo>
                    <a:pt x="134" y="373"/>
                    <a:pt x="132" y="378"/>
                    <a:pt x="129" y="389"/>
                  </a:cubicBezTo>
                  <a:cubicBezTo>
                    <a:pt x="120" y="423"/>
                    <a:pt x="106" y="468"/>
                    <a:pt x="76" y="468"/>
                  </a:cubicBezTo>
                  <a:cubicBezTo>
                    <a:pt x="59" y="468"/>
                    <a:pt x="53" y="451"/>
                    <a:pt x="53" y="434"/>
                  </a:cubicBezTo>
                  <a:cubicBezTo>
                    <a:pt x="53" y="426"/>
                    <a:pt x="56" y="415"/>
                    <a:pt x="56" y="4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102" name="Forme libre 101"/>
          <p:cNvSpPr/>
          <p:nvPr/>
        </p:nvSpPr>
        <p:spPr>
          <a:xfrm>
            <a:off x="2799209" y="4181489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103" name="Groupe 102" descr="20§display§J_l§svg§600§FALSE§" title="TexMaths"/>
          <p:cNvGrpSpPr/>
          <p:nvPr/>
        </p:nvGrpSpPr>
        <p:grpSpPr>
          <a:xfrm>
            <a:off x="3579339" y="4714966"/>
            <a:ext cx="117816" cy="144759"/>
            <a:chOff x="1449719" y="4996080"/>
            <a:chExt cx="173160" cy="212760"/>
          </a:xfrm>
        </p:grpSpPr>
        <p:sp>
          <p:nvSpPr>
            <p:cNvPr id="104" name="Forme libre 103"/>
            <p:cNvSpPr/>
            <p:nvPr/>
          </p:nvSpPr>
          <p:spPr>
            <a:xfrm>
              <a:off x="1449719" y="499608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5" name="Forme libre 104"/>
            <p:cNvSpPr/>
            <p:nvPr/>
          </p:nvSpPr>
          <p:spPr>
            <a:xfrm>
              <a:off x="1582919" y="5083920"/>
              <a:ext cx="3996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348">
                  <a:moveTo>
                    <a:pt x="110" y="14"/>
                  </a:moveTo>
                  <a:cubicBezTo>
                    <a:pt x="110" y="14"/>
                    <a:pt x="112" y="8"/>
                    <a:pt x="112" y="6"/>
                  </a:cubicBezTo>
                  <a:cubicBezTo>
                    <a:pt x="112" y="4"/>
                    <a:pt x="110" y="0"/>
                    <a:pt x="104" y="0"/>
                  </a:cubicBezTo>
                  <a:cubicBezTo>
                    <a:pt x="94" y="0"/>
                    <a:pt x="52" y="4"/>
                    <a:pt x="40" y="4"/>
                  </a:cubicBezTo>
                  <a:cubicBezTo>
                    <a:pt x="36" y="6"/>
                    <a:pt x="30" y="6"/>
                    <a:pt x="30" y="16"/>
                  </a:cubicBezTo>
                  <a:cubicBezTo>
                    <a:pt x="30" y="24"/>
                    <a:pt x="36" y="24"/>
                    <a:pt x="42" y="24"/>
                  </a:cubicBezTo>
                  <a:cubicBezTo>
                    <a:pt x="66" y="24"/>
                    <a:pt x="66" y="26"/>
                    <a:pt x="66" y="30"/>
                  </a:cubicBezTo>
                  <a:cubicBezTo>
                    <a:pt x="66" y="34"/>
                    <a:pt x="66" y="38"/>
                    <a:pt x="64" y="42"/>
                  </a:cubicBezTo>
                  <a:lnTo>
                    <a:pt x="2" y="286"/>
                  </a:lnTo>
                  <a:cubicBezTo>
                    <a:pt x="0" y="290"/>
                    <a:pt x="0" y="296"/>
                    <a:pt x="0" y="302"/>
                  </a:cubicBezTo>
                  <a:cubicBezTo>
                    <a:pt x="0" y="334"/>
                    <a:pt x="28" y="348"/>
                    <a:pt x="52" y="348"/>
                  </a:cubicBezTo>
                  <a:cubicBezTo>
                    <a:pt x="64" y="348"/>
                    <a:pt x="80" y="344"/>
                    <a:pt x="92" y="322"/>
                  </a:cubicBezTo>
                  <a:cubicBezTo>
                    <a:pt x="104" y="304"/>
                    <a:pt x="110" y="274"/>
                    <a:pt x="110" y="272"/>
                  </a:cubicBezTo>
                  <a:cubicBezTo>
                    <a:pt x="110" y="266"/>
                    <a:pt x="104" y="266"/>
                    <a:pt x="102" y="266"/>
                  </a:cubicBezTo>
                  <a:cubicBezTo>
                    <a:pt x="96" y="266"/>
                    <a:pt x="94" y="270"/>
                    <a:pt x="92" y="278"/>
                  </a:cubicBezTo>
                  <a:cubicBezTo>
                    <a:pt x="86" y="302"/>
                    <a:pt x="76" y="334"/>
                    <a:pt x="54" y="334"/>
                  </a:cubicBezTo>
                  <a:cubicBezTo>
                    <a:pt x="42" y="334"/>
                    <a:pt x="38" y="322"/>
                    <a:pt x="38" y="310"/>
                  </a:cubicBezTo>
                  <a:cubicBezTo>
                    <a:pt x="38" y="304"/>
                    <a:pt x="40" y="296"/>
                    <a:pt x="40" y="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cxnSp>
        <p:nvCxnSpPr>
          <p:cNvPr id="159" name="Connecteur en arc 158"/>
          <p:cNvCxnSpPr/>
          <p:nvPr/>
        </p:nvCxnSpPr>
        <p:spPr>
          <a:xfrm rot="5400000">
            <a:off x="7449501" y="2428582"/>
            <a:ext cx="227303" cy="891823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0" name="Connecteur en arc 159"/>
          <p:cNvCxnSpPr/>
          <p:nvPr/>
        </p:nvCxnSpPr>
        <p:spPr>
          <a:xfrm flipV="1">
            <a:off x="4303870" y="3888052"/>
            <a:ext cx="1046380" cy="385044"/>
          </a:xfrm>
          <a:prstGeom prst="curvedConnector4">
            <a:avLst>
              <a:gd name="adj1" fmla="val 35955"/>
              <a:gd name="adj2" fmla="val 3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space réservé du contenu 2"/>
              <p:cNvSpPr txBox="1">
                <a:spLocks/>
              </p:cNvSpPr>
              <p:nvPr/>
            </p:nvSpPr>
            <p:spPr>
              <a:xfrm>
                <a:off x="5112990" y="4007175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1600" i="1" dirty="0" smtClean="0"/>
              </a:p>
              <a:p>
                <a:pPr marL="0" indent="0"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163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90" y="4007175"/>
                <a:ext cx="4130789" cy="928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284961" y="5028563"/>
                <a:ext cx="343235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61" y="5028563"/>
                <a:ext cx="3432350" cy="411651"/>
              </a:xfrm>
              <a:prstGeom prst="rect">
                <a:avLst/>
              </a:prstGeom>
              <a:blipFill>
                <a:blip r:embed="rId11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4674585" y="3016069"/>
                <a:ext cx="504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85" y="3016069"/>
                <a:ext cx="5048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5946676" y="3362451"/>
                <a:ext cx="502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𝑙𝐿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76" y="3362451"/>
                <a:ext cx="50244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647771" y="2493613"/>
                <a:ext cx="535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1" y="2493613"/>
                <a:ext cx="5355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3444625" y="4095467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25" y="4095467"/>
                <a:ext cx="46390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7752902" y="2245000"/>
                <a:ext cx="494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902" y="2245000"/>
                <a:ext cx="4946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/>
              <p:cNvSpPr/>
              <p:nvPr/>
            </p:nvSpPr>
            <p:spPr>
              <a:xfrm>
                <a:off x="3401299" y="1908283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99" y="1908283"/>
                <a:ext cx="4912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space réservé du contenu 2"/>
              <p:cNvSpPr txBox="1">
                <a:spLocks/>
              </p:cNvSpPr>
              <p:nvPr/>
            </p:nvSpPr>
            <p:spPr>
              <a:xfrm>
                <a:off x="6405738" y="4252431"/>
                <a:ext cx="2799658" cy="590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200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38" y="4252431"/>
                <a:ext cx="2799658" cy="5901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orme libre 176"/>
          <p:cNvSpPr/>
          <p:nvPr/>
        </p:nvSpPr>
        <p:spPr>
          <a:xfrm>
            <a:off x="4819004" y="2470090"/>
            <a:ext cx="421050" cy="451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6666FF"/>
            </a:solidFill>
            <a:custDash>
              <a:ds d="197000" sp="197000"/>
            </a:custDash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8" name="Forme libre 177"/>
          <p:cNvSpPr/>
          <p:nvPr/>
        </p:nvSpPr>
        <p:spPr>
          <a:xfrm>
            <a:off x="7601362" y="4198616"/>
            <a:ext cx="685829" cy="451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6666FF"/>
            </a:solidFill>
            <a:custDash>
              <a:ds d="197000" sp="197000"/>
            </a:custDash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9" name="Connecteur en arc 178"/>
          <p:cNvCxnSpPr>
            <a:stCxn id="178" idx="4"/>
            <a:endCxn id="177" idx="8"/>
          </p:cNvCxnSpPr>
          <p:nvPr/>
        </p:nvCxnSpPr>
        <p:spPr>
          <a:xfrm rot="16200000" flipV="1">
            <a:off x="5848474" y="2102813"/>
            <a:ext cx="1276858" cy="2914747"/>
          </a:xfrm>
          <a:prstGeom prst="curvedConnector3">
            <a:avLst>
              <a:gd name="adj1" fmla="val 39246"/>
            </a:avLst>
          </a:prstGeom>
          <a:noFill/>
          <a:ln w="19080">
            <a:solidFill>
              <a:srgbClr val="6666FF"/>
            </a:solidFill>
            <a:custDash>
              <a:ds d="197000" sp="197000"/>
            </a:custDash>
            <a:tailEnd type="arrow"/>
          </a:ln>
        </p:spPr>
      </p:cxnSp>
      <p:sp>
        <p:nvSpPr>
          <p:cNvPr id="180" name="Forme libre 179"/>
          <p:cNvSpPr/>
          <p:nvPr/>
        </p:nvSpPr>
        <p:spPr>
          <a:xfrm>
            <a:off x="8313936" y="4198616"/>
            <a:ext cx="685829" cy="451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FF3333"/>
            </a:solidFill>
            <a:custDash>
              <a:ds d="197000" sp="197000"/>
            </a:custDash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1" name="Forme libre 180"/>
          <p:cNvSpPr/>
          <p:nvPr/>
        </p:nvSpPr>
        <p:spPr>
          <a:xfrm>
            <a:off x="6611713" y="2739523"/>
            <a:ext cx="421050" cy="451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FF3333"/>
            </a:solidFill>
            <a:custDash>
              <a:ds d="197000" sp="197000"/>
            </a:custDash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82" name="Connecteur en arc 181"/>
          <p:cNvCxnSpPr>
            <a:stCxn id="180" idx="4"/>
            <a:endCxn id="181" idx="8"/>
          </p:cNvCxnSpPr>
          <p:nvPr/>
        </p:nvCxnSpPr>
        <p:spPr>
          <a:xfrm rot="16200000" flipV="1">
            <a:off x="7235832" y="2777598"/>
            <a:ext cx="1007425" cy="1834612"/>
          </a:xfrm>
          <a:prstGeom prst="curvedConnector3">
            <a:avLst>
              <a:gd name="adj1" fmla="val 60002"/>
            </a:avLst>
          </a:prstGeom>
          <a:noFill/>
          <a:ln w="12700">
            <a:solidFill>
              <a:srgbClr val="FF3333"/>
            </a:solidFill>
            <a:prstDash val="dash"/>
            <a:tailEnd type="arrow"/>
          </a:ln>
        </p:spPr>
      </p:cxnSp>
      <p:sp>
        <p:nvSpPr>
          <p:cNvPr id="188" name="Forme libre 187"/>
          <p:cNvSpPr/>
          <p:nvPr/>
        </p:nvSpPr>
        <p:spPr>
          <a:xfrm>
            <a:off x="3534757" y="5739156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189" name="Groupe 188" descr="28§display§\text{Canonical Correlation Analysis}§svg§600§FALSE§" title="TexMaths"/>
          <p:cNvGrpSpPr/>
          <p:nvPr/>
        </p:nvGrpSpPr>
        <p:grpSpPr>
          <a:xfrm>
            <a:off x="4261981" y="5823416"/>
            <a:ext cx="3263569" cy="222649"/>
            <a:chOff x="4452840" y="6532560"/>
            <a:chExt cx="4796640" cy="327239"/>
          </a:xfrm>
        </p:grpSpPr>
        <p:sp>
          <p:nvSpPr>
            <p:cNvPr id="190" name="Forme libre 189"/>
            <p:cNvSpPr/>
            <p:nvPr/>
          </p:nvSpPr>
          <p:spPr>
            <a:xfrm>
              <a:off x="4452840" y="6536520"/>
              <a:ext cx="21636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720">
                  <a:moveTo>
                    <a:pt x="0" y="358"/>
                  </a:moveTo>
                  <a:cubicBezTo>
                    <a:pt x="0" y="563"/>
                    <a:pt x="160" y="720"/>
                    <a:pt x="344" y="720"/>
                  </a:cubicBezTo>
                  <a:cubicBezTo>
                    <a:pt x="504" y="720"/>
                    <a:pt x="602" y="580"/>
                    <a:pt x="602" y="468"/>
                  </a:cubicBezTo>
                  <a:cubicBezTo>
                    <a:pt x="602" y="456"/>
                    <a:pt x="602" y="451"/>
                    <a:pt x="588" y="451"/>
                  </a:cubicBezTo>
                  <a:cubicBezTo>
                    <a:pt x="580" y="451"/>
                    <a:pt x="580" y="456"/>
                    <a:pt x="577" y="465"/>
                  </a:cubicBezTo>
                  <a:cubicBezTo>
                    <a:pt x="568" y="608"/>
                    <a:pt x="465" y="689"/>
                    <a:pt x="356" y="689"/>
                  </a:cubicBezTo>
                  <a:cubicBezTo>
                    <a:pt x="297" y="689"/>
                    <a:pt x="101" y="655"/>
                    <a:pt x="101" y="358"/>
                  </a:cubicBezTo>
                  <a:cubicBezTo>
                    <a:pt x="101" y="64"/>
                    <a:pt x="294" y="31"/>
                    <a:pt x="356" y="31"/>
                  </a:cubicBezTo>
                  <a:cubicBezTo>
                    <a:pt x="462" y="31"/>
                    <a:pt x="552" y="120"/>
                    <a:pt x="571" y="266"/>
                  </a:cubicBezTo>
                  <a:cubicBezTo>
                    <a:pt x="571" y="277"/>
                    <a:pt x="571" y="283"/>
                    <a:pt x="585" y="283"/>
                  </a:cubicBezTo>
                  <a:cubicBezTo>
                    <a:pt x="602" y="283"/>
                    <a:pt x="602" y="277"/>
                    <a:pt x="602" y="258"/>
                  </a:cubicBezTo>
                  <a:lnTo>
                    <a:pt x="602" y="22"/>
                  </a:lnTo>
                  <a:cubicBezTo>
                    <a:pt x="602" y="6"/>
                    <a:pt x="602" y="0"/>
                    <a:pt x="591" y="0"/>
                  </a:cubicBezTo>
                  <a:cubicBezTo>
                    <a:pt x="588" y="0"/>
                    <a:pt x="582" y="0"/>
                    <a:pt x="577" y="11"/>
                  </a:cubicBezTo>
                  <a:lnTo>
                    <a:pt x="526" y="84"/>
                  </a:lnTo>
                  <a:cubicBezTo>
                    <a:pt x="490" y="50"/>
                    <a:pt x="440" y="0"/>
                    <a:pt x="344" y="0"/>
                  </a:cubicBezTo>
                  <a:cubicBezTo>
                    <a:pt x="160" y="0"/>
                    <a:pt x="0" y="157"/>
                    <a:pt x="0" y="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1" name="Forme libre 190"/>
            <p:cNvSpPr/>
            <p:nvPr/>
          </p:nvSpPr>
          <p:spPr>
            <a:xfrm>
              <a:off x="4703760" y="662724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2" name="Forme libre 191"/>
            <p:cNvSpPr/>
            <p:nvPr/>
          </p:nvSpPr>
          <p:spPr>
            <a:xfrm>
              <a:off x="4877279" y="662940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3" name="Forme libre 192"/>
            <p:cNvSpPr/>
            <p:nvPr/>
          </p:nvSpPr>
          <p:spPr>
            <a:xfrm>
              <a:off x="5072760" y="662724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2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2"/>
                  </a:cubicBezTo>
                  <a:cubicBezTo>
                    <a:pt x="0" y="358"/>
                    <a:pt x="104" y="454"/>
                    <a:pt x="218" y="454"/>
                  </a:cubicBezTo>
                  <a:cubicBezTo>
                    <a:pt x="339" y="454"/>
                    <a:pt x="440" y="358"/>
                    <a:pt x="440" y="232"/>
                  </a:cubicBezTo>
                  <a:close/>
                  <a:moveTo>
                    <a:pt x="221" y="428"/>
                  </a:moveTo>
                  <a:cubicBezTo>
                    <a:pt x="176" y="428"/>
                    <a:pt x="134" y="409"/>
                    <a:pt x="106" y="364"/>
                  </a:cubicBezTo>
                  <a:cubicBezTo>
                    <a:pt x="81" y="319"/>
                    <a:pt x="81" y="260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0"/>
                    <a:pt x="356" y="314"/>
                    <a:pt x="336" y="356"/>
                  </a:cubicBezTo>
                  <a:cubicBezTo>
                    <a:pt x="314" y="400"/>
                    <a:pt x="269" y="428"/>
                    <a:pt x="221" y="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4" name="Forme libre 193"/>
            <p:cNvSpPr/>
            <p:nvPr/>
          </p:nvSpPr>
          <p:spPr>
            <a:xfrm>
              <a:off x="5251320" y="662940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5447880" y="654984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4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6" name="Forme libre 195"/>
            <p:cNvSpPr/>
            <p:nvPr/>
          </p:nvSpPr>
          <p:spPr>
            <a:xfrm>
              <a:off x="5546520" y="6627240"/>
              <a:ext cx="1357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4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4"/>
                    <a:pt x="213" y="454"/>
                  </a:cubicBezTo>
                  <a:cubicBezTo>
                    <a:pt x="347" y="454"/>
                    <a:pt x="378" y="336"/>
                    <a:pt x="378" y="325"/>
                  </a:cubicBezTo>
                  <a:cubicBezTo>
                    <a:pt x="378" y="316"/>
                    <a:pt x="367" y="316"/>
                    <a:pt x="364" y="316"/>
                  </a:cubicBezTo>
                  <a:cubicBezTo>
                    <a:pt x="356" y="316"/>
                    <a:pt x="353" y="319"/>
                    <a:pt x="353" y="325"/>
                  </a:cubicBezTo>
                  <a:cubicBezTo>
                    <a:pt x="322" y="417"/>
                    <a:pt x="258" y="428"/>
                    <a:pt x="221" y="428"/>
                  </a:cubicBezTo>
                  <a:cubicBezTo>
                    <a:pt x="171" y="428"/>
                    <a:pt x="81" y="386"/>
                    <a:pt x="81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7" name="Forme libre 196"/>
            <p:cNvSpPr/>
            <p:nvPr/>
          </p:nvSpPr>
          <p:spPr>
            <a:xfrm>
              <a:off x="5706720" y="662724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8" name="Forme libre 197"/>
            <p:cNvSpPr/>
            <p:nvPr/>
          </p:nvSpPr>
          <p:spPr>
            <a:xfrm>
              <a:off x="5881320" y="654048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0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3"/>
                    <a:pt x="112" y="683"/>
                  </a:cubicBezTo>
                  <a:cubicBezTo>
                    <a:pt x="134" y="683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9" name="Forme libre 198"/>
            <p:cNvSpPr/>
            <p:nvPr/>
          </p:nvSpPr>
          <p:spPr>
            <a:xfrm>
              <a:off x="6105959" y="6536520"/>
              <a:ext cx="21636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720">
                  <a:moveTo>
                    <a:pt x="0" y="358"/>
                  </a:moveTo>
                  <a:cubicBezTo>
                    <a:pt x="0" y="563"/>
                    <a:pt x="160" y="720"/>
                    <a:pt x="344" y="720"/>
                  </a:cubicBezTo>
                  <a:cubicBezTo>
                    <a:pt x="504" y="720"/>
                    <a:pt x="602" y="580"/>
                    <a:pt x="602" y="468"/>
                  </a:cubicBezTo>
                  <a:cubicBezTo>
                    <a:pt x="602" y="456"/>
                    <a:pt x="602" y="451"/>
                    <a:pt x="588" y="451"/>
                  </a:cubicBezTo>
                  <a:cubicBezTo>
                    <a:pt x="580" y="451"/>
                    <a:pt x="580" y="456"/>
                    <a:pt x="577" y="465"/>
                  </a:cubicBezTo>
                  <a:cubicBezTo>
                    <a:pt x="568" y="608"/>
                    <a:pt x="465" y="689"/>
                    <a:pt x="356" y="689"/>
                  </a:cubicBezTo>
                  <a:cubicBezTo>
                    <a:pt x="297" y="689"/>
                    <a:pt x="101" y="655"/>
                    <a:pt x="101" y="358"/>
                  </a:cubicBezTo>
                  <a:cubicBezTo>
                    <a:pt x="101" y="64"/>
                    <a:pt x="294" y="31"/>
                    <a:pt x="356" y="31"/>
                  </a:cubicBezTo>
                  <a:cubicBezTo>
                    <a:pt x="462" y="31"/>
                    <a:pt x="552" y="120"/>
                    <a:pt x="571" y="266"/>
                  </a:cubicBezTo>
                  <a:cubicBezTo>
                    <a:pt x="571" y="277"/>
                    <a:pt x="571" y="283"/>
                    <a:pt x="585" y="283"/>
                  </a:cubicBezTo>
                  <a:cubicBezTo>
                    <a:pt x="602" y="283"/>
                    <a:pt x="602" y="277"/>
                    <a:pt x="602" y="258"/>
                  </a:cubicBezTo>
                  <a:lnTo>
                    <a:pt x="602" y="22"/>
                  </a:lnTo>
                  <a:cubicBezTo>
                    <a:pt x="602" y="6"/>
                    <a:pt x="602" y="0"/>
                    <a:pt x="591" y="0"/>
                  </a:cubicBezTo>
                  <a:cubicBezTo>
                    <a:pt x="588" y="0"/>
                    <a:pt x="582" y="0"/>
                    <a:pt x="577" y="11"/>
                  </a:cubicBezTo>
                  <a:lnTo>
                    <a:pt x="526" y="84"/>
                  </a:lnTo>
                  <a:cubicBezTo>
                    <a:pt x="490" y="50"/>
                    <a:pt x="440" y="0"/>
                    <a:pt x="344" y="0"/>
                  </a:cubicBezTo>
                  <a:cubicBezTo>
                    <a:pt x="160" y="0"/>
                    <a:pt x="0" y="157"/>
                    <a:pt x="0" y="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0" name="Forme libre 199"/>
            <p:cNvSpPr/>
            <p:nvPr/>
          </p:nvSpPr>
          <p:spPr>
            <a:xfrm>
              <a:off x="6351840" y="662724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2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2"/>
                  </a:cubicBezTo>
                  <a:cubicBezTo>
                    <a:pt x="0" y="358"/>
                    <a:pt x="104" y="454"/>
                    <a:pt x="218" y="454"/>
                  </a:cubicBezTo>
                  <a:cubicBezTo>
                    <a:pt x="339" y="454"/>
                    <a:pt x="440" y="358"/>
                    <a:pt x="440" y="232"/>
                  </a:cubicBezTo>
                  <a:close/>
                  <a:moveTo>
                    <a:pt x="221" y="428"/>
                  </a:moveTo>
                  <a:cubicBezTo>
                    <a:pt x="176" y="428"/>
                    <a:pt x="134" y="409"/>
                    <a:pt x="106" y="364"/>
                  </a:cubicBezTo>
                  <a:cubicBezTo>
                    <a:pt x="81" y="319"/>
                    <a:pt x="81" y="260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0"/>
                    <a:pt x="356" y="314"/>
                    <a:pt x="336" y="356"/>
                  </a:cubicBezTo>
                  <a:cubicBezTo>
                    <a:pt x="314" y="400"/>
                    <a:pt x="269" y="428"/>
                    <a:pt x="221" y="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1" name="Forme libre 200"/>
            <p:cNvSpPr/>
            <p:nvPr/>
          </p:nvSpPr>
          <p:spPr>
            <a:xfrm>
              <a:off x="6529320" y="6629400"/>
              <a:ext cx="1195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37">
                  <a:moveTo>
                    <a:pt x="137" y="109"/>
                  </a:moveTo>
                  <a:lnTo>
                    <a:pt x="137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9" y="437"/>
                    <a:pt x="84" y="434"/>
                    <a:pt x="112" y="434"/>
                  </a:cubicBezTo>
                  <a:cubicBezTo>
                    <a:pt x="154" y="434"/>
                    <a:pt x="199" y="434"/>
                    <a:pt x="238" y="437"/>
                  </a:cubicBezTo>
                  <a:lnTo>
                    <a:pt x="238" y="406"/>
                  </a:lnTo>
                  <a:lnTo>
                    <a:pt x="218" y="406"/>
                  </a:lnTo>
                  <a:cubicBezTo>
                    <a:pt x="146" y="406"/>
                    <a:pt x="143" y="395"/>
                    <a:pt x="143" y="361"/>
                  </a:cubicBezTo>
                  <a:lnTo>
                    <a:pt x="143" y="207"/>
                  </a:lnTo>
                  <a:cubicBezTo>
                    <a:pt x="143" y="109"/>
                    <a:pt x="185" y="22"/>
                    <a:pt x="260" y="22"/>
                  </a:cubicBezTo>
                  <a:cubicBezTo>
                    <a:pt x="266" y="22"/>
                    <a:pt x="269" y="22"/>
                    <a:pt x="272" y="22"/>
                  </a:cubicBezTo>
                  <a:cubicBezTo>
                    <a:pt x="269" y="22"/>
                    <a:pt x="249" y="36"/>
                    <a:pt x="249" y="62"/>
                  </a:cubicBezTo>
                  <a:cubicBezTo>
                    <a:pt x="249" y="90"/>
                    <a:pt x="269" y="104"/>
                    <a:pt x="291" y="104"/>
                  </a:cubicBezTo>
                  <a:cubicBezTo>
                    <a:pt x="308" y="104"/>
                    <a:pt x="333" y="92"/>
                    <a:pt x="333" y="62"/>
                  </a:cubicBezTo>
                  <a:cubicBezTo>
                    <a:pt x="333" y="28"/>
                    <a:pt x="302" y="0"/>
                    <a:pt x="260" y="0"/>
                  </a:cubicBezTo>
                  <a:cubicBezTo>
                    <a:pt x="188" y="0"/>
                    <a:pt x="151" y="67"/>
                    <a:pt x="137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2" name="Forme libre 201"/>
            <p:cNvSpPr/>
            <p:nvPr/>
          </p:nvSpPr>
          <p:spPr>
            <a:xfrm>
              <a:off x="6667560" y="6629400"/>
              <a:ext cx="1195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37">
                  <a:moveTo>
                    <a:pt x="137" y="109"/>
                  </a:moveTo>
                  <a:lnTo>
                    <a:pt x="137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9" y="437"/>
                    <a:pt x="84" y="434"/>
                    <a:pt x="112" y="434"/>
                  </a:cubicBezTo>
                  <a:cubicBezTo>
                    <a:pt x="154" y="434"/>
                    <a:pt x="199" y="434"/>
                    <a:pt x="238" y="437"/>
                  </a:cubicBezTo>
                  <a:lnTo>
                    <a:pt x="238" y="406"/>
                  </a:lnTo>
                  <a:lnTo>
                    <a:pt x="218" y="406"/>
                  </a:lnTo>
                  <a:cubicBezTo>
                    <a:pt x="146" y="406"/>
                    <a:pt x="143" y="395"/>
                    <a:pt x="143" y="361"/>
                  </a:cubicBezTo>
                  <a:lnTo>
                    <a:pt x="143" y="207"/>
                  </a:lnTo>
                  <a:cubicBezTo>
                    <a:pt x="143" y="109"/>
                    <a:pt x="185" y="22"/>
                    <a:pt x="260" y="22"/>
                  </a:cubicBezTo>
                  <a:cubicBezTo>
                    <a:pt x="266" y="22"/>
                    <a:pt x="269" y="22"/>
                    <a:pt x="272" y="22"/>
                  </a:cubicBezTo>
                  <a:cubicBezTo>
                    <a:pt x="269" y="22"/>
                    <a:pt x="249" y="36"/>
                    <a:pt x="249" y="62"/>
                  </a:cubicBezTo>
                  <a:cubicBezTo>
                    <a:pt x="249" y="90"/>
                    <a:pt x="269" y="104"/>
                    <a:pt x="291" y="104"/>
                  </a:cubicBezTo>
                  <a:cubicBezTo>
                    <a:pt x="308" y="104"/>
                    <a:pt x="333" y="92"/>
                    <a:pt x="333" y="62"/>
                  </a:cubicBezTo>
                  <a:cubicBezTo>
                    <a:pt x="333" y="28"/>
                    <a:pt x="302" y="0"/>
                    <a:pt x="260" y="0"/>
                  </a:cubicBezTo>
                  <a:cubicBezTo>
                    <a:pt x="188" y="0"/>
                    <a:pt x="151" y="67"/>
                    <a:pt x="137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3" name="Forme libre 202"/>
            <p:cNvSpPr/>
            <p:nvPr/>
          </p:nvSpPr>
          <p:spPr>
            <a:xfrm>
              <a:off x="6806520" y="6627240"/>
              <a:ext cx="13788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4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8"/>
                    <a:pt x="104" y="454"/>
                    <a:pt x="218" y="454"/>
                  </a:cubicBezTo>
                  <a:cubicBezTo>
                    <a:pt x="339" y="454"/>
                    <a:pt x="384" y="344"/>
                    <a:pt x="384" y="325"/>
                  </a:cubicBezTo>
                  <a:cubicBezTo>
                    <a:pt x="384" y="316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8"/>
                    <a:pt x="235" y="428"/>
                    <a:pt x="224" y="428"/>
                  </a:cubicBezTo>
                  <a:cubicBezTo>
                    <a:pt x="174" y="428"/>
                    <a:pt x="134" y="400"/>
                    <a:pt x="112" y="364"/>
                  </a:cubicBezTo>
                  <a:cubicBezTo>
                    <a:pt x="81" y="316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4" name="Forme libre 203"/>
            <p:cNvSpPr/>
            <p:nvPr/>
          </p:nvSpPr>
          <p:spPr>
            <a:xfrm>
              <a:off x="6965640" y="654048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0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3"/>
                    <a:pt x="112" y="683"/>
                  </a:cubicBezTo>
                  <a:cubicBezTo>
                    <a:pt x="134" y="683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5" name="Forme libre 204"/>
            <p:cNvSpPr/>
            <p:nvPr/>
          </p:nvSpPr>
          <p:spPr>
            <a:xfrm>
              <a:off x="7067520" y="662724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6" name="Forme libre 205"/>
            <p:cNvSpPr/>
            <p:nvPr/>
          </p:nvSpPr>
          <p:spPr>
            <a:xfrm>
              <a:off x="7236000" y="6567840"/>
              <a:ext cx="11160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19">
                  <a:moveTo>
                    <a:pt x="154" y="213"/>
                  </a:moveTo>
                  <a:lnTo>
                    <a:pt x="294" y="213"/>
                  </a:lnTo>
                  <a:lnTo>
                    <a:pt x="294" y="182"/>
                  </a:lnTo>
                  <a:lnTo>
                    <a:pt x="154" y="182"/>
                  </a:lnTo>
                  <a:lnTo>
                    <a:pt x="154" y="0"/>
                  </a:lnTo>
                  <a:lnTo>
                    <a:pt x="129" y="0"/>
                  </a:lnTo>
                  <a:cubicBezTo>
                    <a:pt x="126" y="81"/>
                    <a:pt x="98" y="188"/>
                    <a:pt x="0" y="190"/>
                  </a:cubicBezTo>
                  <a:lnTo>
                    <a:pt x="0" y="213"/>
                  </a:lnTo>
                  <a:lnTo>
                    <a:pt x="84" y="213"/>
                  </a:lnTo>
                  <a:lnTo>
                    <a:pt x="84" y="484"/>
                  </a:lnTo>
                  <a:cubicBezTo>
                    <a:pt x="84" y="608"/>
                    <a:pt x="176" y="619"/>
                    <a:pt x="213" y="619"/>
                  </a:cubicBezTo>
                  <a:cubicBezTo>
                    <a:pt x="283" y="619"/>
                    <a:pt x="311" y="549"/>
                    <a:pt x="311" y="484"/>
                  </a:cubicBezTo>
                  <a:lnTo>
                    <a:pt x="311" y="428"/>
                  </a:lnTo>
                  <a:lnTo>
                    <a:pt x="286" y="428"/>
                  </a:lnTo>
                  <a:lnTo>
                    <a:pt x="286" y="484"/>
                  </a:lnTo>
                  <a:cubicBezTo>
                    <a:pt x="286" y="557"/>
                    <a:pt x="258" y="594"/>
                    <a:pt x="218" y="594"/>
                  </a:cubicBezTo>
                  <a:cubicBezTo>
                    <a:pt x="154" y="594"/>
                    <a:pt x="154" y="504"/>
                    <a:pt x="154" y="4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7" name="Forme libre 206"/>
            <p:cNvSpPr/>
            <p:nvPr/>
          </p:nvSpPr>
          <p:spPr>
            <a:xfrm>
              <a:off x="7378920" y="654984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4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8" name="Forme libre 207"/>
            <p:cNvSpPr/>
            <p:nvPr/>
          </p:nvSpPr>
          <p:spPr>
            <a:xfrm>
              <a:off x="7475759" y="662724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2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2"/>
                  </a:cubicBezTo>
                  <a:cubicBezTo>
                    <a:pt x="0" y="358"/>
                    <a:pt x="104" y="454"/>
                    <a:pt x="218" y="454"/>
                  </a:cubicBezTo>
                  <a:cubicBezTo>
                    <a:pt x="339" y="454"/>
                    <a:pt x="440" y="358"/>
                    <a:pt x="440" y="232"/>
                  </a:cubicBezTo>
                  <a:close/>
                  <a:moveTo>
                    <a:pt x="221" y="428"/>
                  </a:moveTo>
                  <a:cubicBezTo>
                    <a:pt x="176" y="428"/>
                    <a:pt x="134" y="409"/>
                    <a:pt x="106" y="364"/>
                  </a:cubicBezTo>
                  <a:cubicBezTo>
                    <a:pt x="81" y="319"/>
                    <a:pt x="81" y="260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0"/>
                    <a:pt x="356" y="314"/>
                    <a:pt x="336" y="356"/>
                  </a:cubicBezTo>
                  <a:cubicBezTo>
                    <a:pt x="314" y="400"/>
                    <a:pt x="269" y="428"/>
                    <a:pt x="221" y="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9" name="Forme libre 208"/>
            <p:cNvSpPr/>
            <p:nvPr/>
          </p:nvSpPr>
          <p:spPr>
            <a:xfrm>
              <a:off x="7654319" y="662940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0" name="Forme libre 209"/>
            <p:cNvSpPr/>
            <p:nvPr/>
          </p:nvSpPr>
          <p:spPr>
            <a:xfrm>
              <a:off x="7968600" y="6532560"/>
              <a:ext cx="243720" cy="25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8" h="708">
                  <a:moveTo>
                    <a:pt x="361" y="20"/>
                  </a:moveTo>
                  <a:cubicBezTo>
                    <a:pt x="356" y="6"/>
                    <a:pt x="356" y="0"/>
                    <a:pt x="339" y="0"/>
                  </a:cubicBezTo>
                  <a:cubicBezTo>
                    <a:pt x="322" y="0"/>
                    <a:pt x="319" y="6"/>
                    <a:pt x="316" y="20"/>
                  </a:cubicBezTo>
                  <a:lnTo>
                    <a:pt x="112" y="610"/>
                  </a:lnTo>
                  <a:cubicBezTo>
                    <a:pt x="92" y="661"/>
                    <a:pt x="53" y="675"/>
                    <a:pt x="0" y="678"/>
                  </a:cubicBezTo>
                  <a:lnTo>
                    <a:pt x="0" y="708"/>
                  </a:lnTo>
                  <a:cubicBezTo>
                    <a:pt x="22" y="706"/>
                    <a:pt x="64" y="706"/>
                    <a:pt x="101" y="706"/>
                  </a:cubicBezTo>
                  <a:cubicBezTo>
                    <a:pt x="132" y="706"/>
                    <a:pt x="182" y="706"/>
                    <a:pt x="216" y="708"/>
                  </a:cubicBezTo>
                  <a:lnTo>
                    <a:pt x="216" y="678"/>
                  </a:lnTo>
                  <a:cubicBezTo>
                    <a:pt x="165" y="678"/>
                    <a:pt x="140" y="652"/>
                    <a:pt x="140" y="627"/>
                  </a:cubicBezTo>
                  <a:cubicBezTo>
                    <a:pt x="140" y="624"/>
                    <a:pt x="140" y="613"/>
                    <a:pt x="143" y="610"/>
                  </a:cubicBezTo>
                  <a:lnTo>
                    <a:pt x="188" y="482"/>
                  </a:lnTo>
                  <a:lnTo>
                    <a:pt x="431" y="482"/>
                  </a:lnTo>
                  <a:lnTo>
                    <a:pt x="484" y="633"/>
                  </a:lnTo>
                  <a:cubicBezTo>
                    <a:pt x="484" y="638"/>
                    <a:pt x="487" y="644"/>
                    <a:pt x="487" y="647"/>
                  </a:cubicBezTo>
                  <a:cubicBezTo>
                    <a:pt x="487" y="678"/>
                    <a:pt x="431" y="678"/>
                    <a:pt x="406" y="678"/>
                  </a:cubicBezTo>
                  <a:lnTo>
                    <a:pt x="406" y="708"/>
                  </a:lnTo>
                  <a:cubicBezTo>
                    <a:pt x="440" y="706"/>
                    <a:pt x="510" y="706"/>
                    <a:pt x="549" y="706"/>
                  </a:cubicBezTo>
                  <a:cubicBezTo>
                    <a:pt x="591" y="706"/>
                    <a:pt x="636" y="706"/>
                    <a:pt x="678" y="708"/>
                  </a:cubicBezTo>
                  <a:lnTo>
                    <a:pt x="678" y="678"/>
                  </a:lnTo>
                  <a:lnTo>
                    <a:pt x="658" y="678"/>
                  </a:lnTo>
                  <a:cubicBezTo>
                    <a:pt x="599" y="678"/>
                    <a:pt x="585" y="669"/>
                    <a:pt x="574" y="638"/>
                  </a:cubicBezTo>
                  <a:close/>
                  <a:moveTo>
                    <a:pt x="308" y="132"/>
                  </a:moveTo>
                  <a:lnTo>
                    <a:pt x="420" y="451"/>
                  </a:lnTo>
                  <a:lnTo>
                    <a:pt x="199" y="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1" name="Forme libre 210"/>
            <p:cNvSpPr/>
            <p:nvPr/>
          </p:nvSpPr>
          <p:spPr>
            <a:xfrm>
              <a:off x="8234640" y="662940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2" name="Forme libre 211"/>
            <p:cNvSpPr/>
            <p:nvPr/>
          </p:nvSpPr>
          <p:spPr>
            <a:xfrm>
              <a:off x="8435520" y="662724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3" name="Forme libre 212"/>
            <p:cNvSpPr/>
            <p:nvPr/>
          </p:nvSpPr>
          <p:spPr>
            <a:xfrm>
              <a:off x="8608680" y="654048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0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3"/>
                    <a:pt x="112" y="683"/>
                  </a:cubicBezTo>
                  <a:cubicBezTo>
                    <a:pt x="134" y="683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4" name="Forme libre 213"/>
            <p:cNvSpPr/>
            <p:nvPr/>
          </p:nvSpPr>
          <p:spPr>
            <a:xfrm>
              <a:off x="8702640" y="6633359"/>
              <a:ext cx="173880" cy="22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630">
                  <a:moveTo>
                    <a:pt x="392" y="95"/>
                  </a:moveTo>
                  <a:cubicBezTo>
                    <a:pt x="417" y="31"/>
                    <a:pt x="468" y="31"/>
                    <a:pt x="484" y="31"/>
                  </a:cubicBezTo>
                  <a:lnTo>
                    <a:pt x="484" y="0"/>
                  </a:lnTo>
                  <a:cubicBezTo>
                    <a:pt x="462" y="3"/>
                    <a:pt x="431" y="3"/>
                    <a:pt x="409" y="3"/>
                  </a:cubicBezTo>
                  <a:cubicBezTo>
                    <a:pt x="392" y="3"/>
                    <a:pt x="344" y="0"/>
                    <a:pt x="325" y="0"/>
                  </a:cubicBezTo>
                  <a:lnTo>
                    <a:pt x="325" y="31"/>
                  </a:lnTo>
                  <a:cubicBezTo>
                    <a:pt x="356" y="31"/>
                    <a:pt x="370" y="48"/>
                    <a:pt x="370" y="73"/>
                  </a:cubicBezTo>
                  <a:cubicBezTo>
                    <a:pt x="370" y="84"/>
                    <a:pt x="370" y="84"/>
                    <a:pt x="364" y="98"/>
                  </a:cubicBezTo>
                  <a:lnTo>
                    <a:pt x="263" y="339"/>
                  </a:lnTo>
                  <a:lnTo>
                    <a:pt x="154" y="73"/>
                  </a:lnTo>
                  <a:cubicBezTo>
                    <a:pt x="151" y="64"/>
                    <a:pt x="148" y="62"/>
                    <a:pt x="148" y="56"/>
                  </a:cubicBezTo>
                  <a:cubicBezTo>
                    <a:pt x="148" y="31"/>
                    <a:pt x="185" y="31"/>
                    <a:pt x="204" y="31"/>
                  </a:cubicBezTo>
                  <a:lnTo>
                    <a:pt x="204" y="0"/>
                  </a:lnTo>
                  <a:cubicBezTo>
                    <a:pt x="179" y="0"/>
                    <a:pt x="112" y="3"/>
                    <a:pt x="95" y="3"/>
                  </a:cubicBezTo>
                  <a:cubicBezTo>
                    <a:pt x="70" y="3"/>
                    <a:pt x="31" y="3"/>
                    <a:pt x="0" y="0"/>
                  </a:cubicBezTo>
                  <a:lnTo>
                    <a:pt x="0" y="31"/>
                  </a:lnTo>
                  <a:cubicBezTo>
                    <a:pt x="48" y="31"/>
                    <a:pt x="67" y="31"/>
                    <a:pt x="81" y="64"/>
                  </a:cubicBezTo>
                  <a:lnTo>
                    <a:pt x="230" y="426"/>
                  </a:lnTo>
                  <a:cubicBezTo>
                    <a:pt x="224" y="440"/>
                    <a:pt x="210" y="470"/>
                    <a:pt x="204" y="484"/>
                  </a:cubicBezTo>
                  <a:cubicBezTo>
                    <a:pt x="182" y="538"/>
                    <a:pt x="154" y="608"/>
                    <a:pt x="92" y="608"/>
                  </a:cubicBezTo>
                  <a:cubicBezTo>
                    <a:pt x="87" y="608"/>
                    <a:pt x="64" y="608"/>
                    <a:pt x="45" y="588"/>
                  </a:cubicBezTo>
                  <a:cubicBezTo>
                    <a:pt x="76" y="585"/>
                    <a:pt x="84" y="563"/>
                    <a:pt x="84" y="549"/>
                  </a:cubicBezTo>
                  <a:cubicBezTo>
                    <a:pt x="84" y="521"/>
                    <a:pt x="64" y="507"/>
                    <a:pt x="42" y="507"/>
                  </a:cubicBezTo>
                  <a:cubicBezTo>
                    <a:pt x="22" y="507"/>
                    <a:pt x="0" y="518"/>
                    <a:pt x="0" y="549"/>
                  </a:cubicBezTo>
                  <a:cubicBezTo>
                    <a:pt x="0" y="594"/>
                    <a:pt x="42" y="630"/>
                    <a:pt x="92" y="630"/>
                  </a:cubicBezTo>
                  <a:cubicBezTo>
                    <a:pt x="154" y="630"/>
                    <a:pt x="193" y="571"/>
                    <a:pt x="218" y="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5" name="Forme libre 214"/>
            <p:cNvSpPr/>
            <p:nvPr/>
          </p:nvSpPr>
          <p:spPr>
            <a:xfrm>
              <a:off x="8894160" y="6627240"/>
              <a:ext cx="1166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54">
                  <a:moveTo>
                    <a:pt x="174" y="252"/>
                  </a:moveTo>
                  <a:cubicBezTo>
                    <a:pt x="196" y="255"/>
                    <a:pt x="277" y="272"/>
                    <a:pt x="277" y="342"/>
                  </a:cubicBezTo>
                  <a:cubicBezTo>
                    <a:pt x="277" y="392"/>
                    <a:pt x="244" y="434"/>
                    <a:pt x="165" y="434"/>
                  </a:cubicBezTo>
                  <a:cubicBezTo>
                    <a:pt x="81" y="434"/>
                    <a:pt x="45" y="375"/>
                    <a:pt x="28" y="291"/>
                  </a:cubicBezTo>
                  <a:cubicBezTo>
                    <a:pt x="25" y="280"/>
                    <a:pt x="22" y="274"/>
                    <a:pt x="14" y="274"/>
                  </a:cubicBezTo>
                  <a:cubicBezTo>
                    <a:pt x="0" y="274"/>
                    <a:pt x="0" y="283"/>
                    <a:pt x="0" y="300"/>
                  </a:cubicBezTo>
                  <a:lnTo>
                    <a:pt x="0" y="431"/>
                  </a:lnTo>
                  <a:cubicBezTo>
                    <a:pt x="0" y="448"/>
                    <a:pt x="0" y="454"/>
                    <a:pt x="11" y="454"/>
                  </a:cubicBezTo>
                  <a:cubicBezTo>
                    <a:pt x="17" y="454"/>
                    <a:pt x="17" y="454"/>
                    <a:pt x="36" y="434"/>
                  </a:cubicBezTo>
                  <a:cubicBezTo>
                    <a:pt x="36" y="434"/>
                    <a:pt x="36" y="431"/>
                    <a:pt x="56" y="412"/>
                  </a:cubicBezTo>
                  <a:cubicBezTo>
                    <a:pt x="98" y="454"/>
                    <a:pt x="143" y="454"/>
                    <a:pt x="165" y="454"/>
                  </a:cubicBezTo>
                  <a:cubicBezTo>
                    <a:pt x="280" y="454"/>
                    <a:pt x="325" y="389"/>
                    <a:pt x="325" y="316"/>
                  </a:cubicBezTo>
                  <a:cubicBezTo>
                    <a:pt x="325" y="263"/>
                    <a:pt x="294" y="235"/>
                    <a:pt x="283" y="224"/>
                  </a:cubicBezTo>
                  <a:cubicBezTo>
                    <a:pt x="249" y="190"/>
                    <a:pt x="213" y="182"/>
                    <a:pt x="171" y="176"/>
                  </a:cubicBezTo>
                  <a:cubicBezTo>
                    <a:pt x="115" y="165"/>
                    <a:pt x="48" y="151"/>
                    <a:pt x="48" y="95"/>
                  </a:cubicBezTo>
                  <a:cubicBezTo>
                    <a:pt x="48" y="59"/>
                    <a:pt x="73" y="20"/>
                    <a:pt x="160" y="20"/>
                  </a:cubicBezTo>
                  <a:cubicBezTo>
                    <a:pt x="269" y="20"/>
                    <a:pt x="272" y="109"/>
                    <a:pt x="274" y="140"/>
                  </a:cubicBezTo>
                  <a:cubicBezTo>
                    <a:pt x="277" y="148"/>
                    <a:pt x="286" y="148"/>
                    <a:pt x="286" y="148"/>
                  </a:cubicBezTo>
                  <a:cubicBezTo>
                    <a:pt x="300" y="148"/>
                    <a:pt x="300" y="143"/>
                    <a:pt x="300" y="123"/>
                  </a:cubicBezTo>
                  <a:lnTo>
                    <a:pt x="300" y="22"/>
                  </a:lnTo>
                  <a:cubicBezTo>
                    <a:pt x="300" y="6"/>
                    <a:pt x="300" y="0"/>
                    <a:pt x="288" y="0"/>
                  </a:cubicBezTo>
                  <a:cubicBezTo>
                    <a:pt x="283" y="0"/>
                    <a:pt x="283" y="0"/>
                    <a:pt x="269" y="11"/>
                  </a:cubicBezTo>
                  <a:cubicBezTo>
                    <a:pt x="266" y="17"/>
                    <a:pt x="255" y="25"/>
                    <a:pt x="252" y="28"/>
                  </a:cubicBezTo>
                  <a:cubicBezTo>
                    <a:pt x="216" y="0"/>
                    <a:pt x="174" y="0"/>
                    <a:pt x="160" y="0"/>
                  </a:cubicBezTo>
                  <a:cubicBezTo>
                    <a:pt x="36" y="0"/>
                    <a:pt x="0" y="67"/>
                    <a:pt x="0" y="120"/>
                  </a:cubicBezTo>
                  <a:cubicBezTo>
                    <a:pt x="0" y="157"/>
                    <a:pt x="17" y="185"/>
                    <a:pt x="42" y="207"/>
                  </a:cubicBezTo>
                  <a:cubicBezTo>
                    <a:pt x="76" y="232"/>
                    <a:pt x="104" y="238"/>
                    <a:pt x="174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6" name="Forme libre 215"/>
            <p:cNvSpPr/>
            <p:nvPr/>
          </p:nvSpPr>
          <p:spPr>
            <a:xfrm>
              <a:off x="9034200" y="654984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4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7" name="Forme libre 216"/>
            <p:cNvSpPr/>
            <p:nvPr/>
          </p:nvSpPr>
          <p:spPr>
            <a:xfrm>
              <a:off x="9132840" y="6627240"/>
              <a:ext cx="1166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54">
                  <a:moveTo>
                    <a:pt x="174" y="252"/>
                  </a:moveTo>
                  <a:cubicBezTo>
                    <a:pt x="196" y="255"/>
                    <a:pt x="277" y="272"/>
                    <a:pt x="277" y="342"/>
                  </a:cubicBezTo>
                  <a:cubicBezTo>
                    <a:pt x="277" y="392"/>
                    <a:pt x="244" y="434"/>
                    <a:pt x="165" y="434"/>
                  </a:cubicBezTo>
                  <a:cubicBezTo>
                    <a:pt x="81" y="434"/>
                    <a:pt x="45" y="375"/>
                    <a:pt x="28" y="291"/>
                  </a:cubicBezTo>
                  <a:cubicBezTo>
                    <a:pt x="25" y="280"/>
                    <a:pt x="22" y="274"/>
                    <a:pt x="14" y="274"/>
                  </a:cubicBezTo>
                  <a:cubicBezTo>
                    <a:pt x="0" y="274"/>
                    <a:pt x="0" y="283"/>
                    <a:pt x="0" y="300"/>
                  </a:cubicBezTo>
                  <a:lnTo>
                    <a:pt x="0" y="431"/>
                  </a:lnTo>
                  <a:cubicBezTo>
                    <a:pt x="0" y="448"/>
                    <a:pt x="0" y="454"/>
                    <a:pt x="11" y="454"/>
                  </a:cubicBezTo>
                  <a:cubicBezTo>
                    <a:pt x="17" y="454"/>
                    <a:pt x="17" y="454"/>
                    <a:pt x="36" y="434"/>
                  </a:cubicBezTo>
                  <a:cubicBezTo>
                    <a:pt x="36" y="434"/>
                    <a:pt x="36" y="431"/>
                    <a:pt x="56" y="412"/>
                  </a:cubicBezTo>
                  <a:cubicBezTo>
                    <a:pt x="98" y="454"/>
                    <a:pt x="143" y="454"/>
                    <a:pt x="165" y="454"/>
                  </a:cubicBezTo>
                  <a:cubicBezTo>
                    <a:pt x="280" y="454"/>
                    <a:pt x="325" y="389"/>
                    <a:pt x="325" y="316"/>
                  </a:cubicBezTo>
                  <a:cubicBezTo>
                    <a:pt x="325" y="263"/>
                    <a:pt x="294" y="235"/>
                    <a:pt x="283" y="224"/>
                  </a:cubicBezTo>
                  <a:cubicBezTo>
                    <a:pt x="249" y="190"/>
                    <a:pt x="213" y="182"/>
                    <a:pt x="171" y="176"/>
                  </a:cubicBezTo>
                  <a:cubicBezTo>
                    <a:pt x="115" y="165"/>
                    <a:pt x="48" y="151"/>
                    <a:pt x="48" y="95"/>
                  </a:cubicBezTo>
                  <a:cubicBezTo>
                    <a:pt x="48" y="59"/>
                    <a:pt x="73" y="20"/>
                    <a:pt x="160" y="20"/>
                  </a:cubicBezTo>
                  <a:cubicBezTo>
                    <a:pt x="269" y="20"/>
                    <a:pt x="272" y="109"/>
                    <a:pt x="274" y="140"/>
                  </a:cubicBezTo>
                  <a:cubicBezTo>
                    <a:pt x="277" y="148"/>
                    <a:pt x="286" y="148"/>
                    <a:pt x="286" y="148"/>
                  </a:cubicBezTo>
                  <a:cubicBezTo>
                    <a:pt x="300" y="148"/>
                    <a:pt x="300" y="143"/>
                    <a:pt x="300" y="123"/>
                  </a:cubicBezTo>
                  <a:lnTo>
                    <a:pt x="300" y="22"/>
                  </a:lnTo>
                  <a:cubicBezTo>
                    <a:pt x="300" y="6"/>
                    <a:pt x="300" y="0"/>
                    <a:pt x="288" y="0"/>
                  </a:cubicBezTo>
                  <a:cubicBezTo>
                    <a:pt x="283" y="0"/>
                    <a:pt x="283" y="0"/>
                    <a:pt x="269" y="11"/>
                  </a:cubicBezTo>
                  <a:cubicBezTo>
                    <a:pt x="266" y="17"/>
                    <a:pt x="255" y="25"/>
                    <a:pt x="252" y="28"/>
                  </a:cubicBezTo>
                  <a:cubicBezTo>
                    <a:pt x="216" y="0"/>
                    <a:pt x="174" y="0"/>
                    <a:pt x="160" y="0"/>
                  </a:cubicBezTo>
                  <a:cubicBezTo>
                    <a:pt x="36" y="0"/>
                    <a:pt x="0" y="67"/>
                    <a:pt x="0" y="120"/>
                  </a:cubicBezTo>
                  <a:cubicBezTo>
                    <a:pt x="0" y="157"/>
                    <a:pt x="17" y="185"/>
                    <a:pt x="42" y="207"/>
                  </a:cubicBezTo>
                  <a:cubicBezTo>
                    <a:pt x="76" y="232"/>
                    <a:pt x="104" y="238"/>
                    <a:pt x="174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248" name="Titre 5"/>
          <p:cNvSpPr txBox="1">
            <a:spLocks/>
          </p:cNvSpPr>
          <p:nvPr/>
        </p:nvSpPr>
        <p:spPr>
          <a:xfrm>
            <a:off x="4189733" y="5626110"/>
            <a:ext cx="3754544" cy="585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2000" dirty="0" smtClean="0">
                <a:latin typeface="Liberation Sans"/>
                <a:ea typeface="Times New Roman"/>
                <a:cs typeface="Times New Roman"/>
                <a:sym typeface="Times New Roman"/>
              </a:rPr>
              <a:t>Partial Least Squares 2</a:t>
            </a:r>
            <a:endParaRPr lang="fr-FR" sz="2000" dirty="0">
              <a:latin typeface="Liberatio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itre 5"/>
              <p:cNvSpPr txBox="1">
                <a:spLocks/>
              </p:cNvSpPr>
              <p:nvPr/>
            </p:nvSpPr>
            <p:spPr>
              <a:xfrm>
                <a:off x="4138569" y="5623454"/>
                <a:ext cx="5478240" cy="58509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 smtClean="0">
                    <a:solidFill>
                      <a:srgbClr val="FF0000"/>
                    </a:solidFill>
                    <a:latin typeface="Liberation Sans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fr" sz="2000" dirty="0" smtClean="0">
                    <a:solidFill>
                      <a:srgbClr val="FF0000"/>
                    </a:solidFill>
                    <a:latin typeface="Liberation Sans"/>
                    <a:ea typeface="Times New Roman"/>
                    <a:cs typeface="Times New Roman"/>
                    <a:sym typeface="Times New Roman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fr-F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𝐌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 err="1" smtClean="0">
                    <a:solidFill>
                      <a:srgbClr val="FF0000"/>
                    </a:solidFill>
                    <a:latin typeface="Liberation Sans"/>
                  </a:rPr>
                  <a:t>is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Liberation Sans"/>
                  </a:rPr>
                  <a:t> </a:t>
                </a:r>
                <a:r>
                  <a:rPr lang="fr-FR" sz="2000" dirty="0" err="1" smtClean="0">
                    <a:solidFill>
                      <a:srgbClr val="FF0000"/>
                    </a:solidFill>
                    <a:latin typeface="Liberation Sans"/>
                  </a:rPr>
                  <a:t>any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Liberation San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 smtClean="0">
                    <a:solidFill>
                      <a:srgbClr val="FF0000"/>
                    </a:solidFill>
                    <a:latin typeface="Liberation Sans"/>
                  </a:rPr>
                  <a:t> positive </a:t>
                </a:r>
                <a:r>
                  <a:rPr lang="fr-FR" sz="2000" dirty="0" err="1" smtClean="0">
                    <a:solidFill>
                      <a:srgbClr val="FF0000"/>
                    </a:solidFill>
                    <a:latin typeface="Liberation Sans"/>
                  </a:rPr>
                  <a:t>definite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Liberation Sans"/>
                  </a:rPr>
                  <a:t> matrix</a:t>
                </a:r>
                <a:endParaRPr lang="fr-FR" sz="2000" dirty="0">
                  <a:solidFill>
                    <a:srgbClr val="FF0000"/>
                  </a:solidFill>
                  <a:latin typeface="Liberation Sans"/>
                </a:endParaRPr>
              </a:p>
            </p:txBody>
          </p:sp>
        </mc:Choice>
        <mc:Fallback xmlns="">
          <p:sp>
            <p:nvSpPr>
              <p:cNvPr id="252" name="Titr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69" y="5623454"/>
                <a:ext cx="5478240" cy="585098"/>
              </a:xfrm>
              <a:prstGeom prst="rect">
                <a:avLst/>
              </a:prstGeom>
              <a:blipFill>
                <a:blip r:embed="rId19"/>
                <a:stretch>
                  <a:fillRect l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252" descr="28§display§\mathbf{y}_2§svg§600§FALSE§" title="TexMaths"/>
          <p:cNvGrpSpPr/>
          <p:nvPr/>
        </p:nvGrpSpPr>
        <p:grpSpPr>
          <a:xfrm>
            <a:off x="6714969" y="2907154"/>
            <a:ext cx="226813" cy="155536"/>
            <a:chOff x="6058800" y="2350800"/>
            <a:chExt cx="333359" cy="228600"/>
          </a:xfrm>
        </p:grpSpPr>
        <p:sp>
          <p:nvSpPr>
            <p:cNvPr id="254" name="Forme libre 253"/>
            <p:cNvSpPr/>
            <p:nvPr/>
          </p:nvSpPr>
          <p:spPr>
            <a:xfrm>
              <a:off x="6058800" y="2350800"/>
              <a:ext cx="19836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636">
                  <a:moveTo>
                    <a:pt x="479" y="67"/>
                  </a:moveTo>
                  <a:cubicBezTo>
                    <a:pt x="485" y="53"/>
                    <a:pt x="490" y="48"/>
                    <a:pt x="552" y="48"/>
                  </a:cubicBezTo>
                  <a:lnTo>
                    <a:pt x="552" y="0"/>
                  </a:lnTo>
                  <a:cubicBezTo>
                    <a:pt x="529" y="3"/>
                    <a:pt x="499" y="3"/>
                    <a:pt x="473" y="3"/>
                  </a:cubicBezTo>
                  <a:cubicBezTo>
                    <a:pt x="448" y="3"/>
                    <a:pt x="403" y="0"/>
                    <a:pt x="384" y="0"/>
                  </a:cubicBezTo>
                  <a:lnTo>
                    <a:pt x="384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6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5" name="Forme libre 254"/>
            <p:cNvSpPr/>
            <p:nvPr/>
          </p:nvSpPr>
          <p:spPr>
            <a:xfrm>
              <a:off x="6281639" y="2396160"/>
              <a:ext cx="11052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459">
                  <a:moveTo>
                    <a:pt x="308" y="333"/>
                  </a:moveTo>
                  <a:lnTo>
                    <a:pt x="283" y="333"/>
                  </a:lnTo>
                  <a:cubicBezTo>
                    <a:pt x="283" y="350"/>
                    <a:pt x="274" y="389"/>
                    <a:pt x="266" y="398"/>
                  </a:cubicBezTo>
                  <a:cubicBezTo>
                    <a:pt x="260" y="401"/>
                    <a:pt x="207" y="401"/>
                    <a:pt x="196" y="401"/>
                  </a:cubicBezTo>
                  <a:lnTo>
                    <a:pt x="70" y="401"/>
                  </a:lnTo>
                  <a:cubicBezTo>
                    <a:pt x="143" y="336"/>
                    <a:pt x="165" y="317"/>
                    <a:pt x="207" y="286"/>
                  </a:cubicBezTo>
                  <a:cubicBezTo>
                    <a:pt x="260" y="244"/>
                    <a:pt x="308" y="202"/>
                    <a:pt x="308" y="134"/>
                  </a:cubicBezTo>
                  <a:cubicBezTo>
                    <a:pt x="308" y="50"/>
                    <a:pt x="232" y="0"/>
                    <a:pt x="146" y="0"/>
                  </a:cubicBezTo>
                  <a:cubicBezTo>
                    <a:pt x="59" y="0"/>
                    <a:pt x="0" y="62"/>
                    <a:pt x="0" y="123"/>
                  </a:cubicBezTo>
                  <a:cubicBezTo>
                    <a:pt x="0" y="160"/>
                    <a:pt x="31" y="163"/>
                    <a:pt x="36" y="163"/>
                  </a:cubicBezTo>
                  <a:cubicBezTo>
                    <a:pt x="53" y="163"/>
                    <a:pt x="73" y="151"/>
                    <a:pt x="73" y="126"/>
                  </a:cubicBezTo>
                  <a:cubicBezTo>
                    <a:pt x="73" y="115"/>
                    <a:pt x="70" y="90"/>
                    <a:pt x="34" y="90"/>
                  </a:cubicBezTo>
                  <a:cubicBezTo>
                    <a:pt x="53" y="39"/>
                    <a:pt x="101" y="25"/>
                    <a:pt x="134" y="25"/>
                  </a:cubicBezTo>
                  <a:cubicBezTo>
                    <a:pt x="204" y="25"/>
                    <a:pt x="241" y="78"/>
                    <a:pt x="241" y="134"/>
                  </a:cubicBezTo>
                  <a:cubicBezTo>
                    <a:pt x="241" y="196"/>
                    <a:pt x="196" y="244"/>
                    <a:pt x="174" y="269"/>
                  </a:cubicBezTo>
                  <a:lnTo>
                    <a:pt x="6" y="434"/>
                  </a:lnTo>
                  <a:cubicBezTo>
                    <a:pt x="0" y="440"/>
                    <a:pt x="0" y="440"/>
                    <a:pt x="0" y="459"/>
                  </a:cubicBezTo>
                  <a:lnTo>
                    <a:pt x="286" y="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303" name="ZoneTexte 302"/>
          <p:cNvSpPr txBox="1">
            <a:spLocks noResize="1"/>
          </p:cNvSpPr>
          <p:nvPr/>
        </p:nvSpPr>
        <p:spPr>
          <a:xfrm>
            <a:off x="4381022" y="5789519"/>
            <a:ext cx="119530" cy="263310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304" name="ZoneTexte 303"/>
          <p:cNvSpPr txBox="1">
            <a:spLocks noResize="1"/>
          </p:cNvSpPr>
          <p:nvPr/>
        </p:nvSpPr>
        <p:spPr>
          <a:xfrm>
            <a:off x="9010371" y="5789029"/>
            <a:ext cx="119530" cy="263310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305" name="Forme libre 304"/>
          <p:cNvSpPr/>
          <p:nvPr/>
        </p:nvSpPr>
        <p:spPr>
          <a:xfrm>
            <a:off x="8396064" y="5738082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306" name="Groupe 305" descr="28§display§\text{if}~\textcolor{blue}{\text{all blocks are connected}}~\text{and}~\textcolor{red}{\mathbf{M}_l = \mathbf{I}_l}§svg§600§FALSE§" title="TexMaths"/>
          <p:cNvGrpSpPr/>
          <p:nvPr/>
        </p:nvGrpSpPr>
        <p:grpSpPr>
          <a:xfrm>
            <a:off x="4261981" y="5826750"/>
            <a:ext cx="4086564" cy="208198"/>
            <a:chOff x="1051920" y="6539760"/>
            <a:chExt cx="6006240" cy="306000"/>
          </a:xfrm>
        </p:grpSpPr>
        <p:sp>
          <p:nvSpPr>
            <p:cNvPr id="307" name="Forme libre 306"/>
            <p:cNvSpPr/>
            <p:nvPr/>
          </p:nvSpPr>
          <p:spPr>
            <a:xfrm>
              <a:off x="1051920" y="6552719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4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8" name="Forme libre 307"/>
            <p:cNvSpPr/>
            <p:nvPr/>
          </p:nvSpPr>
          <p:spPr>
            <a:xfrm>
              <a:off x="1149840" y="6539760"/>
              <a:ext cx="11556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697">
                  <a:moveTo>
                    <a:pt x="140" y="272"/>
                  </a:moveTo>
                  <a:lnTo>
                    <a:pt x="140" y="157"/>
                  </a:lnTo>
                  <a:cubicBezTo>
                    <a:pt x="140" y="70"/>
                    <a:pt x="188" y="22"/>
                    <a:pt x="232" y="22"/>
                  </a:cubicBezTo>
                  <a:cubicBezTo>
                    <a:pt x="235" y="22"/>
                    <a:pt x="249" y="22"/>
                    <a:pt x="266" y="28"/>
                  </a:cubicBezTo>
                  <a:cubicBezTo>
                    <a:pt x="252" y="34"/>
                    <a:pt x="235" y="45"/>
                    <a:pt x="235" y="70"/>
                  </a:cubicBezTo>
                  <a:cubicBezTo>
                    <a:pt x="235" y="92"/>
                    <a:pt x="252" y="112"/>
                    <a:pt x="277" y="112"/>
                  </a:cubicBezTo>
                  <a:cubicBezTo>
                    <a:pt x="308" y="112"/>
                    <a:pt x="322" y="92"/>
                    <a:pt x="322" y="70"/>
                  </a:cubicBezTo>
                  <a:cubicBezTo>
                    <a:pt x="322" y="34"/>
                    <a:pt x="286" y="0"/>
                    <a:pt x="232" y="0"/>
                  </a:cubicBezTo>
                  <a:cubicBezTo>
                    <a:pt x="162" y="0"/>
                    <a:pt x="78" y="53"/>
                    <a:pt x="78" y="157"/>
                  </a:cubicBezTo>
                  <a:lnTo>
                    <a:pt x="78" y="272"/>
                  </a:lnTo>
                  <a:lnTo>
                    <a:pt x="0" y="272"/>
                  </a:lnTo>
                  <a:lnTo>
                    <a:pt x="0" y="302"/>
                  </a:lnTo>
                  <a:lnTo>
                    <a:pt x="78" y="302"/>
                  </a:lnTo>
                  <a:lnTo>
                    <a:pt x="78" y="621"/>
                  </a:lnTo>
                  <a:cubicBezTo>
                    <a:pt x="78" y="666"/>
                    <a:pt x="67" y="666"/>
                    <a:pt x="0" y="666"/>
                  </a:cubicBezTo>
                  <a:lnTo>
                    <a:pt x="0" y="697"/>
                  </a:lnTo>
                  <a:cubicBezTo>
                    <a:pt x="39" y="694"/>
                    <a:pt x="87" y="694"/>
                    <a:pt x="115" y="694"/>
                  </a:cubicBezTo>
                  <a:cubicBezTo>
                    <a:pt x="154" y="694"/>
                    <a:pt x="202" y="694"/>
                    <a:pt x="241" y="697"/>
                  </a:cubicBezTo>
                  <a:lnTo>
                    <a:pt x="241" y="666"/>
                  </a:lnTo>
                  <a:lnTo>
                    <a:pt x="218" y="666"/>
                  </a:lnTo>
                  <a:cubicBezTo>
                    <a:pt x="146" y="666"/>
                    <a:pt x="143" y="655"/>
                    <a:pt x="143" y="619"/>
                  </a:cubicBezTo>
                  <a:lnTo>
                    <a:pt x="143" y="302"/>
                  </a:lnTo>
                  <a:lnTo>
                    <a:pt x="258" y="302"/>
                  </a:lnTo>
                  <a:lnTo>
                    <a:pt x="258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9" name="Forme libre 308"/>
            <p:cNvSpPr/>
            <p:nvPr/>
          </p:nvSpPr>
          <p:spPr>
            <a:xfrm>
              <a:off x="1379519" y="6630480"/>
              <a:ext cx="16092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3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3"/>
                    <a:pt x="160" y="453"/>
                  </a:cubicBezTo>
                  <a:cubicBezTo>
                    <a:pt x="224" y="453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0" name="Forme libre 309"/>
            <p:cNvSpPr/>
            <p:nvPr/>
          </p:nvSpPr>
          <p:spPr>
            <a:xfrm>
              <a:off x="1553760" y="654372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0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3"/>
                    <a:pt x="112" y="683"/>
                  </a:cubicBezTo>
                  <a:cubicBezTo>
                    <a:pt x="134" y="683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1" name="Forme libre 310"/>
            <p:cNvSpPr/>
            <p:nvPr/>
          </p:nvSpPr>
          <p:spPr>
            <a:xfrm>
              <a:off x="1651680" y="654372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0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3"/>
                    <a:pt x="112" y="683"/>
                  </a:cubicBezTo>
                  <a:cubicBezTo>
                    <a:pt x="134" y="683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2" name="Forme libre 311"/>
            <p:cNvSpPr/>
            <p:nvPr/>
          </p:nvSpPr>
          <p:spPr>
            <a:xfrm>
              <a:off x="1866239" y="6543720"/>
              <a:ext cx="17496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97">
                  <a:moveTo>
                    <a:pt x="143" y="314"/>
                  </a:moveTo>
                  <a:lnTo>
                    <a:pt x="143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86"/>
                  </a:lnTo>
                  <a:lnTo>
                    <a:pt x="101" y="686"/>
                  </a:lnTo>
                  <a:cubicBezTo>
                    <a:pt x="104" y="686"/>
                    <a:pt x="112" y="672"/>
                    <a:pt x="137" y="624"/>
                  </a:cubicBezTo>
                  <a:cubicBezTo>
                    <a:pt x="151" y="647"/>
                    <a:pt x="193" y="697"/>
                    <a:pt x="266" y="697"/>
                  </a:cubicBezTo>
                  <a:cubicBezTo>
                    <a:pt x="386" y="697"/>
                    <a:pt x="487" y="599"/>
                    <a:pt x="487" y="473"/>
                  </a:cubicBezTo>
                  <a:cubicBezTo>
                    <a:pt x="487" y="347"/>
                    <a:pt x="392" y="249"/>
                    <a:pt x="277" y="249"/>
                  </a:cubicBezTo>
                  <a:cubicBezTo>
                    <a:pt x="202" y="249"/>
                    <a:pt x="160" y="297"/>
                    <a:pt x="143" y="314"/>
                  </a:cubicBezTo>
                  <a:close/>
                  <a:moveTo>
                    <a:pt x="146" y="574"/>
                  </a:moveTo>
                  <a:lnTo>
                    <a:pt x="146" y="370"/>
                  </a:lnTo>
                  <a:cubicBezTo>
                    <a:pt x="146" y="350"/>
                    <a:pt x="146" y="350"/>
                    <a:pt x="157" y="333"/>
                  </a:cubicBezTo>
                  <a:cubicBezTo>
                    <a:pt x="196" y="280"/>
                    <a:pt x="249" y="272"/>
                    <a:pt x="274" y="272"/>
                  </a:cubicBezTo>
                  <a:cubicBezTo>
                    <a:pt x="316" y="272"/>
                    <a:pt x="353" y="297"/>
                    <a:pt x="378" y="333"/>
                  </a:cubicBezTo>
                  <a:cubicBezTo>
                    <a:pt x="403" y="375"/>
                    <a:pt x="406" y="431"/>
                    <a:pt x="406" y="470"/>
                  </a:cubicBezTo>
                  <a:cubicBezTo>
                    <a:pt x="406" y="507"/>
                    <a:pt x="403" y="568"/>
                    <a:pt x="375" y="610"/>
                  </a:cubicBezTo>
                  <a:cubicBezTo>
                    <a:pt x="356" y="641"/>
                    <a:pt x="316" y="675"/>
                    <a:pt x="263" y="675"/>
                  </a:cubicBezTo>
                  <a:cubicBezTo>
                    <a:pt x="218" y="675"/>
                    <a:pt x="182" y="652"/>
                    <a:pt x="160" y="613"/>
                  </a:cubicBezTo>
                  <a:cubicBezTo>
                    <a:pt x="146" y="593"/>
                    <a:pt x="146" y="591"/>
                    <a:pt x="146" y="574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3" name="Forme libre 312"/>
            <p:cNvSpPr/>
            <p:nvPr/>
          </p:nvSpPr>
          <p:spPr>
            <a:xfrm>
              <a:off x="2064960" y="654372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0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3"/>
                    <a:pt x="112" y="683"/>
                  </a:cubicBezTo>
                  <a:cubicBezTo>
                    <a:pt x="134" y="683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4" name="Forme libre 313"/>
            <p:cNvSpPr/>
            <p:nvPr/>
          </p:nvSpPr>
          <p:spPr>
            <a:xfrm>
              <a:off x="2161800" y="6630480"/>
              <a:ext cx="15804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3">
                  <a:moveTo>
                    <a:pt x="440" y="232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2"/>
                  </a:cubicBezTo>
                  <a:cubicBezTo>
                    <a:pt x="0" y="358"/>
                    <a:pt x="104" y="453"/>
                    <a:pt x="218" y="453"/>
                  </a:cubicBezTo>
                  <a:cubicBezTo>
                    <a:pt x="339" y="453"/>
                    <a:pt x="440" y="358"/>
                    <a:pt x="440" y="232"/>
                  </a:cubicBezTo>
                  <a:close/>
                  <a:moveTo>
                    <a:pt x="221" y="428"/>
                  </a:moveTo>
                  <a:cubicBezTo>
                    <a:pt x="176" y="428"/>
                    <a:pt x="134" y="409"/>
                    <a:pt x="106" y="364"/>
                  </a:cubicBezTo>
                  <a:cubicBezTo>
                    <a:pt x="81" y="319"/>
                    <a:pt x="81" y="260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0"/>
                    <a:pt x="356" y="314"/>
                    <a:pt x="336" y="356"/>
                  </a:cubicBezTo>
                  <a:cubicBezTo>
                    <a:pt x="314" y="400"/>
                    <a:pt x="269" y="428"/>
                    <a:pt x="221" y="42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5" name="Forme libre 314"/>
            <p:cNvSpPr/>
            <p:nvPr/>
          </p:nvSpPr>
          <p:spPr>
            <a:xfrm>
              <a:off x="2351160" y="6630480"/>
              <a:ext cx="13572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3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3"/>
                    <a:pt x="213" y="453"/>
                  </a:cubicBezTo>
                  <a:cubicBezTo>
                    <a:pt x="347" y="453"/>
                    <a:pt x="378" y="336"/>
                    <a:pt x="378" y="325"/>
                  </a:cubicBezTo>
                  <a:cubicBezTo>
                    <a:pt x="378" y="316"/>
                    <a:pt x="367" y="316"/>
                    <a:pt x="364" y="316"/>
                  </a:cubicBezTo>
                  <a:cubicBezTo>
                    <a:pt x="356" y="316"/>
                    <a:pt x="353" y="319"/>
                    <a:pt x="353" y="325"/>
                  </a:cubicBezTo>
                  <a:cubicBezTo>
                    <a:pt x="322" y="417"/>
                    <a:pt x="258" y="428"/>
                    <a:pt x="221" y="428"/>
                  </a:cubicBezTo>
                  <a:cubicBezTo>
                    <a:pt x="171" y="428"/>
                    <a:pt x="81" y="386"/>
                    <a:pt x="81" y="22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6" name="Forme libre 315"/>
            <p:cNvSpPr/>
            <p:nvPr/>
          </p:nvSpPr>
          <p:spPr>
            <a:xfrm>
              <a:off x="2496240" y="6543720"/>
              <a:ext cx="17208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686">
                  <a:moveTo>
                    <a:pt x="78" y="610"/>
                  </a:move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78" y="683"/>
                    <a:pt x="109" y="683"/>
                  </a:cubicBezTo>
                  <a:cubicBezTo>
                    <a:pt x="137" y="683"/>
                    <a:pt x="176" y="683"/>
                    <a:pt x="216" y="686"/>
                  </a:cubicBezTo>
                  <a:lnTo>
                    <a:pt x="216" y="655"/>
                  </a:lnTo>
                  <a:cubicBezTo>
                    <a:pt x="151" y="655"/>
                    <a:pt x="140" y="655"/>
                    <a:pt x="140" y="610"/>
                  </a:cubicBezTo>
                  <a:lnTo>
                    <a:pt x="140" y="509"/>
                  </a:lnTo>
                  <a:lnTo>
                    <a:pt x="202" y="453"/>
                  </a:lnTo>
                  <a:cubicBezTo>
                    <a:pt x="280" y="560"/>
                    <a:pt x="322" y="616"/>
                    <a:pt x="322" y="633"/>
                  </a:cubicBezTo>
                  <a:cubicBezTo>
                    <a:pt x="322" y="652"/>
                    <a:pt x="305" y="655"/>
                    <a:pt x="286" y="655"/>
                  </a:cubicBezTo>
                  <a:lnTo>
                    <a:pt x="286" y="686"/>
                  </a:lnTo>
                  <a:cubicBezTo>
                    <a:pt x="314" y="686"/>
                    <a:pt x="372" y="683"/>
                    <a:pt x="392" y="683"/>
                  </a:cubicBezTo>
                  <a:cubicBezTo>
                    <a:pt x="420" y="683"/>
                    <a:pt x="451" y="683"/>
                    <a:pt x="479" y="686"/>
                  </a:cubicBezTo>
                  <a:lnTo>
                    <a:pt x="479" y="655"/>
                  </a:lnTo>
                  <a:cubicBezTo>
                    <a:pt x="442" y="655"/>
                    <a:pt x="420" y="655"/>
                    <a:pt x="381" y="602"/>
                  </a:cubicBezTo>
                  <a:lnTo>
                    <a:pt x="258" y="426"/>
                  </a:lnTo>
                  <a:cubicBezTo>
                    <a:pt x="255" y="423"/>
                    <a:pt x="249" y="417"/>
                    <a:pt x="249" y="414"/>
                  </a:cubicBezTo>
                  <a:cubicBezTo>
                    <a:pt x="249" y="412"/>
                    <a:pt x="322" y="353"/>
                    <a:pt x="330" y="344"/>
                  </a:cubicBezTo>
                  <a:cubicBezTo>
                    <a:pt x="392" y="294"/>
                    <a:pt x="434" y="291"/>
                    <a:pt x="456" y="291"/>
                  </a:cubicBezTo>
                  <a:lnTo>
                    <a:pt x="456" y="260"/>
                  </a:lnTo>
                  <a:cubicBezTo>
                    <a:pt x="426" y="263"/>
                    <a:pt x="414" y="263"/>
                    <a:pt x="386" y="263"/>
                  </a:cubicBezTo>
                  <a:cubicBezTo>
                    <a:pt x="350" y="263"/>
                    <a:pt x="288" y="260"/>
                    <a:pt x="274" y="260"/>
                  </a:cubicBezTo>
                  <a:lnTo>
                    <a:pt x="274" y="291"/>
                  </a:lnTo>
                  <a:cubicBezTo>
                    <a:pt x="294" y="291"/>
                    <a:pt x="305" y="302"/>
                    <a:pt x="305" y="316"/>
                  </a:cubicBezTo>
                  <a:cubicBezTo>
                    <a:pt x="305" y="336"/>
                    <a:pt x="291" y="347"/>
                    <a:pt x="283" y="353"/>
                  </a:cubicBezTo>
                  <a:lnTo>
                    <a:pt x="143" y="473"/>
                  </a:lnTo>
                  <a:lnTo>
                    <a:pt x="143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7" name="Forme libre 316"/>
            <p:cNvSpPr/>
            <p:nvPr/>
          </p:nvSpPr>
          <p:spPr>
            <a:xfrm>
              <a:off x="2684880" y="6630480"/>
              <a:ext cx="11664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53">
                  <a:moveTo>
                    <a:pt x="174" y="252"/>
                  </a:moveTo>
                  <a:cubicBezTo>
                    <a:pt x="196" y="255"/>
                    <a:pt x="277" y="272"/>
                    <a:pt x="277" y="342"/>
                  </a:cubicBezTo>
                  <a:cubicBezTo>
                    <a:pt x="277" y="392"/>
                    <a:pt x="244" y="434"/>
                    <a:pt x="165" y="434"/>
                  </a:cubicBezTo>
                  <a:cubicBezTo>
                    <a:pt x="81" y="434"/>
                    <a:pt x="45" y="375"/>
                    <a:pt x="28" y="291"/>
                  </a:cubicBezTo>
                  <a:cubicBezTo>
                    <a:pt x="25" y="280"/>
                    <a:pt x="22" y="274"/>
                    <a:pt x="14" y="274"/>
                  </a:cubicBezTo>
                  <a:cubicBezTo>
                    <a:pt x="0" y="274"/>
                    <a:pt x="0" y="283"/>
                    <a:pt x="0" y="300"/>
                  </a:cubicBezTo>
                  <a:lnTo>
                    <a:pt x="0" y="431"/>
                  </a:lnTo>
                  <a:cubicBezTo>
                    <a:pt x="0" y="448"/>
                    <a:pt x="0" y="453"/>
                    <a:pt x="11" y="453"/>
                  </a:cubicBezTo>
                  <a:cubicBezTo>
                    <a:pt x="17" y="453"/>
                    <a:pt x="17" y="453"/>
                    <a:pt x="36" y="434"/>
                  </a:cubicBezTo>
                  <a:cubicBezTo>
                    <a:pt x="36" y="434"/>
                    <a:pt x="36" y="431"/>
                    <a:pt x="56" y="412"/>
                  </a:cubicBezTo>
                  <a:cubicBezTo>
                    <a:pt x="98" y="453"/>
                    <a:pt x="143" y="453"/>
                    <a:pt x="165" y="453"/>
                  </a:cubicBezTo>
                  <a:cubicBezTo>
                    <a:pt x="280" y="453"/>
                    <a:pt x="325" y="389"/>
                    <a:pt x="325" y="316"/>
                  </a:cubicBezTo>
                  <a:cubicBezTo>
                    <a:pt x="325" y="263"/>
                    <a:pt x="294" y="235"/>
                    <a:pt x="283" y="224"/>
                  </a:cubicBezTo>
                  <a:cubicBezTo>
                    <a:pt x="249" y="190"/>
                    <a:pt x="213" y="182"/>
                    <a:pt x="171" y="176"/>
                  </a:cubicBezTo>
                  <a:cubicBezTo>
                    <a:pt x="115" y="165"/>
                    <a:pt x="48" y="151"/>
                    <a:pt x="48" y="95"/>
                  </a:cubicBezTo>
                  <a:cubicBezTo>
                    <a:pt x="48" y="59"/>
                    <a:pt x="73" y="20"/>
                    <a:pt x="160" y="20"/>
                  </a:cubicBezTo>
                  <a:cubicBezTo>
                    <a:pt x="269" y="20"/>
                    <a:pt x="272" y="109"/>
                    <a:pt x="274" y="140"/>
                  </a:cubicBezTo>
                  <a:cubicBezTo>
                    <a:pt x="277" y="148"/>
                    <a:pt x="286" y="148"/>
                    <a:pt x="286" y="148"/>
                  </a:cubicBezTo>
                  <a:cubicBezTo>
                    <a:pt x="300" y="148"/>
                    <a:pt x="300" y="143"/>
                    <a:pt x="300" y="123"/>
                  </a:cubicBezTo>
                  <a:lnTo>
                    <a:pt x="300" y="22"/>
                  </a:lnTo>
                  <a:cubicBezTo>
                    <a:pt x="300" y="6"/>
                    <a:pt x="300" y="0"/>
                    <a:pt x="288" y="0"/>
                  </a:cubicBezTo>
                  <a:cubicBezTo>
                    <a:pt x="283" y="0"/>
                    <a:pt x="283" y="0"/>
                    <a:pt x="269" y="11"/>
                  </a:cubicBezTo>
                  <a:cubicBezTo>
                    <a:pt x="266" y="17"/>
                    <a:pt x="255" y="25"/>
                    <a:pt x="252" y="28"/>
                  </a:cubicBezTo>
                  <a:cubicBezTo>
                    <a:pt x="216" y="0"/>
                    <a:pt x="174" y="0"/>
                    <a:pt x="160" y="0"/>
                  </a:cubicBezTo>
                  <a:cubicBezTo>
                    <a:pt x="36" y="0"/>
                    <a:pt x="0" y="67"/>
                    <a:pt x="0" y="120"/>
                  </a:cubicBezTo>
                  <a:cubicBezTo>
                    <a:pt x="0" y="157"/>
                    <a:pt x="17" y="185"/>
                    <a:pt x="42" y="207"/>
                  </a:cubicBezTo>
                  <a:cubicBezTo>
                    <a:pt x="76" y="232"/>
                    <a:pt x="104" y="238"/>
                    <a:pt x="174" y="252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8" name="Forme libre 317"/>
            <p:cNvSpPr/>
            <p:nvPr/>
          </p:nvSpPr>
          <p:spPr>
            <a:xfrm>
              <a:off x="2945880" y="6630480"/>
              <a:ext cx="16092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3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3"/>
                    <a:pt x="160" y="453"/>
                  </a:cubicBezTo>
                  <a:cubicBezTo>
                    <a:pt x="224" y="453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9" name="Forme libre 318"/>
            <p:cNvSpPr/>
            <p:nvPr/>
          </p:nvSpPr>
          <p:spPr>
            <a:xfrm>
              <a:off x="3118320" y="6632640"/>
              <a:ext cx="1195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37">
                  <a:moveTo>
                    <a:pt x="137" y="109"/>
                  </a:moveTo>
                  <a:lnTo>
                    <a:pt x="137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9" y="437"/>
                    <a:pt x="84" y="434"/>
                    <a:pt x="112" y="434"/>
                  </a:cubicBezTo>
                  <a:cubicBezTo>
                    <a:pt x="154" y="434"/>
                    <a:pt x="199" y="434"/>
                    <a:pt x="238" y="437"/>
                  </a:cubicBezTo>
                  <a:lnTo>
                    <a:pt x="238" y="406"/>
                  </a:lnTo>
                  <a:lnTo>
                    <a:pt x="218" y="406"/>
                  </a:lnTo>
                  <a:cubicBezTo>
                    <a:pt x="146" y="406"/>
                    <a:pt x="143" y="395"/>
                    <a:pt x="143" y="361"/>
                  </a:cubicBezTo>
                  <a:lnTo>
                    <a:pt x="143" y="207"/>
                  </a:lnTo>
                  <a:cubicBezTo>
                    <a:pt x="143" y="109"/>
                    <a:pt x="185" y="22"/>
                    <a:pt x="260" y="22"/>
                  </a:cubicBezTo>
                  <a:cubicBezTo>
                    <a:pt x="266" y="22"/>
                    <a:pt x="269" y="22"/>
                    <a:pt x="272" y="22"/>
                  </a:cubicBezTo>
                  <a:cubicBezTo>
                    <a:pt x="269" y="22"/>
                    <a:pt x="249" y="36"/>
                    <a:pt x="249" y="62"/>
                  </a:cubicBezTo>
                  <a:cubicBezTo>
                    <a:pt x="249" y="90"/>
                    <a:pt x="269" y="104"/>
                    <a:pt x="291" y="104"/>
                  </a:cubicBezTo>
                  <a:cubicBezTo>
                    <a:pt x="308" y="104"/>
                    <a:pt x="333" y="92"/>
                    <a:pt x="333" y="62"/>
                  </a:cubicBezTo>
                  <a:cubicBezTo>
                    <a:pt x="333" y="28"/>
                    <a:pt x="302" y="0"/>
                    <a:pt x="260" y="0"/>
                  </a:cubicBezTo>
                  <a:cubicBezTo>
                    <a:pt x="188" y="0"/>
                    <a:pt x="151" y="67"/>
                    <a:pt x="137" y="10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0" name="Forme libre 319"/>
            <p:cNvSpPr/>
            <p:nvPr/>
          </p:nvSpPr>
          <p:spPr>
            <a:xfrm>
              <a:off x="3257279" y="6630480"/>
              <a:ext cx="13788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3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8"/>
                    <a:pt x="104" y="453"/>
                    <a:pt x="218" y="453"/>
                  </a:cubicBezTo>
                  <a:cubicBezTo>
                    <a:pt x="339" y="453"/>
                    <a:pt x="384" y="344"/>
                    <a:pt x="384" y="325"/>
                  </a:cubicBezTo>
                  <a:cubicBezTo>
                    <a:pt x="384" y="316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8"/>
                    <a:pt x="235" y="428"/>
                    <a:pt x="224" y="428"/>
                  </a:cubicBezTo>
                  <a:cubicBezTo>
                    <a:pt x="174" y="428"/>
                    <a:pt x="134" y="400"/>
                    <a:pt x="112" y="364"/>
                  </a:cubicBezTo>
                  <a:cubicBezTo>
                    <a:pt x="81" y="316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1" name="Forme libre 320"/>
            <p:cNvSpPr/>
            <p:nvPr/>
          </p:nvSpPr>
          <p:spPr>
            <a:xfrm>
              <a:off x="3534480" y="6630480"/>
              <a:ext cx="13572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3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3"/>
                    <a:pt x="213" y="453"/>
                  </a:cubicBezTo>
                  <a:cubicBezTo>
                    <a:pt x="347" y="453"/>
                    <a:pt x="378" y="336"/>
                    <a:pt x="378" y="325"/>
                  </a:cubicBezTo>
                  <a:cubicBezTo>
                    <a:pt x="378" y="316"/>
                    <a:pt x="367" y="316"/>
                    <a:pt x="364" y="316"/>
                  </a:cubicBezTo>
                  <a:cubicBezTo>
                    <a:pt x="356" y="316"/>
                    <a:pt x="353" y="319"/>
                    <a:pt x="353" y="325"/>
                  </a:cubicBezTo>
                  <a:cubicBezTo>
                    <a:pt x="322" y="417"/>
                    <a:pt x="258" y="428"/>
                    <a:pt x="221" y="428"/>
                  </a:cubicBezTo>
                  <a:cubicBezTo>
                    <a:pt x="171" y="428"/>
                    <a:pt x="81" y="386"/>
                    <a:pt x="81" y="22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2" name="Forme libre 321"/>
            <p:cNvSpPr/>
            <p:nvPr/>
          </p:nvSpPr>
          <p:spPr>
            <a:xfrm>
              <a:off x="3690000" y="6630480"/>
              <a:ext cx="15804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3">
                  <a:moveTo>
                    <a:pt x="440" y="232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2"/>
                  </a:cubicBezTo>
                  <a:cubicBezTo>
                    <a:pt x="0" y="358"/>
                    <a:pt x="104" y="453"/>
                    <a:pt x="218" y="453"/>
                  </a:cubicBezTo>
                  <a:cubicBezTo>
                    <a:pt x="339" y="453"/>
                    <a:pt x="440" y="358"/>
                    <a:pt x="440" y="232"/>
                  </a:cubicBezTo>
                  <a:close/>
                  <a:moveTo>
                    <a:pt x="221" y="428"/>
                  </a:moveTo>
                  <a:cubicBezTo>
                    <a:pt x="176" y="428"/>
                    <a:pt x="134" y="409"/>
                    <a:pt x="106" y="364"/>
                  </a:cubicBezTo>
                  <a:cubicBezTo>
                    <a:pt x="81" y="319"/>
                    <a:pt x="81" y="260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0"/>
                    <a:pt x="356" y="314"/>
                    <a:pt x="336" y="356"/>
                  </a:cubicBezTo>
                  <a:cubicBezTo>
                    <a:pt x="314" y="400"/>
                    <a:pt x="269" y="428"/>
                    <a:pt x="221" y="42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3" name="Forme libre 322"/>
            <p:cNvSpPr/>
            <p:nvPr/>
          </p:nvSpPr>
          <p:spPr>
            <a:xfrm>
              <a:off x="3868199" y="663264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4" name="Forme libre 323"/>
            <p:cNvSpPr/>
            <p:nvPr/>
          </p:nvSpPr>
          <p:spPr>
            <a:xfrm>
              <a:off x="4065839" y="663264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5" name="Forme libre 324"/>
            <p:cNvSpPr/>
            <p:nvPr/>
          </p:nvSpPr>
          <p:spPr>
            <a:xfrm>
              <a:off x="4260240" y="6630480"/>
              <a:ext cx="13788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3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8"/>
                    <a:pt x="104" y="453"/>
                    <a:pt x="218" y="453"/>
                  </a:cubicBezTo>
                  <a:cubicBezTo>
                    <a:pt x="339" y="453"/>
                    <a:pt x="384" y="344"/>
                    <a:pt x="384" y="325"/>
                  </a:cubicBezTo>
                  <a:cubicBezTo>
                    <a:pt x="384" y="316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8"/>
                    <a:pt x="235" y="428"/>
                    <a:pt x="224" y="428"/>
                  </a:cubicBezTo>
                  <a:cubicBezTo>
                    <a:pt x="174" y="428"/>
                    <a:pt x="134" y="400"/>
                    <a:pt x="112" y="364"/>
                  </a:cubicBezTo>
                  <a:cubicBezTo>
                    <a:pt x="81" y="316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6" name="Forme libre 325"/>
            <p:cNvSpPr/>
            <p:nvPr/>
          </p:nvSpPr>
          <p:spPr>
            <a:xfrm>
              <a:off x="4420440" y="6630480"/>
              <a:ext cx="13572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3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3"/>
                    <a:pt x="213" y="453"/>
                  </a:cubicBezTo>
                  <a:cubicBezTo>
                    <a:pt x="347" y="453"/>
                    <a:pt x="378" y="336"/>
                    <a:pt x="378" y="325"/>
                  </a:cubicBezTo>
                  <a:cubicBezTo>
                    <a:pt x="378" y="316"/>
                    <a:pt x="367" y="316"/>
                    <a:pt x="364" y="316"/>
                  </a:cubicBezTo>
                  <a:cubicBezTo>
                    <a:pt x="356" y="316"/>
                    <a:pt x="353" y="319"/>
                    <a:pt x="353" y="325"/>
                  </a:cubicBezTo>
                  <a:cubicBezTo>
                    <a:pt x="322" y="417"/>
                    <a:pt x="258" y="428"/>
                    <a:pt x="221" y="428"/>
                  </a:cubicBezTo>
                  <a:cubicBezTo>
                    <a:pt x="171" y="428"/>
                    <a:pt x="81" y="386"/>
                    <a:pt x="81" y="22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7" name="Forme libre 326"/>
            <p:cNvSpPr/>
            <p:nvPr/>
          </p:nvSpPr>
          <p:spPr>
            <a:xfrm>
              <a:off x="4572720" y="6572160"/>
              <a:ext cx="11160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19">
                  <a:moveTo>
                    <a:pt x="154" y="213"/>
                  </a:moveTo>
                  <a:lnTo>
                    <a:pt x="294" y="213"/>
                  </a:lnTo>
                  <a:lnTo>
                    <a:pt x="294" y="182"/>
                  </a:lnTo>
                  <a:lnTo>
                    <a:pt x="154" y="182"/>
                  </a:lnTo>
                  <a:lnTo>
                    <a:pt x="154" y="0"/>
                  </a:lnTo>
                  <a:lnTo>
                    <a:pt x="129" y="0"/>
                  </a:lnTo>
                  <a:cubicBezTo>
                    <a:pt x="126" y="81"/>
                    <a:pt x="98" y="188"/>
                    <a:pt x="0" y="190"/>
                  </a:cubicBezTo>
                  <a:lnTo>
                    <a:pt x="0" y="213"/>
                  </a:lnTo>
                  <a:lnTo>
                    <a:pt x="84" y="213"/>
                  </a:lnTo>
                  <a:lnTo>
                    <a:pt x="84" y="484"/>
                  </a:lnTo>
                  <a:cubicBezTo>
                    <a:pt x="84" y="607"/>
                    <a:pt x="176" y="619"/>
                    <a:pt x="213" y="619"/>
                  </a:cubicBezTo>
                  <a:cubicBezTo>
                    <a:pt x="283" y="619"/>
                    <a:pt x="311" y="549"/>
                    <a:pt x="311" y="484"/>
                  </a:cubicBezTo>
                  <a:lnTo>
                    <a:pt x="311" y="428"/>
                  </a:lnTo>
                  <a:lnTo>
                    <a:pt x="286" y="428"/>
                  </a:lnTo>
                  <a:lnTo>
                    <a:pt x="286" y="484"/>
                  </a:lnTo>
                  <a:cubicBezTo>
                    <a:pt x="286" y="557"/>
                    <a:pt x="258" y="593"/>
                    <a:pt x="218" y="593"/>
                  </a:cubicBezTo>
                  <a:cubicBezTo>
                    <a:pt x="154" y="593"/>
                    <a:pt x="154" y="504"/>
                    <a:pt x="154" y="48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8" name="Forme libre 327"/>
            <p:cNvSpPr/>
            <p:nvPr/>
          </p:nvSpPr>
          <p:spPr>
            <a:xfrm>
              <a:off x="4713840" y="6630480"/>
              <a:ext cx="13788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3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8"/>
                    <a:pt x="104" y="453"/>
                    <a:pt x="218" y="453"/>
                  </a:cubicBezTo>
                  <a:cubicBezTo>
                    <a:pt x="339" y="453"/>
                    <a:pt x="384" y="344"/>
                    <a:pt x="384" y="325"/>
                  </a:cubicBezTo>
                  <a:cubicBezTo>
                    <a:pt x="384" y="316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8"/>
                    <a:pt x="235" y="428"/>
                    <a:pt x="224" y="428"/>
                  </a:cubicBezTo>
                  <a:cubicBezTo>
                    <a:pt x="174" y="428"/>
                    <a:pt x="134" y="400"/>
                    <a:pt x="112" y="364"/>
                  </a:cubicBezTo>
                  <a:cubicBezTo>
                    <a:pt x="81" y="316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9" name="Forme libre 328"/>
            <p:cNvSpPr/>
            <p:nvPr/>
          </p:nvSpPr>
          <p:spPr>
            <a:xfrm>
              <a:off x="4873320" y="6543720"/>
              <a:ext cx="17496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97">
                  <a:moveTo>
                    <a:pt x="342" y="630"/>
                  </a:moveTo>
                  <a:lnTo>
                    <a:pt x="342" y="697"/>
                  </a:lnTo>
                  <a:lnTo>
                    <a:pt x="487" y="686"/>
                  </a:lnTo>
                  <a:lnTo>
                    <a:pt x="487" y="655"/>
                  </a:lnTo>
                  <a:cubicBezTo>
                    <a:pt x="420" y="655"/>
                    <a:pt x="412" y="647"/>
                    <a:pt x="412" y="599"/>
                  </a:cubicBezTo>
                  <a:lnTo>
                    <a:pt x="412" y="0"/>
                  </a:lnTo>
                  <a:lnTo>
                    <a:pt x="269" y="11"/>
                  </a:lnTo>
                  <a:lnTo>
                    <a:pt x="269" y="42"/>
                  </a:lnTo>
                  <a:cubicBezTo>
                    <a:pt x="339" y="42"/>
                    <a:pt x="344" y="48"/>
                    <a:pt x="344" y="98"/>
                  </a:cubicBezTo>
                  <a:lnTo>
                    <a:pt x="344" y="311"/>
                  </a:lnTo>
                  <a:cubicBezTo>
                    <a:pt x="316" y="274"/>
                    <a:pt x="274" y="249"/>
                    <a:pt x="221" y="249"/>
                  </a:cubicBezTo>
                  <a:cubicBezTo>
                    <a:pt x="104" y="249"/>
                    <a:pt x="0" y="347"/>
                    <a:pt x="0" y="473"/>
                  </a:cubicBezTo>
                  <a:cubicBezTo>
                    <a:pt x="0" y="599"/>
                    <a:pt x="98" y="697"/>
                    <a:pt x="210" y="697"/>
                  </a:cubicBezTo>
                  <a:cubicBezTo>
                    <a:pt x="274" y="697"/>
                    <a:pt x="316" y="663"/>
                    <a:pt x="342" y="630"/>
                  </a:cubicBezTo>
                  <a:close/>
                  <a:moveTo>
                    <a:pt x="342" y="367"/>
                  </a:moveTo>
                  <a:lnTo>
                    <a:pt x="342" y="568"/>
                  </a:lnTo>
                  <a:cubicBezTo>
                    <a:pt x="342" y="588"/>
                    <a:pt x="342" y="588"/>
                    <a:pt x="330" y="605"/>
                  </a:cubicBezTo>
                  <a:cubicBezTo>
                    <a:pt x="302" y="652"/>
                    <a:pt x="258" y="675"/>
                    <a:pt x="216" y="675"/>
                  </a:cubicBezTo>
                  <a:cubicBezTo>
                    <a:pt x="171" y="675"/>
                    <a:pt x="134" y="649"/>
                    <a:pt x="112" y="610"/>
                  </a:cubicBezTo>
                  <a:cubicBezTo>
                    <a:pt x="84" y="571"/>
                    <a:pt x="81" y="515"/>
                    <a:pt x="81" y="473"/>
                  </a:cubicBezTo>
                  <a:cubicBezTo>
                    <a:pt x="81" y="437"/>
                    <a:pt x="84" y="378"/>
                    <a:pt x="112" y="333"/>
                  </a:cubicBezTo>
                  <a:cubicBezTo>
                    <a:pt x="134" y="302"/>
                    <a:pt x="171" y="272"/>
                    <a:pt x="224" y="272"/>
                  </a:cubicBezTo>
                  <a:cubicBezTo>
                    <a:pt x="260" y="272"/>
                    <a:pt x="300" y="286"/>
                    <a:pt x="330" y="330"/>
                  </a:cubicBezTo>
                  <a:cubicBezTo>
                    <a:pt x="342" y="347"/>
                    <a:pt x="342" y="350"/>
                    <a:pt x="342" y="36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0" name="Forme libre 329"/>
            <p:cNvSpPr/>
            <p:nvPr/>
          </p:nvSpPr>
          <p:spPr>
            <a:xfrm>
              <a:off x="5190840" y="6630480"/>
              <a:ext cx="160920" cy="16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3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3"/>
                    <a:pt x="160" y="453"/>
                  </a:cubicBezTo>
                  <a:cubicBezTo>
                    <a:pt x="224" y="453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1" name="Forme libre 330"/>
            <p:cNvSpPr/>
            <p:nvPr/>
          </p:nvSpPr>
          <p:spPr>
            <a:xfrm>
              <a:off x="5364000" y="663264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2" name="Forme libre 331"/>
            <p:cNvSpPr/>
            <p:nvPr/>
          </p:nvSpPr>
          <p:spPr>
            <a:xfrm>
              <a:off x="5561640" y="6543720"/>
              <a:ext cx="17496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97">
                  <a:moveTo>
                    <a:pt x="342" y="630"/>
                  </a:moveTo>
                  <a:lnTo>
                    <a:pt x="342" y="697"/>
                  </a:lnTo>
                  <a:lnTo>
                    <a:pt x="487" y="686"/>
                  </a:lnTo>
                  <a:lnTo>
                    <a:pt x="487" y="655"/>
                  </a:lnTo>
                  <a:cubicBezTo>
                    <a:pt x="420" y="655"/>
                    <a:pt x="412" y="647"/>
                    <a:pt x="412" y="599"/>
                  </a:cubicBezTo>
                  <a:lnTo>
                    <a:pt x="412" y="0"/>
                  </a:lnTo>
                  <a:lnTo>
                    <a:pt x="269" y="11"/>
                  </a:lnTo>
                  <a:lnTo>
                    <a:pt x="269" y="42"/>
                  </a:lnTo>
                  <a:cubicBezTo>
                    <a:pt x="339" y="42"/>
                    <a:pt x="344" y="48"/>
                    <a:pt x="344" y="98"/>
                  </a:cubicBezTo>
                  <a:lnTo>
                    <a:pt x="344" y="311"/>
                  </a:lnTo>
                  <a:cubicBezTo>
                    <a:pt x="316" y="274"/>
                    <a:pt x="274" y="249"/>
                    <a:pt x="221" y="249"/>
                  </a:cubicBezTo>
                  <a:cubicBezTo>
                    <a:pt x="104" y="249"/>
                    <a:pt x="0" y="347"/>
                    <a:pt x="0" y="473"/>
                  </a:cubicBezTo>
                  <a:cubicBezTo>
                    <a:pt x="0" y="599"/>
                    <a:pt x="98" y="697"/>
                    <a:pt x="210" y="697"/>
                  </a:cubicBezTo>
                  <a:cubicBezTo>
                    <a:pt x="274" y="697"/>
                    <a:pt x="316" y="663"/>
                    <a:pt x="342" y="630"/>
                  </a:cubicBezTo>
                  <a:close/>
                  <a:moveTo>
                    <a:pt x="342" y="367"/>
                  </a:moveTo>
                  <a:lnTo>
                    <a:pt x="342" y="568"/>
                  </a:lnTo>
                  <a:cubicBezTo>
                    <a:pt x="342" y="588"/>
                    <a:pt x="342" y="588"/>
                    <a:pt x="330" y="605"/>
                  </a:cubicBezTo>
                  <a:cubicBezTo>
                    <a:pt x="302" y="652"/>
                    <a:pt x="258" y="675"/>
                    <a:pt x="216" y="675"/>
                  </a:cubicBezTo>
                  <a:cubicBezTo>
                    <a:pt x="171" y="675"/>
                    <a:pt x="134" y="649"/>
                    <a:pt x="112" y="610"/>
                  </a:cubicBezTo>
                  <a:cubicBezTo>
                    <a:pt x="84" y="571"/>
                    <a:pt x="81" y="515"/>
                    <a:pt x="81" y="473"/>
                  </a:cubicBezTo>
                  <a:cubicBezTo>
                    <a:pt x="81" y="437"/>
                    <a:pt x="84" y="378"/>
                    <a:pt x="112" y="333"/>
                  </a:cubicBezTo>
                  <a:cubicBezTo>
                    <a:pt x="134" y="302"/>
                    <a:pt x="171" y="272"/>
                    <a:pt x="224" y="272"/>
                  </a:cubicBezTo>
                  <a:cubicBezTo>
                    <a:pt x="260" y="272"/>
                    <a:pt x="300" y="286"/>
                    <a:pt x="330" y="330"/>
                  </a:cubicBezTo>
                  <a:cubicBezTo>
                    <a:pt x="342" y="347"/>
                    <a:pt x="342" y="350"/>
                    <a:pt x="342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3" name="Forme libre 332"/>
            <p:cNvSpPr/>
            <p:nvPr/>
          </p:nvSpPr>
          <p:spPr>
            <a:xfrm>
              <a:off x="5879160" y="6546960"/>
              <a:ext cx="3585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7" h="677">
                  <a:moveTo>
                    <a:pt x="498" y="549"/>
                  </a:moveTo>
                  <a:lnTo>
                    <a:pt x="263" y="25"/>
                  </a:lnTo>
                  <a:cubicBezTo>
                    <a:pt x="252" y="0"/>
                    <a:pt x="241" y="0"/>
                    <a:pt x="218" y="0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106" y="48"/>
                  </a:lnTo>
                  <a:lnTo>
                    <a:pt x="106" y="602"/>
                  </a:lnTo>
                  <a:cubicBezTo>
                    <a:pt x="106" y="624"/>
                    <a:pt x="106" y="624"/>
                    <a:pt x="78" y="627"/>
                  </a:cubicBezTo>
                  <a:cubicBezTo>
                    <a:pt x="53" y="633"/>
                    <a:pt x="53" y="633"/>
                    <a:pt x="25" y="633"/>
                  </a:cubicBezTo>
                  <a:lnTo>
                    <a:pt x="0" y="633"/>
                  </a:lnTo>
                  <a:lnTo>
                    <a:pt x="0" y="677"/>
                  </a:lnTo>
                  <a:cubicBezTo>
                    <a:pt x="36" y="675"/>
                    <a:pt x="92" y="675"/>
                    <a:pt x="132" y="675"/>
                  </a:cubicBezTo>
                  <a:cubicBezTo>
                    <a:pt x="174" y="675"/>
                    <a:pt x="224" y="675"/>
                    <a:pt x="266" y="677"/>
                  </a:cubicBezTo>
                  <a:lnTo>
                    <a:pt x="266" y="633"/>
                  </a:lnTo>
                  <a:lnTo>
                    <a:pt x="241" y="633"/>
                  </a:lnTo>
                  <a:cubicBezTo>
                    <a:pt x="224" y="633"/>
                    <a:pt x="207" y="630"/>
                    <a:pt x="188" y="627"/>
                  </a:cubicBezTo>
                  <a:cubicBezTo>
                    <a:pt x="160" y="624"/>
                    <a:pt x="160" y="624"/>
                    <a:pt x="160" y="602"/>
                  </a:cubicBezTo>
                  <a:lnTo>
                    <a:pt x="160" y="59"/>
                  </a:lnTo>
                  <a:lnTo>
                    <a:pt x="428" y="652"/>
                  </a:lnTo>
                  <a:cubicBezTo>
                    <a:pt x="437" y="672"/>
                    <a:pt x="448" y="677"/>
                    <a:pt x="459" y="677"/>
                  </a:cubicBezTo>
                  <a:cubicBezTo>
                    <a:pt x="479" y="677"/>
                    <a:pt x="487" y="663"/>
                    <a:pt x="493" y="655"/>
                  </a:cubicBezTo>
                  <a:lnTo>
                    <a:pt x="767" y="48"/>
                  </a:lnTo>
                  <a:lnTo>
                    <a:pt x="767" y="633"/>
                  </a:lnTo>
                  <a:lnTo>
                    <a:pt x="661" y="633"/>
                  </a:lnTo>
                  <a:lnTo>
                    <a:pt x="661" y="677"/>
                  </a:lnTo>
                  <a:cubicBezTo>
                    <a:pt x="697" y="675"/>
                    <a:pt x="790" y="675"/>
                    <a:pt x="829" y="675"/>
                  </a:cubicBezTo>
                  <a:cubicBezTo>
                    <a:pt x="871" y="675"/>
                    <a:pt x="963" y="675"/>
                    <a:pt x="997" y="677"/>
                  </a:cubicBezTo>
                  <a:lnTo>
                    <a:pt x="997" y="633"/>
                  </a:lnTo>
                  <a:lnTo>
                    <a:pt x="890" y="633"/>
                  </a:lnTo>
                  <a:lnTo>
                    <a:pt x="890" y="48"/>
                  </a:lnTo>
                  <a:lnTo>
                    <a:pt x="997" y="48"/>
                  </a:lnTo>
                  <a:lnTo>
                    <a:pt x="997" y="0"/>
                  </a:lnTo>
                  <a:lnTo>
                    <a:pt x="778" y="0"/>
                  </a:lnTo>
                  <a:cubicBezTo>
                    <a:pt x="759" y="0"/>
                    <a:pt x="748" y="0"/>
                    <a:pt x="736" y="2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4" name="Forme libre 333"/>
            <p:cNvSpPr/>
            <p:nvPr/>
          </p:nvSpPr>
          <p:spPr>
            <a:xfrm>
              <a:off x="6267240" y="6670800"/>
              <a:ext cx="56160" cy="17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487">
                  <a:moveTo>
                    <a:pt x="154" y="20"/>
                  </a:moveTo>
                  <a:cubicBezTo>
                    <a:pt x="154" y="20"/>
                    <a:pt x="157" y="11"/>
                    <a:pt x="157" y="8"/>
                  </a:cubicBezTo>
                  <a:cubicBezTo>
                    <a:pt x="157" y="6"/>
                    <a:pt x="154" y="0"/>
                    <a:pt x="146" y="0"/>
                  </a:cubicBezTo>
                  <a:cubicBezTo>
                    <a:pt x="132" y="0"/>
                    <a:pt x="73" y="6"/>
                    <a:pt x="56" y="6"/>
                  </a:cubicBezTo>
                  <a:cubicBezTo>
                    <a:pt x="50" y="8"/>
                    <a:pt x="42" y="8"/>
                    <a:pt x="42" y="22"/>
                  </a:cubicBezTo>
                  <a:cubicBezTo>
                    <a:pt x="42" y="34"/>
                    <a:pt x="50" y="34"/>
                    <a:pt x="59" y="34"/>
                  </a:cubicBezTo>
                  <a:cubicBezTo>
                    <a:pt x="92" y="34"/>
                    <a:pt x="92" y="36"/>
                    <a:pt x="92" y="42"/>
                  </a:cubicBezTo>
                  <a:cubicBezTo>
                    <a:pt x="92" y="48"/>
                    <a:pt x="92" y="53"/>
                    <a:pt x="90" y="59"/>
                  </a:cubicBezTo>
                  <a:lnTo>
                    <a:pt x="3" y="400"/>
                  </a:lnTo>
                  <a:cubicBezTo>
                    <a:pt x="0" y="406"/>
                    <a:pt x="0" y="414"/>
                    <a:pt x="0" y="423"/>
                  </a:cubicBezTo>
                  <a:cubicBezTo>
                    <a:pt x="0" y="467"/>
                    <a:pt x="39" y="487"/>
                    <a:pt x="73" y="487"/>
                  </a:cubicBezTo>
                  <a:cubicBezTo>
                    <a:pt x="90" y="487"/>
                    <a:pt x="112" y="481"/>
                    <a:pt x="129" y="451"/>
                  </a:cubicBezTo>
                  <a:cubicBezTo>
                    <a:pt x="146" y="426"/>
                    <a:pt x="154" y="384"/>
                    <a:pt x="154" y="381"/>
                  </a:cubicBezTo>
                  <a:cubicBezTo>
                    <a:pt x="154" y="372"/>
                    <a:pt x="146" y="372"/>
                    <a:pt x="143" y="372"/>
                  </a:cubicBezTo>
                  <a:cubicBezTo>
                    <a:pt x="134" y="372"/>
                    <a:pt x="132" y="378"/>
                    <a:pt x="129" y="389"/>
                  </a:cubicBezTo>
                  <a:cubicBezTo>
                    <a:pt x="120" y="423"/>
                    <a:pt x="106" y="467"/>
                    <a:pt x="76" y="467"/>
                  </a:cubicBezTo>
                  <a:cubicBezTo>
                    <a:pt x="59" y="467"/>
                    <a:pt x="53" y="451"/>
                    <a:pt x="53" y="434"/>
                  </a:cubicBezTo>
                  <a:cubicBezTo>
                    <a:pt x="53" y="426"/>
                    <a:pt x="56" y="414"/>
                    <a:pt x="56" y="40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5" name="Forme libre 334"/>
            <p:cNvSpPr/>
            <p:nvPr/>
          </p:nvSpPr>
          <p:spPr>
            <a:xfrm>
              <a:off x="6478920" y="6659640"/>
              <a:ext cx="236520" cy="8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6" name="Forme libre 335"/>
            <p:cNvSpPr/>
            <p:nvPr/>
          </p:nvSpPr>
          <p:spPr>
            <a:xfrm>
              <a:off x="6843960" y="6546960"/>
              <a:ext cx="131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77">
                  <a:moveTo>
                    <a:pt x="255" y="48"/>
                  </a:moveTo>
                  <a:lnTo>
                    <a:pt x="367" y="48"/>
                  </a:lnTo>
                  <a:lnTo>
                    <a:pt x="367" y="0"/>
                  </a:lnTo>
                  <a:cubicBezTo>
                    <a:pt x="328" y="3"/>
                    <a:pt x="230" y="3"/>
                    <a:pt x="185" y="3"/>
                  </a:cubicBezTo>
                  <a:cubicBezTo>
                    <a:pt x="137" y="3"/>
                    <a:pt x="42" y="3"/>
                    <a:pt x="0" y="0"/>
                  </a:cubicBezTo>
                  <a:lnTo>
                    <a:pt x="0" y="48"/>
                  </a:lnTo>
                  <a:lnTo>
                    <a:pt x="112" y="48"/>
                  </a:lnTo>
                  <a:lnTo>
                    <a:pt x="112" y="633"/>
                  </a:lnTo>
                  <a:lnTo>
                    <a:pt x="0" y="633"/>
                  </a:lnTo>
                  <a:lnTo>
                    <a:pt x="0" y="677"/>
                  </a:lnTo>
                  <a:cubicBezTo>
                    <a:pt x="42" y="675"/>
                    <a:pt x="137" y="675"/>
                    <a:pt x="185" y="675"/>
                  </a:cubicBezTo>
                  <a:cubicBezTo>
                    <a:pt x="230" y="675"/>
                    <a:pt x="328" y="675"/>
                    <a:pt x="367" y="677"/>
                  </a:cubicBezTo>
                  <a:lnTo>
                    <a:pt x="367" y="633"/>
                  </a:lnTo>
                  <a:lnTo>
                    <a:pt x="255" y="6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7" name="Forme libre 336"/>
            <p:cNvSpPr/>
            <p:nvPr/>
          </p:nvSpPr>
          <p:spPr>
            <a:xfrm>
              <a:off x="7002000" y="6670800"/>
              <a:ext cx="56160" cy="17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487">
                  <a:moveTo>
                    <a:pt x="154" y="20"/>
                  </a:moveTo>
                  <a:cubicBezTo>
                    <a:pt x="154" y="20"/>
                    <a:pt x="157" y="11"/>
                    <a:pt x="157" y="8"/>
                  </a:cubicBezTo>
                  <a:cubicBezTo>
                    <a:pt x="157" y="6"/>
                    <a:pt x="154" y="0"/>
                    <a:pt x="146" y="0"/>
                  </a:cubicBezTo>
                  <a:cubicBezTo>
                    <a:pt x="132" y="0"/>
                    <a:pt x="73" y="6"/>
                    <a:pt x="56" y="6"/>
                  </a:cubicBezTo>
                  <a:cubicBezTo>
                    <a:pt x="50" y="8"/>
                    <a:pt x="42" y="8"/>
                    <a:pt x="42" y="22"/>
                  </a:cubicBezTo>
                  <a:cubicBezTo>
                    <a:pt x="42" y="34"/>
                    <a:pt x="50" y="34"/>
                    <a:pt x="59" y="34"/>
                  </a:cubicBezTo>
                  <a:cubicBezTo>
                    <a:pt x="92" y="34"/>
                    <a:pt x="92" y="36"/>
                    <a:pt x="92" y="42"/>
                  </a:cubicBezTo>
                  <a:cubicBezTo>
                    <a:pt x="92" y="48"/>
                    <a:pt x="92" y="53"/>
                    <a:pt x="90" y="59"/>
                  </a:cubicBezTo>
                  <a:lnTo>
                    <a:pt x="3" y="400"/>
                  </a:lnTo>
                  <a:cubicBezTo>
                    <a:pt x="0" y="406"/>
                    <a:pt x="0" y="414"/>
                    <a:pt x="0" y="423"/>
                  </a:cubicBezTo>
                  <a:cubicBezTo>
                    <a:pt x="0" y="467"/>
                    <a:pt x="39" y="487"/>
                    <a:pt x="73" y="487"/>
                  </a:cubicBezTo>
                  <a:cubicBezTo>
                    <a:pt x="90" y="487"/>
                    <a:pt x="112" y="481"/>
                    <a:pt x="129" y="451"/>
                  </a:cubicBezTo>
                  <a:cubicBezTo>
                    <a:pt x="146" y="426"/>
                    <a:pt x="154" y="384"/>
                    <a:pt x="154" y="381"/>
                  </a:cubicBezTo>
                  <a:cubicBezTo>
                    <a:pt x="154" y="372"/>
                    <a:pt x="146" y="372"/>
                    <a:pt x="143" y="372"/>
                  </a:cubicBezTo>
                  <a:cubicBezTo>
                    <a:pt x="134" y="372"/>
                    <a:pt x="132" y="378"/>
                    <a:pt x="129" y="389"/>
                  </a:cubicBezTo>
                  <a:cubicBezTo>
                    <a:pt x="120" y="423"/>
                    <a:pt x="106" y="467"/>
                    <a:pt x="76" y="467"/>
                  </a:cubicBezTo>
                  <a:cubicBezTo>
                    <a:pt x="59" y="467"/>
                    <a:pt x="53" y="451"/>
                    <a:pt x="53" y="434"/>
                  </a:cubicBezTo>
                  <a:cubicBezTo>
                    <a:pt x="53" y="426"/>
                    <a:pt x="56" y="414"/>
                    <a:pt x="56" y="40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338" name="Groupe 337" descr="28§display§\text{SUMCOV-}2§svg§600§FALSE§" title="TexMaths"/>
          <p:cNvGrpSpPr/>
          <p:nvPr/>
        </p:nvGrpSpPr>
        <p:grpSpPr>
          <a:xfrm>
            <a:off x="8977794" y="5826260"/>
            <a:ext cx="1246495" cy="176111"/>
            <a:chOff x="7983000" y="6539040"/>
            <a:chExt cx="1832040" cy="258840"/>
          </a:xfrm>
        </p:grpSpPr>
        <p:sp>
          <p:nvSpPr>
            <p:cNvPr id="339" name="Forme libre 338"/>
            <p:cNvSpPr/>
            <p:nvPr/>
          </p:nvSpPr>
          <p:spPr>
            <a:xfrm>
              <a:off x="7983000" y="6539040"/>
              <a:ext cx="15804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720">
                  <a:moveTo>
                    <a:pt x="291" y="314"/>
                  </a:moveTo>
                  <a:lnTo>
                    <a:pt x="162" y="283"/>
                  </a:lnTo>
                  <a:cubicBezTo>
                    <a:pt x="101" y="269"/>
                    <a:pt x="64" y="216"/>
                    <a:pt x="64" y="157"/>
                  </a:cubicBezTo>
                  <a:cubicBezTo>
                    <a:pt x="64" y="87"/>
                    <a:pt x="118" y="28"/>
                    <a:pt x="193" y="28"/>
                  </a:cubicBezTo>
                  <a:cubicBezTo>
                    <a:pt x="358" y="28"/>
                    <a:pt x="381" y="191"/>
                    <a:pt x="386" y="235"/>
                  </a:cubicBezTo>
                  <a:cubicBezTo>
                    <a:pt x="389" y="241"/>
                    <a:pt x="389" y="247"/>
                    <a:pt x="400" y="247"/>
                  </a:cubicBezTo>
                  <a:cubicBezTo>
                    <a:pt x="412" y="247"/>
                    <a:pt x="412" y="241"/>
                    <a:pt x="412" y="221"/>
                  </a:cubicBezTo>
                  <a:lnTo>
                    <a:pt x="412" y="22"/>
                  </a:lnTo>
                  <a:cubicBezTo>
                    <a:pt x="412" y="6"/>
                    <a:pt x="412" y="0"/>
                    <a:pt x="400" y="0"/>
                  </a:cubicBezTo>
                  <a:cubicBezTo>
                    <a:pt x="395" y="0"/>
                    <a:pt x="392" y="0"/>
                    <a:pt x="386" y="14"/>
                  </a:cubicBezTo>
                  <a:lnTo>
                    <a:pt x="353" y="70"/>
                  </a:lnTo>
                  <a:cubicBezTo>
                    <a:pt x="322" y="39"/>
                    <a:pt x="280" y="0"/>
                    <a:pt x="193" y="0"/>
                  </a:cubicBezTo>
                  <a:cubicBezTo>
                    <a:pt x="84" y="0"/>
                    <a:pt x="0" y="87"/>
                    <a:pt x="0" y="191"/>
                  </a:cubicBezTo>
                  <a:cubicBezTo>
                    <a:pt x="0" y="275"/>
                    <a:pt x="53" y="345"/>
                    <a:pt x="129" y="373"/>
                  </a:cubicBezTo>
                  <a:cubicBezTo>
                    <a:pt x="140" y="375"/>
                    <a:pt x="190" y="389"/>
                    <a:pt x="260" y="406"/>
                  </a:cubicBezTo>
                  <a:cubicBezTo>
                    <a:pt x="288" y="412"/>
                    <a:pt x="316" y="420"/>
                    <a:pt x="344" y="457"/>
                  </a:cubicBezTo>
                  <a:cubicBezTo>
                    <a:pt x="367" y="482"/>
                    <a:pt x="375" y="513"/>
                    <a:pt x="375" y="546"/>
                  </a:cubicBezTo>
                  <a:cubicBezTo>
                    <a:pt x="375" y="616"/>
                    <a:pt x="325" y="689"/>
                    <a:pt x="244" y="689"/>
                  </a:cubicBezTo>
                  <a:cubicBezTo>
                    <a:pt x="213" y="689"/>
                    <a:pt x="140" y="684"/>
                    <a:pt x="87" y="636"/>
                  </a:cubicBezTo>
                  <a:cubicBezTo>
                    <a:pt x="28" y="580"/>
                    <a:pt x="25" y="518"/>
                    <a:pt x="25" y="482"/>
                  </a:cubicBezTo>
                  <a:cubicBezTo>
                    <a:pt x="22" y="473"/>
                    <a:pt x="17" y="473"/>
                    <a:pt x="14" y="473"/>
                  </a:cubicBezTo>
                  <a:cubicBezTo>
                    <a:pt x="0" y="473"/>
                    <a:pt x="0" y="479"/>
                    <a:pt x="0" y="496"/>
                  </a:cubicBezTo>
                  <a:lnTo>
                    <a:pt x="0" y="695"/>
                  </a:lnTo>
                  <a:cubicBezTo>
                    <a:pt x="0" y="712"/>
                    <a:pt x="0" y="720"/>
                    <a:pt x="11" y="720"/>
                  </a:cubicBezTo>
                  <a:cubicBezTo>
                    <a:pt x="17" y="720"/>
                    <a:pt x="20" y="717"/>
                    <a:pt x="25" y="706"/>
                  </a:cubicBezTo>
                  <a:cubicBezTo>
                    <a:pt x="25" y="706"/>
                    <a:pt x="28" y="703"/>
                    <a:pt x="62" y="650"/>
                  </a:cubicBezTo>
                  <a:cubicBezTo>
                    <a:pt x="92" y="684"/>
                    <a:pt x="157" y="720"/>
                    <a:pt x="244" y="720"/>
                  </a:cubicBezTo>
                  <a:cubicBezTo>
                    <a:pt x="358" y="720"/>
                    <a:pt x="440" y="622"/>
                    <a:pt x="440" y="513"/>
                  </a:cubicBezTo>
                  <a:cubicBezTo>
                    <a:pt x="440" y="415"/>
                    <a:pt x="372" y="333"/>
                    <a:pt x="291" y="3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0" name="Forme libre 339"/>
            <p:cNvSpPr/>
            <p:nvPr/>
          </p:nvSpPr>
          <p:spPr>
            <a:xfrm>
              <a:off x="8171640" y="6546960"/>
              <a:ext cx="24264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5" h="698">
                  <a:moveTo>
                    <a:pt x="543" y="448"/>
                  </a:moveTo>
                  <a:cubicBezTo>
                    <a:pt x="543" y="588"/>
                    <a:pt x="448" y="667"/>
                    <a:pt x="353" y="667"/>
                  </a:cubicBezTo>
                  <a:cubicBezTo>
                    <a:pt x="305" y="667"/>
                    <a:pt x="190" y="642"/>
                    <a:pt x="190" y="454"/>
                  </a:cubicBezTo>
                  <a:lnTo>
                    <a:pt x="190" y="78"/>
                  </a:lnTo>
                  <a:cubicBezTo>
                    <a:pt x="190" y="42"/>
                    <a:pt x="190" y="31"/>
                    <a:pt x="269" y="31"/>
                  </a:cubicBezTo>
                  <a:lnTo>
                    <a:pt x="291" y="31"/>
                  </a:lnTo>
                  <a:lnTo>
                    <a:pt x="291" y="0"/>
                  </a:lnTo>
                  <a:cubicBezTo>
                    <a:pt x="258" y="3"/>
                    <a:pt x="185" y="3"/>
                    <a:pt x="146" y="3"/>
                  </a:cubicBezTo>
                  <a:cubicBezTo>
                    <a:pt x="109" y="3"/>
                    <a:pt x="34" y="3"/>
                    <a:pt x="0" y="0"/>
                  </a:cubicBezTo>
                  <a:lnTo>
                    <a:pt x="0" y="31"/>
                  </a:lnTo>
                  <a:lnTo>
                    <a:pt x="22" y="31"/>
                  </a:lnTo>
                  <a:cubicBezTo>
                    <a:pt x="101" y="31"/>
                    <a:pt x="101" y="42"/>
                    <a:pt x="101" y="78"/>
                  </a:cubicBezTo>
                  <a:lnTo>
                    <a:pt x="101" y="451"/>
                  </a:lnTo>
                  <a:cubicBezTo>
                    <a:pt x="101" y="588"/>
                    <a:pt x="216" y="698"/>
                    <a:pt x="350" y="698"/>
                  </a:cubicBezTo>
                  <a:cubicBezTo>
                    <a:pt x="465" y="698"/>
                    <a:pt x="554" y="605"/>
                    <a:pt x="571" y="493"/>
                  </a:cubicBezTo>
                  <a:cubicBezTo>
                    <a:pt x="574" y="473"/>
                    <a:pt x="574" y="462"/>
                    <a:pt x="574" y="423"/>
                  </a:cubicBezTo>
                  <a:lnTo>
                    <a:pt x="574" y="106"/>
                  </a:lnTo>
                  <a:cubicBezTo>
                    <a:pt x="574" y="76"/>
                    <a:pt x="574" y="31"/>
                    <a:pt x="675" y="31"/>
                  </a:cubicBezTo>
                  <a:lnTo>
                    <a:pt x="675" y="0"/>
                  </a:lnTo>
                  <a:cubicBezTo>
                    <a:pt x="638" y="0"/>
                    <a:pt x="591" y="3"/>
                    <a:pt x="557" y="3"/>
                  </a:cubicBezTo>
                  <a:cubicBezTo>
                    <a:pt x="524" y="3"/>
                    <a:pt x="476" y="0"/>
                    <a:pt x="440" y="0"/>
                  </a:cubicBezTo>
                  <a:lnTo>
                    <a:pt x="440" y="31"/>
                  </a:lnTo>
                  <a:cubicBezTo>
                    <a:pt x="543" y="31"/>
                    <a:pt x="543" y="78"/>
                    <a:pt x="543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1" name="Forme libre 340"/>
            <p:cNvSpPr/>
            <p:nvPr/>
          </p:nvSpPr>
          <p:spPr>
            <a:xfrm>
              <a:off x="8438760" y="6546960"/>
              <a:ext cx="29916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675">
                  <a:moveTo>
                    <a:pt x="202" y="22"/>
                  </a:moveTo>
                  <a:cubicBezTo>
                    <a:pt x="193" y="0"/>
                    <a:pt x="190" y="0"/>
                    <a:pt x="168" y="0"/>
                  </a:cubicBezTo>
                  <a:lnTo>
                    <a:pt x="0" y="0"/>
                  </a:lnTo>
                  <a:lnTo>
                    <a:pt x="0" y="31"/>
                  </a:lnTo>
                  <a:lnTo>
                    <a:pt x="22" y="31"/>
                  </a:lnTo>
                  <a:cubicBezTo>
                    <a:pt x="101" y="31"/>
                    <a:pt x="101" y="42"/>
                    <a:pt x="101" y="78"/>
                  </a:cubicBezTo>
                  <a:lnTo>
                    <a:pt x="101" y="572"/>
                  </a:lnTo>
                  <a:cubicBezTo>
                    <a:pt x="101" y="600"/>
                    <a:pt x="101" y="644"/>
                    <a:pt x="0" y="644"/>
                  </a:cubicBezTo>
                  <a:lnTo>
                    <a:pt x="0" y="675"/>
                  </a:lnTo>
                  <a:cubicBezTo>
                    <a:pt x="34" y="675"/>
                    <a:pt x="84" y="672"/>
                    <a:pt x="115" y="672"/>
                  </a:cubicBezTo>
                  <a:cubicBezTo>
                    <a:pt x="148" y="672"/>
                    <a:pt x="196" y="675"/>
                    <a:pt x="232" y="675"/>
                  </a:cubicBezTo>
                  <a:lnTo>
                    <a:pt x="232" y="644"/>
                  </a:lnTo>
                  <a:cubicBezTo>
                    <a:pt x="129" y="644"/>
                    <a:pt x="129" y="600"/>
                    <a:pt x="129" y="572"/>
                  </a:cubicBezTo>
                  <a:lnTo>
                    <a:pt x="129" y="39"/>
                  </a:lnTo>
                  <a:lnTo>
                    <a:pt x="132" y="39"/>
                  </a:lnTo>
                  <a:lnTo>
                    <a:pt x="370" y="653"/>
                  </a:lnTo>
                  <a:cubicBezTo>
                    <a:pt x="372" y="667"/>
                    <a:pt x="378" y="675"/>
                    <a:pt x="389" y="675"/>
                  </a:cubicBezTo>
                  <a:cubicBezTo>
                    <a:pt x="398" y="675"/>
                    <a:pt x="403" y="667"/>
                    <a:pt x="406" y="656"/>
                  </a:cubicBezTo>
                  <a:lnTo>
                    <a:pt x="650" y="31"/>
                  </a:lnTo>
                  <a:lnTo>
                    <a:pt x="650" y="600"/>
                  </a:lnTo>
                  <a:cubicBezTo>
                    <a:pt x="650" y="633"/>
                    <a:pt x="647" y="644"/>
                    <a:pt x="571" y="644"/>
                  </a:cubicBezTo>
                  <a:lnTo>
                    <a:pt x="549" y="644"/>
                  </a:lnTo>
                  <a:lnTo>
                    <a:pt x="549" y="675"/>
                  </a:lnTo>
                  <a:cubicBezTo>
                    <a:pt x="585" y="672"/>
                    <a:pt x="652" y="672"/>
                    <a:pt x="692" y="672"/>
                  </a:cubicBezTo>
                  <a:cubicBezTo>
                    <a:pt x="728" y="672"/>
                    <a:pt x="795" y="672"/>
                    <a:pt x="832" y="675"/>
                  </a:cubicBezTo>
                  <a:lnTo>
                    <a:pt x="832" y="644"/>
                  </a:lnTo>
                  <a:lnTo>
                    <a:pt x="806" y="644"/>
                  </a:lnTo>
                  <a:cubicBezTo>
                    <a:pt x="731" y="644"/>
                    <a:pt x="731" y="633"/>
                    <a:pt x="731" y="600"/>
                  </a:cubicBezTo>
                  <a:lnTo>
                    <a:pt x="731" y="78"/>
                  </a:lnTo>
                  <a:cubicBezTo>
                    <a:pt x="731" y="42"/>
                    <a:pt x="731" y="31"/>
                    <a:pt x="806" y="31"/>
                  </a:cubicBezTo>
                  <a:lnTo>
                    <a:pt x="832" y="31"/>
                  </a:lnTo>
                  <a:lnTo>
                    <a:pt x="832" y="0"/>
                  </a:lnTo>
                  <a:lnTo>
                    <a:pt x="664" y="0"/>
                  </a:lnTo>
                  <a:cubicBezTo>
                    <a:pt x="638" y="0"/>
                    <a:pt x="638" y="0"/>
                    <a:pt x="633" y="20"/>
                  </a:cubicBezTo>
                  <a:lnTo>
                    <a:pt x="414" y="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2" name="Forme libre 341"/>
            <p:cNvSpPr/>
            <p:nvPr/>
          </p:nvSpPr>
          <p:spPr>
            <a:xfrm>
              <a:off x="8770320" y="6539040"/>
              <a:ext cx="21636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720">
                  <a:moveTo>
                    <a:pt x="0" y="359"/>
                  </a:moveTo>
                  <a:cubicBezTo>
                    <a:pt x="0" y="563"/>
                    <a:pt x="160" y="720"/>
                    <a:pt x="344" y="720"/>
                  </a:cubicBezTo>
                  <a:cubicBezTo>
                    <a:pt x="504" y="720"/>
                    <a:pt x="602" y="580"/>
                    <a:pt x="602" y="468"/>
                  </a:cubicBezTo>
                  <a:cubicBezTo>
                    <a:pt x="602" y="457"/>
                    <a:pt x="602" y="451"/>
                    <a:pt x="588" y="451"/>
                  </a:cubicBezTo>
                  <a:cubicBezTo>
                    <a:pt x="580" y="451"/>
                    <a:pt x="580" y="457"/>
                    <a:pt x="577" y="465"/>
                  </a:cubicBezTo>
                  <a:cubicBezTo>
                    <a:pt x="568" y="608"/>
                    <a:pt x="465" y="689"/>
                    <a:pt x="356" y="689"/>
                  </a:cubicBezTo>
                  <a:cubicBezTo>
                    <a:pt x="297" y="689"/>
                    <a:pt x="101" y="656"/>
                    <a:pt x="101" y="359"/>
                  </a:cubicBezTo>
                  <a:cubicBezTo>
                    <a:pt x="101" y="64"/>
                    <a:pt x="294" y="31"/>
                    <a:pt x="356" y="31"/>
                  </a:cubicBezTo>
                  <a:cubicBezTo>
                    <a:pt x="462" y="31"/>
                    <a:pt x="552" y="120"/>
                    <a:pt x="571" y="266"/>
                  </a:cubicBezTo>
                  <a:cubicBezTo>
                    <a:pt x="571" y="277"/>
                    <a:pt x="571" y="283"/>
                    <a:pt x="585" y="283"/>
                  </a:cubicBezTo>
                  <a:cubicBezTo>
                    <a:pt x="602" y="283"/>
                    <a:pt x="602" y="277"/>
                    <a:pt x="602" y="258"/>
                  </a:cubicBezTo>
                  <a:lnTo>
                    <a:pt x="602" y="22"/>
                  </a:lnTo>
                  <a:cubicBezTo>
                    <a:pt x="602" y="6"/>
                    <a:pt x="602" y="0"/>
                    <a:pt x="591" y="0"/>
                  </a:cubicBezTo>
                  <a:cubicBezTo>
                    <a:pt x="588" y="0"/>
                    <a:pt x="582" y="0"/>
                    <a:pt x="577" y="11"/>
                  </a:cubicBezTo>
                  <a:lnTo>
                    <a:pt x="526" y="84"/>
                  </a:lnTo>
                  <a:cubicBezTo>
                    <a:pt x="490" y="50"/>
                    <a:pt x="440" y="0"/>
                    <a:pt x="344" y="0"/>
                  </a:cubicBezTo>
                  <a:cubicBezTo>
                    <a:pt x="160" y="0"/>
                    <a:pt x="0" y="157"/>
                    <a:pt x="0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3" name="Forme libre 342"/>
            <p:cNvSpPr/>
            <p:nvPr/>
          </p:nvSpPr>
          <p:spPr>
            <a:xfrm>
              <a:off x="9026280" y="6539040"/>
              <a:ext cx="23652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720">
                  <a:moveTo>
                    <a:pt x="658" y="361"/>
                  </a:moveTo>
                  <a:cubicBezTo>
                    <a:pt x="658" y="160"/>
                    <a:pt x="507" y="0"/>
                    <a:pt x="328" y="0"/>
                  </a:cubicBezTo>
                  <a:cubicBezTo>
                    <a:pt x="151" y="0"/>
                    <a:pt x="0" y="157"/>
                    <a:pt x="0" y="361"/>
                  </a:cubicBezTo>
                  <a:cubicBezTo>
                    <a:pt x="0" y="563"/>
                    <a:pt x="151" y="720"/>
                    <a:pt x="328" y="720"/>
                  </a:cubicBezTo>
                  <a:cubicBezTo>
                    <a:pt x="507" y="720"/>
                    <a:pt x="658" y="560"/>
                    <a:pt x="658" y="361"/>
                  </a:cubicBezTo>
                  <a:close/>
                  <a:moveTo>
                    <a:pt x="330" y="692"/>
                  </a:moveTo>
                  <a:cubicBezTo>
                    <a:pt x="235" y="692"/>
                    <a:pt x="101" y="605"/>
                    <a:pt x="101" y="347"/>
                  </a:cubicBezTo>
                  <a:cubicBezTo>
                    <a:pt x="101" y="92"/>
                    <a:pt x="246" y="25"/>
                    <a:pt x="328" y="25"/>
                  </a:cubicBezTo>
                  <a:cubicBezTo>
                    <a:pt x="414" y="25"/>
                    <a:pt x="554" y="95"/>
                    <a:pt x="554" y="347"/>
                  </a:cubicBezTo>
                  <a:cubicBezTo>
                    <a:pt x="554" y="611"/>
                    <a:pt x="420" y="692"/>
                    <a:pt x="330" y="6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4" name="Forme libre 343"/>
            <p:cNvSpPr/>
            <p:nvPr/>
          </p:nvSpPr>
          <p:spPr>
            <a:xfrm>
              <a:off x="9278280" y="6546960"/>
              <a:ext cx="25272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698">
                  <a:moveTo>
                    <a:pt x="594" y="98"/>
                  </a:moveTo>
                  <a:cubicBezTo>
                    <a:pt x="608" y="62"/>
                    <a:pt x="636" y="31"/>
                    <a:pt x="703" y="31"/>
                  </a:cubicBezTo>
                  <a:lnTo>
                    <a:pt x="703" y="0"/>
                  </a:lnTo>
                  <a:cubicBezTo>
                    <a:pt x="672" y="3"/>
                    <a:pt x="633" y="3"/>
                    <a:pt x="608" y="3"/>
                  </a:cubicBezTo>
                  <a:cubicBezTo>
                    <a:pt x="577" y="3"/>
                    <a:pt x="521" y="0"/>
                    <a:pt x="493" y="0"/>
                  </a:cubicBezTo>
                  <a:lnTo>
                    <a:pt x="493" y="31"/>
                  </a:lnTo>
                  <a:cubicBezTo>
                    <a:pt x="546" y="31"/>
                    <a:pt x="566" y="56"/>
                    <a:pt x="566" y="81"/>
                  </a:cubicBezTo>
                  <a:cubicBezTo>
                    <a:pt x="566" y="87"/>
                    <a:pt x="563" y="95"/>
                    <a:pt x="560" y="101"/>
                  </a:cubicBezTo>
                  <a:lnTo>
                    <a:pt x="381" y="577"/>
                  </a:lnTo>
                  <a:lnTo>
                    <a:pt x="190" y="78"/>
                  </a:lnTo>
                  <a:cubicBezTo>
                    <a:pt x="185" y="64"/>
                    <a:pt x="185" y="62"/>
                    <a:pt x="185" y="59"/>
                  </a:cubicBezTo>
                  <a:cubicBezTo>
                    <a:pt x="185" y="31"/>
                    <a:pt x="241" y="31"/>
                    <a:pt x="266" y="31"/>
                  </a:cubicBezTo>
                  <a:lnTo>
                    <a:pt x="266" y="0"/>
                  </a:lnTo>
                  <a:cubicBezTo>
                    <a:pt x="232" y="3"/>
                    <a:pt x="162" y="3"/>
                    <a:pt x="126" y="3"/>
                  </a:cubicBezTo>
                  <a:cubicBezTo>
                    <a:pt x="78" y="3"/>
                    <a:pt x="36" y="0"/>
                    <a:pt x="0" y="0"/>
                  </a:cubicBezTo>
                  <a:lnTo>
                    <a:pt x="0" y="31"/>
                  </a:lnTo>
                  <a:cubicBezTo>
                    <a:pt x="64" y="31"/>
                    <a:pt x="84" y="31"/>
                    <a:pt x="98" y="67"/>
                  </a:cubicBezTo>
                  <a:lnTo>
                    <a:pt x="325" y="675"/>
                  </a:lnTo>
                  <a:cubicBezTo>
                    <a:pt x="333" y="695"/>
                    <a:pt x="339" y="698"/>
                    <a:pt x="350" y="698"/>
                  </a:cubicBezTo>
                  <a:cubicBezTo>
                    <a:pt x="367" y="698"/>
                    <a:pt x="370" y="692"/>
                    <a:pt x="375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5" name="Forme libre 344"/>
            <p:cNvSpPr/>
            <p:nvPr/>
          </p:nvSpPr>
          <p:spPr>
            <a:xfrm>
              <a:off x="9541080" y="6702480"/>
              <a:ext cx="9432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59">
                  <a:moveTo>
                    <a:pt x="263" y="59"/>
                  </a:moveTo>
                  <a:lnTo>
                    <a:pt x="263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6" name="Forme libre 345"/>
            <p:cNvSpPr/>
            <p:nvPr/>
          </p:nvSpPr>
          <p:spPr>
            <a:xfrm>
              <a:off x="9673200" y="6553080"/>
              <a:ext cx="14184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3"/>
                  </a:moveTo>
                  <a:lnTo>
                    <a:pt x="182" y="482"/>
                  </a:lnTo>
                  <a:cubicBezTo>
                    <a:pt x="336" y="345"/>
                    <a:pt x="395" y="291"/>
                    <a:pt x="395" y="191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1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2"/>
                  </a:lnTo>
                  <a:cubicBezTo>
                    <a:pt x="0" y="633"/>
                    <a:pt x="0" y="636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3"/>
                    <a:pt x="277" y="583"/>
                    <a:pt x="255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357" name="Groupe 356" descr="28§display§\text{SSQCOV-}2§svg§600§FALSE§" title="TexMaths"/>
          <p:cNvGrpSpPr/>
          <p:nvPr/>
        </p:nvGrpSpPr>
        <p:grpSpPr>
          <a:xfrm>
            <a:off x="8976310" y="5831649"/>
            <a:ext cx="1166400" cy="217261"/>
            <a:chOff x="7983000" y="6538320"/>
            <a:chExt cx="1714320" cy="319320"/>
          </a:xfrm>
        </p:grpSpPr>
        <p:sp>
          <p:nvSpPr>
            <p:cNvPr id="358" name="Forme libre 357"/>
            <p:cNvSpPr/>
            <p:nvPr/>
          </p:nvSpPr>
          <p:spPr>
            <a:xfrm>
              <a:off x="7983000" y="6538320"/>
              <a:ext cx="15804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720">
                  <a:moveTo>
                    <a:pt x="291" y="314"/>
                  </a:moveTo>
                  <a:lnTo>
                    <a:pt x="162" y="283"/>
                  </a:lnTo>
                  <a:cubicBezTo>
                    <a:pt x="101" y="269"/>
                    <a:pt x="64" y="216"/>
                    <a:pt x="64" y="157"/>
                  </a:cubicBezTo>
                  <a:cubicBezTo>
                    <a:pt x="64" y="87"/>
                    <a:pt x="118" y="28"/>
                    <a:pt x="193" y="28"/>
                  </a:cubicBezTo>
                  <a:cubicBezTo>
                    <a:pt x="358" y="28"/>
                    <a:pt x="381" y="190"/>
                    <a:pt x="386" y="235"/>
                  </a:cubicBezTo>
                  <a:cubicBezTo>
                    <a:pt x="389" y="241"/>
                    <a:pt x="389" y="247"/>
                    <a:pt x="400" y="247"/>
                  </a:cubicBezTo>
                  <a:cubicBezTo>
                    <a:pt x="412" y="247"/>
                    <a:pt x="412" y="241"/>
                    <a:pt x="412" y="221"/>
                  </a:cubicBezTo>
                  <a:lnTo>
                    <a:pt x="412" y="22"/>
                  </a:lnTo>
                  <a:cubicBezTo>
                    <a:pt x="412" y="6"/>
                    <a:pt x="412" y="0"/>
                    <a:pt x="400" y="0"/>
                  </a:cubicBezTo>
                  <a:cubicBezTo>
                    <a:pt x="395" y="0"/>
                    <a:pt x="392" y="0"/>
                    <a:pt x="386" y="14"/>
                  </a:cubicBezTo>
                  <a:lnTo>
                    <a:pt x="353" y="70"/>
                  </a:lnTo>
                  <a:cubicBezTo>
                    <a:pt x="322" y="39"/>
                    <a:pt x="280" y="0"/>
                    <a:pt x="193" y="0"/>
                  </a:cubicBezTo>
                  <a:cubicBezTo>
                    <a:pt x="84" y="0"/>
                    <a:pt x="0" y="87"/>
                    <a:pt x="0" y="190"/>
                  </a:cubicBezTo>
                  <a:cubicBezTo>
                    <a:pt x="0" y="275"/>
                    <a:pt x="53" y="345"/>
                    <a:pt x="129" y="373"/>
                  </a:cubicBezTo>
                  <a:cubicBezTo>
                    <a:pt x="140" y="375"/>
                    <a:pt x="190" y="389"/>
                    <a:pt x="260" y="406"/>
                  </a:cubicBezTo>
                  <a:cubicBezTo>
                    <a:pt x="288" y="412"/>
                    <a:pt x="316" y="420"/>
                    <a:pt x="344" y="457"/>
                  </a:cubicBezTo>
                  <a:cubicBezTo>
                    <a:pt x="367" y="482"/>
                    <a:pt x="375" y="513"/>
                    <a:pt x="375" y="546"/>
                  </a:cubicBezTo>
                  <a:cubicBezTo>
                    <a:pt x="375" y="616"/>
                    <a:pt x="325" y="689"/>
                    <a:pt x="244" y="689"/>
                  </a:cubicBezTo>
                  <a:cubicBezTo>
                    <a:pt x="213" y="689"/>
                    <a:pt x="140" y="684"/>
                    <a:pt x="87" y="636"/>
                  </a:cubicBezTo>
                  <a:cubicBezTo>
                    <a:pt x="28" y="580"/>
                    <a:pt x="25" y="518"/>
                    <a:pt x="25" y="482"/>
                  </a:cubicBezTo>
                  <a:cubicBezTo>
                    <a:pt x="22" y="473"/>
                    <a:pt x="17" y="473"/>
                    <a:pt x="14" y="473"/>
                  </a:cubicBezTo>
                  <a:cubicBezTo>
                    <a:pt x="0" y="473"/>
                    <a:pt x="0" y="479"/>
                    <a:pt x="0" y="496"/>
                  </a:cubicBezTo>
                  <a:lnTo>
                    <a:pt x="0" y="695"/>
                  </a:lnTo>
                  <a:cubicBezTo>
                    <a:pt x="0" y="712"/>
                    <a:pt x="0" y="720"/>
                    <a:pt x="11" y="720"/>
                  </a:cubicBezTo>
                  <a:cubicBezTo>
                    <a:pt x="17" y="720"/>
                    <a:pt x="20" y="717"/>
                    <a:pt x="25" y="706"/>
                  </a:cubicBezTo>
                  <a:cubicBezTo>
                    <a:pt x="25" y="706"/>
                    <a:pt x="28" y="703"/>
                    <a:pt x="62" y="650"/>
                  </a:cubicBezTo>
                  <a:cubicBezTo>
                    <a:pt x="92" y="684"/>
                    <a:pt x="157" y="720"/>
                    <a:pt x="244" y="720"/>
                  </a:cubicBezTo>
                  <a:cubicBezTo>
                    <a:pt x="358" y="720"/>
                    <a:pt x="440" y="622"/>
                    <a:pt x="440" y="513"/>
                  </a:cubicBezTo>
                  <a:cubicBezTo>
                    <a:pt x="440" y="415"/>
                    <a:pt x="372" y="333"/>
                    <a:pt x="291" y="31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59" name="Forme libre 358"/>
            <p:cNvSpPr/>
            <p:nvPr/>
          </p:nvSpPr>
          <p:spPr>
            <a:xfrm>
              <a:off x="8179560" y="6538320"/>
              <a:ext cx="15804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720">
                  <a:moveTo>
                    <a:pt x="291" y="314"/>
                  </a:moveTo>
                  <a:lnTo>
                    <a:pt x="162" y="283"/>
                  </a:lnTo>
                  <a:cubicBezTo>
                    <a:pt x="101" y="269"/>
                    <a:pt x="64" y="216"/>
                    <a:pt x="64" y="157"/>
                  </a:cubicBezTo>
                  <a:cubicBezTo>
                    <a:pt x="64" y="87"/>
                    <a:pt x="118" y="28"/>
                    <a:pt x="193" y="28"/>
                  </a:cubicBezTo>
                  <a:cubicBezTo>
                    <a:pt x="358" y="28"/>
                    <a:pt x="381" y="190"/>
                    <a:pt x="386" y="235"/>
                  </a:cubicBezTo>
                  <a:cubicBezTo>
                    <a:pt x="389" y="241"/>
                    <a:pt x="389" y="247"/>
                    <a:pt x="400" y="247"/>
                  </a:cubicBezTo>
                  <a:cubicBezTo>
                    <a:pt x="412" y="247"/>
                    <a:pt x="412" y="241"/>
                    <a:pt x="412" y="221"/>
                  </a:cubicBezTo>
                  <a:lnTo>
                    <a:pt x="412" y="22"/>
                  </a:lnTo>
                  <a:cubicBezTo>
                    <a:pt x="412" y="6"/>
                    <a:pt x="412" y="0"/>
                    <a:pt x="400" y="0"/>
                  </a:cubicBezTo>
                  <a:cubicBezTo>
                    <a:pt x="395" y="0"/>
                    <a:pt x="392" y="0"/>
                    <a:pt x="386" y="14"/>
                  </a:cubicBezTo>
                  <a:lnTo>
                    <a:pt x="353" y="70"/>
                  </a:lnTo>
                  <a:cubicBezTo>
                    <a:pt x="322" y="39"/>
                    <a:pt x="280" y="0"/>
                    <a:pt x="193" y="0"/>
                  </a:cubicBezTo>
                  <a:cubicBezTo>
                    <a:pt x="84" y="0"/>
                    <a:pt x="0" y="87"/>
                    <a:pt x="0" y="190"/>
                  </a:cubicBezTo>
                  <a:cubicBezTo>
                    <a:pt x="0" y="275"/>
                    <a:pt x="53" y="345"/>
                    <a:pt x="129" y="373"/>
                  </a:cubicBezTo>
                  <a:cubicBezTo>
                    <a:pt x="140" y="375"/>
                    <a:pt x="190" y="389"/>
                    <a:pt x="260" y="406"/>
                  </a:cubicBezTo>
                  <a:cubicBezTo>
                    <a:pt x="288" y="412"/>
                    <a:pt x="316" y="420"/>
                    <a:pt x="344" y="457"/>
                  </a:cubicBezTo>
                  <a:cubicBezTo>
                    <a:pt x="367" y="482"/>
                    <a:pt x="375" y="513"/>
                    <a:pt x="375" y="546"/>
                  </a:cubicBezTo>
                  <a:cubicBezTo>
                    <a:pt x="375" y="616"/>
                    <a:pt x="325" y="689"/>
                    <a:pt x="244" y="689"/>
                  </a:cubicBezTo>
                  <a:cubicBezTo>
                    <a:pt x="213" y="689"/>
                    <a:pt x="140" y="684"/>
                    <a:pt x="87" y="636"/>
                  </a:cubicBezTo>
                  <a:cubicBezTo>
                    <a:pt x="28" y="580"/>
                    <a:pt x="25" y="518"/>
                    <a:pt x="25" y="482"/>
                  </a:cubicBezTo>
                  <a:cubicBezTo>
                    <a:pt x="22" y="473"/>
                    <a:pt x="17" y="473"/>
                    <a:pt x="14" y="473"/>
                  </a:cubicBezTo>
                  <a:cubicBezTo>
                    <a:pt x="0" y="473"/>
                    <a:pt x="0" y="479"/>
                    <a:pt x="0" y="496"/>
                  </a:cubicBezTo>
                  <a:lnTo>
                    <a:pt x="0" y="695"/>
                  </a:lnTo>
                  <a:cubicBezTo>
                    <a:pt x="0" y="712"/>
                    <a:pt x="0" y="720"/>
                    <a:pt x="11" y="720"/>
                  </a:cubicBezTo>
                  <a:cubicBezTo>
                    <a:pt x="17" y="720"/>
                    <a:pt x="20" y="717"/>
                    <a:pt x="25" y="706"/>
                  </a:cubicBezTo>
                  <a:cubicBezTo>
                    <a:pt x="25" y="706"/>
                    <a:pt x="28" y="703"/>
                    <a:pt x="62" y="650"/>
                  </a:cubicBezTo>
                  <a:cubicBezTo>
                    <a:pt x="92" y="684"/>
                    <a:pt x="157" y="720"/>
                    <a:pt x="244" y="720"/>
                  </a:cubicBezTo>
                  <a:cubicBezTo>
                    <a:pt x="358" y="720"/>
                    <a:pt x="440" y="622"/>
                    <a:pt x="440" y="513"/>
                  </a:cubicBezTo>
                  <a:cubicBezTo>
                    <a:pt x="440" y="415"/>
                    <a:pt x="372" y="333"/>
                    <a:pt x="291" y="31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0" name="Forme libre 359"/>
            <p:cNvSpPr/>
            <p:nvPr/>
          </p:nvSpPr>
          <p:spPr>
            <a:xfrm>
              <a:off x="8376120" y="6538320"/>
              <a:ext cx="238680" cy="31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888">
                  <a:moveTo>
                    <a:pt x="263" y="681"/>
                  </a:moveTo>
                  <a:cubicBezTo>
                    <a:pt x="210" y="661"/>
                    <a:pt x="98" y="588"/>
                    <a:pt x="98" y="361"/>
                  </a:cubicBezTo>
                  <a:cubicBezTo>
                    <a:pt x="98" y="104"/>
                    <a:pt x="238" y="25"/>
                    <a:pt x="328" y="25"/>
                  </a:cubicBezTo>
                  <a:cubicBezTo>
                    <a:pt x="423" y="25"/>
                    <a:pt x="557" y="109"/>
                    <a:pt x="557" y="361"/>
                  </a:cubicBezTo>
                  <a:cubicBezTo>
                    <a:pt x="557" y="440"/>
                    <a:pt x="546" y="577"/>
                    <a:pt x="442" y="655"/>
                  </a:cubicBezTo>
                  <a:cubicBezTo>
                    <a:pt x="420" y="599"/>
                    <a:pt x="389" y="549"/>
                    <a:pt x="330" y="549"/>
                  </a:cubicBezTo>
                  <a:cubicBezTo>
                    <a:pt x="280" y="549"/>
                    <a:pt x="249" y="594"/>
                    <a:pt x="249" y="633"/>
                  </a:cubicBezTo>
                  <a:cubicBezTo>
                    <a:pt x="249" y="661"/>
                    <a:pt x="263" y="678"/>
                    <a:pt x="263" y="681"/>
                  </a:cubicBezTo>
                  <a:close/>
                  <a:moveTo>
                    <a:pt x="417" y="670"/>
                  </a:moveTo>
                  <a:cubicBezTo>
                    <a:pt x="384" y="689"/>
                    <a:pt x="350" y="695"/>
                    <a:pt x="330" y="695"/>
                  </a:cubicBezTo>
                  <a:cubicBezTo>
                    <a:pt x="280" y="695"/>
                    <a:pt x="272" y="647"/>
                    <a:pt x="272" y="633"/>
                  </a:cubicBezTo>
                  <a:cubicBezTo>
                    <a:pt x="272" y="605"/>
                    <a:pt x="291" y="571"/>
                    <a:pt x="330" y="571"/>
                  </a:cubicBezTo>
                  <a:cubicBezTo>
                    <a:pt x="384" y="571"/>
                    <a:pt x="406" y="613"/>
                    <a:pt x="417" y="670"/>
                  </a:cubicBezTo>
                  <a:close/>
                  <a:moveTo>
                    <a:pt x="456" y="689"/>
                  </a:moveTo>
                  <a:cubicBezTo>
                    <a:pt x="574" y="636"/>
                    <a:pt x="658" y="510"/>
                    <a:pt x="658" y="361"/>
                  </a:cubicBezTo>
                  <a:cubicBezTo>
                    <a:pt x="658" y="160"/>
                    <a:pt x="507" y="0"/>
                    <a:pt x="328" y="0"/>
                  </a:cubicBezTo>
                  <a:cubicBezTo>
                    <a:pt x="151" y="0"/>
                    <a:pt x="0" y="157"/>
                    <a:pt x="0" y="361"/>
                  </a:cubicBezTo>
                  <a:cubicBezTo>
                    <a:pt x="0" y="560"/>
                    <a:pt x="148" y="717"/>
                    <a:pt x="330" y="717"/>
                  </a:cubicBezTo>
                  <a:cubicBezTo>
                    <a:pt x="358" y="717"/>
                    <a:pt x="395" y="712"/>
                    <a:pt x="423" y="703"/>
                  </a:cubicBezTo>
                  <a:cubicBezTo>
                    <a:pt x="437" y="798"/>
                    <a:pt x="451" y="888"/>
                    <a:pt x="543" y="888"/>
                  </a:cubicBezTo>
                  <a:cubicBezTo>
                    <a:pt x="644" y="888"/>
                    <a:pt x="664" y="756"/>
                    <a:pt x="664" y="706"/>
                  </a:cubicBezTo>
                  <a:cubicBezTo>
                    <a:pt x="664" y="698"/>
                    <a:pt x="664" y="686"/>
                    <a:pt x="652" y="686"/>
                  </a:cubicBezTo>
                  <a:cubicBezTo>
                    <a:pt x="644" y="686"/>
                    <a:pt x="641" y="695"/>
                    <a:pt x="641" y="703"/>
                  </a:cubicBezTo>
                  <a:cubicBezTo>
                    <a:pt x="636" y="756"/>
                    <a:pt x="594" y="787"/>
                    <a:pt x="552" y="787"/>
                  </a:cubicBezTo>
                  <a:cubicBezTo>
                    <a:pt x="504" y="787"/>
                    <a:pt x="482" y="754"/>
                    <a:pt x="456" y="68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1" name="Forme libre 360"/>
            <p:cNvSpPr/>
            <p:nvPr/>
          </p:nvSpPr>
          <p:spPr>
            <a:xfrm>
              <a:off x="8652240" y="6538320"/>
              <a:ext cx="21636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720">
                  <a:moveTo>
                    <a:pt x="0" y="359"/>
                  </a:moveTo>
                  <a:cubicBezTo>
                    <a:pt x="0" y="563"/>
                    <a:pt x="160" y="720"/>
                    <a:pt x="344" y="720"/>
                  </a:cubicBezTo>
                  <a:cubicBezTo>
                    <a:pt x="504" y="720"/>
                    <a:pt x="602" y="580"/>
                    <a:pt x="602" y="468"/>
                  </a:cubicBezTo>
                  <a:cubicBezTo>
                    <a:pt x="602" y="457"/>
                    <a:pt x="602" y="451"/>
                    <a:pt x="588" y="451"/>
                  </a:cubicBezTo>
                  <a:cubicBezTo>
                    <a:pt x="580" y="451"/>
                    <a:pt x="580" y="457"/>
                    <a:pt x="577" y="465"/>
                  </a:cubicBezTo>
                  <a:cubicBezTo>
                    <a:pt x="568" y="608"/>
                    <a:pt x="465" y="689"/>
                    <a:pt x="356" y="689"/>
                  </a:cubicBezTo>
                  <a:cubicBezTo>
                    <a:pt x="297" y="689"/>
                    <a:pt x="101" y="655"/>
                    <a:pt x="101" y="359"/>
                  </a:cubicBezTo>
                  <a:cubicBezTo>
                    <a:pt x="101" y="64"/>
                    <a:pt x="294" y="31"/>
                    <a:pt x="356" y="31"/>
                  </a:cubicBezTo>
                  <a:cubicBezTo>
                    <a:pt x="462" y="31"/>
                    <a:pt x="552" y="120"/>
                    <a:pt x="571" y="266"/>
                  </a:cubicBezTo>
                  <a:cubicBezTo>
                    <a:pt x="571" y="277"/>
                    <a:pt x="571" y="283"/>
                    <a:pt x="585" y="283"/>
                  </a:cubicBezTo>
                  <a:cubicBezTo>
                    <a:pt x="602" y="283"/>
                    <a:pt x="602" y="277"/>
                    <a:pt x="602" y="258"/>
                  </a:cubicBezTo>
                  <a:lnTo>
                    <a:pt x="602" y="22"/>
                  </a:lnTo>
                  <a:cubicBezTo>
                    <a:pt x="602" y="6"/>
                    <a:pt x="602" y="0"/>
                    <a:pt x="591" y="0"/>
                  </a:cubicBezTo>
                  <a:cubicBezTo>
                    <a:pt x="588" y="0"/>
                    <a:pt x="582" y="0"/>
                    <a:pt x="577" y="11"/>
                  </a:cubicBezTo>
                  <a:lnTo>
                    <a:pt x="526" y="84"/>
                  </a:lnTo>
                  <a:cubicBezTo>
                    <a:pt x="490" y="50"/>
                    <a:pt x="440" y="0"/>
                    <a:pt x="344" y="0"/>
                  </a:cubicBezTo>
                  <a:cubicBezTo>
                    <a:pt x="160" y="0"/>
                    <a:pt x="0" y="157"/>
                    <a:pt x="0" y="35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2" name="Forme libre 361"/>
            <p:cNvSpPr/>
            <p:nvPr/>
          </p:nvSpPr>
          <p:spPr>
            <a:xfrm>
              <a:off x="8907480" y="6538320"/>
              <a:ext cx="23652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720">
                  <a:moveTo>
                    <a:pt x="658" y="361"/>
                  </a:moveTo>
                  <a:cubicBezTo>
                    <a:pt x="658" y="160"/>
                    <a:pt x="507" y="0"/>
                    <a:pt x="328" y="0"/>
                  </a:cubicBezTo>
                  <a:cubicBezTo>
                    <a:pt x="151" y="0"/>
                    <a:pt x="0" y="157"/>
                    <a:pt x="0" y="361"/>
                  </a:cubicBezTo>
                  <a:cubicBezTo>
                    <a:pt x="0" y="563"/>
                    <a:pt x="151" y="720"/>
                    <a:pt x="328" y="720"/>
                  </a:cubicBezTo>
                  <a:cubicBezTo>
                    <a:pt x="507" y="720"/>
                    <a:pt x="658" y="560"/>
                    <a:pt x="658" y="361"/>
                  </a:cubicBezTo>
                  <a:close/>
                  <a:moveTo>
                    <a:pt x="330" y="692"/>
                  </a:moveTo>
                  <a:cubicBezTo>
                    <a:pt x="235" y="692"/>
                    <a:pt x="101" y="605"/>
                    <a:pt x="101" y="347"/>
                  </a:cubicBezTo>
                  <a:cubicBezTo>
                    <a:pt x="101" y="92"/>
                    <a:pt x="246" y="25"/>
                    <a:pt x="328" y="25"/>
                  </a:cubicBezTo>
                  <a:cubicBezTo>
                    <a:pt x="414" y="25"/>
                    <a:pt x="554" y="95"/>
                    <a:pt x="554" y="347"/>
                  </a:cubicBezTo>
                  <a:cubicBezTo>
                    <a:pt x="554" y="611"/>
                    <a:pt x="420" y="692"/>
                    <a:pt x="330" y="692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3" name="Forme libre 362"/>
            <p:cNvSpPr/>
            <p:nvPr/>
          </p:nvSpPr>
          <p:spPr>
            <a:xfrm>
              <a:off x="9160560" y="6546240"/>
              <a:ext cx="25272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698">
                  <a:moveTo>
                    <a:pt x="594" y="98"/>
                  </a:moveTo>
                  <a:cubicBezTo>
                    <a:pt x="608" y="62"/>
                    <a:pt x="636" y="31"/>
                    <a:pt x="703" y="31"/>
                  </a:cubicBezTo>
                  <a:lnTo>
                    <a:pt x="703" y="0"/>
                  </a:lnTo>
                  <a:cubicBezTo>
                    <a:pt x="672" y="3"/>
                    <a:pt x="633" y="3"/>
                    <a:pt x="608" y="3"/>
                  </a:cubicBezTo>
                  <a:cubicBezTo>
                    <a:pt x="577" y="3"/>
                    <a:pt x="521" y="0"/>
                    <a:pt x="493" y="0"/>
                  </a:cubicBezTo>
                  <a:lnTo>
                    <a:pt x="493" y="31"/>
                  </a:lnTo>
                  <a:cubicBezTo>
                    <a:pt x="546" y="31"/>
                    <a:pt x="566" y="56"/>
                    <a:pt x="566" y="81"/>
                  </a:cubicBezTo>
                  <a:cubicBezTo>
                    <a:pt x="566" y="87"/>
                    <a:pt x="563" y="95"/>
                    <a:pt x="560" y="101"/>
                  </a:cubicBezTo>
                  <a:lnTo>
                    <a:pt x="381" y="577"/>
                  </a:lnTo>
                  <a:lnTo>
                    <a:pt x="190" y="78"/>
                  </a:lnTo>
                  <a:cubicBezTo>
                    <a:pt x="185" y="64"/>
                    <a:pt x="185" y="62"/>
                    <a:pt x="185" y="59"/>
                  </a:cubicBezTo>
                  <a:cubicBezTo>
                    <a:pt x="185" y="31"/>
                    <a:pt x="241" y="31"/>
                    <a:pt x="266" y="31"/>
                  </a:cubicBezTo>
                  <a:lnTo>
                    <a:pt x="266" y="0"/>
                  </a:lnTo>
                  <a:cubicBezTo>
                    <a:pt x="232" y="3"/>
                    <a:pt x="162" y="3"/>
                    <a:pt x="126" y="3"/>
                  </a:cubicBezTo>
                  <a:cubicBezTo>
                    <a:pt x="78" y="3"/>
                    <a:pt x="36" y="0"/>
                    <a:pt x="0" y="0"/>
                  </a:cubicBezTo>
                  <a:lnTo>
                    <a:pt x="0" y="31"/>
                  </a:lnTo>
                  <a:cubicBezTo>
                    <a:pt x="64" y="31"/>
                    <a:pt x="84" y="31"/>
                    <a:pt x="98" y="67"/>
                  </a:cubicBezTo>
                  <a:lnTo>
                    <a:pt x="325" y="675"/>
                  </a:lnTo>
                  <a:cubicBezTo>
                    <a:pt x="333" y="695"/>
                    <a:pt x="339" y="698"/>
                    <a:pt x="350" y="698"/>
                  </a:cubicBezTo>
                  <a:cubicBezTo>
                    <a:pt x="367" y="698"/>
                    <a:pt x="370" y="692"/>
                    <a:pt x="375" y="67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4" name="Forme libre 363"/>
            <p:cNvSpPr/>
            <p:nvPr/>
          </p:nvSpPr>
          <p:spPr>
            <a:xfrm>
              <a:off x="9423360" y="6701760"/>
              <a:ext cx="9432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59">
                  <a:moveTo>
                    <a:pt x="263" y="59"/>
                  </a:moveTo>
                  <a:lnTo>
                    <a:pt x="263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5" name="Forme libre 364"/>
            <p:cNvSpPr/>
            <p:nvPr/>
          </p:nvSpPr>
          <p:spPr>
            <a:xfrm>
              <a:off x="9555480" y="6552360"/>
              <a:ext cx="14184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3"/>
                  </a:moveTo>
                  <a:lnTo>
                    <a:pt x="182" y="482"/>
                  </a:lnTo>
                  <a:cubicBezTo>
                    <a:pt x="336" y="345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2"/>
                  </a:lnTo>
                  <a:cubicBezTo>
                    <a:pt x="0" y="633"/>
                    <a:pt x="0" y="636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3"/>
                    <a:pt x="277" y="583"/>
                    <a:pt x="255" y="58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367" name="Groupe 366" descr="28§display§\text{SABSCOV-}2§svg§600§FALSE§" title="TexMaths"/>
          <p:cNvGrpSpPr/>
          <p:nvPr/>
        </p:nvGrpSpPr>
        <p:grpSpPr>
          <a:xfrm>
            <a:off x="8971763" y="5825279"/>
            <a:ext cx="1330264" cy="178806"/>
            <a:chOff x="7982640" y="6537960"/>
            <a:chExt cx="1955160" cy="262800"/>
          </a:xfrm>
        </p:grpSpPr>
        <p:sp>
          <p:nvSpPr>
            <p:cNvPr id="368" name="Forme libre 367"/>
            <p:cNvSpPr/>
            <p:nvPr/>
          </p:nvSpPr>
          <p:spPr>
            <a:xfrm>
              <a:off x="7982640" y="6541920"/>
              <a:ext cx="15804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720">
                  <a:moveTo>
                    <a:pt x="291" y="314"/>
                  </a:moveTo>
                  <a:lnTo>
                    <a:pt x="162" y="283"/>
                  </a:lnTo>
                  <a:cubicBezTo>
                    <a:pt x="101" y="269"/>
                    <a:pt x="64" y="216"/>
                    <a:pt x="64" y="157"/>
                  </a:cubicBezTo>
                  <a:cubicBezTo>
                    <a:pt x="64" y="87"/>
                    <a:pt x="118" y="28"/>
                    <a:pt x="193" y="28"/>
                  </a:cubicBezTo>
                  <a:cubicBezTo>
                    <a:pt x="358" y="28"/>
                    <a:pt x="381" y="190"/>
                    <a:pt x="386" y="235"/>
                  </a:cubicBezTo>
                  <a:cubicBezTo>
                    <a:pt x="389" y="241"/>
                    <a:pt x="389" y="246"/>
                    <a:pt x="400" y="246"/>
                  </a:cubicBezTo>
                  <a:cubicBezTo>
                    <a:pt x="412" y="246"/>
                    <a:pt x="412" y="241"/>
                    <a:pt x="412" y="221"/>
                  </a:cubicBezTo>
                  <a:lnTo>
                    <a:pt x="412" y="22"/>
                  </a:lnTo>
                  <a:cubicBezTo>
                    <a:pt x="412" y="6"/>
                    <a:pt x="412" y="0"/>
                    <a:pt x="400" y="0"/>
                  </a:cubicBezTo>
                  <a:cubicBezTo>
                    <a:pt x="395" y="0"/>
                    <a:pt x="392" y="0"/>
                    <a:pt x="386" y="14"/>
                  </a:cubicBezTo>
                  <a:lnTo>
                    <a:pt x="353" y="70"/>
                  </a:lnTo>
                  <a:cubicBezTo>
                    <a:pt x="322" y="39"/>
                    <a:pt x="280" y="0"/>
                    <a:pt x="193" y="0"/>
                  </a:cubicBezTo>
                  <a:cubicBezTo>
                    <a:pt x="84" y="0"/>
                    <a:pt x="0" y="87"/>
                    <a:pt x="0" y="190"/>
                  </a:cubicBezTo>
                  <a:cubicBezTo>
                    <a:pt x="0" y="274"/>
                    <a:pt x="53" y="344"/>
                    <a:pt x="129" y="373"/>
                  </a:cubicBezTo>
                  <a:cubicBezTo>
                    <a:pt x="140" y="375"/>
                    <a:pt x="190" y="389"/>
                    <a:pt x="260" y="406"/>
                  </a:cubicBezTo>
                  <a:cubicBezTo>
                    <a:pt x="288" y="412"/>
                    <a:pt x="316" y="420"/>
                    <a:pt x="344" y="457"/>
                  </a:cubicBezTo>
                  <a:cubicBezTo>
                    <a:pt x="367" y="482"/>
                    <a:pt x="375" y="513"/>
                    <a:pt x="375" y="546"/>
                  </a:cubicBezTo>
                  <a:cubicBezTo>
                    <a:pt x="375" y="616"/>
                    <a:pt x="325" y="689"/>
                    <a:pt x="244" y="689"/>
                  </a:cubicBezTo>
                  <a:cubicBezTo>
                    <a:pt x="213" y="689"/>
                    <a:pt x="140" y="683"/>
                    <a:pt x="87" y="636"/>
                  </a:cubicBezTo>
                  <a:cubicBezTo>
                    <a:pt x="28" y="580"/>
                    <a:pt x="25" y="518"/>
                    <a:pt x="25" y="482"/>
                  </a:cubicBezTo>
                  <a:cubicBezTo>
                    <a:pt x="22" y="473"/>
                    <a:pt x="17" y="473"/>
                    <a:pt x="14" y="473"/>
                  </a:cubicBezTo>
                  <a:cubicBezTo>
                    <a:pt x="0" y="473"/>
                    <a:pt x="0" y="479"/>
                    <a:pt x="0" y="496"/>
                  </a:cubicBezTo>
                  <a:lnTo>
                    <a:pt x="0" y="695"/>
                  </a:lnTo>
                  <a:cubicBezTo>
                    <a:pt x="0" y="711"/>
                    <a:pt x="0" y="720"/>
                    <a:pt x="11" y="720"/>
                  </a:cubicBezTo>
                  <a:cubicBezTo>
                    <a:pt x="17" y="720"/>
                    <a:pt x="20" y="717"/>
                    <a:pt x="25" y="706"/>
                  </a:cubicBezTo>
                  <a:cubicBezTo>
                    <a:pt x="25" y="706"/>
                    <a:pt x="28" y="703"/>
                    <a:pt x="62" y="650"/>
                  </a:cubicBezTo>
                  <a:cubicBezTo>
                    <a:pt x="92" y="683"/>
                    <a:pt x="157" y="720"/>
                    <a:pt x="244" y="720"/>
                  </a:cubicBezTo>
                  <a:cubicBezTo>
                    <a:pt x="358" y="720"/>
                    <a:pt x="440" y="622"/>
                    <a:pt x="440" y="513"/>
                  </a:cubicBezTo>
                  <a:cubicBezTo>
                    <a:pt x="440" y="415"/>
                    <a:pt x="372" y="333"/>
                    <a:pt x="291" y="31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9" name="Forme libre 368"/>
            <p:cNvSpPr/>
            <p:nvPr/>
          </p:nvSpPr>
          <p:spPr>
            <a:xfrm>
              <a:off x="8171280" y="6537960"/>
              <a:ext cx="2437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8" h="709">
                  <a:moveTo>
                    <a:pt x="361" y="20"/>
                  </a:moveTo>
                  <a:cubicBezTo>
                    <a:pt x="356" y="6"/>
                    <a:pt x="356" y="0"/>
                    <a:pt x="339" y="0"/>
                  </a:cubicBezTo>
                  <a:cubicBezTo>
                    <a:pt x="322" y="0"/>
                    <a:pt x="319" y="6"/>
                    <a:pt x="316" y="20"/>
                  </a:cubicBezTo>
                  <a:lnTo>
                    <a:pt x="112" y="611"/>
                  </a:lnTo>
                  <a:cubicBezTo>
                    <a:pt x="92" y="661"/>
                    <a:pt x="53" y="675"/>
                    <a:pt x="0" y="678"/>
                  </a:cubicBezTo>
                  <a:lnTo>
                    <a:pt x="0" y="709"/>
                  </a:lnTo>
                  <a:cubicBezTo>
                    <a:pt x="22" y="706"/>
                    <a:pt x="64" y="706"/>
                    <a:pt x="101" y="706"/>
                  </a:cubicBezTo>
                  <a:cubicBezTo>
                    <a:pt x="132" y="706"/>
                    <a:pt x="182" y="706"/>
                    <a:pt x="216" y="709"/>
                  </a:cubicBezTo>
                  <a:lnTo>
                    <a:pt x="216" y="678"/>
                  </a:lnTo>
                  <a:cubicBezTo>
                    <a:pt x="165" y="678"/>
                    <a:pt x="140" y="653"/>
                    <a:pt x="140" y="627"/>
                  </a:cubicBezTo>
                  <a:cubicBezTo>
                    <a:pt x="140" y="625"/>
                    <a:pt x="140" y="613"/>
                    <a:pt x="143" y="611"/>
                  </a:cubicBezTo>
                  <a:lnTo>
                    <a:pt x="188" y="482"/>
                  </a:lnTo>
                  <a:lnTo>
                    <a:pt x="431" y="482"/>
                  </a:lnTo>
                  <a:lnTo>
                    <a:pt x="484" y="633"/>
                  </a:lnTo>
                  <a:cubicBezTo>
                    <a:pt x="484" y="639"/>
                    <a:pt x="487" y="644"/>
                    <a:pt x="487" y="647"/>
                  </a:cubicBezTo>
                  <a:cubicBezTo>
                    <a:pt x="487" y="678"/>
                    <a:pt x="431" y="678"/>
                    <a:pt x="406" y="678"/>
                  </a:cubicBezTo>
                  <a:lnTo>
                    <a:pt x="406" y="709"/>
                  </a:lnTo>
                  <a:cubicBezTo>
                    <a:pt x="440" y="706"/>
                    <a:pt x="510" y="706"/>
                    <a:pt x="549" y="706"/>
                  </a:cubicBezTo>
                  <a:cubicBezTo>
                    <a:pt x="591" y="706"/>
                    <a:pt x="636" y="706"/>
                    <a:pt x="678" y="709"/>
                  </a:cubicBezTo>
                  <a:lnTo>
                    <a:pt x="678" y="678"/>
                  </a:lnTo>
                  <a:lnTo>
                    <a:pt x="658" y="678"/>
                  </a:lnTo>
                  <a:cubicBezTo>
                    <a:pt x="599" y="678"/>
                    <a:pt x="585" y="669"/>
                    <a:pt x="574" y="639"/>
                  </a:cubicBezTo>
                  <a:close/>
                  <a:moveTo>
                    <a:pt x="308" y="132"/>
                  </a:moveTo>
                  <a:lnTo>
                    <a:pt x="420" y="451"/>
                  </a:lnTo>
                  <a:lnTo>
                    <a:pt x="199" y="451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0" name="Forme libre 369"/>
            <p:cNvSpPr/>
            <p:nvPr/>
          </p:nvSpPr>
          <p:spPr>
            <a:xfrm>
              <a:off x="8438400" y="6550200"/>
              <a:ext cx="21852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75">
                  <a:moveTo>
                    <a:pt x="185" y="314"/>
                  </a:moveTo>
                  <a:lnTo>
                    <a:pt x="185" y="70"/>
                  </a:lnTo>
                  <a:cubicBezTo>
                    <a:pt x="185" y="36"/>
                    <a:pt x="185" y="31"/>
                    <a:pt x="232" y="31"/>
                  </a:cubicBezTo>
                  <a:lnTo>
                    <a:pt x="356" y="31"/>
                  </a:lnTo>
                  <a:cubicBezTo>
                    <a:pt x="451" y="31"/>
                    <a:pt x="484" y="115"/>
                    <a:pt x="484" y="168"/>
                  </a:cubicBezTo>
                  <a:cubicBezTo>
                    <a:pt x="484" y="230"/>
                    <a:pt x="437" y="314"/>
                    <a:pt x="328" y="314"/>
                  </a:cubicBezTo>
                  <a:close/>
                  <a:moveTo>
                    <a:pt x="417" y="322"/>
                  </a:moveTo>
                  <a:cubicBezTo>
                    <a:pt x="512" y="302"/>
                    <a:pt x="582" y="241"/>
                    <a:pt x="582" y="168"/>
                  </a:cubicBezTo>
                  <a:cubicBezTo>
                    <a:pt x="582" y="81"/>
                    <a:pt x="490" y="0"/>
                    <a:pt x="361" y="0"/>
                  </a:cubicBezTo>
                  <a:lnTo>
                    <a:pt x="0" y="0"/>
                  </a:lnTo>
                  <a:lnTo>
                    <a:pt x="0" y="31"/>
                  </a:lnTo>
                  <a:lnTo>
                    <a:pt x="22" y="31"/>
                  </a:lnTo>
                  <a:cubicBezTo>
                    <a:pt x="101" y="31"/>
                    <a:pt x="101" y="42"/>
                    <a:pt x="101" y="78"/>
                  </a:cubicBezTo>
                  <a:lnTo>
                    <a:pt x="101" y="599"/>
                  </a:lnTo>
                  <a:cubicBezTo>
                    <a:pt x="101" y="633"/>
                    <a:pt x="101" y="644"/>
                    <a:pt x="22" y="644"/>
                  </a:cubicBezTo>
                  <a:lnTo>
                    <a:pt x="0" y="644"/>
                  </a:lnTo>
                  <a:lnTo>
                    <a:pt x="0" y="675"/>
                  </a:lnTo>
                  <a:lnTo>
                    <a:pt x="386" y="675"/>
                  </a:lnTo>
                  <a:cubicBezTo>
                    <a:pt x="518" y="675"/>
                    <a:pt x="608" y="588"/>
                    <a:pt x="608" y="493"/>
                  </a:cubicBezTo>
                  <a:cubicBezTo>
                    <a:pt x="608" y="409"/>
                    <a:pt x="526" y="333"/>
                    <a:pt x="417" y="322"/>
                  </a:cubicBezTo>
                  <a:close/>
                  <a:moveTo>
                    <a:pt x="356" y="644"/>
                  </a:moveTo>
                  <a:lnTo>
                    <a:pt x="232" y="644"/>
                  </a:lnTo>
                  <a:cubicBezTo>
                    <a:pt x="185" y="644"/>
                    <a:pt x="185" y="639"/>
                    <a:pt x="185" y="605"/>
                  </a:cubicBezTo>
                  <a:lnTo>
                    <a:pt x="185" y="336"/>
                  </a:lnTo>
                  <a:lnTo>
                    <a:pt x="370" y="336"/>
                  </a:lnTo>
                  <a:cubicBezTo>
                    <a:pt x="468" y="336"/>
                    <a:pt x="510" y="426"/>
                    <a:pt x="510" y="493"/>
                  </a:cubicBezTo>
                  <a:cubicBezTo>
                    <a:pt x="510" y="563"/>
                    <a:pt x="456" y="644"/>
                    <a:pt x="356" y="64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1" name="Forme libre 370"/>
            <p:cNvSpPr/>
            <p:nvPr/>
          </p:nvSpPr>
          <p:spPr>
            <a:xfrm>
              <a:off x="8695440" y="6541920"/>
              <a:ext cx="15804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720">
                  <a:moveTo>
                    <a:pt x="291" y="314"/>
                  </a:moveTo>
                  <a:lnTo>
                    <a:pt x="162" y="283"/>
                  </a:lnTo>
                  <a:cubicBezTo>
                    <a:pt x="101" y="269"/>
                    <a:pt x="64" y="216"/>
                    <a:pt x="64" y="157"/>
                  </a:cubicBezTo>
                  <a:cubicBezTo>
                    <a:pt x="64" y="87"/>
                    <a:pt x="118" y="28"/>
                    <a:pt x="193" y="28"/>
                  </a:cubicBezTo>
                  <a:cubicBezTo>
                    <a:pt x="358" y="28"/>
                    <a:pt x="381" y="190"/>
                    <a:pt x="386" y="235"/>
                  </a:cubicBezTo>
                  <a:cubicBezTo>
                    <a:pt x="389" y="241"/>
                    <a:pt x="389" y="246"/>
                    <a:pt x="400" y="246"/>
                  </a:cubicBezTo>
                  <a:cubicBezTo>
                    <a:pt x="412" y="246"/>
                    <a:pt x="412" y="241"/>
                    <a:pt x="412" y="221"/>
                  </a:cubicBezTo>
                  <a:lnTo>
                    <a:pt x="412" y="22"/>
                  </a:lnTo>
                  <a:cubicBezTo>
                    <a:pt x="412" y="6"/>
                    <a:pt x="412" y="0"/>
                    <a:pt x="400" y="0"/>
                  </a:cubicBezTo>
                  <a:cubicBezTo>
                    <a:pt x="395" y="0"/>
                    <a:pt x="392" y="0"/>
                    <a:pt x="386" y="14"/>
                  </a:cubicBezTo>
                  <a:lnTo>
                    <a:pt x="353" y="70"/>
                  </a:lnTo>
                  <a:cubicBezTo>
                    <a:pt x="322" y="39"/>
                    <a:pt x="280" y="0"/>
                    <a:pt x="193" y="0"/>
                  </a:cubicBezTo>
                  <a:cubicBezTo>
                    <a:pt x="84" y="0"/>
                    <a:pt x="0" y="87"/>
                    <a:pt x="0" y="190"/>
                  </a:cubicBezTo>
                  <a:cubicBezTo>
                    <a:pt x="0" y="274"/>
                    <a:pt x="53" y="344"/>
                    <a:pt x="129" y="373"/>
                  </a:cubicBezTo>
                  <a:cubicBezTo>
                    <a:pt x="140" y="375"/>
                    <a:pt x="190" y="389"/>
                    <a:pt x="260" y="406"/>
                  </a:cubicBezTo>
                  <a:cubicBezTo>
                    <a:pt x="288" y="412"/>
                    <a:pt x="316" y="420"/>
                    <a:pt x="344" y="457"/>
                  </a:cubicBezTo>
                  <a:cubicBezTo>
                    <a:pt x="367" y="482"/>
                    <a:pt x="375" y="513"/>
                    <a:pt x="375" y="546"/>
                  </a:cubicBezTo>
                  <a:cubicBezTo>
                    <a:pt x="375" y="616"/>
                    <a:pt x="325" y="689"/>
                    <a:pt x="244" y="689"/>
                  </a:cubicBezTo>
                  <a:cubicBezTo>
                    <a:pt x="213" y="689"/>
                    <a:pt x="140" y="683"/>
                    <a:pt x="87" y="636"/>
                  </a:cubicBezTo>
                  <a:cubicBezTo>
                    <a:pt x="28" y="580"/>
                    <a:pt x="25" y="518"/>
                    <a:pt x="25" y="482"/>
                  </a:cubicBezTo>
                  <a:cubicBezTo>
                    <a:pt x="22" y="473"/>
                    <a:pt x="17" y="473"/>
                    <a:pt x="14" y="473"/>
                  </a:cubicBezTo>
                  <a:cubicBezTo>
                    <a:pt x="0" y="473"/>
                    <a:pt x="0" y="479"/>
                    <a:pt x="0" y="496"/>
                  </a:cubicBezTo>
                  <a:lnTo>
                    <a:pt x="0" y="695"/>
                  </a:lnTo>
                  <a:cubicBezTo>
                    <a:pt x="0" y="711"/>
                    <a:pt x="0" y="720"/>
                    <a:pt x="11" y="720"/>
                  </a:cubicBezTo>
                  <a:cubicBezTo>
                    <a:pt x="17" y="720"/>
                    <a:pt x="20" y="717"/>
                    <a:pt x="25" y="706"/>
                  </a:cubicBezTo>
                  <a:cubicBezTo>
                    <a:pt x="25" y="706"/>
                    <a:pt x="28" y="703"/>
                    <a:pt x="62" y="650"/>
                  </a:cubicBezTo>
                  <a:cubicBezTo>
                    <a:pt x="92" y="683"/>
                    <a:pt x="157" y="720"/>
                    <a:pt x="244" y="720"/>
                  </a:cubicBezTo>
                  <a:cubicBezTo>
                    <a:pt x="358" y="720"/>
                    <a:pt x="440" y="622"/>
                    <a:pt x="440" y="513"/>
                  </a:cubicBezTo>
                  <a:cubicBezTo>
                    <a:pt x="440" y="415"/>
                    <a:pt x="372" y="333"/>
                    <a:pt x="291" y="31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2" name="Forme libre 371"/>
            <p:cNvSpPr/>
            <p:nvPr/>
          </p:nvSpPr>
          <p:spPr>
            <a:xfrm>
              <a:off x="8892720" y="6541920"/>
              <a:ext cx="21636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720">
                  <a:moveTo>
                    <a:pt x="0" y="358"/>
                  </a:moveTo>
                  <a:cubicBezTo>
                    <a:pt x="0" y="563"/>
                    <a:pt x="160" y="720"/>
                    <a:pt x="344" y="720"/>
                  </a:cubicBezTo>
                  <a:cubicBezTo>
                    <a:pt x="504" y="720"/>
                    <a:pt x="602" y="580"/>
                    <a:pt x="602" y="468"/>
                  </a:cubicBezTo>
                  <a:cubicBezTo>
                    <a:pt x="602" y="457"/>
                    <a:pt x="602" y="451"/>
                    <a:pt x="588" y="451"/>
                  </a:cubicBezTo>
                  <a:cubicBezTo>
                    <a:pt x="580" y="451"/>
                    <a:pt x="580" y="457"/>
                    <a:pt x="577" y="465"/>
                  </a:cubicBezTo>
                  <a:cubicBezTo>
                    <a:pt x="568" y="608"/>
                    <a:pt x="465" y="689"/>
                    <a:pt x="356" y="689"/>
                  </a:cubicBezTo>
                  <a:cubicBezTo>
                    <a:pt x="297" y="689"/>
                    <a:pt x="101" y="655"/>
                    <a:pt x="101" y="358"/>
                  </a:cubicBezTo>
                  <a:cubicBezTo>
                    <a:pt x="101" y="64"/>
                    <a:pt x="294" y="31"/>
                    <a:pt x="356" y="31"/>
                  </a:cubicBezTo>
                  <a:cubicBezTo>
                    <a:pt x="462" y="31"/>
                    <a:pt x="552" y="120"/>
                    <a:pt x="571" y="266"/>
                  </a:cubicBezTo>
                  <a:cubicBezTo>
                    <a:pt x="571" y="277"/>
                    <a:pt x="571" y="283"/>
                    <a:pt x="585" y="283"/>
                  </a:cubicBezTo>
                  <a:cubicBezTo>
                    <a:pt x="602" y="283"/>
                    <a:pt x="602" y="277"/>
                    <a:pt x="602" y="258"/>
                  </a:cubicBezTo>
                  <a:lnTo>
                    <a:pt x="602" y="22"/>
                  </a:lnTo>
                  <a:cubicBezTo>
                    <a:pt x="602" y="6"/>
                    <a:pt x="602" y="0"/>
                    <a:pt x="591" y="0"/>
                  </a:cubicBezTo>
                  <a:cubicBezTo>
                    <a:pt x="588" y="0"/>
                    <a:pt x="582" y="0"/>
                    <a:pt x="577" y="11"/>
                  </a:cubicBezTo>
                  <a:lnTo>
                    <a:pt x="526" y="84"/>
                  </a:lnTo>
                  <a:cubicBezTo>
                    <a:pt x="490" y="50"/>
                    <a:pt x="440" y="0"/>
                    <a:pt x="344" y="0"/>
                  </a:cubicBezTo>
                  <a:cubicBezTo>
                    <a:pt x="160" y="0"/>
                    <a:pt x="0" y="157"/>
                    <a:pt x="0" y="35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3" name="Forme libre 372"/>
            <p:cNvSpPr/>
            <p:nvPr/>
          </p:nvSpPr>
          <p:spPr>
            <a:xfrm>
              <a:off x="9149040" y="6541920"/>
              <a:ext cx="236520" cy="25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720">
                  <a:moveTo>
                    <a:pt x="658" y="361"/>
                  </a:moveTo>
                  <a:cubicBezTo>
                    <a:pt x="658" y="160"/>
                    <a:pt x="507" y="0"/>
                    <a:pt x="328" y="0"/>
                  </a:cubicBezTo>
                  <a:cubicBezTo>
                    <a:pt x="151" y="0"/>
                    <a:pt x="0" y="157"/>
                    <a:pt x="0" y="361"/>
                  </a:cubicBezTo>
                  <a:cubicBezTo>
                    <a:pt x="0" y="563"/>
                    <a:pt x="151" y="720"/>
                    <a:pt x="328" y="720"/>
                  </a:cubicBezTo>
                  <a:cubicBezTo>
                    <a:pt x="507" y="720"/>
                    <a:pt x="658" y="560"/>
                    <a:pt x="658" y="361"/>
                  </a:cubicBezTo>
                  <a:close/>
                  <a:moveTo>
                    <a:pt x="330" y="692"/>
                  </a:moveTo>
                  <a:cubicBezTo>
                    <a:pt x="235" y="692"/>
                    <a:pt x="101" y="605"/>
                    <a:pt x="101" y="347"/>
                  </a:cubicBezTo>
                  <a:cubicBezTo>
                    <a:pt x="101" y="92"/>
                    <a:pt x="246" y="25"/>
                    <a:pt x="328" y="25"/>
                  </a:cubicBezTo>
                  <a:cubicBezTo>
                    <a:pt x="414" y="25"/>
                    <a:pt x="554" y="95"/>
                    <a:pt x="554" y="347"/>
                  </a:cubicBezTo>
                  <a:cubicBezTo>
                    <a:pt x="554" y="611"/>
                    <a:pt x="420" y="692"/>
                    <a:pt x="330" y="692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4" name="Forme libre 373"/>
            <p:cNvSpPr/>
            <p:nvPr/>
          </p:nvSpPr>
          <p:spPr>
            <a:xfrm>
              <a:off x="9401040" y="6550200"/>
              <a:ext cx="25272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697">
                  <a:moveTo>
                    <a:pt x="594" y="98"/>
                  </a:moveTo>
                  <a:cubicBezTo>
                    <a:pt x="608" y="62"/>
                    <a:pt x="636" y="31"/>
                    <a:pt x="703" y="31"/>
                  </a:cubicBezTo>
                  <a:lnTo>
                    <a:pt x="703" y="0"/>
                  </a:lnTo>
                  <a:cubicBezTo>
                    <a:pt x="672" y="3"/>
                    <a:pt x="633" y="3"/>
                    <a:pt x="608" y="3"/>
                  </a:cubicBezTo>
                  <a:cubicBezTo>
                    <a:pt x="577" y="3"/>
                    <a:pt x="521" y="0"/>
                    <a:pt x="493" y="0"/>
                  </a:cubicBezTo>
                  <a:lnTo>
                    <a:pt x="493" y="31"/>
                  </a:lnTo>
                  <a:cubicBezTo>
                    <a:pt x="546" y="31"/>
                    <a:pt x="566" y="56"/>
                    <a:pt x="566" y="81"/>
                  </a:cubicBezTo>
                  <a:cubicBezTo>
                    <a:pt x="566" y="87"/>
                    <a:pt x="563" y="95"/>
                    <a:pt x="560" y="101"/>
                  </a:cubicBezTo>
                  <a:lnTo>
                    <a:pt x="381" y="577"/>
                  </a:lnTo>
                  <a:lnTo>
                    <a:pt x="190" y="78"/>
                  </a:lnTo>
                  <a:cubicBezTo>
                    <a:pt x="185" y="64"/>
                    <a:pt x="185" y="62"/>
                    <a:pt x="185" y="59"/>
                  </a:cubicBezTo>
                  <a:cubicBezTo>
                    <a:pt x="185" y="31"/>
                    <a:pt x="241" y="31"/>
                    <a:pt x="266" y="31"/>
                  </a:cubicBezTo>
                  <a:lnTo>
                    <a:pt x="266" y="0"/>
                  </a:lnTo>
                  <a:cubicBezTo>
                    <a:pt x="232" y="3"/>
                    <a:pt x="162" y="3"/>
                    <a:pt x="126" y="3"/>
                  </a:cubicBezTo>
                  <a:cubicBezTo>
                    <a:pt x="78" y="3"/>
                    <a:pt x="36" y="0"/>
                    <a:pt x="0" y="0"/>
                  </a:cubicBezTo>
                  <a:lnTo>
                    <a:pt x="0" y="31"/>
                  </a:lnTo>
                  <a:cubicBezTo>
                    <a:pt x="64" y="31"/>
                    <a:pt x="84" y="31"/>
                    <a:pt x="98" y="67"/>
                  </a:cubicBezTo>
                  <a:lnTo>
                    <a:pt x="325" y="675"/>
                  </a:lnTo>
                  <a:cubicBezTo>
                    <a:pt x="333" y="695"/>
                    <a:pt x="339" y="697"/>
                    <a:pt x="350" y="697"/>
                  </a:cubicBezTo>
                  <a:cubicBezTo>
                    <a:pt x="367" y="697"/>
                    <a:pt x="370" y="692"/>
                    <a:pt x="375" y="67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5" name="Forme libre 374"/>
            <p:cNvSpPr/>
            <p:nvPr/>
          </p:nvSpPr>
          <p:spPr>
            <a:xfrm>
              <a:off x="9663840" y="6705360"/>
              <a:ext cx="9432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59">
                  <a:moveTo>
                    <a:pt x="263" y="59"/>
                  </a:moveTo>
                  <a:lnTo>
                    <a:pt x="263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6" name="Forme libre 375"/>
            <p:cNvSpPr/>
            <p:nvPr/>
          </p:nvSpPr>
          <p:spPr>
            <a:xfrm>
              <a:off x="9795960" y="6555960"/>
              <a:ext cx="14184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3"/>
                  </a:moveTo>
                  <a:lnTo>
                    <a:pt x="182" y="482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2"/>
                  </a:lnTo>
                  <a:cubicBezTo>
                    <a:pt x="0" y="633"/>
                    <a:pt x="0" y="636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3"/>
                    <a:pt x="277" y="583"/>
                    <a:pt x="255" y="58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377" name="Groupe 376" descr="28§display§\textcolor{green}{\text{with g a continuous, convex and derivable function.}}§svg§600§FALSE§" title="TexMaths"/>
          <p:cNvGrpSpPr/>
          <p:nvPr/>
        </p:nvGrpSpPr>
        <p:grpSpPr>
          <a:xfrm>
            <a:off x="4211898" y="5822359"/>
            <a:ext cx="5414380" cy="220690"/>
            <a:chOff x="2019599" y="6516000"/>
            <a:chExt cx="7957801" cy="324360"/>
          </a:xfrm>
        </p:grpSpPr>
        <p:sp>
          <p:nvSpPr>
            <p:cNvPr id="378" name="Forme libre 377"/>
            <p:cNvSpPr/>
            <p:nvPr/>
          </p:nvSpPr>
          <p:spPr>
            <a:xfrm>
              <a:off x="2019599" y="6612840"/>
              <a:ext cx="2437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8" h="437">
                  <a:moveTo>
                    <a:pt x="594" y="95"/>
                  </a:moveTo>
                  <a:cubicBezTo>
                    <a:pt x="610" y="45"/>
                    <a:pt x="641" y="31"/>
                    <a:pt x="678" y="31"/>
                  </a:cubicBezTo>
                  <a:lnTo>
                    <a:pt x="678" y="0"/>
                  </a:lnTo>
                  <a:cubicBezTo>
                    <a:pt x="655" y="3"/>
                    <a:pt x="627" y="3"/>
                    <a:pt x="605" y="3"/>
                  </a:cubicBezTo>
                  <a:cubicBezTo>
                    <a:pt x="577" y="3"/>
                    <a:pt x="532" y="0"/>
                    <a:pt x="512" y="0"/>
                  </a:cubicBezTo>
                  <a:lnTo>
                    <a:pt x="512" y="31"/>
                  </a:lnTo>
                  <a:cubicBezTo>
                    <a:pt x="549" y="31"/>
                    <a:pt x="571" y="50"/>
                    <a:pt x="571" y="78"/>
                  </a:cubicBezTo>
                  <a:cubicBezTo>
                    <a:pt x="571" y="84"/>
                    <a:pt x="571" y="87"/>
                    <a:pt x="566" y="98"/>
                  </a:cubicBezTo>
                  <a:lnTo>
                    <a:pt x="476" y="353"/>
                  </a:lnTo>
                  <a:lnTo>
                    <a:pt x="378" y="76"/>
                  </a:lnTo>
                  <a:cubicBezTo>
                    <a:pt x="372" y="64"/>
                    <a:pt x="372" y="62"/>
                    <a:pt x="372" y="59"/>
                  </a:cubicBezTo>
                  <a:cubicBezTo>
                    <a:pt x="372" y="31"/>
                    <a:pt x="412" y="31"/>
                    <a:pt x="431" y="31"/>
                  </a:cubicBezTo>
                  <a:lnTo>
                    <a:pt x="431" y="0"/>
                  </a:lnTo>
                  <a:cubicBezTo>
                    <a:pt x="403" y="0"/>
                    <a:pt x="353" y="3"/>
                    <a:pt x="328" y="3"/>
                  </a:cubicBezTo>
                  <a:cubicBezTo>
                    <a:pt x="300" y="3"/>
                    <a:pt x="269" y="3"/>
                    <a:pt x="241" y="0"/>
                  </a:cubicBezTo>
                  <a:lnTo>
                    <a:pt x="241" y="31"/>
                  </a:lnTo>
                  <a:cubicBezTo>
                    <a:pt x="277" y="31"/>
                    <a:pt x="291" y="34"/>
                    <a:pt x="302" y="45"/>
                  </a:cubicBezTo>
                  <a:cubicBezTo>
                    <a:pt x="308" y="50"/>
                    <a:pt x="319" y="81"/>
                    <a:pt x="325" y="101"/>
                  </a:cubicBezTo>
                  <a:lnTo>
                    <a:pt x="241" y="339"/>
                  </a:lnTo>
                  <a:lnTo>
                    <a:pt x="146" y="76"/>
                  </a:lnTo>
                  <a:cubicBezTo>
                    <a:pt x="140" y="64"/>
                    <a:pt x="140" y="62"/>
                    <a:pt x="140" y="59"/>
                  </a:cubicBezTo>
                  <a:cubicBezTo>
                    <a:pt x="140" y="31"/>
                    <a:pt x="179" y="31"/>
                    <a:pt x="199" y="31"/>
                  </a:cubicBezTo>
                  <a:lnTo>
                    <a:pt x="199" y="0"/>
                  </a:lnTo>
                  <a:cubicBezTo>
                    <a:pt x="171" y="0"/>
                    <a:pt x="115" y="3"/>
                    <a:pt x="92" y="3"/>
                  </a:cubicBezTo>
                  <a:cubicBezTo>
                    <a:pt x="87" y="3"/>
                    <a:pt x="36" y="3"/>
                    <a:pt x="0" y="0"/>
                  </a:cubicBezTo>
                  <a:lnTo>
                    <a:pt x="0" y="31"/>
                  </a:lnTo>
                  <a:cubicBezTo>
                    <a:pt x="50" y="31"/>
                    <a:pt x="62" y="34"/>
                    <a:pt x="73" y="64"/>
                  </a:cubicBezTo>
                  <a:lnTo>
                    <a:pt x="199" y="417"/>
                  </a:lnTo>
                  <a:cubicBezTo>
                    <a:pt x="202" y="431"/>
                    <a:pt x="204" y="437"/>
                    <a:pt x="218" y="437"/>
                  </a:cubicBezTo>
                  <a:cubicBezTo>
                    <a:pt x="232" y="437"/>
                    <a:pt x="232" y="431"/>
                    <a:pt x="238" y="417"/>
                  </a:cubicBezTo>
                  <a:lnTo>
                    <a:pt x="339" y="137"/>
                  </a:lnTo>
                  <a:lnTo>
                    <a:pt x="440" y="420"/>
                  </a:lnTo>
                  <a:cubicBezTo>
                    <a:pt x="442" y="431"/>
                    <a:pt x="445" y="437"/>
                    <a:pt x="459" y="437"/>
                  </a:cubicBezTo>
                  <a:cubicBezTo>
                    <a:pt x="470" y="437"/>
                    <a:pt x="473" y="429"/>
                    <a:pt x="479" y="420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9" name="Forme libre 378"/>
            <p:cNvSpPr/>
            <p:nvPr/>
          </p:nvSpPr>
          <p:spPr>
            <a:xfrm>
              <a:off x="2280600" y="652896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5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0" name="Forme libre 379"/>
            <p:cNvSpPr/>
            <p:nvPr/>
          </p:nvSpPr>
          <p:spPr>
            <a:xfrm>
              <a:off x="2374560" y="6548400"/>
              <a:ext cx="11160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19">
                  <a:moveTo>
                    <a:pt x="154" y="213"/>
                  </a:moveTo>
                  <a:lnTo>
                    <a:pt x="294" y="213"/>
                  </a:lnTo>
                  <a:lnTo>
                    <a:pt x="294" y="182"/>
                  </a:lnTo>
                  <a:lnTo>
                    <a:pt x="154" y="182"/>
                  </a:lnTo>
                  <a:lnTo>
                    <a:pt x="154" y="0"/>
                  </a:lnTo>
                  <a:lnTo>
                    <a:pt x="129" y="0"/>
                  </a:lnTo>
                  <a:cubicBezTo>
                    <a:pt x="126" y="81"/>
                    <a:pt x="98" y="188"/>
                    <a:pt x="0" y="190"/>
                  </a:cubicBezTo>
                  <a:lnTo>
                    <a:pt x="0" y="213"/>
                  </a:lnTo>
                  <a:lnTo>
                    <a:pt x="84" y="213"/>
                  </a:lnTo>
                  <a:lnTo>
                    <a:pt x="84" y="485"/>
                  </a:lnTo>
                  <a:cubicBezTo>
                    <a:pt x="84" y="608"/>
                    <a:pt x="176" y="619"/>
                    <a:pt x="213" y="619"/>
                  </a:cubicBezTo>
                  <a:cubicBezTo>
                    <a:pt x="283" y="619"/>
                    <a:pt x="311" y="549"/>
                    <a:pt x="311" y="485"/>
                  </a:cubicBezTo>
                  <a:lnTo>
                    <a:pt x="311" y="429"/>
                  </a:lnTo>
                  <a:lnTo>
                    <a:pt x="286" y="429"/>
                  </a:lnTo>
                  <a:lnTo>
                    <a:pt x="286" y="485"/>
                  </a:lnTo>
                  <a:cubicBezTo>
                    <a:pt x="286" y="557"/>
                    <a:pt x="258" y="594"/>
                    <a:pt x="218" y="594"/>
                  </a:cubicBezTo>
                  <a:cubicBezTo>
                    <a:pt x="154" y="594"/>
                    <a:pt x="154" y="504"/>
                    <a:pt x="154" y="48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1" name="Forme libre 380"/>
            <p:cNvSpPr/>
            <p:nvPr/>
          </p:nvSpPr>
          <p:spPr>
            <a:xfrm>
              <a:off x="2516400" y="6519960"/>
              <a:ext cx="17892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686">
                  <a:moveTo>
                    <a:pt x="78" y="611"/>
                  </a:move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4" y="684"/>
                    <a:pt x="112" y="684"/>
                  </a:cubicBezTo>
                  <a:cubicBezTo>
                    <a:pt x="137" y="684"/>
                    <a:pt x="190" y="686"/>
                    <a:pt x="224" y="686"/>
                  </a:cubicBezTo>
                  <a:lnTo>
                    <a:pt x="224" y="655"/>
                  </a:lnTo>
                  <a:cubicBezTo>
                    <a:pt x="157" y="655"/>
                    <a:pt x="146" y="655"/>
                    <a:pt x="146" y="611"/>
                  </a:cubicBezTo>
                  <a:lnTo>
                    <a:pt x="146" y="429"/>
                  </a:lnTo>
                  <a:cubicBezTo>
                    <a:pt x="146" y="325"/>
                    <a:pt x="216" y="272"/>
                    <a:pt x="280" y="272"/>
                  </a:cubicBezTo>
                  <a:cubicBezTo>
                    <a:pt x="342" y="272"/>
                    <a:pt x="353" y="325"/>
                    <a:pt x="353" y="381"/>
                  </a:cubicBezTo>
                  <a:lnTo>
                    <a:pt x="353" y="611"/>
                  </a:lnTo>
                  <a:cubicBezTo>
                    <a:pt x="353" y="655"/>
                    <a:pt x="342" y="655"/>
                    <a:pt x="274" y="655"/>
                  </a:cubicBezTo>
                  <a:lnTo>
                    <a:pt x="274" y="686"/>
                  </a:lnTo>
                  <a:cubicBezTo>
                    <a:pt x="311" y="686"/>
                    <a:pt x="361" y="684"/>
                    <a:pt x="386" y="684"/>
                  </a:cubicBezTo>
                  <a:cubicBezTo>
                    <a:pt x="412" y="684"/>
                    <a:pt x="465" y="686"/>
                    <a:pt x="498" y="686"/>
                  </a:cubicBezTo>
                  <a:lnTo>
                    <a:pt x="498" y="655"/>
                  </a:lnTo>
                  <a:cubicBezTo>
                    <a:pt x="445" y="655"/>
                    <a:pt x="423" y="655"/>
                    <a:pt x="420" y="625"/>
                  </a:cubicBezTo>
                  <a:lnTo>
                    <a:pt x="420" y="437"/>
                  </a:lnTo>
                  <a:cubicBezTo>
                    <a:pt x="420" y="353"/>
                    <a:pt x="420" y="322"/>
                    <a:pt x="389" y="286"/>
                  </a:cubicBezTo>
                  <a:cubicBezTo>
                    <a:pt x="375" y="269"/>
                    <a:pt x="344" y="249"/>
                    <a:pt x="286" y="249"/>
                  </a:cubicBezTo>
                  <a:cubicBezTo>
                    <a:pt x="202" y="249"/>
                    <a:pt x="160" y="308"/>
                    <a:pt x="143" y="347"/>
                  </a:cubicBezTo>
                  <a:lnTo>
                    <a:pt x="143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2" name="Forme libre 381"/>
            <p:cNvSpPr/>
            <p:nvPr/>
          </p:nvSpPr>
          <p:spPr>
            <a:xfrm>
              <a:off x="2829960" y="6605640"/>
              <a:ext cx="163080" cy="23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653">
                  <a:moveTo>
                    <a:pt x="193" y="277"/>
                  </a:moveTo>
                  <a:cubicBezTo>
                    <a:pt x="106" y="277"/>
                    <a:pt x="106" y="179"/>
                    <a:pt x="106" y="157"/>
                  </a:cubicBezTo>
                  <a:cubicBezTo>
                    <a:pt x="106" y="129"/>
                    <a:pt x="106" y="98"/>
                    <a:pt x="120" y="73"/>
                  </a:cubicBezTo>
                  <a:cubicBezTo>
                    <a:pt x="129" y="62"/>
                    <a:pt x="151" y="34"/>
                    <a:pt x="193" y="34"/>
                  </a:cubicBezTo>
                  <a:cubicBezTo>
                    <a:pt x="277" y="34"/>
                    <a:pt x="277" y="132"/>
                    <a:pt x="277" y="154"/>
                  </a:cubicBezTo>
                  <a:cubicBezTo>
                    <a:pt x="277" y="182"/>
                    <a:pt x="277" y="213"/>
                    <a:pt x="263" y="238"/>
                  </a:cubicBezTo>
                  <a:cubicBezTo>
                    <a:pt x="255" y="249"/>
                    <a:pt x="232" y="277"/>
                    <a:pt x="193" y="277"/>
                  </a:cubicBezTo>
                  <a:close/>
                  <a:moveTo>
                    <a:pt x="78" y="317"/>
                  </a:moveTo>
                  <a:cubicBezTo>
                    <a:pt x="78" y="314"/>
                    <a:pt x="78" y="289"/>
                    <a:pt x="95" y="269"/>
                  </a:cubicBezTo>
                  <a:cubicBezTo>
                    <a:pt x="132" y="297"/>
                    <a:pt x="174" y="300"/>
                    <a:pt x="193" y="300"/>
                  </a:cubicBezTo>
                  <a:cubicBezTo>
                    <a:pt x="283" y="300"/>
                    <a:pt x="353" y="233"/>
                    <a:pt x="353" y="157"/>
                  </a:cubicBezTo>
                  <a:cubicBezTo>
                    <a:pt x="353" y="120"/>
                    <a:pt x="336" y="84"/>
                    <a:pt x="311" y="62"/>
                  </a:cubicBezTo>
                  <a:cubicBezTo>
                    <a:pt x="347" y="28"/>
                    <a:pt x="384" y="22"/>
                    <a:pt x="400" y="22"/>
                  </a:cubicBezTo>
                  <a:cubicBezTo>
                    <a:pt x="403" y="22"/>
                    <a:pt x="409" y="22"/>
                    <a:pt x="412" y="22"/>
                  </a:cubicBezTo>
                  <a:cubicBezTo>
                    <a:pt x="400" y="28"/>
                    <a:pt x="395" y="36"/>
                    <a:pt x="395" y="50"/>
                  </a:cubicBezTo>
                  <a:cubicBezTo>
                    <a:pt x="395" y="67"/>
                    <a:pt x="409" y="78"/>
                    <a:pt x="423" y="78"/>
                  </a:cubicBezTo>
                  <a:cubicBezTo>
                    <a:pt x="434" y="78"/>
                    <a:pt x="454" y="70"/>
                    <a:pt x="454" y="48"/>
                  </a:cubicBezTo>
                  <a:cubicBezTo>
                    <a:pt x="454" y="31"/>
                    <a:pt x="440" y="0"/>
                    <a:pt x="403" y="0"/>
                  </a:cubicBezTo>
                  <a:cubicBezTo>
                    <a:pt x="384" y="0"/>
                    <a:pt x="339" y="6"/>
                    <a:pt x="297" y="48"/>
                  </a:cubicBezTo>
                  <a:cubicBezTo>
                    <a:pt x="255" y="14"/>
                    <a:pt x="213" y="11"/>
                    <a:pt x="193" y="11"/>
                  </a:cubicBezTo>
                  <a:cubicBezTo>
                    <a:pt x="101" y="11"/>
                    <a:pt x="31" y="78"/>
                    <a:pt x="31" y="154"/>
                  </a:cubicBezTo>
                  <a:cubicBezTo>
                    <a:pt x="31" y="199"/>
                    <a:pt x="53" y="235"/>
                    <a:pt x="78" y="258"/>
                  </a:cubicBezTo>
                  <a:cubicBezTo>
                    <a:pt x="64" y="272"/>
                    <a:pt x="48" y="305"/>
                    <a:pt x="48" y="339"/>
                  </a:cubicBezTo>
                  <a:cubicBezTo>
                    <a:pt x="48" y="370"/>
                    <a:pt x="62" y="406"/>
                    <a:pt x="92" y="426"/>
                  </a:cubicBezTo>
                  <a:cubicBezTo>
                    <a:pt x="31" y="443"/>
                    <a:pt x="0" y="487"/>
                    <a:pt x="0" y="527"/>
                  </a:cubicBezTo>
                  <a:cubicBezTo>
                    <a:pt x="0" y="597"/>
                    <a:pt x="98" y="653"/>
                    <a:pt x="218" y="653"/>
                  </a:cubicBezTo>
                  <a:cubicBezTo>
                    <a:pt x="336" y="653"/>
                    <a:pt x="440" y="602"/>
                    <a:pt x="440" y="524"/>
                  </a:cubicBezTo>
                  <a:cubicBezTo>
                    <a:pt x="440" y="490"/>
                    <a:pt x="426" y="440"/>
                    <a:pt x="375" y="412"/>
                  </a:cubicBezTo>
                  <a:cubicBezTo>
                    <a:pt x="322" y="384"/>
                    <a:pt x="263" y="384"/>
                    <a:pt x="204" y="384"/>
                  </a:cubicBezTo>
                  <a:cubicBezTo>
                    <a:pt x="179" y="384"/>
                    <a:pt x="137" y="384"/>
                    <a:pt x="129" y="384"/>
                  </a:cubicBezTo>
                  <a:cubicBezTo>
                    <a:pt x="98" y="378"/>
                    <a:pt x="78" y="347"/>
                    <a:pt x="78" y="317"/>
                  </a:cubicBezTo>
                  <a:close/>
                  <a:moveTo>
                    <a:pt x="221" y="627"/>
                  </a:moveTo>
                  <a:cubicBezTo>
                    <a:pt x="120" y="627"/>
                    <a:pt x="50" y="577"/>
                    <a:pt x="50" y="527"/>
                  </a:cubicBezTo>
                  <a:cubicBezTo>
                    <a:pt x="50" y="482"/>
                    <a:pt x="90" y="443"/>
                    <a:pt x="132" y="440"/>
                  </a:cubicBezTo>
                  <a:lnTo>
                    <a:pt x="190" y="440"/>
                  </a:lnTo>
                  <a:cubicBezTo>
                    <a:pt x="277" y="440"/>
                    <a:pt x="386" y="440"/>
                    <a:pt x="386" y="527"/>
                  </a:cubicBezTo>
                  <a:cubicBezTo>
                    <a:pt x="386" y="580"/>
                    <a:pt x="316" y="627"/>
                    <a:pt x="221" y="62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3" name="Forme libre 382"/>
            <p:cNvSpPr/>
            <p:nvPr/>
          </p:nvSpPr>
          <p:spPr>
            <a:xfrm>
              <a:off x="3130560" y="660672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9"/>
                    <a:pt x="95" y="454"/>
                    <a:pt x="160" y="454"/>
                  </a:cubicBezTo>
                  <a:cubicBezTo>
                    <a:pt x="224" y="454"/>
                    <a:pt x="269" y="415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1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4" name="Forme libre 383"/>
            <p:cNvSpPr/>
            <p:nvPr/>
          </p:nvSpPr>
          <p:spPr>
            <a:xfrm>
              <a:off x="3422879" y="6606720"/>
              <a:ext cx="1357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4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4"/>
                    <a:pt x="213" y="454"/>
                  </a:cubicBezTo>
                  <a:cubicBezTo>
                    <a:pt x="347" y="454"/>
                    <a:pt x="378" y="336"/>
                    <a:pt x="378" y="325"/>
                  </a:cubicBezTo>
                  <a:cubicBezTo>
                    <a:pt x="378" y="317"/>
                    <a:pt x="367" y="317"/>
                    <a:pt x="364" y="317"/>
                  </a:cubicBezTo>
                  <a:cubicBezTo>
                    <a:pt x="356" y="317"/>
                    <a:pt x="353" y="319"/>
                    <a:pt x="353" y="325"/>
                  </a:cubicBezTo>
                  <a:cubicBezTo>
                    <a:pt x="322" y="417"/>
                    <a:pt x="258" y="429"/>
                    <a:pt x="221" y="429"/>
                  </a:cubicBezTo>
                  <a:cubicBezTo>
                    <a:pt x="171" y="429"/>
                    <a:pt x="81" y="387"/>
                    <a:pt x="81" y="22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5" name="Forme libre 384"/>
            <p:cNvSpPr/>
            <p:nvPr/>
          </p:nvSpPr>
          <p:spPr>
            <a:xfrm>
              <a:off x="3578040" y="660672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3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3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440" y="359"/>
                    <a:pt x="440" y="233"/>
                  </a:cubicBezTo>
                  <a:close/>
                  <a:moveTo>
                    <a:pt x="221" y="429"/>
                  </a:moveTo>
                  <a:cubicBezTo>
                    <a:pt x="176" y="429"/>
                    <a:pt x="134" y="409"/>
                    <a:pt x="106" y="364"/>
                  </a:cubicBezTo>
                  <a:cubicBezTo>
                    <a:pt x="81" y="319"/>
                    <a:pt x="81" y="261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1"/>
                    <a:pt x="356" y="314"/>
                    <a:pt x="336" y="356"/>
                  </a:cubicBezTo>
                  <a:cubicBezTo>
                    <a:pt x="314" y="401"/>
                    <a:pt x="269" y="429"/>
                    <a:pt x="221" y="42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6" name="Forme libre 385"/>
            <p:cNvSpPr/>
            <p:nvPr/>
          </p:nvSpPr>
          <p:spPr>
            <a:xfrm>
              <a:off x="3756239" y="660888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7" name="Forme libre 386"/>
            <p:cNvSpPr/>
            <p:nvPr/>
          </p:nvSpPr>
          <p:spPr>
            <a:xfrm>
              <a:off x="3938759" y="6548400"/>
              <a:ext cx="11160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19">
                  <a:moveTo>
                    <a:pt x="154" y="213"/>
                  </a:moveTo>
                  <a:lnTo>
                    <a:pt x="294" y="213"/>
                  </a:lnTo>
                  <a:lnTo>
                    <a:pt x="294" y="182"/>
                  </a:lnTo>
                  <a:lnTo>
                    <a:pt x="154" y="182"/>
                  </a:lnTo>
                  <a:lnTo>
                    <a:pt x="154" y="0"/>
                  </a:lnTo>
                  <a:lnTo>
                    <a:pt x="129" y="0"/>
                  </a:lnTo>
                  <a:cubicBezTo>
                    <a:pt x="126" y="81"/>
                    <a:pt x="98" y="188"/>
                    <a:pt x="0" y="190"/>
                  </a:cubicBezTo>
                  <a:lnTo>
                    <a:pt x="0" y="213"/>
                  </a:lnTo>
                  <a:lnTo>
                    <a:pt x="84" y="213"/>
                  </a:lnTo>
                  <a:lnTo>
                    <a:pt x="84" y="485"/>
                  </a:lnTo>
                  <a:cubicBezTo>
                    <a:pt x="84" y="608"/>
                    <a:pt x="176" y="619"/>
                    <a:pt x="213" y="619"/>
                  </a:cubicBezTo>
                  <a:cubicBezTo>
                    <a:pt x="283" y="619"/>
                    <a:pt x="311" y="549"/>
                    <a:pt x="311" y="485"/>
                  </a:cubicBezTo>
                  <a:lnTo>
                    <a:pt x="311" y="429"/>
                  </a:lnTo>
                  <a:lnTo>
                    <a:pt x="286" y="429"/>
                  </a:lnTo>
                  <a:lnTo>
                    <a:pt x="286" y="485"/>
                  </a:lnTo>
                  <a:cubicBezTo>
                    <a:pt x="286" y="557"/>
                    <a:pt x="258" y="594"/>
                    <a:pt x="218" y="594"/>
                  </a:cubicBezTo>
                  <a:cubicBezTo>
                    <a:pt x="154" y="594"/>
                    <a:pt x="154" y="504"/>
                    <a:pt x="154" y="48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8" name="Forme libre 387"/>
            <p:cNvSpPr/>
            <p:nvPr/>
          </p:nvSpPr>
          <p:spPr>
            <a:xfrm>
              <a:off x="4082040" y="652896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5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9" name="Forme libre 388"/>
            <p:cNvSpPr/>
            <p:nvPr/>
          </p:nvSpPr>
          <p:spPr>
            <a:xfrm>
              <a:off x="4179600" y="660888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0" name="Forme libre 389"/>
            <p:cNvSpPr/>
            <p:nvPr/>
          </p:nvSpPr>
          <p:spPr>
            <a:xfrm>
              <a:off x="4367159" y="6608880"/>
              <a:ext cx="17892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48">
                  <a:moveTo>
                    <a:pt x="356" y="359"/>
                  </a:moveTo>
                  <a:lnTo>
                    <a:pt x="356" y="448"/>
                  </a:lnTo>
                  <a:lnTo>
                    <a:pt x="498" y="437"/>
                  </a:lnTo>
                  <a:lnTo>
                    <a:pt x="498" y="406"/>
                  </a:lnTo>
                  <a:cubicBezTo>
                    <a:pt x="428" y="406"/>
                    <a:pt x="420" y="401"/>
                    <a:pt x="420" y="353"/>
                  </a:cubicBezTo>
                  <a:lnTo>
                    <a:pt x="420" y="0"/>
                  </a:lnTo>
                  <a:lnTo>
                    <a:pt x="274" y="11"/>
                  </a:lnTo>
                  <a:lnTo>
                    <a:pt x="274" y="42"/>
                  </a:lnTo>
                  <a:cubicBezTo>
                    <a:pt x="344" y="42"/>
                    <a:pt x="353" y="48"/>
                    <a:pt x="353" y="98"/>
                  </a:cubicBezTo>
                  <a:lnTo>
                    <a:pt x="353" y="275"/>
                  </a:lnTo>
                  <a:cubicBezTo>
                    <a:pt x="353" y="359"/>
                    <a:pt x="305" y="426"/>
                    <a:pt x="232" y="426"/>
                  </a:cubicBezTo>
                  <a:cubicBezTo>
                    <a:pt x="148" y="426"/>
                    <a:pt x="146" y="381"/>
                    <a:pt x="146" y="328"/>
                  </a:cubicBezTo>
                  <a:lnTo>
                    <a:pt x="146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8" y="42"/>
                    <a:pt x="78" y="45"/>
                    <a:pt x="78" y="132"/>
                  </a:cubicBezTo>
                  <a:lnTo>
                    <a:pt x="78" y="280"/>
                  </a:lnTo>
                  <a:cubicBezTo>
                    <a:pt x="78" y="359"/>
                    <a:pt x="78" y="448"/>
                    <a:pt x="227" y="448"/>
                  </a:cubicBezTo>
                  <a:cubicBezTo>
                    <a:pt x="283" y="448"/>
                    <a:pt x="328" y="420"/>
                    <a:pt x="356" y="35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1" name="Forme libre 390"/>
            <p:cNvSpPr/>
            <p:nvPr/>
          </p:nvSpPr>
          <p:spPr>
            <a:xfrm>
              <a:off x="4562640" y="660672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3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3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440" y="359"/>
                    <a:pt x="440" y="233"/>
                  </a:cubicBezTo>
                  <a:close/>
                  <a:moveTo>
                    <a:pt x="221" y="429"/>
                  </a:moveTo>
                  <a:cubicBezTo>
                    <a:pt x="176" y="429"/>
                    <a:pt x="134" y="409"/>
                    <a:pt x="106" y="364"/>
                  </a:cubicBezTo>
                  <a:cubicBezTo>
                    <a:pt x="81" y="319"/>
                    <a:pt x="81" y="261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1"/>
                    <a:pt x="356" y="314"/>
                    <a:pt x="336" y="356"/>
                  </a:cubicBezTo>
                  <a:cubicBezTo>
                    <a:pt x="314" y="401"/>
                    <a:pt x="269" y="429"/>
                    <a:pt x="221" y="42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2" name="Forme libre 391"/>
            <p:cNvSpPr/>
            <p:nvPr/>
          </p:nvSpPr>
          <p:spPr>
            <a:xfrm>
              <a:off x="4741200" y="6608880"/>
              <a:ext cx="17892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48">
                  <a:moveTo>
                    <a:pt x="356" y="359"/>
                  </a:moveTo>
                  <a:lnTo>
                    <a:pt x="356" y="448"/>
                  </a:lnTo>
                  <a:lnTo>
                    <a:pt x="498" y="437"/>
                  </a:lnTo>
                  <a:lnTo>
                    <a:pt x="498" y="406"/>
                  </a:lnTo>
                  <a:cubicBezTo>
                    <a:pt x="428" y="406"/>
                    <a:pt x="420" y="401"/>
                    <a:pt x="420" y="353"/>
                  </a:cubicBezTo>
                  <a:lnTo>
                    <a:pt x="420" y="0"/>
                  </a:lnTo>
                  <a:lnTo>
                    <a:pt x="274" y="11"/>
                  </a:lnTo>
                  <a:lnTo>
                    <a:pt x="274" y="42"/>
                  </a:lnTo>
                  <a:cubicBezTo>
                    <a:pt x="344" y="42"/>
                    <a:pt x="353" y="48"/>
                    <a:pt x="353" y="98"/>
                  </a:cubicBezTo>
                  <a:lnTo>
                    <a:pt x="353" y="275"/>
                  </a:lnTo>
                  <a:cubicBezTo>
                    <a:pt x="353" y="359"/>
                    <a:pt x="305" y="426"/>
                    <a:pt x="232" y="426"/>
                  </a:cubicBezTo>
                  <a:cubicBezTo>
                    <a:pt x="148" y="426"/>
                    <a:pt x="146" y="381"/>
                    <a:pt x="146" y="328"/>
                  </a:cubicBezTo>
                  <a:lnTo>
                    <a:pt x="146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8" y="42"/>
                    <a:pt x="78" y="45"/>
                    <a:pt x="78" y="132"/>
                  </a:cubicBezTo>
                  <a:lnTo>
                    <a:pt x="78" y="280"/>
                  </a:lnTo>
                  <a:cubicBezTo>
                    <a:pt x="78" y="359"/>
                    <a:pt x="78" y="448"/>
                    <a:pt x="227" y="448"/>
                  </a:cubicBezTo>
                  <a:cubicBezTo>
                    <a:pt x="283" y="448"/>
                    <a:pt x="328" y="420"/>
                    <a:pt x="356" y="35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3" name="Forme libre 392"/>
            <p:cNvSpPr/>
            <p:nvPr/>
          </p:nvSpPr>
          <p:spPr>
            <a:xfrm>
              <a:off x="4937760" y="6606720"/>
              <a:ext cx="1166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54">
                  <a:moveTo>
                    <a:pt x="174" y="252"/>
                  </a:moveTo>
                  <a:cubicBezTo>
                    <a:pt x="196" y="255"/>
                    <a:pt x="277" y="272"/>
                    <a:pt x="277" y="342"/>
                  </a:cubicBezTo>
                  <a:cubicBezTo>
                    <a:pt x="277" y="392"/>
                    <a:pt x="244" y="434"/>
                    <a:pt x="165" y="434"/>
                  </a:cubicBezTo>
                  <a:cubicBezTo>
                    <a:pt x="81" y="434"/>
                    <a:pt x="45" y="375"/>
                    <a:pt x="28" y="291"/>
                  </a:cubicBezTo>
                  <a:cubicBezTo>
                    <a:pt x="25" y="280"/>
                    <a:pt x="22" y="275"/>
                    <a:pt x="14" y="275"/>
                  </a:cubicBezTo>
                  <a:cubicBezTo>
                    <a:pt x="0" y="275"/>
                    <a:pt x="0" y="283"/>
                    <a:pt x="0" y="300"/>
                  </a:cubicBezTo>
                  <a:lnTo>
                    <a:pt x="0" y="431"/>
                  </a:lnTo>
                  <a:cubicBezTo>
                    <a:pt x="0" y="448"/>
                    <a:pt x="0" y="454"/>
                    <a:pt x="11" y="454"/>
                  </a:cubicBezTo>
                  <a:cubicBezTo>
                    <a:pt x="17" y="454"/>
                    <a:pt x="17" y="454"/>
                    <a:pt x="36" y="434"/>
                  </a:cubicBezTo>
                  <a:cubicBezTo>
                    <a:pt x="36" y="434"/>
                    <a:pt x="36" y="431"/>
                    <a:pt x="56" y="412"/>
                  </a:cubicBezTo>
                  <a:cubicBezTo>
                    <a:pt x="98" y="454"/>
                    <a:pt x="143" y="454"/>
                    <a:pt x="165" y="454"/>
                  </a:cubicBezTo>
                  <a:cubicBezTo>
                    <a:pt x="280" y="454"/>
                    <a:pt x="325" y="389"/>
                    <a:pt x="325" y="317"/>
                  </a:cubicBezTo>
                  <a:cubicBezTo>
                    <a:pt x="325" y="263"/>
                    <a:pt x="294" y="235"/>
                    <a:pt x="283" y="224"/>
                  </a:cubicBezTo>
                  <a:cubicBezTo>
                    <a:pt x="249" y="190"/>
                    <a:pt x="213" y="182"/>
                    <a:pt x="171" y="176"/>
                  </a:cubicBezTo>
                  <a:cubicBezTo>
                    <a:pt x="115" y="165"/>
                    <a:pt x="48" y="151"/>
                    <a:pt x="48" y="95"/>
                  </a:cubicBezTo>
                  <a:cubicBezTo>
                    <a:pt x="48" y="59"/>
                    <a:pt x="73" y="20"/>
                    <a:pt x="160" y="20"/>
                  </a:cubicBezTo>
                  <a:cubicBezTo>
                    <a:pt x="269" y="20"/>
                    <a:pt x="272" y="109"/>
                    <a:pt x="274" y="140"/>
                  </a:cubicBezTo>
                  <a:cubicBezTo>
                    <a:pt x="277" y="148"/>
                    <a:pt x="286" y="148"/>
                    <a:pt x="286" y="148"/>
                  </a:cubicBezTo>
                  <a:cubicBezTo>
                    <a:pt x="300" y="148"/>
                    <a:pt x="300" y="143"/>
                    <a:pt x="300" y="123"/>
                  </a:cubicBezTo>
                  <a:lnTo>
                    <a:pt x="300" y="22"/>
                  </a:lnTo>
                  <a:cubicBezTo>
                    <a:pt x="300" y="6"/>
                    <a:pt x="300" y="0"/>
                    <a:pt x="288" y="0"/>
                  </a:cubicBezTo>
                  <a:cubicBezTo>
                    <a:pt x="283" y="0"/>
                    <a:pt x="283" y="0"/>
                    <a:pt x="269" y="11"/>
                  </a:cubicBezTo>
                  <a:cubicBezTo>
                    <a:pt x="266" y="17"/>
                    <a:pt x="255" y="25"/>
                    <a:pt x="252" y="28"/>
                  </a:cubicBezTo>
                  <a:cubicBezTo>
                    <a:pt x="216" y="0"/>
                    <a:pt x="174" y="0"/>
                    <a:pt x="160" y="0"/>
                  </a:cubicBezTo>
                  <a:cubicBezTo>
                    <a:pt x="36" y="0"/>
                    <a:pt x="0" y="67"/>
                    <a:pt x="0" y="120"/>
                  </a:cubicBezTo>
                  <a:cubicBezTo>
                    <a:pt x="0" y="157"/>
                    <a:pt x="17" y="185"/>
                    <a:pt x="42" y="207"/>
                  </a:cubicBezTo>
                  <a:cubicBezTo>
                    <a:pt x="76" y="233"/>
                    <a:pt x="104" y="238"/>
                    <a:pt x="174" y="252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4" name="Forme libre 393"/>
            <p:cNvSpPr/>
            <p:nvPr/>
          </p:nvSpPr>
          <p:spPr>
            <a:xfrm>
              <a:off x="5096880" y="6728760"/>
              <a:ext cx="421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42"/>
                    <a:pt x="92" y="0"/>
                    <a:pt x="53" y="0"/>
                  </a:cubicBezTo>
                  <a:cubicBezTo>
                    <a:pt x="17" y="0"/>
                    <a:pt x="0" y="28"/>
                    <a:pt x="0" y="53"/>
                  </a:cubicBezTo>
                  <a:cubicBezTo>
                    <a:pt x="0" y="78"/>
                    <a:pt x="17" y="106"/>
                    <a:pt x="53" y="106"/>
                  </a:cubicBezTo>
                  <a:cubicBezTo>
                    <a:pt x="70" y="106"/>
                    <a:pt x="81" y="98"/>
                    <a:pt x="92" y="92"/>
                  </a:cubicBezTo>
                  <a:lnTo>
                    <a:pt x="92" y="90"/>
                  </a:lnTo>
                  <a:cubicBezTo>
                    <a:pt x="95" y="90"/>
                    <a:pt x="95" y="90"/>
                    <a:pt x="95" y="104"/>
                  </a:cubicBezTo>
                  <a:cubicBezTo>
                    <a:pt x="95" y="168"/>
                    <a:pt x="67" y="230"/>
                    <a:pt x="22" y="275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9" y="297"/>
                    <a:pt x="118" y="218"/>
                    <a:pt x="118" y="10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5" name="Forme libre 394"/>
            <p:cNvSpPr/>
            <p:nvPr/>
          </p:nvSpPr>
          <p:spPr>
            <a:xfrm>
              <a:off x="5294520" y="6606720"/>
              <a:ext cx="1357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4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4"/>
                    <a:pt x="213" y="454"/>
                  </a:cubicBezTo>
                  <a:cubicBezTo>
                    <a:pt x="347" y="454"/>
                    <a:pt x="378" y="336"/>
                    <a:pt x="378" y="325"/>
                  </a:cubicBezTo>
                  <a:cubicBezTo>
                    <a:pt x="378" y="317"/>
                    <a:pt x="367" y="317"/>
                    <a:pt x="364" y="317"/>
                  </a:cubicBezTo>
                  <a:cubicBezTo>
                    <a:pt x="356" y="317"/>
                    <a:pt x="353" y="319"/>
                    <a:pt x="353" y="325"/>
                  </a:cubicBezTo>
                  <a:cubicBezTo>
                    <a:pt x="322" y="417"/>
                    <a:pt x="258" y="429"/>
                    <a:pt x="221" y="429"/>
                  </a:cubicBezTo>
                  <a:cubicBezTo>
                    <a:pt x="171" y="429"/>
                    <a:pt x="81" y="387"/>
                    <a:pt x="81" y="22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6" name="Forme libre 395"/>
            <p:cNvSpPr/>
            <p:nvPr/>
          </p:nvSpPr>
          <p:spPr>
            <a:xfrm>
              <a:off x="5449679" y="660672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3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3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440" y="359"/>
                    <a:pt x="440" y="233"/>
                  </a:cubicBezTo>
                  <a:close/>
                  <a:moveTo>
                    <a:pt x="221" y="429"/>
                  </a:moveTo>
                  <a:cubicBezTo>
                    <a:pt x="176" y="429"/>
                    <a:pt x="134" y="409"/>
                    <a:pt x="106" y="364"/>
                  </a:cubicBezTo>
                  <a:cubicBezTo>
                    <a:pt x="81" y="319"/>
                    <a:pt x="81" y="261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1"/>
                    <a:pt x="356" y="314"/>
                    <a:pt x="336" y="356"/>
                  </a:cubicBezTo>
                  <a:cubicBezTo>
                    <a:pt x="314" y="401"/>
                    <a:pt x="269" y="429"/>
                    <a:pt x="221" y="42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7" name="Forme libre 396"/>
            <p:cNvSpPr/>
            <p:nvPr/>
          </p:nvSpPr>
          <p:spPr>
            <a:xfrm>
              <a:off x="5628239" y="660888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8" name="Forme libre 397"/>
            <p:cNvSpPr/>
            <p:nvPr/>
          </p:nvSpPr>
          <p:spPr>
            <a:xfrm>
              <a:off x="5810760" y="6612840"/>
              <a:ext cx="17388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437">
                  <a:moveTo>
                    <a:pt x="392" y="98"/>
                  </a:moveTo>
                  <a:cubicBezTo>
                    <a:pt x="403" y="76"/>
                    <a:pt x="420" y="31"/>
                    <a:pt x="484" y="31"/>
                  </a:cubicBezTo>
                  <a:lnTo>
                    <a:pt x="484" y="0"/>
                  </a:lnTo>
                  <a:cubicBezTo>
                    <a:pt x="462" y="3"/>
                    <a:pt x="431" y="3"/>
                    <a:pt x="409" y="3"/>
                  </a:cubicBezTo>
                  <a:cubicBezTo>
                    <a:pt x="386" y="3"/>
                    <a:pt x="342" y="0"/>
                    <a:pt x="325" y="0"/>
                  </a:cubicBezTo>
                  <a:lnTo>
                    <a:pt x="325" y="31"/>
                  </a:lnTo>
                  <a:cubicBezTo>
                    <a:pt x="361" y="31"/>
                    <a:pt x="372" y="53"/>
                    <a:pt x="372" y="73"/>
                  </a:cubicBezTo>
                  <a:cubicBezTo>
                    <a:pt x="372" y="81"/>
                    <a:pt x="370" y="87"/>
                    <a:pt x="364" y="98"/>
                  </a:cubicBezTo>
                  <a:lnTo>
                    <a:pt x="263" y="350"/>
                  </a:lnTo>
                  <a:lnTo>
                    <a:pt x="154" y="73"/>
                  </a:lnTo>
                  <a:cubicBezTo>
                    <a:pt x="148" y="62"/>
                    <a:pt x="148" y="59"/>
                    <a:pt x="148" y="56"/>
                  </a:cubicBezTo>
                  <a:cubicBezTo>
                    <a:pt x="148" y="31"/>
                    <a:pt x="185" y="31"/>
                    <a:pt x="204" y="31"/>
                  </a:cubicBezTo>
                  <a:lnTo>
                    <a:pt x="204" y="0"/>
                  </a:lnTo>
                  <a:cubicBezTo>
                    <a:pt x="174" y="0"/>
                    <a:pt x="118" y="3"/>
                    <a:pt x="95" y="3"/>
                  </a:cubicBezTo>
                  <a:cubicBezTo>
                    <a:pt x="70" y="3"/>
                    <a:pt x="31" y="3"/>
                    <a:pt x="0" y="0"/>
                  </a:cubicBezTo>
                  <a:lnTo>
                    <a:pt x="0" y="31"/>
                  </a:lnTo>
                  <a:cubicBezTo>
                    <a:pt x="62" y="31"/>
                    <a:pt x="67" y="36"/>
                    <a:pt x="78" y="67"/>
                  </a:cubicBezTo>
                  <a:lnTo>
                    <a:pt x="221" y="420"/>
                  </a:lnTo>
                  <a:cubicBezTo>
                    <a:pt x="227" y="434"/>
                    <a:pt x="230" y="437"/>
                    <a:pt x="244" y="437"/>
                  </a:cubicBezTo>
                  <a:cubicBezTo>
                    <a:pt x="255" y="437"/>
                    <a:pt x="260" y="429"/>
                    <a:pt x="263" y="420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9" name="Forme libre 398"/>
            <p:cNvSpPr/>
            <p:nvPr/>
          </p:nvSpPr>
          <p:spPr>
            <a:xfrm>
              <a:off x="5991120" y="6606720"/>
              <a:ext cx="13788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4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384" y="345"/>
                    <a:pt x="384" y="325"/>
                  </a:cubicBezTo>
                  <a:cubicBezTo>
                    <a:pt x="384" y="317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9"/>
                    <a:pt x="235" y="429"/>
                    <a:pt x="224" y="429"/>
                  </a:cubicBezTo>
                  <a:cubicBezTo>
                    <a:pt x="174" y="429"/>
                    <a:pt x="134" y="401"/>
                    <a:pt x="112" y="364"/>
                  </a:cubicBezTo>
                  <a:cubicBezTo>
                    <a:pt x="81" y="317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0" name="Forme libre 399"/>
            <p:cNvSpPr/>
            <p:nvPr/>
          </p:nvSpPr>
          <p:spPr>
            <a:xfrm>
              <a:off x="6143399" y="661284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5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3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1" name="Forme libre 400"/>
            <p:cNvSpPr/>
            <p:nvPr/>
          </p:nvSpPr>
          <p:spPr>
            <a:xfrm>
              <a:off x="6458760" y="660672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9"/>
                    <a:pt x="95" y="454"/>
                    <a:pt x="160" y="454"/>
                  </a:cubicBezTo>
                  <a:cubicBezTo>
                    <a:pt x="224" y="454"/>
                    <a:pt x="269" y="415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1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2" name="Forme libre 401"/>
            <p:cNvSpPr/>
            <p:nvPr/>
          </p:nvSpPr>
          <p:spPr>
            <a:xfrm>
              <a:off x="6632279" y="660888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3" name="Forme libre 402"/>
            <p:cNvSpPr/>
            <p:nvPr/>
          </p:nvSpPr>
          <p:spPr>
            <a:xfrm>
              <a:off x="6829919" y="6519960"/>
              <a:ext cx="17496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98">
                  <a:moveTo>
                    <a:pt x="342" y="630"/>
                  </a:moveTo>
                  <a:lnTo>
                    <a:pt x="342" y="698"/>
                  </a:lnTo>
                  <a:lnTo>
                    <a:pt x="487" y="686"/>
                  </a:lnTo>
                  <a:lnTo>
                    <a:pt x="487" y="655"/>
                  </a:lnTo>
                  <a:cubicBezTo>
                    <a:pt x="420" y="655"/>
                    <a:pt x="412" y="647"/>
                    <a:pt x="412" y="599"/>
                  </a:cubicBezTo>
                  <a:lnTo>
                    <a:pt x="412" y="0"/>
                  </a:lnTo>
                  <a:lnTo>
                    <a:pt x="269" y="11"/>
                  </a:lnTo>
                  <a:lnTo>
                    <a:pt x="269" y="42"/>
                  </a:lnTo>
                  <a:cubicBezTo>
                    <a:pt x="339" y="42"/>
                    <a:pt x="344" y="48"/>
                    <a:pt x="344" y="98"/>
                  </a:cubicBezTo>
                  <a:lnTo>
                    <a:pt x="344" y="311"/>
                  </a:lnTo>
                  <a:cubicBezTo>
                    <a:pt x="316" y="275"/>
                    <a:pt x="274" y="249"/>
                    <a:pt x="221" y="249"/>
                  </a:cubicBezTo>
                  <a:cubicBezTo>
                    <a:pt x="104" y="249"/>
                    <a:pt x="0" y="347"/>
                    <a:pt x="0" y="473"/>
                  </a:cubicBezTo>
                  <a:cubicBezTo>
                    <a:pt x="0" y="599"/>
                    <a:pt x="98" y="698"/>
                    <a:pt x="210" y="698"/>
                  </a:cubicBezTo>
                  <a:cubicBezTo>
                    <a:pt x="274" y="698"/>
                    <a:pt x="316" y="664"/>
                    <a:pt x="342" y="630"/>
                  </a:cubicBezTo>
                  <a:close/>
                  <a:moveTo>
                    <a:pt x="342" y="367"/>
                  </a:moveTo>
                  <a:lnTo>
                    <a:pt x="342" y="569"/>
                  </a:lnTo>
                  <a:cubicBezTo>
                    <a:pt x="342" y="588"/>
                    <a:pt x="342" y="588"/>
                    <a:pt x="330" y="605"/>
                  </a:cubicBezTo>
                  <a:cubicBezTo>
                    <a:pt x="302" y="653"/>
                    <a:pt x="258" y="675"/>
                    <a:pt x="216" y="675"/>
                  </a:cubicBezTo>
                  <a:cubicBezTo>
                    <a:pt x="171" y="675"/>
                    <a:pt x="134" y="650"/>
                    <a:pt x="112" y="611"/>
                  </a:cubicBezTo>
                  <a:cubicBezTo>
                    <a:pt x="84" y="571"/>
                    <a:pt x="81" y="515"/>
                    <a:pt x="81" y="473"/>
                  </a:cubicBezTo>
                  <a:cubicBezTo>
                    <a:pt x="81" y="437"/>
                    <a:pt x="84" y="378"/>
                    <a:pt x="112" y="333"/>
                  </a:cubicBezTo>
                  <a:cubicBezTo>
                    <a:pt x="134" y="303"/>
                    <a:pt x="171" y="272"/>
                    <a:pt x="224" y="272"/>
                  </a:cubicBezTo>
                  <a:cubicBezTo>
                    <a:pt x="260" y="272"/>
                    <a:pt x="300" y="286"/>
                    <a:pt x="330" y="331"/>
                  </a:cubicBezTo>
                  <a:cubicBezTo>
                    <a:pt x="342" y="347"/>
                    <a:pt x="342" y="350"/>
                    <a:pt x="342" y="36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4" name="Forme libre 403"/>
            <p:cNvSpPr/>
            <p:nvPr/>
          </p:nvSpPr>
          <p:spPr>
            <a:xfrm>
              <a:off x="7145280" y="6519960"/>
              <a:ext cx="17496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98">
                  <a:moveTo>
                    <a:pt x="342" y="630"/>
                  </a:moveTo>
                  <a:lnTo>
                    <a:pt x="342" y="698"/>
                  </a:lnTo>
                  <a:lnTo>
                    <a:pt x="487" y="686"/>
                  </a:lnTo>
                  <a:lnTo>
                    <a:pt x="487" y="655"/>
                  </a:lnTo>
                  <a:cubicBezTo>
                    <a:pt x="420" y="655"/>
                    <a:pt x="412" y="647"/>
                    <a:pt x="412" y="599"/>
                  </a:cubicBezTo>
                  <a:lnTo>
                    <a:pt x="412" y="0"/>
                  </a:lnTo>
                  <a:lnTo>
                    <a:pt x="269" y="11"/>
                  </a:lnTo>
                  <a:lnTo>
                    <a:pt x="269" y="42"/>
                  </a:lnTo>
                  <a:cubicBezTo>
                    <a:pt x="339" y="42"/>
                    <a:pt x="344" y="48"/>
                    <a:pt x="344" y="98"/>
                  </a:cubicBezTo>
                  <a:lnTo>
                    <a:pt x="344" y="311"/>
                  </a:lnTo>
                  <a:cubicBezTo>
                    <a:pt x="316" y="275"/>
                    <a:pt x="274" y="249"/>
                    <a:pt x="221" y="249"/>
                  </a:cubicBezTo>
                  <a:cubicBezTo>
                    <a:pt x="104" y="249"/>
                    <a:pt x="0" y="347"/>
                    <a:pt x="0" y="473"/>
                  </a:cubicBezTo>
                  <a:cubicBezTo>
                    <a:pt x="0" y="599"/>
                    <a:pt x="98" y="698"/>
                    <a:pt x="210" y="698"/>
                  </a:cubicBezTo>
                  <a:cubicBezTo>
                    <a:pt x="274" y="698"/>
                    <a:pt x="316" y="664"/>
                    <a:pt x="342" y="630"/>
                  </a:cubicBezTo>
                  <a:close/>
                  <a:moveTo>
                    <a:pt x="342" y="367"/>
                  </a:moveTo>
                  <a:lnTo>
                    <a:pt x="342" y="569"/>
                  </a:lnTo>
                  <a:cubicBezTo>
                    <a:pt x="342" y="588"/>
                    <a:pt x="342" y="588"/>
                    <a:pt x="330" y="605"/>
                  </a:cubicBezTo>
                  <a:cubicBezTo>
                    <a:pt x="302" y="653"/>
                    <a:pt x="258" y="675"/>
                    <a:pt x="216" y="675"/>
                  </a:cubicBezTo>
                  <a:cubicBezTo>
                    <a:pt x="171" y="675"/>
                    <a:pt x="134" y="650"/>
                    <a:pt x="112" y="611"/>
                  </a:cubicBezTo>
                  <a:cubicBezTo>
                    <a:pt x="84" y="571"/>
                    <a:pt x="81" y="515"/>
                    <a:pt x="81" y="473"/>
                  </a:cubicBezTo>
                  <a:cubicBezTo>
                    <a:pt x="81" y="437"/>
                    <a:pt x="84" y="378"/>
                    <a:pt x="112" y="333"/>
                  </a:cubicBezTo>
                  <a:cubicBezTo>
                    <a:pt x="134" y="303"/>
                    <a:pt x="171" y="272"/>
                    <a:pt x="224" y="272"/>
                  </a:cubicBezTo>
                  <a:cubicBezTo>
                    <a:pt x="260" y="272"/>
                    <a:pt x="300" y="286"/>
                    <a:pt x="330" y="331"/>
                  </a:cubicBezTo>
                  <a:cubicBezTo>
                    <a:pt x="342" y="347"/>
                    <a:pt x="342" y="350"/>
                    <a:pt x="342" y="36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5" name="Forme libre 404"/>
            <p:cNvSpPr/>
            <p:nvPr/>
          </p:nvSpPr>
          <p:spPr>
            <a:xfrm>
              <a:off x="7339679" y="6606720"/>
              <a:ext cx="13788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4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384" y="345"/>
                    <a:pt x="384" y="325"/>
                  </a:cubicBezTo>
                  <a:cubicBezTo>
                    <a:pt x="384" y="317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9"/>
                    <a:pt x="235" y="429"/>
                    <a:pt x="224" y="429"/>
                  </a:cubicBezTo>
                  <a:cubicBezTo>
                    <a:pt x="174" y="429"/>
                    <a:pt x="134" y="401"/>
                    <a:pt x="112" y="364"/>
                  </a:cubicBezTo>
                  <a:cubicBezTo>
                    <a:pt x="81" y="317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6" name="Forme libre 405"/>
            <p:cNvSpPr/>
            <p:nvPr/>
          </p:nvSpPr>
          <p:spPr>
            <a:xfrm>
              <a:off x="7497000" y="6608880"/>
              <a:ext cx="1195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37">
                  <a:moveTo>
                    <a:pt x="137" y="109"/>
                  </a:moveTo>
                  <a:lnTo>
                    <a:pt x="137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9" y="437"/>
                    <a:pt x="84" y="434"/>
                    <a:pt x="112" y="434"/>
                  </a:cubicBezTo>
                  <a:cubicBezTo>
                    <a:pt x="154" y="434"/>
                    <a:pt x="199" y="434"/>
                    <a:pt x="238" y="437"/>
                  </a:cubicBezTo>
                  <a:lnTo>
                    <a:pt x="238" y="406"/>
                  </a:lnTo>
                  <a:lnTo>
                    <a:pt x="218" y="406"/>
                  </a:lnTo>
                  <a:cubicBezTo>
                    <a:pt x="146" y="406"/>
                    <a:pt x="143" y="395"/>
                    <a:pt x="143" y="361"/>
                  </a:cubicBezTo>
                  <a:lnTo>
                    <a:pt x="143" y="207"/>
                  </a:lnTo>
                  <a:cubicBezTo>
                    <a:pt x="143" y="109"/>
                    <a:pt x="185" y="22"/>
                    <a:pt x="260" y="22"/>
                  </a:cubicBezTo>
                  <a:cubicBezTo>
                    <a:pt x="266" y="22"/>
                    <a:pt x="269" y="22"/>
                    <a:pt x="272" y="22"/>
                  </a:cubicBezTo>
                  <a:cubicBezTo>
                    <a:pt x="269" y="22"/>
                    <a:pt x="249" y="36"/>
                    <a:pt x="249" y="62"/>
                  </a:cubicBezTo>
                  <a:cubicBezTo>
                    <a:pt x="249" y="90"/>
                    <a:pt x="269" y="104"/>
                    <a:pt x="291" y="104"/>
                  </a:cubicBezTo>
                  <a:cubicBezTo>
                    <a:pt x="308" y="104"/>
                    <a:pt x="333" y="92"/>
                    <a:pt x="333" y="62"/>
                  </a:cubicBezTo>
                  <a:cubicBezTo>
                    <a:pt x="333" y="28"/>
                    <a:pt x="302" y="0"/>
                    <a:pt x="260" y="0"/>
                  </a:cubicBezTo>
                  <a:cubicBezTo>
                    <a:pt x="188" y="0"/>
                    <a:pt x="151" y="67"/>
                    <a:pt x="137" y="10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7" name="Forme libre 406"/>
            <p:cNvSpPr/>
            <p:nvPr/>
          </p:nvSpPr>
          <p:spPr>
            <a:xfrm>
              <a:off x="7637040" y="652896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5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8" name="Forme libre 407"/>
            <p:cNvSpPr/>
            <p:nvPr/>
          </p:nvSpPr>
          <p:spPr>
            <a:xfrm>
              <a:off x="7730999" y="6612840"/>
              <a:ext cx="17388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437">
                  <a:moveTo>
                    <a:pt x="392" y="98"/>
                  </a:moveTo>
                  <a:cubicBezTo>
                    <a:pt x="403" y="76"/>
                    <a:pt x="420" y="31"/>
                    <a:pt x="484" y="31"/>
                  </a:cubicBezTo>
                  <a:lnTo>
                    <a:pt x="484" y="0"/>
                  </a:lnTo>
                  <a:cubicBezTo>
                    <a:pt x="462" y="3"/>
                    <a:pt x="431" y="3"/>
                    <a:pt x="409" y="3"/>
                  </a:cubicBezTo>
                  <a:cubicBezTo>
                    <a:pt x="386" y="3"/>
                    <a:pt x="342" y="0"/>
                    <a:pt x="325" y="0"/>
                  </a:cubicBezTo>
                  <a:lnTo>
                    <a:pt x="325" y="31"/>
                  </a:lnTo>
                  <a:cubicBezTo>
                    <a:pt x="361" y="31"/>
                    <a:pt x="372" y="53"/>
                    <a:pt x="372" y="73"/>
                  </a:cubicBezTo>
                  <a:cubicBezTo>
                    <a:pt x="372" y="81"/>
                    <a:pt x="370" y="87"/>
                    <a:pt x="364" y="98"/>
                  </a:cubicBezTo>
                  <a:lnTo>
                    <a:pt x="263" y="350"/>
                  </a:lnTo>
                  <a:lnTo>
                    <a:pt x="154" y="73"/>
                  </a:lnTo>
                  <a:cubicBezTo>
                    <a:pt x="148" y="62"/>
                    <a:pt x="148" y="59"/>
                    <a:pt x="148" y="56"/>
                  </a:cubicBezTo>
                  <a:cubicBezTo>
                    <a:pt x="148" y="31"/>
                    <a:pt x="185" y="31"/>
                    <a:pt x="204" y="31"/>
                  </a:cubicBezTo>
                  <a:lnTo>
                    <a:pt x="204" y="0"/>
                  </a:lnTo>
                  <a:cubicBezTo>
                    <a:pt x="174" y="0"/>
                    <a:pt x="118" y="3"/>
                    <a:pt x="95" y="3"/>
                  </a:cubicBezTo>
                  <a:cubicBezTo>
                    <a:pt x="70" y="3"/>
                    <a:pt x="31" y="3"/>
                    <a:pt x="0" y="0"/>
                  </a:cubicBezTo>
                  <a:lnTo>
                    <a:pt x="0" y="31"/>
                  </a:lnTo>
                  <a:cubicBezTo>
                    <a:pt x="62" y="31"/>
                    <a:pt x="67" y="36"/>
                    <a:pt x="78" y="67"/>
                  </a:cubicBezTo>
                  <a:lnTo>
                    <a:pt x="221" y="420"/>
                  </a:lnTo>
                  <a:cubicBezTo>
                    <a:pt x="227" y="434"/>
                    <a:pt x="230" y="437"/>
                    <a:pt x="244" y="437"/>
                  </a:cubicBezTo>
                  <a:cubicBezTo>
                    <a:pt x="255" y="437"/>
                    <a:pt x="260" y="429"/>
                    <a:pt x="263" y="420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9" name="Forme libre 408"/>
            <p:cNvSpPr/>
            <p:nvPr/>
          </p:nvSpPr>
          <p:spPr>
            <a:xfrm>
              <a:off x="7906319" y="660672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9"/>
                    <a:pt x="95" y="454"/>
                    <a:pt x="160" y="454"/>
                  </a:cubicBezTo>
                  <a:cubicBezTo>
                    <a:pt x="224" y="454"/>
                    <a:pt x="269" y="415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1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0" name="Forme libre 409"/>
            <p:cNvSpPr/>
            <p:nvPr/>
          </p:nvSpPr>
          <p:spPr>
            <a:xfrm>
              <a:off x="8078760" y="6519960"/>
              <a:ext cx="17496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98">
                  <a:moveTo>
                    <a:pt x="143" y="314"/>
                  </a:moveTo>
                  <a:lnTo>
                    <a:pt x="143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86"/>
                  </a:lnTo>
                  <a:lnTo>
                    <a:pt x="101" y="686"/>
                  </a:lnTo>
                  <a:cubicBezTo>
                    <a:pt x="104" y="686"/>
                    <a:pt x="112" y="672"/>
                    <a:pt x="137" y="625"/>
                  </a:cubicBezTo>
                  <a:cubicBezTo>
                    <a:pt x="151" y="647"/>
                    <a:pt x="193" y="698"/>
                    <a:pt x="266" y="698"/>
                  </a:cubicBezTo>
                  <a:cubicBezTo>
                    <a:pt x="386" y="698"/>
                    <a:pt x="487" y="599"/>
                    <a:pt x="487" y="473"/>
                  </a:cubicBezTo>
                  <a:cubicBezTo>
                    <a:pt x="487" y="347"/>
                    <a:pt x="392" y="249"/>
                    <a:pt x="277" y="249"/>
                  </a:cubicBezTo>
                  <a:cubicBezTo>
                    <a:pt x="202" y="249"/>
                    <a:pt x="160" y="297"/>
                    <a:pt x="143" y="314"/>
                  </a:cubicBezTo>
                  <a:close/>
                  <a:moveTo>
                    <a:pt x="146" y="574"/>
                  </a:moveTo>
                  <a:lnTo>
                    <a:pt x="146" y="370"/>
                  </a:lnTo>
                  <a:cubicBezTo>
                    <a:pt x="146" y="350"/>
                    <a:pt x="146" y="350"/>
                    <a:pt x="157" y="333"/>
                  </a:cubicBezTo>
                  <a:cubicBezTo>
                    <a:pt x="196" y="280"/>
                    <a:pt x="249" y="272"/>
                    <a:pt x="274" y="272"/>
                  </a:cubicBezTo>
                  <a:cubicBezTo>
                    <a:pt x="316" y="272"/>
                    <a:pt x="353" y="297"/>
                    <a:pt x="378" y="333"/>
                  </a:cubicBezTo>
                  <a:cubicBezTo>
                    <a:pt x="403" y="375"/>
                    <a:pt x="406" y="431"/>
                    <a:pt x="406" y="471"/>
                  </a:cubicBezTo>
                  <a:cubicBezTo>
                    <a:pt x="406" y="507"/>
                    <a:pt x="403" y="569"/>
                    <a:pt x="375" y="611"/>
                  </a:cubicBezTo>
                  <a:cubicBezTo>
                    <a:pt x="356" y="641"/>
                    <a:pt x="316" y="675"/>
                    <a:pt x="263" y="675"/>
                  </a:cubicBezTo>
                  <a:cubicBezTo>
                    <a:pt x="218" y="675"/>
                    <a:pt x="182" y="653"/>
                    <a:pt x="160" y="613"/>
                  </a:cubicBezTo>
                  <a:cubicBezTo>
                    <a:pt x="146" y="594"/>
                    <a:pt x="146" y="591"/>
                    <a:pt x="146" y="574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1" name="Forme libre 410"/>
            <p:cNvSpPr/>
            <p:nvPr/>
          </p:nvSpPr>
          <p:spPr>
            <a:xfrm>
              <a:off x="8277119" y="6519960"/>
              <a:ext cx="79200" cy="24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86">
                  <a:moveTo>
                    <a:pt x="143" y="0"/>
                  </a:move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lnTo>
                    <a:pt x="78" y="611"/>
                  </a:lnTo>
                  <a:cubicBezTo>
                    <a:pt x="78" y="655"/>
                    <a:pt x="67" y="655"/>
                    <a:pt x="0" y="655"/>
                  </a:cubicBezTo>
                  <a:lnTo>
                    <a:pt x="0" y="686"/>
                  </a:lnTo>
                  <a:cubicBezTo>
                    <a:pt x="34" y="686"/>
                    <a:pt x="87" y="684"/>
                    <a:pt x="112" y="684"/>
                  </a:cubicBezTo>
                  <a:cubicBezTo>
                    <a:pt x="134" y="684"/>
                    <a:pt x="185" y="686"/>
                    <a:pt x="221" y="686"/>
                  </a:cubicBezTo>
                  <a:lnTo>
                    <a:pt x="221" y="655"/>
                  </a:lnTo>
                  <a:cubicBezTo>
                    <a:pt x="154" y="655"/>
                    <a:pt x="143" y="655"/>
                    <a:pt x="143" y="611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2" name="Forme libre 411"/>
            <p:cNvSpPr/>
            <p:nvPr/>
          </p:nvSpPr>
          <p:spPr>
            <a:xfrm>
              <a:off x="8373960" y="6606720"/>
              <a:ext cx="13788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54">
                  <a:moveTo>
                    <a:pt x="84" y="193"/>
                  </a:moveTo>
                  <a:cubicBezTo>
                    <a:pt x="90" y="48"/>
                    <a:pt x="174" y="22"/>
                    <a:pt x="207" y="22"/>
                  </a:cubicBezTo>
                  <a:cubicBezTo>
                    <a:pt x="308" y="22"/>
                    <a:pt x="319" y="157"/>
                    <a:pt x="319" y="193"/>
                  </a:cubicBezTo>
                  <a:close/>
                  <a:moveTo>
                    <a:pt x="81" y="216"/>
                  </a:moveTo>
                  <a:lnTo>
                    <a:pt x="358" y="216"/>
                  </a:lnTo>
                  <a:cubicBezTo>
                    <a:pt x="381" y="216"/>
                    <a:pt x="384" y="216"/>
                    <a:pt x="384" y="193"/>
                  </a:cubicBezTo>
                  <a:cubicBezTo>
                    <a:pt x="384" y="95"/>
                    <a:pt x="330" y="0"/>
                    <a:pt x="207" y="0"/>
                  </a:cubicBezTo>
                  <a:cubicBezTo>
                    <a:pt x="92" y="0"/>
                    <a:pt x="0" y="101"/>
                    <a:pt x="0" y="227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384" y="345"/>
                    <a:pt x="384" y="325"/>
                  </a:cubicBezTo>
                  <a:cubicBezTo>
                    <a:pt x="384" y="317"/>
                    <a:pt x="375" y="314"/>
                    <a:pt x="370" y="314"/>
                  </a:cubicBezTo>
                  <a:cubicBezTo>
                    <a:pt x="361" y="314"/>
                    <a:pt x="361" y="319"/>
                    <a:pt x="358" y="328"/>
                  </a:cubicBezTo>
                  <a:cubicBezTo>
                    <a:pt x="322" y="429"/>
                    <a:pt x="235" y="429"/>
                    <a:pt x="224" y="429"/>
                  </a:cubicBezTo>
                  <a:cubicBezTo>
                    <a:pt x="174" y="429"/>
                    <a:pt x="134" y="401"/>
                    <a:pt x="112" y="364"/>
                  </a:cubicBezTo>
                  <a:cubicBezTo>
                    <a:pt x="81" y="317"/>
                    <a:pt x="81" y="249"/>
                    <a:pt x="81" y="216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3" name="Forme libre 412"/>
            <p:cNvSpPr/>
            <p:nvPr/>
          </p:nvSpPr>
          <p:spPr>
            <a:xfrm>
              <a:off x="8651160" y="6516000"/>
              <a:ext cx="115560" cy="2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698">
                  <a:moveTo>
                    <a:pt x="140" y="272"/>
                  </a:moveTo>
                  <a:lnTo>
                    <a:pt x="140" y="157"/>
                  </a:lnTo>
                  <a:cubicBezTo>
                    <a:pt x="140" y="70"/>
                    <a:pt x="188" y="22"/>
                    <a:pt x="232" y="22"/>
                  </a:cubicBezTo>
                  <a:cubicBezTo>
                    <a:pt x="235" y="22"/>
                    <a:pt x="249" y="22"/>
                    <a:pt x="266" y="28"/>
                  </a:cubicBezTo>
                  <a:cubicBezTo>
                    <a:pt x="252" y="34"/>
                    <a:pt x="235" y="45"/>
                    <a:pt x="235" y="70"/>
                  </a:cubicBezTo>
                  <a:cubicBezTo>
                    <a:pt x="235" y="92"/>
                    <a:pt x="252" y="112"/>
                    <a:pt x="277" y="112"/>
                  </a:cubicBezTo>
                  <a:cubicBezTo>
                    <a:pt x="308" y="112"/>
                    <a:pt x="322" y="92"/>
                    <a:pt x="322" y="70"/>
                  </a:cubicBezTo>
                  <a:cubicBezTo>
                    <a:pt x="322" y="34"/>
                    <a:pt x="286" y="0"/>
                    <a:pt x="232" y="0"/>
                  </a:cubicBezTo>
                  <a:cubicBezTo>
                    <a:pt x="162" y="0"/>
                    <a:pt x="78" y="53"/>
                    <a:pt x="78" y="157"/>
                  </a:cubicBezTo>
                  <a:lnTo>
                    <a:pt x="78" y="272"/>
                  </a:lnTo>
                  <a:lnTo>
                    <a:pt x="0" y="272"/>
                  </a:lnTo>
                  <a:lnTo>
                    <a:pt x="0" y="303"/>
                  </a:lnTo>
                  <a:lnTo>
                    <a:pt x="78" y="303"/>
                  </a:lnTo>
                  <a:lnTo>
                    <a:pt x="78" y="622"/>
                  </a:lnTo>
                  <a:cubicBezTo>
                    <a:pt x="78" y="667"/>
                    <a:pt x="67" y="667"/>
                    <a:pt x="0" y="667"/>
                  </a:cubicBezTo>
                  <a:lnTo>
                    <a:pt x="0" y="698"/>
                  </a:lnTo>
                  <a:cubicBezTo>
                    <a:pt x="39" y="695"/>
                    <a:pt x="87" y="695"/>
                    <a:pt x="115" y="695"/>
                  </a:cubicBezTo>
                  <a:cubicBezTo>
                    <a:pt x="154" y="695"/>
                    <a:pt x="202" y="695"/>
                    <a:pt x="241" y="698"/>
                  </a:cubicBezTo>
                  <a:lnTo>
                    <a:pt x="241" y="667"/>
                  </a:lnTo>
                  <a:lnTo>
                    <a:pt x="218" y="667"/>
                  </a:lnTo>
                  <a:cubicBezTo>
                    <a:pt x="146" y="667"/>
                    <a:pt x="143" y="655"/>
                    <a:pt x="143" y="619"/>
                  </a:cubicBezTo>
                  <a:lnTo>
                    <a:pt x="143" y="303"/>
                  </a:lnTo>
                  <a:lnTo>
                    <a:pt x="258" y="303"/>
                  </a:lnTo>
                  <a:lnTo>
                    <a:pt x="258" y="272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4" name="Forme libre 413"/>
            <p:cNvSpPr/>
            <p:nvPr/>
          </p:nvSpPr>
          <p:spPr>
            <a:xfrm>
              <a:off x="8759160" y="6608880"/>
              <a:ext cx="17892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48">
                  <a:moveTo>
                    <a:pt x="356" y="359"/>
                  </a:moveTo>
                  <a:lnTo>
                    <a:pt x="356" y="448"/>
                  </a:lnTo>
                  <a:lnTo>
                    <a:pt x="498" y="437"/>
                  </a:lnTo>
                  <a:lnTo>
                    <a:pt x="498" y="406"/>
                  </a:lnTo>
                  <a:cubicBezTo>
                    <a:pt x="428" y="406"/>
                    <a:pt x="420" y="401"/>
                    <a:pt x="420" y="353"/>
                  </a:cubicBezTo>
                  <a:lnTo>
                    <a:pt x="420" y="0"/>
                  </a:lnTo>
                  <a:lnTo>
                    <a:pt x="274" y="11"/>
                  </a:lnTo>
                  <a:lnTo>
                    <a:pt x="274" y="42"/>
                  </a:lnTo>
                  <a:cubicBezTo>
                    <a:pt x="344" y="42"/>
                    <a:pt x="353" y="48"/>
                    <a:pt x="353" y="98"/>
                  </a:cubicBezTo>
                  <a:lnTo>
                    <a:pt x="353" y="275"/>
                  </a:lnTo>
                  <a:cubicBezTo>
                    <a:pt x="353" y="359"/>
                    <a:pt x="305" y="426"/>
                    <a:pt x="232" y="426"/>
                  </a:cubicBezTo>
                  <a:cubicBezTo>
                    <a:pt x="148" y="426"/>
                    <a:pt x="146" y="381"/>
                    <a:pt x="146" y="328"/>
                  </a:cubicBezTo>
                  <a:lnTo>
                    <a:pt x="146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8" y="42"/>
                    <a:pt x="78" y="45"/>
                    <a:pt x="78" y="132"/>
                  </a:cubicBezTo>
                  <a:lnTo>
                    <a:pt x="78" y="280"/>
                  </a:lnTo>
                  <a:cubicBezTo>
                    <a:pt x="78" y="359"/>
                    <a:pt x="78" y="448"/>
                    <a:pt x="227" y="448"/>
                  </a:cubicBezTo>
                  <a:cubicBezTo>
                    <a:pt x="283" y="448"/>
                    <a:pt x="328" y="420"/>
                    <a:pt x="356" y="35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5" name="Forme libre 414"/>
            <p:cNvSpPr/>
            <p:nvPr/>
          </p:nvSpPr>
          <p:spPr>
            <a:xfrm>
              <a:off x="8955720" y="660888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6" name="Forme libre 415"/>
            <p:cNvSpPr/>
            <p:nvPr/>
          </p:nvSpPr>
          <p:spPr>
            <a:xfrm>
              <a:off x="9153360" y="6606720"/>
              <a:ext cx="1357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454">
                  <a:moveTo>
                    <a:pt x="81" y="227"/>
                  </a:moveTo>
                  <a:cubicBezTo>
                    <a:pt x="81" y="67"/>
                    <a:pt x="162" y="25"/>
                    <a:pt x="216" y="25"/>
                  </a:cubicBezTo>
                  <a:cubicBezTo>
                    <a:pt x="224" y="25"/>
                    <a:pt x="288" y="25"/>
                    <a:pt x="322" y="62"/>
                  </a:cubicBezTo>
                  <a:cubicBezTo>
                    <a:pt x="283" y="64"/>
                    <a:pt x="274" y="95"/>
                    <a:pt x="274" y="106"/>
                  </a:cubicBezTo>
                  <a:cubicBezTo>
                    <a:pt x="274" y="132"/>
                    <a:pt x="294" y="151"/>
                    <a:pt x="322" y="151"/>
                  </a:cubicBezTo>
                  <a:cubicBezTo>
                    <a:pt x="347" y="151"/>
                    <a:pt x="367" y="134"/>
                    <a:pt x="367" y="106"/>
                  </a:cubicBezTo>
                  <a:cubicBezTo>
                    <a:pt x="367" y="39"/>
                    <a:pt x="291" y="0"/>
                    <a:pt x="216" y="0"/>
                  </a:cubicBezTo>
                  <a:cubicBezTo>
                    <a:pt x="92" y="0"/>
                    <a:pt x="0" y="106"/>
                    <a:pt x="0" y="230"/>
                  </a:cubicBezTo>
                  <a:cubicBezTo>
                    <a:pt x="0" y="356"/>
                    <a:pt x="98" y="454"/>
                    <a:pt x="213" y="454"/>
                  </a:cubicBezTo>
                  <a:cubicBezTo>
                    <a:pt x="347" y="454"/>
                    <a:pt x="378" y="336"/>
                    <a:pt x="378" y="325"/>
                  </a:cubicBezTo>
                  <a:cubicBezTo>
                    <a:pt x="378" y="317"/>
                    <a:pt x="367" y="317"/>
                    <a:pt x="364" y="317"/>
                  </a:cubicBezTo>
                  <a:cubicBezTo>
                    <a:pt x="356" y="317"/>
                    <a:pt x="353" y="319"/>
                    <a:pt x="353" y="325"/>
                  </a:cubicBezTo>
                  <a:cubicBezTo>
                    <a:pt x="322" y="417"/>
                    <a:pt x="258" y="429"/>
                    <a:pt x="221" y="429"/>
                  </a:cubicBezTo>
                  <a:cubicBezTo>
                    <a:pt x="171" y="429"/>
                    <a:pt x="81" y="387"/>
                    <a:pt x="81" y="22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7" name="Forme libre 416"/>
            <p:cNvSpPr/>
            <p:nvPr/>
          </p:nvSpPr>
          <p:spPr>
            <a:xfrm>
              <a:off x="9305280" y="6548400"/>
              <a:ext cx="11160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19">
                  <a:moveTo>
                    <a:pt x="154" y="213"/>
                  </a:moveTo>
                  <a:lnTo>
                    <a:pt x="294" y="213"/>
                  </a:lnTo>
                  <a:lnTo>
                    <a:pt x="294" y="182"/>
                  </a:lnTo>
                  <a:lnTo>
                    <a:pt x="154" y="182"/>
                  </a:lnTo>
                  <a:lnTo>
                    <a:pt x="154" y="0"/>
                  </a:lnTo>
                  <a:lnTo>
                    <a:pt x="129" y="0"/>
                  </a:lnTo>
                  <a:cubicBezTo>
                    <a:pt x="126" y="81"/>
                    <a:pt x="98" y="188"/>
                    <a:pt x="0" y="190"/>
                  </a:cubicBezTo>
                  <a:lnTo>
                    <a:pt x="0" y="213"/>
                  </a:lnTo>
                  <a:lnTo>
                    <a:pt x="84" y="213"/>
                  </a:lnTo>
                  <a:lnTo>
                    <a:pt x="84" y="485"/>
                  </a:lnTo>
                  <a:cubicBezTo>
                    <a:pt x="84" y="608"/>
                    <a:pt x="176" y="619"/>
                    <a:pt x="213" y="619"/>
                  </a:cubicBezTo>
                  <a:cubicBezTo>
                    <a:pt x="283" y="619"/>
                    <a:pt x="311" y="549"/>
                    <a:pt x="311" y="485"/>
                  </a:cubicBezTo>
                  <a:lnTo>
                    <a:pt x="311" y="429"/>
                  </a:lnTo>
                  <a:lnTo>
                    <a:pt x="286" y="429"/>
                  </a:lnTo>
                  <a:lnTo>
                    <a:pt x="286" y="485"/>
                  </a:lnTo>
                  <a:cubicBezTo>
                    <a:pt x="286" y="557"/>
                    <a:pt x="258" y="594"/>
                    <a:pt x="218" y="594"/>
                  </a:cubicBezTo>
                  <a:cubicBezTo>
                    <a:pt x="154" y="594"/>
                    <a:pt x="154" y="504"/>
                    <a:pt x="154" y="487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8" name="Forme libre 417"/>
            <p:cNvSpPr/>
            <p:nvPr/>
          </p:nvSpPr>
          <p:spPr>
            <a:xfrm>
              <a:off x="9448560" y="6528960"/>
              <a:ext cx="76320" cy="23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661">
                  <a:moveTo>
                    <a:pt x="143" y="224"/>
                  </a:moveTo>
                  <a:lnTo>
                    <a:pt x="3" y="235"/>
                  </a:lnTo>
                  <a:lnTo>
                    <a:pt x="3" y="266"/>
                  </a:lnTo>
                  <a:cubicBezTo>
                    <a:pt x="70" y="266"/>
                    <a:pt x="78" y="272"/>
                    <a:pt x="78" y="319"/>
                  </a:cubicBezTo>
                  <a:lnTo>
                    <a:pt x="78" y="585"/>
                  </a:lnTo>
                  <a:cubicBezTo>
                    <a:pt x="78" y="630"/>
                    <a:pt x="67" y="630"/>
                    <a:pt x="0" y="630"/>
                  </a:cubicBezTo>
                  <a:lnTo>
                    <a:pt x="0" y="661"/>
                  </a:lnTo>
                  <a:cubicBezTo>
                    <a:pt x="31" y="661"/>
                    <a:pt x="87" y="658"/>
                    <a:pt x="109" y="658"/>
                  </a:cubicBezTo>
                  <a:cubicBezTo>
                    <a:pt x="146" y="658"/>
                    <a:pt x="179" y="661"/>
                    <a:pt x="213" y="661"/>
                  </a:cubicBezTo>
                  <a:lnTo>
                    <a:pt x="213" y="630"/>
                  </a:lnTo>
                  <a:cubicBezTo>
                    <a:pt x="148" y="630"/>
                    <a:pt x="143" y="625"/>
                    <a:pt x="143" y="588"/>
                  </a:cubicBezTo>
                  <a:close/>
                  <a:moveTo>
                    <a:pt x="148" y="53"/>
                  </a:moveTo>
                  <a:cubicBezTo>
                    <a:pt x="148" y="20"/>
                    <a:pt x="123" y="0"/>
                    <a:pt x="95" y="0"/>
                  </a:cubicBezTo>
                  <a:cubicBezTo>
                    <a:pt x="64" y="0"/>
                    <a:pt x="42" y="28"/>
                    <a:pt x="42" y="53"/>
                  </a:cubicBezTo>
                  <a:cubicBezTo>
                    <a:pt x="42" y="78"/>
                    <a:pt x="64" y="104"/>
                    <a:pt x="95" y="104"/>
                  </a:cubicBezTo>
                  <a:cubicBezTo>
                    <a:pt x="123" y="104"/>
                    <a:pt x="148" y="84"/>
                    <a:pt x="148" y="5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19" name="Forme libre 418"/>
            <p:cNvSpPr/>
            <p:nvPr/>
          </p:nvSpPr>
          <p:spPr>
            <a:xfrm>
              <a:off x="9545400" y="6606720"/>
              <a:ext cx="15804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54">
                  <a:moveTo>
                    <a:pt x="440" y="233"/>
                  </a:moveTo>
                  <a:cubicBezTo>
                    <a:pt x="440" y="104"/>
                    <a:pt x="339" y="0"/>
                    <a:pt x="221" y="0"/>
                  </a:cubicBezTo>
                  <a:cubicBezTo>
                    <a:pt x="95" y="0"/>
                    <a:pt x="0" y="109"/>
                    <a:pt x="0" y="233"/>
                  </a:cubicBezTo>
                  <a:cubicBezTo>
                    <a:pt x="0" y="359"/>
                    <a:pt x="104" y="454"/>
                    <a:pt x="218" y="454"/>
                  </a:cubicBezTo>
                  <a:cubicBezTo>
                    <a:pt x="339" y="454"/>
                    <a:pt x="440" y="359"/>
                    <a:pt x="440" y="233"/>
                  </a:cubicBezTo>
                  <a:close/>
                  <a:moveTo>
                    <a:pt x="221" y="429"/>
                  </a:moveTo>
                  <a:cubicBezTo>
                    <a:pt x="176" y="429"/>
                    <a:pt x="134" y="409"/>
                    <a:pt x="106" y="364"/>
                  </a:cubicBezTo>
                  <a:cubicBezTo>
                    <a:pt x="81" y="319"/>
                    <a:pt x="81" y="261"/>
                    <a:pt x="81" y="224"/>
                  </a:cubicBezTo>
                  <a:cubicBezTo>
                    <a:pt x="81" y="185"/>
                    <a:pt x="81" y="132"/>
                    <a:pt x="106" y="87"/>
                  </a:cubicBezTo>
                  <a:cubicBezTo>
                    <a:pt x="132" y="42"/>
                    <a:pt x="179" y="22"/>
                    <a:pt x="218" y="22"/>
                  </a:cubicBezTo>
                  <a:cubicBezTo>
                    <a:pt x="263" y="22"/>
                    <a:pt x="305" y="45"/>
                    <a:pt x="330" y="87"/>
                  </a:cubicBezTo>
                  <a:cubicBezTo>
                    <a:pt x="356" y="129"/>
                    <a:pt x="356" y="185"/>
                    <a:pt x="356" y="224"/>
                  </a:cubicBezTo>
                  <a:cubicBezTo>
                    <a:pt x="356" y="261"/>
                    <a:pt x="356" y="314"/>
                    <a:pt x="336" y="356"/>
                  </a:cubicBezTo>
                  <a:cubicBezTo>
                    <a:pt x="314" y="401"/>
                    <a:pt x="269" y="429"/>
                    <a:pt x="221" y="429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20" name="Forme libre 419"/>
            <p:cNvSpPr/>
            <p:nvPr/>
          </p:nvSpPr>
          <p:spPr>
            <a:xfrm>
              <a:off x="9723600" y="6608880"/>
              <a:ext cx="17892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90" y="437"/>
                    <a:pt x="224" y="437"/>
                  </a:cubicBezTo>
                  <a:lnTo>
                    <a:pt x="224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80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11" y="437"/>
                    <a:pt x="361" y="434"/>
                    <a:pt x="386" y="434"/>
                  </a:cubicBezTo>
                  <a:cubicBezTo>
                    <a:pt x="412" y="434"/>
                    <a:pt x="465" y="437"/>
                    <a:pt x="498" y="437"/>
                  </a:cubicBezTo>
                  <a:lnTo>
                    <a:pt x="498" y="406"/>
                  </a:lnTo>
                  <a:cubicBezTo>
                    <a:pt x="445" y="406"/>
                    <a:pt x="423" y="406"/>
                    <a:pt x="420" y="378"/>
                  </a:cubicBezTo>
                  <a:lnTo>
                    <a:pt x="420" y="188"/>
                  </a:lnTo>
                  <a:cubicBezTo>
                    <a:pt x="420" y="104"/>
                    <a:pt x="420" y="73"/>
                    <a:pt x="389" y="36"/>
                  </a:cubicBezTo>
                  <a:cubicBezTo>
                    <a:pt x="375" y="20"/>
                    <a:pt x="344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21" name="Forme libre 420"/>
            <p:cNvSpPr/>
            <p:nvPr/>
          </p:nvSpPr>
          <p:spPr>
            <a:xfrm>
              <a:off x="9939600" y="6728760"/>
              <a:ext cx="378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106" y="53"/>
                  </a:moveTo>
                  <a:cubicBezTo>
                    <a:pt x="106" y="25"/>
                    <a:pt x="84" y="0"/>
                    <a:pt x="53" y="0"/>
                  </a:cubicBezTo>
                  <a:cubicBezTo>
                    <a:pt x="25" y="0"/>
                    <a:pt x="0" y="25"/>
                    <a:pt x="0" y="53"/>
                  </a:cubicBezTo>
                  <a:cubicBezTo>
                    <a:pt x="0" y="84"/>
                    <a:pt x="25" y="106"/>
                    <a:pt x="53" y="106"/>
                  </a:cubicBezTo>
                  <a:cubicBezTo>
                    <a:pt x="84" y="106"/>
                    <a:pt x="106" y="84"/>
                    <a:pt x="106" y="53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/>
              <p:cNvSpPr/>
              <p:nvPr/>
            </p:nvSpPr>
            <p:spPr>
              <a:xfrm>
                <a:off x="7750977" y="2241668"/>
                <a:ext cx="496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Rectangle 4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77" y="2241668"/>
                <a:ext cx="49661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6" name="Groupe 425" descr="20§display§J_2&#10;§svg§600§FALSE§" title="TexMaths"/>
          <p:cNvGrpSpPr/>
          <p:nvPr/>
        </p:nvGrpSpPr>
        <p:grpSpPr>
          <a:xfrm>
            <a:off x="7893091" y="1836454"/>
            <a:ext cx="144270" cy="143289"/>
            <a:chOff x="7763399" y="735840"/>
            <a:chExt cx="212041" cy="210599"/>
          </a:xfrm>
        </p:grpSpPr>
        <p:sp>
          <p:nvSpPr>
            <p:cNvPr id="427" name="Forme libre 426"/>
            <p:cNvSpPr/>
            <p:nvPr/>
          </p:nvSpPr>
          <p:spPr>
            <a:xfrm>
              <a:off x="7763399" y="73584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28" name="Forme libre 427"/>
            <p:cNvSpPr/>
            <p:nvPr/>
          </p:nvSpPr>
          <p:spPr>
            <a:xfrm>
              <a:off x="7896600" y="828719"/>
              <a:ext cx="7884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328">
                  <a:moveTo>
                    <a:pt x="220" y="238"/>
                  </a:moveTo>
                  <a:lnTo>
                    <a:pt x="202" y="238"/>
                  </a:lnTo>
                  <a:cubicBezTo>
                    <a:pt x="202" y="250"/>
                    <a:pt x="196" y="278"/>
                    <a:pt x="190" y="284"/>
                  </a:cubicBezTo>
                  <a:cubicBezTo>
                    <a:pt x="186" y="286"/>
                    <a:pt x="148" y="286"/>
                    <a:pt x="140" y="286"/>
                  </a:cubicBezTo>
                  <a:lnTo>
                    <a:pt x="50" y="286"/>
                  </a:lnTo>
                  <a:cubicBezTo>
                    <a:pt x="102" y="240"/>
                    <a:pt x="118" y="226"/>
                    <a:pt x="148" y="204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6"/>
                    <a:pt x="166" y="0"/>
                    <a:pt x="104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2" y="116"/>
                    <a:pt x="26" y="116"/>
                  </a:cubicBezTo>
                  <a:cubicBezTo>
                    <a:pt x="38" y="116"/>
                    <a:pt x="52" y="108"/>
                    <a:pt x="52" y="90"/>
                  </a:cubicBezTo>
                  <a:cubicBezTo>
                    <a:pt x="52" y="82"/>
                    <a:pt x="50" y="64"/>
                    <a:pt x="24" y="64"/>
                  </a:cubicBezTo>
                  <a:cubicBezTo>
                    <a:pt x="38" y="28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0" y="174"/>
                    <a:pt x="124" y="192"/>
                  </a:cubicBezTo>
                  <a:lnTo>
                    <a:pt x="4" y="310"/>
                  </a:lnTo>
                  <a:cubicBezTo>
                    <a:pt x="0" y="314"/>
                    <a:pt x="0" y="314"/>
                    <a:pt x="0" y="328"/>
                  </a:cubicBezTo>
                  <a:lnTo>
                    <a:pt x="204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pic>
        <p:nvPicPr>
          <p:cNvPr id="236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22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Ellipse 24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1" name="ZoneTexte 26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ZoneTexte 27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" name="ZoneTexte 27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3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Ellipse 2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7" grpId="1"/>
      <p:bldP spid="366" grpId="0"/>
      <p:bldP spid="366" grpId="1"/>
      <p:bldP spid="218" grpId="0"/>
      <p:bldP spid="218" grpId="1"/>
      <p:bldP spid="187" grpId="0"/>
      <p:bldP spid="187" grpId="1"/>
      <p:bldP spid="251" grpId="0"/>
      <p:bldP spid="251" grpId="1"/>
      <p:bldP spid="256" grpId="0"/>
      <p:bldP spid="256" grpId="1"/>
      <p:bldP spid="257" grpId="0"/>
      <p:bldP spid="257" grpId="1"/>
      <p:bldP spid="34" grpId="0"/>
      <p:bldP spid="35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51" grpId="0"/>
      <p:bldP spid="102" grpId="0" animBg="1"/>
      <p:bldP spid="163" grpId="0"/>
      <p:bldP spid="164" grpId="0"/>
      <p:bldP spid="165" grpId="0"/>
      <p:bldP spid="167" grpId="0"/>
      <p:bldP spid="169" grpId="0"/>
      <p:bldP spid="170" grpId="0"/>
      <p:bldP spid="173" grpId="0"/>
      <p:bldP spid="175" grpId="0"/>
      <p:bldP spid="175" grpId="1"/>
      <p:bldP spid="177" grpId="0" animBg="1"/>
      <p:bldP spid="177" grpId="1" animBg="1"/>
      <p:bldP spid="178" grpId="0" animBg="1"/>
      <p:bldP spid="178" grpId="1" animBg="1"/>
      <p:bldP spid="180" grpId="0" animBg="1"/>
      <p:bldP spid="180" grpId="1" animBg="1"/>
      <p:bldP spid="181" grpId="0" animBg="1"/>
      <p:bldP spid="181" grpId="1" animBg="1"/>
      <p:bldP spid="188" grpId="0" animBg="1"/>
      <p:bldP spid="188" grpId="1" animBg="1"/>
      <p:bldP spid="188" grpId="2" animBg="1"/>
      <p:bldP spid="188" grpId="3" animBg="1"/>
      <p:bldP spid="188" grpId="4" animBg="1"/>
      <p:bldP spid="188" grpId="5" animBg="1"/>
      <p:bldP spid="188" grpId="6" animBg="1"/>
      <p:bldP spid="188" grpId="7" animBg="1"/>
      <p:bldP spid="188" grpId="8" animBg="1"/>
      <p:bldP spid="248" grpId="0"/>
      <p:bldP spid="248" grpId="1"/>
      <p:bldP spid="252" grpId="0"/>
      <p:bldP spid="252" grpId="2"/>
      <p:bldP spid="303" grpId="0"/>
      <p:bldP spid="303" grpId="1"/>
      <p:bldP spid="304" grpId="0"/>
      <p:bldP spid="304" grpId="1"/>
      <p:bldP spid="305" grpId="0" animBg="1"/>
      <p:bldP spid="305" grpId="1" animBg="1"/>
      <p:bldP spid="4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79332" y="4596401"/>
                <a:ext cx="10915606" cy="656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Most of the time (this is the case today !)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is chosen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fr-F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‖</m:t>
                      </m:r>
                      <m:sSubSup>
                        <m:sSubSup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‖"/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32" y="4596401"/>
                <a:ext cx="10915606" cy="656718"/>
              </a:xfrm>
              <a:prstGeom prst="rect">
                <a:avLst/>
              </a:prstGeom>
              <a:blipFill>
                <a:blip r:embed="rId2"/>
                <a:stretch>
                  <a:fillRect l="-447" t="-24074" b="-1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81245" y="4818625"/>
                <a:ext cx="400661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45" y="4818625"/>
                <a:ext cx="4006610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Summary of RGCCA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21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79332" y="1038548"/>
            <a:ext cx="1091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Regularized Generalized Canonical Correlation Analysis (RGCCA) Optimization criterion 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Espace réservé du contenu 2"/>
              <p:cNvSpPr txBox="1">
                <a:spLocks/>
              </p:cNvSpPr>
              <p:nvPr/>
            </p:nvSpPr>
            <p:spPr>
              <a:xfrm>
                <a:off x="3021017" y="1479888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1600" i="1" dirty="0" smtClean="0"/>
              </a:p>
              <a:p>
                <a:pPr marL="0" indent="0"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4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17" y="1479888"/>
                <a:ext cx="4130789" cy="928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/>
              <p:cNvSpPr/>
              <p:nvPr/>
            </p:nvSpPr>
            <p:spPr>
              <a:xfrm>
                <a:off x="3143741" y="2473684"/>
                <a:ext cx="343235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242" name="Rectangle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741" y="2473684"/>
                <a:ext cx="3432350" cy="411651"/>
              </a:xfrm>
              <a:prstGeom prst="rect">
                <a:avLst/>
              </a:prstGeom>
              <a:blipFill>
                <a:blip r:embed="rId4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Forme libre 242"/>
          <p:cNvSpPr/>
          <p:nvPr/>
        </p:nvSpPr>
        <p:spPr>
          <a:xfrm>
            <a:off x="2127035" y="4081944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4" name="Forme libre 243"/>
          <p:cNvSpPr/>
          <p:nvPr/>
        </p:nvSpPr>
        <p:spPr>
          <a:xfrm>
            <a:off x="2127035" y="3628048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ZoneTexte 245"/>
              <p:cNvSpPr txBox="1"/>
              <p:nvPr/>
            </p:nvSpPr>
            <p:spPr>
              <a:xfrm>
                <a:off x="2665901" y="4093229"/>
                <a:ext cx="4626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positive definite matrix.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6" name="ZoneTexte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01" y="4093229"/>
                <a:ext cx="4626439" cy="369332"/>
              </a:xfrm>
              <a:prstGeom prst="rect">
                <a:avLst/>
              </a:prstGeom>
              <a:blipFill>
                <a:blip r:embed="rId5"/>
                <a:stretch>
                  <a:fillRect l="-1054" t="-8197" r="-2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ZoneTexte 246"/>
              <p:cNvSpPr txBox="1"/>
              <p:nvPr/>
            </p:nvSpPr>
            <p:spPr>
              <a:xfrm>
                <a:off x="2665901" y="3607703"/>
                <a:ext cx="501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for two connected blocks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otherwise.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01" y="3607703"/>
                <a:ext cx="501505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orme libre 33"/>
          <p:cNvSpPr/>
          <p:nvPr/>
        </p:nvSpPr>
        <p:spPr>
          <a:xfrm>
            <a:off x="2127035" y="3171216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71204" y="4880068"/>
                <a:ext cx="53997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   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‖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‖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    =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04" y="4880068"/>
                <a:ext cx="5399738" cy="373051"/>
              </a:xfrm>
              <a:prstGeom prst="rect">
                <a:avLst/>
              </a:prstGeom>
              <a:blipFill>
                <a:blip r:embed="rId12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665900" y="3159793"/>
                <a:ext cx="533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With “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” a continuous, convex and derivable function.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00" y="3159793"/>
                <a:ext cx="5332052" cy="369332"/>
              </a:xfrm>
              <a:prstGeom prst="rect">
                <a:avLst/>
              </a:prstGeom>
              <a:blipFill>
                <a:blip r:embed="rId13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colade ouvrante 3"/>
          <p:cNvSpPr/>
          <p:nvPr/>
        </p:nvSpPr>
        <p:spPr>
          <a:xfrm rot="16200000">
            <a:off x="6638205" y="4178187"/>
            <a:ext cx="234120" cy="2485374"/>
          </a:xfrm>
          <a:prstGeom prst="leftBrace">
            <a:avLst>
              <a:gd name="adj1" fmla="val 76032"/>
              <a:gd name="adj2" fmla="val 50000"/>
            </a:avLst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2850" y="5506403"/>
            <a:ext cx="2704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Regularized version of the sample covariance matrix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9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15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8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3" grpId="0" animBg="1"/>
      <p:bldP spid="244" grpId="0" animBg="1"/>
      <p:bldP spid="246" grpId="0"/>
      <p:bldP spid="247" grpId="0"/>
      <p:bldP spid="34" grpId="0" animBg="1"/>
      <p:bldP spid="35" grpId="0"/>
      <p:bldP spid="35" grpId="1"/>
      <p:bldP spid="38" grpId="0"/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Tableau 2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23103" y="884581"/>
            <a:ext cx="7341743" cy="515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e 25"/>
          <p:cNvGrpSpPr/>
          <p:nvPr/>
        </p:nvGrpSpPr>
        <p:grpSpPr>
          <a:xfrm>
            <a:off x="8872560" y="948919"/>
            <a:ext cx="1017566" cy="643188"/>
            <a:chOff x="7523280" y="196919"/>
            <a:chExt cx="939600" cy="689041"/>
          </a:xfrm>
        </p:grpSpPr>
        <p:sp>
          <p:nvSpPr>
            <p:cNvPr id="31" name="Connecteur droit 26"/>
            <p:cNvSpPr/>
            <p:nvPr/>
          </p:nvSpPr>
          <p:spPr>
            <a:xfrm flipH="1">
              <a:off x="7721639" y="417960"/>
              <a:ext cx="498961" cy="23544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32" name="Connecteur droit 27"/>
            <p:cNvSpPr/>
            <p:nvPr/>
          </p:nvSpPr>
          <p:spPr>
            <a:xfrm flipH="1" flipV="1">
              <a:off x="7951320" y="358560"/>
              <a:ext cx="129600" cy="4068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33" name="Connecteur droit 28"/>
            <p:cNvSpPr/>
            <p:nvPr/>
          </p:nvSpPr>
          <p:spPr>
            <a:xfrm flipH="1">
              <a:off x="7765560" y="339840"/>
              <a:ext cx="144000" cy="248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34" name="Connecteur droit 29"/>
            <p:cNvSpPr/>
            <p:nvPr/>
          </p:nvSpPr>
          <p:spPr>
            <a:xfrm flipH="1" flipV="1">
              <a:off x="7765560" y="644040"/>
              <a:ext cx="194400" cy="12132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35" name="Connecteur droit 30"/>
            <p:cNvSpPr/>
            <p:nvPr/>
          </p:nvSpPr>
          <p:spPr>
            <a:xfrm flipH="1" flipV="1">
              <a:off x="8011080" y="312840"/>
              <a:ext cx="138960" cy="918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36" name="Connecteur droit 31"/>
            <p:cNvSpPr/>
            <p:nvPr/>
          </p:nvSpPr>
          <p:spPr>
            <a:xfrm flipV="1">
              <a:off x="8145000" y="523079"/>
              <a:ext cx="143999" cy="2426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37" name="CustomShape 5"/>
            <p:cNvSpPr/>
            <p:nvPr/>
          </p:nvSpPr>
          <p:spPr>
            <a:xfrm>
              <a:off x="7728119" y="196919"/>
              <a:ext cx="324000" cy="25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 dirty="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 dirty="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1</a:t>
              </a:r>
            </a:p>
          </p:txBody>
        </p:sp>
        <p:sp>
          <p:nvSpPr>
            <p:cNvPr id="38" name="CustomShape 5"/>
            <p:cNvSpPr/>
            <p:nvPr/>
          </p:nvSpPr>
          <p:spPr>
            <a:xfrm>
              <a:off x="8138880" y="338040"/>
              <a:ext cx="324000" cy="25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2</a:t>
              </a:r>
            </a:p>
          </p:txBody>
        </p:sp>
        <p:sp>
          <p:nvSpPr>
            <p:cNvPr id="39" name="CustomShape 5"/>
            <p:cNvSpPr/>
            <p:nvPr/>
          </p:nvSpPr>
          <p:spPr>
            <a:xfrm>
              <a:off x="7523280" y="524520"/>
              <a:ext cx="324000" cy="25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3</a:t>
              </a:r>
            </a:p>
          </p:txBody>
        </p:sp>
        <p:sp>
          <p:nvSpPr>
            <p:cNvPr id="40" name="CustomShape 5"/>
            <p:cNvSpPr/>
            <p:nvPr/>
          </p:nvSpPr>
          <p:spPr>
            <a:xfrm>
              <a:off x="7902000" y="633960"/>
              <a:ext cx="324000" cy="25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J</a:t>
              </a:r>
            </a:p>
          </p:txBody>
        </p:sp>
      </p:grpSp>
      <p:pic>
        <p:nvPicPr>
          <p:cNvPr id="42" name="Tableau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34263" y="891062"/>
            <a:ext cx="7342950" cy="514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Tableau 2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34263" y="891061"/>
            <a:ext cx="7342950" cy="5143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e 2"/>
          <p:cNvGrpSpPr/>
          <p:nvPr/>
        </p:nvGrpSpPr>
        <p:grpSpPr>
          <a:xfrm>
            <a:off x="8728857" y="921667"/>
            <a:ext cx="1163647" cy="673851"/>
            <a:chOff x="7569360" y="142920"/>
            <a:chExt cx="963360" cy="760320"/>
          </a:xfrm>
        </p:grpSpPr>
        <p:sp>
          <p:nvSpPr>
            <p:cNvPr id="45" name="Connecteur droit 70"/>
            <p:cNvSpPr/>
            <p:nvPr/>
          </p:nvSpPr>
          <p:spPr>
            <a:xfrm flipH="1">
              <a:off x="7767720" y="435600"/>
              <a:ext cx="498959" cy="23544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46" name="Connecteur droit 72"/>
            <p:cNvSpPr/>
            <p:nvPr/>
          </p:nvSpPr>
          <p:spPr>
            <a:xfrm flipH="1">
              <a:off x="7811280" y="357480"/>
              <a:ext cx="143640" cy="24804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47" name="Connecteur droit 73"/>
            <p:cNvSpPr/>
            <p:nvPr/>
          </p:nvSpPr>
          <p:spPr>
            <a:xfrm flipH="1" flipV="1">
              <a:off x="7811640" y="662040"/>
              <a:ext cx="194400" cy="1209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48" name="Connecteur droit 75"/>
            <p:cNvSpPr/>
            <p:nvPr/>
          </p:nvSpPr>
          <p:spPr>
            <a:xfrm flipV="1">
              <a:off x="8190720" y="540360"/>
              <a:ext cx="143640" cy="2422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1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fr-FR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49" name="CustomShape 5"/>
            <p:cNvSpPr/>
            <p:nvPr/>
          </p:nvSpPr>
          <p:spPr>
            <a:xfrm>
              <a:off x="7712999" y="142920"/>
              <a:ext cx="323640" cy="251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1</a:t>
              </a:r>
            </a:p>
          </p:txBody>
        </p:sp>
        <p:sp>
          <p:nvSpPr>
            <p:cNvPr id="50" name="CustomShape 5"/>
            <p:cNvSpPr/>
            <p:nvPr/>
          </p:nvSpPr>
          <p:spPr>
            <a:xfrm>
              <a:off x="8209080" y="319680"/>
              <a:ext cx="323640" cy="251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2</a:t>
              </a:r>
            </a:p>
          </p:txBody>
        </p:sp>
        <p:sp>
          <p:nvSpPr>
            <p:cNvPr id="51" name="CustomShape 5"/>
            <p:cNvSpPr/>
            <p:nvPr/>
          </p:nvSpPr>
          <p:spPr>
            <a:xfrm>
              <a:off x="7569360" y="542160"/>
              <a:ext cx="323640" cy="251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3</a:t>
              </a:r>
            </a:p>
          </p:txBody>
        </p:sp>
        <p:sp>
          <p:nvSpPr>
            <p:cNvPr id="52" name="CustomShape 5"/>
            <p:cNvSpPr/>
            <p:nvPr/>
          </p:nvSpPr>
          <p:spPr>
            <a:xfrm>
              <a:off x="7947720" y="651600"/>
              <a:ext cx="323640" cy="251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90000" tIns="45000" rIns="90000" bIns="45000" anchor="ctr" anchorCtr="0" compatLnSpc="1">
              <a:no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fr-FR" sz="1000" b="1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X</a:t>
              </a:r>
              <a:r>
                <a:rPr lang="fr-FR" sz="1000" i="1" baseline="-25000">
                  <a:solidFill>
                    <a:srgbClr val="000000"/>
                  </a:solidFill>
                  <a:latin typeface="Times New Roman" pitchFamily="18"/>
                  <a:ea typeface="Times New Roman" pitchFamily="18"/>
                  <a:cs typeface="Times New Roman" pitchFamily="18"/>
                </a:rPr>
                <a:t>J</a:t>
              </a:r>
            </a:p>
          </p:txBody>
        </p:sp>
      </p:grpSp>
      <p:sp>
        <p:nvSpPr>
          <p:cNvPr id="54" name="Rectangle 1"/>
          <p:cNvSpPr/>
          <p:nvPr/>
        </p:nvSpPr>
        <p:spPr>
          <a:xfrm>
            <a:off x="2670903" y="3802380"/>
            <a:ext cx="7573162" cy="25254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Overview of the Multi-Block litterature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22</a:t>
            </a:fld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7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8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lipse 9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smtClean="0">
                <a:ea typeface="Times New Roman"/>
                <a:cs typeface="Times New Roman"/>
                <a:sym typeface="Times New Roman"/>
              </a:rPr>
              <a:t>Tune parameters in an unsupervised setting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23</a:t>
            </a:fld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avec flèche 74"/>
          <p:cNvCxnSpPr/>
          <p:nvPr/>
        </p:nvCxnSpPr>
        <p:spPr>
          <a:xfrm>
            <a:off x="620311" y="1397958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192398" y="1348184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8" y="1348184"/>
                <a:ext cx="5595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191207" y="1563981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1563981"/>
                <a:ext cx="5595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/>
              <p:cNvSpPr txBox="1"/>
              <p:nvPr/>
            </p:nvSpPr>
            <p:spPr>
              <a:xfrm>
                <a:off x="191207" y="1804659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1804659"/>
                <a:ext cx="55950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190016" y="2020456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6" y="2020456"/>
                <a:ext cx="5595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191207" y="2249556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2249556"/>
                <a:ext cx="559507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016" y="2465353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6" y="2465353"/>
                <a:ext cx="5595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lipse 9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smtClean="0">
                <a:ea typeface="Times New Roman"/>
                <a:cs typeface="Times New Roman"/>
                <a:sym typeface="Times New Roman"/>
              </a:rPr>
              <a:t>Tune parameters in an unsupervised setting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23</a:t>
            </a:r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ZoneTexte 91"/>
          <p:cNvSpPr txBox="1"/>
          <p:nvPr/>
        </p:nvSpPr>
        <p:spPr>
          <a:xfrm>
            <a:off x="4572785" y="2977008"/>
            <a:ext cx="17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Permutation n°1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18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blipFill>
                <a:blip r:embed="rId19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angle droit à deux pointes 3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9498" y="3902992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ZoneTexte 99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Flèche angle droit à deux pointes 105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157105" y="5847813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ZoneTexte 107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1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Ellipse 10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6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4" grpId="0" animBg="1"/>
      <p:bldP spid="5" grpId="0" animBg="1"/>
      <p:bldP spid="96" grpId="0"/>
      <p:bldP spid="100" grpId="0"/>
      <p:bldP spid="101" grpId="0"/>
      <p:bldP spid="106" grpId="0" animBg="1"/>
      <p:bldP spid="107" grpId="0" animBg="1"/>
      <p:bldP spid="108" grpId="0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smtClean="0">
                <a:ea typeface="Times New Roman"/>
                <a:cs typeface="Times New Roman"/>
                <a:sym typeface="Times New Roman"/>
              </a:rPr>
              <a:t>Tune parameters in an unsupervised setting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23</a:t>
            </a:r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4572785" y="2977008"/>
            <a:ext cx="17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Permutation n°2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18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blipFill>
                <a:blip r:embed="rId19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Flèche angle droit à deux pointes 103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819498" y="3728816"/>
            <a:ext cx="14956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Flèche angle droit à deux pointes 108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57105" y="5847813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ZoneTexte 110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457553" y="5860869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ZoneTexte 112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1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lipse 9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0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smtClean="0">
                <a:ea typeface="Times New Roman"/>
                <a:cs typeface="Times New Roman"/>
                <a:sym typeface="Times New Roman"/>
              </a:rPr>
              <a:t>Tune parameters in an unsupervised setting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23</a:t>
            </a:r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7030A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572785" y="2977008"/>
                <a:ext cx="1950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Permutation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85" y="2977008"/>
                <a:ext cx="1950416" cy="369332"/>
              </a:xfrm>
              <a:prstGeom prst="rect">
                <a:avLst/>
              </a:prstGeom>
              <a:blipFill>
                <a:blip r:embed="rId18"/>
                <a:stretch>
                  <a:fillRect l="-25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19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blipFill>
                <a:blip r:embed="rId20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Flèche angle droit à deux pointes 96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819498" y="3971732"/>
            <a:ext cx="149568" cy="11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ZoneTexte 100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Flèche angle droit à deux pointes 102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69066" y="3699482"/>
            <a:ext cx="149568" cy="38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116708" y="3448281"/>
            <a:ext cx="149568" cy="6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266790" y="3407713"/>
            <a:ext cx="149568" cy="68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416358" y="3812937"/>
            <a:ext cx="149568" cy="2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564000" y="3986871"/>
            <a:ext cx="149568" cy="10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983756" y="5908064"/>
            <a:ext cx="149568" cy="11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33324" y="5635814"/>
            <a:ext cx="149568" cy="38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280966" y="5384613"/>
            <a:ext cx="149568" cy="6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431048" y="5344045"/>
            <a:ext cx="149568" cy="68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580616" y="5539753"/>
            <a:ext cx="149568" cy="4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728258" y="5521961"/>
            <a:ext cx="149568" cy="50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ZoneTexte 141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2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Ellipse 10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smtClean="0">
                <a:ea typeface="Times New Roman"/>
                <a:cs typeface="Times New Roman"/>
                <a:sym typeface="Times New Roman"/>
              </a:rPr>
              <a:t>Tune parameters in an unsupervised setting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23</a:t>
            </a:r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avec flèche 74"/>
          <p:cNvCxnSpPr/>
          <p:nvPr/>
        </p:nvCxnSpPr>
        <p:spPr>
          <a:xfrm>
            <a:off x="620311" y="1397958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192398" y="1348184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8" y="1348184"/>
                <a:ext cx="5595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191207" y="1563981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1563981"/>
                <a:ext cx="5595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/>
              <p:cNvSpPr txBox="1"/>
              <p:nvPr/>
            </p:nvSpPr>
            <p:spPr>
              <a:xfrm>
                <a:off x="191207" y="1804659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1804659"/>
                <a:ext cx="55950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190016" y="2020456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6" y="2020456"/>
                <a:ext cx="5595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191207" y="2249556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2249556"/>
                <a:ext cx="559507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016" y="2465353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6" y="2465353"/>
                <a:ext cx="5595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ZoneTexte 91"/>
          <p:cNvSpPr txBox="1"/>
          <p:nvPr/>
        </p:nvSpPr>
        <p:spPr>
          <a:xfrm>
            <a:off x="4572785" y="2977008"/>
            <a:ext cx="19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No Permutation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25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Parameter set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369332"/>
              </a:xfrm>
              <a:prstGeom prst="rect">
                <a:avLst/>
              </a:prstGeom>
              <a:blipFill>
                <a:blip r:embed="rId26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lèche angle droit à deux pointes 95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819498" y="3971732"/>
            <a:ext cx="149568" cy="11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ZoneTexte 99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Flèche angle droit à deux pointes 101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69066" y="3699482"/>
            <a:ext cx="149568" cy="38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116708" y="3448281"/>
            <a:ext cx="149568" cy="6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266790" y="3407713"/>
            <a:ext cx="149568" cy="68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416358" y="3812937"/>
            <a:ext cx="149568" cy="2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4000" y="3986871"/>
            <a:ext cx="149568" cy="10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83756" y="5908064"/>
            <a:ext cx="149568" cy="11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33324" y="5635814"/>
            <a:ext cx="149568" cy="38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280966" y="5384613"/>
            <a:ext cx="149568" cy="6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31048" y="5344045"/>
            <a:ext cx="149568" cy="68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580616" y="5539753"/>
            <a:ext cx="149568" cy="4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728258" y="5521961"/>
            <a:ext cx="149568" cy="50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431426" y="5860869"/>
            <a:ext cx="149568" cy="1754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974915" y="3913379"/>
            <a:ext cx="149568" cy="1754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ZoneTexte 157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RGCCA’s criterion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381411" y="5487324"/>
            <a:ext cx="504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The set of parameters </a:t>
            </a:r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is </a:t>
            </a:r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unlikely </a:t>
            </a:r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to be </a:t>
            </a:r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selected.</a:t>
            </a:r>
            <a:r>
              <a:rPr lang="fr" dirty="0" smtClean="0">
                <a:ea typeface="Times New Roman"/>
                <a:cs typeface="Times New Roman"/>
                <a:sym typeface="Times New Roman"/>
              </a:rPr>
              <a:t>  </a:t>
            </a:r>
            <a:endParaRPr lang="fr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81411" y="3563586"/>
            <a:ext cx="4801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The set of parameters </a:t>
            </a:r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is likely to be </a:t>
            </a:r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selected.</a:t>
            </a:r>
            <a:r>
              <a:rPr lang="fr" dirty="0" smtClean="0">
                <a:ea typeface="Times New Roman"/>
                <a:cs typeface="Times New Roman"/>
                <a:sym typeface="Times New Roman"/>
              </a:rPr>
              <a:t>  </a:t>
            </a:r>
            <a:endParaRPr lang="fr" dirty="0"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1680427" y="4488566"/>
                <a:ext cx="9890913" cy="62158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RGCCA choose the best set of parameters as the one with the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𝑍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𝒌</m:t>
                        </m:r>
                      </m:sub>
                    </m:sSub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𝒄𝒓𝒊</m:t>
                            </m:r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𝒖𝒏𝒑𝒆𝒓𝒎</m:t>
                                </m:r>
                              </m:sub>
                            </m:sSub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𝒄𝒓𝒊𝒕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𝒑𝒆𝒓𝒎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SupPr>
                          <m:e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𝒄𝒓𝒊𝒕</m:t>
                            </m:r>
                          </m:sub>
                          <m:sup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𝒑𝒆𝒓𝒎</m:t>
                            </m:r>
                          </m:sup>
                        </m:sSubSup>
                      </m:den>
                    </m:f>
                  </m:oMath>
                </a14:m>
                <a:endParaRPr lang="fr" b="1" dirty="0">
                  <a:solidFill>
                    <a:srgbClr val="FF0000"/>
                  </a:solidFill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427" y="4488566"/>
                <a:ext cx="9890913" cy="621580"/>
              </a:xfrm>
              <a:prstGeom prst="rect">
                <a:avLst/>
              </a:prstGeom>
              <a:blipFill>
                <a:blip r:embed="rId28"/>
                <a:stretch>
                  <a:fillRect l="-49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9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Ellipse 16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1" grpId="0" animBg="1"/>
      <p:bldP spid="159" grpId="0"/>
      <p:bldP spid="160" grpId="0"/>
      <p:bldP spid="1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dirty="0">
                <a:ea typeface="Times New Roman"/>
                <a:cs typeface="Times New Roman"/>
                <a:sym typeface="Times New Roman"/>
              </a:rPr>
              <a:t>Evaluate the robustness of the model by bootstrapping. 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avec flèche 74"/>
          <p:cNvCxnSpPr/>
          <p:nvPr/>
        </p:nvCxnSpPr>
        <p:spPr>
          <a:xfrm>
            <a:off x="620311" y="1397958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192398" y="1348184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8" y="1348184"/>
                <a:ext cx="5595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191207" y="1563981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1563981"/>
                <a:ext cx="5595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/>
              <p:cNvSpPr txBox="1"/>
              <p:nvPr/>
            </p:nvSpPr>
            <p:spPr>
              <a:xfrm>
                <a:off x="191207" y="1804659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1804659"/>
                <a:ext cx="55950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190016" y="2020456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6" y="2020456"/>
                <a:ext cx="5595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191207" y="2249556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7" y="2249556"/>
                <a:ext cx="559507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016" y="2465353"/>
                <a:ext cx="55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6" y="2465353"/>
                <a:ext cx="5595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lipse 9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dirty="0">
                <a:ea typeface="Times New Roman"/>
                <a:cs typeface="Times New Roman"/>
                <a:sym typeface="Times New Roman"/>
              </a:rPr>
              <a:t>Evaluate the robustness of the model by bootstrapping. 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eur droit avec flèche 74"/>
          <p:cNvCxnSpPr/>
          <p:nvPr/>
        </p:nvCxnSpPr>
        <p:spPr>
          <a:xfrm>
            <a:off x="620311" y="1397958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95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ZoneTexte 165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ZoneTexte 166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ZoneTexte 173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ZoneTexte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ZoneTexte 175"/>
          <p:cNvSpPr txBox="1"/>
          <p:nvPr/>
        </p:nvSpPr>
        <p:spPr>
          <a:xfrm>
            <a:off x="4572784" y="2977008"/>
            <a:ext cx="22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Bootstrap sample n°1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mRNA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19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115651" y="5539752"/>
                <a:ext cx="223266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miRNA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404213"/>
              </a:xfrm>
              <a:prstGeom prst="rect">
                <a:avLst/>
              </a:prstGeom>
              <a:blipFill>
                <a:blip r:embed="rId20"/>
                <a:stretch>
                  <a:fillRect l="-2459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Flèche angle droit à deux pointes 179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19498" y="3902992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ZoneTexte 181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ZoneTexte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ZoneTexte 182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Weight 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Flèche angle droit à deux pointes 184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157105" y="5847813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ZoneTexte 186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value</a:t>
            </a:r>
          </a:p>
        </p:txBody>
      </p:sp>
      <p:sp>
        <p:nvSpPr>
          <p:cNvPr id="188" name="ZoneTexte 187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0" name="Connecteur droit 189"/>
          <p:cNvCxnSpPr/>
          <p:nvPr/>
        </p:nvCxnSpPr>
        <p:spPr>
          <a:xfrm flipH="1">
            <a:off x="6305753" y="3369749"/>
            <a:ext cx="0" cy="29768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6223485" y="404328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85" y="4043289"/>
                <a:ext cx="32412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6223485" y="5982602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85" y="5982602"/>
                <a:ext cx="32412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3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Ellipse 11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  <p:bldP spid="178" grpId="0"/>
      <p:bldP spid="179" grpId="0"/>
      <p:bldP spid="180" grpId="0" animBg="1"/>
      <p:bldP spid="181" grpId="0" animBg="1"/>
      <p:bldP spid="182" grpId="0"/>
      <p:bldP spid="183" grpId="0"/>
      <p:bldP spid="184" grpId="0"/>
      <p:bldP spid="185" grpId="0" animBg="1"/>
      <p:bldP spid="186" grpId="0" animBg="1"/>
      <p:bldP spid="187" grpId="0"/>
      <p:bldP spid="188" grpId="0"/>
      <p:bldP spid="191" grpId="0"/>
      <p:bldP spid="1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3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Case Study: Major Depressive Disorder (MDD)</a:t>
            </a:r>
            <a:endParaRPr lang="fr-FR" sz="32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30" y="974160"/>
            <a:ext cx="7624007" cy="4987010"/>
          </a:xfrm>
          <a:prstGeom prst="rect">
            <a:avLst/>
          </a:prstGeom>
        </p:spPr>
      </p:pic>
      <p:pic>
        <p:nvPicPr>
          <p:cNvPr id="44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4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dirty="0">
                <a:ea typeface="Times New Roman"/>
                <a:cs typeface="Times New Roman"/>
                <a:sym typeface="Times New Roman"/>
              </a:rPr>
              <a:t>Evaluate the robustness of the model by bootstrapping. 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avec flèche 74"/>
          <p:cNvCxnSpPr/>
          <p:nvPr/>
        </p:nvCxnSpPr>
        <p:spPr>
          <a:xfrm>
            <a:off x="620311" y="1397958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ZoneTexte 91"/>
          <p:cNvSpPr txBox="1"/>
          <p:nvPr/>
        </p:nvSpPr>
        <p:spPr>
          <a:xfrm>
            <a:off x="4572784" y="2977008"/>
            <a:ext cx="22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Bootstrap sample n°2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mRNA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19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15651" y="5539752"/>
                <a:ext cx="223266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miRNA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404213"/>
              </a:xfrm>
              <a:prstGeom prst="rect">
                <a:avLst/>
              </a:prstGeom>
              <a:blipFill>
                <a:blip r:embed="rId20"/>
                <a:stretch>
                  <a:fillRect l="-2459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lèche angle droit à deux pointes 95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ZoneTexte 99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Weight 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Flèche angle droit à deux pointes 101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ZoneTexte 103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value</a:t>
            </a:r>
          </a:p>
        </p:txBody>
      </p:sp>
      <p:sp>
        <p:nvSpPr>
          <p:cNvPr id="105" name="ZoneTexte 104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19498" y="3728816"/>
            <a:ext cx="14956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57105" y="5847813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457553" y="5860869"/>
            <a:ext cx="149568" cy="17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6223485" y="404328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85" y="4043289"/>
                <a:ext cx="32412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223485" y="5982602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85" y="5982602"/>
                <a:ext cx="32412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 droit 117"/>
          <p:cNvCxnSpPr/>
          <p:nvPr/>
        </p:nvCxnSpPr>
        <p:spPr>
          <a:xfrm flipH="1">
            <a:off x="6305753" y="3369749"/>
            <a:ext cx="0" cy="29768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3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Ellipse 10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5"/>
          <p:cNvSpPr txBox="1">
            <a:spLocks/>
          </p:cNvSpPr>
          <p:nvPr/>
        </p:nvSpPr>
        <p:spPr>
          <a:xfrm>
            <a:off x="879332" y="389062"/>
            <a:ext cx="10515600" cy="585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dirty="0">
                <a:ea typeface="Times New Roman"/>
                <a:cs typeface="Times New Roman"/>
                <a:sym typeface="Times New Roman"/>
              </a:rPr>
              <a:t>Evaluate the robustness of the model by bootstrapping. </a:t>
            </a:r>
            <a:endParaRPr lang="fr-FR" sz="3200" dirty="0"/>
          </a:p>
        </p:txBody>
      </p:sp>
      <p:sp>
        <p:nvSpPr>
          <p:cNvPr id="9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  <p:pic>
        <p:nvPicPr>
          <p:cNvPr id="5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29521" y="1391477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1883251"/>
                <a:ext cx="12969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avec flèche 74"/>
          <p:cNvCxnSpPr/>
          <p:nvPr/>
        </p:nvCxnSpPr>
        <p:spPr>
          <a:xfrm>
            <a:off x="620311" y="1397958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17" name="CustomShape 5"/>
          <p:cNvSpPr/>
          <p:nvPr/>
        </p:nvSpPr>
        <p:spPr>
          <a:xfrm>
            <a:off x="751905" y="141422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51905" y="16426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47276" y="1871759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47276" y="210450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747276" y="23329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42647" y="2562037"/>
            <a:ext cx="2412000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ustomShape 5"/>
          <p:cNvSpPr/>
          <p:nvPr/>
        </p:nvSpPr>
        <p:spPr>
          <a:xfrm>
            <a:off x="3321171" y="141422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21171" y="16426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316542" y="1871759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16542" y="210450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16542" y="23329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311913" y="2562037"/>
            <a:ext cx="5081334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521445" y="139572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18" y="1887502"/>
                <a:ext cx="132484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stomShape 5"/>
          <p:cNvSpPr/>
          <p:nvPr/>
        </p:nvSpPr>
        <p:spPr>
          <a:xfrm>
            <a:off x="8543829" y="141848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543829" y="16469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539200" y="1876010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539200" y="210875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539200" y="23371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534571" y="2566288"/>
            <a:ext cx="1123337" cy="1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360" cap="sq">
            <a:noFill/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1" y="1928609"/>
                <a:ext cx="2237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638836" y="923729"/>
                <a:ext cx="82021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630775" y="891978"/>
                <a:ext cx="820215" cy="3245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93" y="918353"/>
                <a:ext cx="12969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389477" y="932434"/>
                <a:ext cx="82021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109963" y="899336"/>
                <a:ext cx="820215" cy="3272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4" y="927058"/>
                <a:ext cx="37022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4572784" y="2977008"/>
                <a:ext cx="224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Bootstrap sample n°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84" y="2977008"/>
                <a:ext cx="2244575" cy="369332"/>
              </a:xfrm>
              <a:prstGeom prst="rect">
                <a:avLst/>
              </a:prstGeom>
              <a:blipFill>
                <a:blip r:embed="rId20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mRNA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" y="3674548"/>
                <a:ext cx="2232667" cy="369332"/>
              </a:xfrm>
              <a:prstGeom prst="rect">
                <a:avLst/>
              </a:prstGeom>
              <a:blipFill>
                <a:blip r:embed="rId21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15651" y="5539752"/>
                <a:ext cx="223266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miRNA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1" y="5539752"/>
                <a:ext cx="2232667" cy="404213"/>
              </a:xfrm>
              <a:prstGeom prst="rect">
                <a:avLst/>
              </a:prstGeom>
              <a:blipFill>
                <a:blip r:embed="rId22"/>
                <a:stretch>
                  <a:fillRect l="-2459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121" y="4512046"/>
                <a:ext cx="12969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lèche angle droit à deux pointes 95"/>
          <p:cNvSpPr/>
          <p:nvPr/>
        </p:nvSpPr>
        <p:spPr>
          <a:xfrm rot="5400000">
            <a:off x="5002080" y="1627425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161" y="4512046"/>
                <a:ext cx="12969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ZoneTexte 97"/>
          <p:cNvSpPr txBox="1"/>
          <p:nvPr/>
        </p:nvSpPr>
        <p:spPr>
          <a:xfrm>
            <a:off x="4643005" y="4093993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Weight 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 rot="16200000">
            <a:off x="2643844" y="3545092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Flèche angle droit à deux pointes 100"/>
          <p:cNvSpPr/>
          <p:nvPr/>
        </p:nvSpPr>
        <p:spPr>
          <a:xfrm rot="5400000">
            <a:off x="4998567" y="3572246"/>
            <a:ext cx="738436" cy="4223085"/>
          </a:xfrm>
          <a:prstGeom prst="leftUpArrow">
            <a:avLst>
              <a:gd name="adj1" fmla="val 741"/>
              <a:gd name="adj2" fmla="val 2346"/>
              <a:gd name="adj3" fmla="val 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ZoneTexte 101"/>
          <p:cNvSpPr txBox="1"/>
          <p:nvPr/>
        </p:nvSpPr>
        <p:spPr>
          <a:xfrm>
            <a:off x="4639492" y="6038814"/>
            <a:ext cx="173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value</a:t>
            </a:r>
          </a:p>
        </p:txBody>
      </p:sp>
      <p:sp>
        <p:nvSpPr>
          <p:cNvPr id="103" name="ZoneTexte 102"/>
          <p:cNvSpPr txBox="1"/>
          <p:nvPr/>
        </p:nvSpPr>
        <p:spPr>
          <a:xfrm rot="16200000">
            <a:off x="2640331" y="5489913"/>
            <a:ext cx="9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6223485" y="404328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85" y="4043289"/>
                <a:ext cx="32412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6223485" y="5982602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85" y="5982602"/>
                <a:ext cx="32412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819498" y="3971732"/>
            <a:ext cx="149568" cy="11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969066" y="3699482"/>
            <a:ext cx="149568" cy="38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116708" y="3448281"/>
            <a:ext cx="149568" cy="6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266790" y="3407713"/>
            <a:ext cx="149568" cy="68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16358" y="3812937"/>
            <a:ext cx="149568" cy="2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564000" y="3986871"/>
            <a:ext cx="149568" cy="10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983756" y="5908064"/>
            <a:ext cx="149568" cy="11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133324" y="5635814"/>
            <a:ext cx="149568" cy="38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280966" y="5384613"/>
            <a:ext cx="149568" cy="6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431048" y="5344045"/>
            <a:ext cx="149568" cy="68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580616" y="5539753"/>
            <a:ext cx="149568" cy="4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28258" y="5521961"/>
            <a:ext cx="149568" cy="50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onnecteur droit 146"/>
          <p:cNvCxnSpPr/>
          <p:nvPr/>
        </p:nvCxnSpPr>
        <p:spPr>
          <a:xfrm flipH="1">
            <a:off x="6305753" y="3369749"/>
            <a:ext cx="0" cy="29768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7381411" y="5487324"/>
                <a:ext cx="44234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  <a:t> The weight is </a:t>
                </a:r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unlikely </a:t>
                </a:r>
                <a: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  <a:t>to be considered as </a:t>
                </a:r>
                <a:b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</a:br>
                <a: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  <a:t>      significantly different from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  <a:t>.</a:t>
                </a:r>
                <a:r>
                  <a:rPr lang="fr" dirty="0">
                    <a:ea typeface="Times New Roman"/>
                    <a:cs typeface="Times New Roman"/>
                    <a:sym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411" y="5487324"/>
                <a:ext cx="4423455" cy="646331"/>
              </a:xfrm>
              <a:prstGeom prst="rect">
                <a:avLst/>
              </a:prstGeom>
              <a:blipFill>
                <a:blip r:embed="rId25"/>
                <a:stretch>
                  <a:fillRect l="-1241" t="-5660" r="-27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7381411" y="3563586"/>
                <a:ext cx="41797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 The weight is </a:t>
                </a:r>
                <a: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  <a:t>likely to be </a:t>
                </a:r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considered as </a:t>
                </a:r>
                <a:b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</a:br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      significantly different from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.</a:t>
                </a:r>
                <a:r>
                  <a:rPr lang="fr" dirty="0" smtClean="0">
                    <a:ea typeface="Times New Roman"/>
                    <a:cs typeface="Times New Roman"/>
                    <a:sym typeface="Times New Roman"/>
                  </a:rPr>
                  <a:t>  </a:t>
                </a:r>
                <a:endParaRPr lang="fr" dirty="0"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411" y="3563586"/>
                <a:ext cx="4179799" cy="646331"/>
              </a:xfrm>
              <a:prstGeom prst="rect">
                <a:avLst/>
              </a:prstGeom>
              <a:blipFill>
                <a:blip r:embed="rId26"/>
                <a:stretch>
                  <a:fillRect l="-1312" t="-6604" r="-1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1680426" y="4488566"/>
                <a:ext cx="9880784" cy="68198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Out of </a:t>
                </a:r>
                <a:r>
                  <a:rPr lang="fr-FR" b="1" dirty="0" err="1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these</a:t>
                </a:r>
                <a:r>
                  <a:rPr lang="fr-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 distributions, RGCCA non-</a:t>
                </a:r>
                <a:r>
                  <a:rPr lang="fr-FR" b="1" dirty="0" err="1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parametrically</a:t>
                </a:r>
                <a:r>
                  <a:rPr lang="fr-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fr-FR" b="1" dirty="0" err="1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estimates</a:t>
                </a:r>
                <a:r>
                  <a:rPr lang="fr-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 confidence </a:t>
                </a:r>
                <a:r>
                  <a:rPr lang="fr-FR" b="1" dirty="0" err="1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intervals</a:t>
                </a:r>
                <a:r>
                  <a:rPr lang="fr-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</m:t>
                                </m:r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.</m:t>
                                </m:r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𝟎𝟐𝟓</m:t>
                                </m:r>
                              </m:sub>
                            </m:sSub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</m:t>
                                </m:r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.</m:t>
                                </m:r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𝟗𝟕</m:t>
                                </m:r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 and p-values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𝒎𝒊𝒏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𝑵</m:t>
                            </m:r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≥</m:t>
                                </m:r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𝑵</m:t>
                            </m:r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≤</m:t>
                                </m:r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/</m:t>
                        </m:r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𝒎𝒂𝒙</m:t>
                        </m:r>
                        <m:d>
                          <m:d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𝑵</m:t>
                            </m:r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≥</m:t>
                                </m:r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𝑵</m:t>
                            </m:r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≤</m:t>
                                </m:r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  <a:sym typeface="Times New Roman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fr" b="1" dirty="0" smtClean="0">
                    <a:solidFill>
                      <a:srgbClr val="FF0000"/>
                    </a:solidFill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426" y="4488566"/>
                <a:ext cx="9880784" cy="681982"/>
              </a:xfrm>
              <a:prstGeom prst="rect">
                <a:avLst/>
              </a:prstGeom>
              <a:blipFill>
                <a:blip r:embed="rId27"/>
                <a:stretch>
                  <a:fillRect l="-493" t="-3478" b="-956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Ellipse 10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2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27790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5</a:t>
                </a:r>
                <a:r>
                  <a:rPr lang="en-US" dirty="0" smtClean="0"/>
                  <a:t>. Supervised analysis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-blocks</a:t>
                </a:r>
                <a:endParaRPr lang="en-US" dirty="0"/>
              </a:p>
            </p:txBody>
          </p:sp>
        </mc:Choice>
        <mc:Fallback xmlns="">
          <p:sp>
            <p:nvSpPr>
              <p:cNvPr id="3" name="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27790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5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Supervising with RGCCA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  <p:pic>
        <p:nvPicPr>
          <p:cNvPr id="39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15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1" name="CustomShape 5"/>
          <p:cNvSpPr/>
          <p:nvPr/>
        </p:nvSpPr>
        <p:spPr>
          <a:xfrm>
            <a:off x="522197" y="3959235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ZoneTexte 1451"/>
              <p:cNvSpPr txBox="1"/>
              <p:nvPr/>
            </p:nvSpPr>
            <p:spPr>
              <a:xfrm>
                <a:off x="1100069" y="4451009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2" name="ZoneTexte 14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69" y="4451009"/>
                <a:ext cx="12969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3" name="Connecteur droit avec flèche 74"/>
          <p:cNvCxnSpPr/>
          <p:nvPr/>
        </p:nvCxnSpPr>
        <p:spPr>
          <a:xfrm>
            <a:off x="412987" y="3965716"/>
            <a:ext cx="720" cy="136908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460" name="CustomShape 5"/>
          <p:cNvSpPr/>
          <p:nvPr/>
        </p:nvSpPr>
        <p:spPr>
          <a:xfrm>
            <a:off x="3268306" y="1391477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1" name="ZoneTexte 1460"/>
              <p:cNvSpPr txBox="1"/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1" name="ZoneTexte 14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59" y="1883251"/>
                <a:ext cx="27322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8" name="CustomShape 5"/>
          <p:cNvSpPr/>
          <p:nvPr/>
        </p:nvSpPr>
        <p:spPr>
          <a:xfrm>
            <a:off x="8416256" y="3959235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6" name="ZoneTexte 1475"/>
              <p:cNvSpPr txBox="1"/>
              <p:nvPr/>
            </p:nvSpPr>
            <p:spPr>
              <a:xfrm>
                <a:off x="135007" y="4496367"/>
                <a:ext cx="223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6" name="ZoneTexte 14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" y="4496367"/>
                <a:ext cx="22373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5" name="ZoneTexte 1484"/>
              <p:cNvSpPr txBox="1"/>
              <p:nvPr/>
            </p:nvSpPr>
            <p:spPr>
              <a:xfrm rot="18636957">
                <a:off x="431512" y="3491487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5" name="ZoneTexte 14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431512" y="3491487"/>
                <a:ext cx="82021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6" name="ZoneTexte 1485"/>
              <p:cNvSpPr txBox="1"/>
              <p:nvPr/>
            </p:nvSpPr>
            <p:spPr>
              <a:xfrm rot="18636957">
                <a:off x="2423451" y="3459736"/>
                <a:ext cx="820215" cy="324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6" name="ZoneTexte 1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2423451" y="3459736"/>
                <a:ext cx="820215" cy="32451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7" name="ZoneTexte 1486"/>
              <p:cNvSpPr txBox="1"/>
              <p:nvPr/>
            </p:nvSpPr>
            <p:spPr>
              <a:xfrm>
                <a:off x="1100069" y="3486111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7" name="ZoneTexte 1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69" y="3486111"/>
                <a:ext cx="129693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8" name="ZoneTexte 1487"/>
              <p:cNvSpPr txBox="1"/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8" name="ZoneTexte 14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3255761" y="928080"/>
                <a:ext cx="82021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9" name="ZoneTexte 1488"/>
              <p:cNvSpPr txBox="1"/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DNAm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9" name="ZoneTexte 1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7842863" y="891168"/>
                <a:ext cx="820215" cy="3348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ZoneTexte 1489"/>
              <p:cNvSpPr txBox="1"/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0" name="ZoneTexte 1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18" y="922704"/>
                <a:ext cx="129693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ZoneTexte 1490"/>
              <p:cNvSpPr txBox="1"/>
              <p:nvPr/>
            </p:nvSpPr>
            <p:spPr>
              <a:xfrm rot="18636957">
                <a:off x="8284288" y="3495941"/>
                <a:ext cx="820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1" name="ZoneTexte 1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8284288" y="3495941"/>
                <a:ext cx="82021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2" name="ZoneTexte 1491"/>
              <p:cNvSpPr txBox="1"/>
              <p:nvPr/>
            </p:nvSpPr>
            <p:spPr>
              <a:xfrm rot="18636957">
                <a:off x="9004774" y="3462843"/>
                <a:ext cx="820215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miRNA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2" name="ZoneTexte 1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957">
                <a:off x="9004774" y="3462843"/>
                <a:ext cx="820215" cy="32720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3" name="ZoneTexte 1492"/>
              <p:cNvSpPr txBox="1"/>
              <p:nvPr/>
            </p:nvSpPr>
            <p:spPr>
              <a:xfrm>
                <a:off x="8756145" y="3490565"/>
                <a:ext cx="37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3" name="ZoneTexte 1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45" y="3490565"/>
                <a:ext cx="3702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4" name="ZoneTexte 1493"/>
              <p:cNvSpPr txBox="1"/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4" name="ZoneTexte 14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5" y="918347"/>
                <a:ext cx="129693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>
            <a:stCxn id="1502" idx="1"/>
            <a:endCxn id="1510" idx="3"/>
          </p:cNvCxnSpPr>
          <p:nvPr/>
        </p:nvCxnSpPr>
        <p:spPr>
          <a:xfrm>
            <a:off x="4218245" y="4658572"/>
            <a:ext cx="3017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6" name="Connecteur droit 1495"/>
          <p:cNvCxnSpPr>
            <a:stCxn id="1508" idx="7"/>
            <a:endCxn id="1502" idx="11"/>
          </p:cNvCxnSpPr>
          <p:nvPr/>
        </p:nvCxnSpPr>
        <p:spPr>
          <a:xfrm flipH="1">
            <a:off x="4132162" y="3644301"/>
            <a:ext cx="1492733" cy="8064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>
            <a:stCxn id="1508" idx="9"/>
            <a:endCxn id="1510" idx="5"/>
          </p:cNvCxnSpPr>
          <p:nvPr/>
        </p:nvCxnSpPr>
        <p:spPr>
          <a:xfrm>
            <a:off x="6040583" y="3644301"/>
            <a:ext cx="1281213" cy="8064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2" name="Forme libre 1501"/>
          <p:cNvSpPr/>
          <p:nvPr/>
        </p:nvSpPr>
        <p:spPr>
          <a:xfrm>
            <a:off x="3630391" y="4364645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7" name="ZoneTexte 1506"/>
              <p:cNvSpPr txBox="1"/>
              <p:nvPr/>
            </p:nvSpPr>
            <p:spPr>
              <a:xfrm>
                <a:off x="3751239" y="4473906"/>
                <a:ext cx="34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7" name="ZoneTexte 1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239" y="4473906"/>
                <a:ext cx="346158" cy="369332"/>
              </a:xfrm>
              <a:prstGeom prst="rect">
                <a:avLst/>
              </a:prstGeom>
              <a:blipFill>
                <a:blip r:embed="rId30"/>
                <a:stretch>
                  <a:fillRect r="-35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8" name="Forme libre 1507"/>
          <p:cNvSpPr/>
          <p:nvPr/>
        </p:nvSpPr>
        <p:spPr>
          <a:xfrm>
            <a:off x="5538812" y="3142530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9" name="ZoneTexte 1508"/>
              <p:cNvSpPr txBox="1"/>
              <p:nvPr/>
            </p:nvSpPr>
            <p:spPr>
              <a:xfrm>
                <a:off x="5659660" y="3251791"/>
                <a:ext cx="34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9" name="ZoneTexte 15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60" y="3251791"/>
                <a:ext cx="346158" cy="369332"/>
              </a:xfrm>
              <a:prstGeom prst="rect">
                <a:avLst/>
              </a:prstGeom>
              <a:blipFill>
                <a:blip r:embed="rId31"/>
                <a:stretch>
                  <a:fillRect r="-526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0" name="Forme libre 1509"/>
          <p:cNvSpPr/>
          <p:nvPr/>
        </p:nvSpPr>
        <p:spPr>
          <a:xfrm>
            <a:off x="7235713" y="4364645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1" name="ZoneTexte 1510"/>
              <p:cNvSpPr txBox="1"/>
              <p:nvPr/>
            </p:nvSpPr>
            <p:spPr>
              <a:xfrm>
                <a:off x="7356561" y="4473906"/>
                <a:ext cx="34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1" name="ZoneTexte 1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61" y="4473906"/>
                <a:ext cx="346158" cy="369332"/>
              </a:xfrm>
              <a:prstGeom prst="rect">
                <a:avLst/>
              </a:prstGeom>
              <a:blipFill>
                <a:blip r:embed="rId32"/>
                <a:stretch>
                  <a:fillRect r="-35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en arc 31"/>
          <p:cNvCxnSpPr>
            <a:stCxn id="1502" idx="3"/>
            <a:endCxn id="1451" idx="1"/>
          </p:cNvCxnSpPr>
          <p:nvPr/>
        </p:nvCxnSpPr>
        <p:spPr>
          <a:xfrm rot="10800000">
            <a:off x="2974877" y="4635676"/>
            <a:ext cx="655514" cy="2289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Connecteur en arc 1511"/>
          <p:cNvCxnSpPr>
            <a:stCxn id="1508" idx="0"/>
            <a:endCxn id="1460" idx="2"/>
          </p:cNvCxnSpPr>
          <p:nvPr/>
        </p:nvCxnSpPr>
        <p:spPr>
          <a:xfrm rot="5400000" flipH="1" flipV="1">
            <a:off x="5643195" y="2933902"/>
            <a:ext cx="398173" cy="190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en arc 1512"/>
          <p:cNvCxnSpPr>
            <a:stCxn id="1510" idx="1"/>
            <a:endCxn id="1468" idx="3"/>
          </p:cNvCxnSpPr>
          <p:nvPr/>
        </p:nvCxnSpPr>
        <p:spPr>
          <a:xfrm flipV="1">
            <a:off x="7823567" y="4635675"/>
            <a:ext cx="592689" cy="228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7" name="ZoneTexte 1516"/>
              <p:cNvSpPr txBox="1"/>
              <p:nvPr/>
            </p:nvSpPr>
            <p:spPr>
              <a:xfrm>
                <a:off x="8346429" y="4451009"/>
                <a:ext cx="1324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7" name="ZoneTexte 1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429" y="4451009"/>
                <a:ext cx="1324842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8" name="CustomShape 5"/>
          <p:cNvSpPr/>
          <p:nvPr/>
        </p:nvSpPr>
        <p:spPr>
          <a:xfrm>
            <a:off x="10549851" y="2317897"/>
            <a:ext cx="69429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520" name="ZoneTexte 1519"/>
          <p:cNvSpPr txBox="1"/>
          <p:nvPr/>
        </p:nvSpPr>
        <p:spPr>
          <a:xfrm>
            <a:off x="9741380" y="1945320"/>
            <a:ext cx="162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Salmple_group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1" name="Ellipse 1520"/>
          <p:cNvSpPr/>
          <p:nvPr/>
        </p:nvSpPr>
        <p:spPr>
          <a:xfrm>
            <a:off x="9584512" y="1604390"/>
            <a:ext cx="1862525" cy="22812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Titre 5"/>
          <p:cNvSpPr txBox="1">
            <a:spLocks/>
          </p:cNvSpPr>
          <p:nvPr/>
        </p:nvSpPr>
        <p:spPr>
          <a:xfrm>
            <a:off x="11239210" y="1473712"/>
            <a:ext cx="415653" cy="585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" sz="3200" b="1" dirty="0" smtClean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?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34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8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 animBg="1"/>
      <p:bldP spid="1507" grpId="0"/>
      <p:bldP spid="1508" grpId="0" animBg="1"/>
      <p:bldP spid="1509" grpId="0"/>
      <p:bldP spid="1510" grpId="0" animBg="1"/>
      <p:bldP spid="1511" grpId="0"/>
      <p:bldP spid="1518" grpId="0" animBg="1"/>
      <p:bldP spid="1520" grpId="0"/>
      <p:bldP spid="1521" grpId="0" animBg="1"/>
      <p:bldP spid="15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Supervising with RGCCA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  <p:sp>
        <p:nvSpPr>
          <p:cNvPr id="1451" name="CustomShape 5"/>
          <p:cNvSpPr/>
          <p:nvPr/>
        </p:nvSpPr>
        <p:spPr>
          <a:xfrm>
            <a:off x="73720" y="977152"/>
            <a:ext cx="2452680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ZoneTexte 1451"/>
              <p:cNvSpPr txBox="1"/>
              <p:nvPr/>
            </p:nvSpPr>
            <p:spPr>
              <a:xfrm>
                <a:off x="651592" y="1468926"/>
                <a:ext cx="129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2" name="ZoneTexte 14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92" y="1468926"/>
                <a:ext cx="1296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0" name="CustomShape 5"/>
          <p:cNvSpPr/>
          <p:nvPr/>
        </p:nvSpPr>
        <p:spPr>
          <a:xfrm>
            <a:off x="73720" y="2443956"/>
            <a:ext cx="5167034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1" name="ZoneTexte 1460"/>
              <p:cNvSpPr txBox="1"/>
              <p:nvPr/>
            </p:nvSpPr>
            <p:spPr>
              <a:xfrm>
                <a:off x="1291673" y="2935730"/>
                <a:ext cx="2732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DNAm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1" name="ZoneTexte 14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73" y="2935730"/>
                <a:ext cx="273223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8" name="CustomShape 5"/>
          <p:cNvSpPr/>
          <p:nvPr/>
        </p:nvSpPr>
        <p:spPr>
          <a:xfrm>
            <a:off x="76070" y="3910760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cxnSp>
        <p:nvCxnSpPr>
          <p:cNvPr id="14" name="Connecteur droit 13"/>
          <p:cNvCxnSpPr>
            <a:stCxn id="1502" idx="9"/>
            <a:endCxn id="1518" idx="3"/>
          </p:cNvCxnSpPr>
          <p:nvPr/>
        </p:nvCxnSpPr>
        <p:spPr>
          <a:xfrm>
            <a:off x="6118312" y="1847269"/>
            <a:ext cx="673037" cy="12731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6" name="Connecteur droit 1495"/>
          <p:cNvCxnSpPr>
            <a:stCxn id="1508" idx="1"/>
            <a:endCxn id="1518" idx="3"/>
          </p:cNvCxnSpPr>
          <p:nvPr/>
        </p:nvCxnSpPr>
        <p:spPr>
          <a:xfrm flipV="1">
            <a:off x="6204395" y="3120396"/>
            <a:ext cx="586954" cy="8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>
            <a:stCxn id="1518" idx="3"/>
            <a:endCxn id="1510" idx="1"/>
          </p:cNvCxnSpPr>
          <p:nvPr/>
        </p:nvCxnSpPr>
        <p:spPr>
          <a:xfrm flipH="1">
            <a:off x="6204395" y="3120396"/>
            <a:ext cx="586954" cy="14668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2" name="Forme libre 1501"/>
          <p:cNvSpPr/>
          <p:nvPr/>
        </p:nvSpPr>
        <p:spPr>
          <a:xfrm>
            <a:off x="5616541" y="1345498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7" name="ZoneTexte 1506"/>
              <p:cNvSpPr txBox="1"/>
              <p:nvPr/>
            </p:nvSpPr>
            <p:spPr>
              <a:xfrm>
                <a:off x="5737389" y="1454759"/>
                <a:ext cx="34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7" name="ZoneTexte 1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89" y="1454759"/>
                <a:ext cx="346158" cy="369332"/>
              </a:xfrm>
              <a:prstGeom prst="rect">
                <a:avLst/>
              </a:prstGeom>
              <a:blipFill>
                <a:blip r:embed="rId18"/>
                <a:stretch>
                  <a:fillRect r="-35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8" name="Forme libre 1507"/>
          <p:cNvSpPr/>
          <p:nvPr/>
        </p:nvSpPr>
        <p:spPr>
          <a:xfrm>
            <a:off x="5616541" y="2835021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9" name="ZoneTexte 1508"/>
              <p:cNvSpPr txBox="1"/>
              <p:nvPr/>
            </p:nvSpPr>
            <p:spPr>
              <a:xfrm>
                <a:off x="5737389" y="2944282"/>
                <a:ext cx="34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9" name="ZoneTexte 15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89" y="2944282"/>
                <a:ext cx="346158" cy="369332"/>
              </a:xfrm>
              <a:prstGeom prst="rect">
                <a:avLst/>
              </a:prstGeom>
              <a:blipFill>
                <a:blip r:embed="rId19"/>
                <a:stretch>
                  <a:fillRect r="-526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0" name="Forme libre 1509"/>
          <p:cNvSpPr/>
          <p:nvPr/>
        </p:nvSpPr>
        <p:spPr>
          <a:xfrm>
            <a:off x="5616541" y="4293274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1" name="ZoneTexte 1510"/>
              <p:cNvSpPr txBox="1"/>
              <p:nvPr/>
            </p:nvSpPr>
            <p:spPr>
              <a:xfrm>
                <a:off x="5737389" y="4402535"/>
                <a:ext cx="34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1" name="ZoneTexte 1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89" y="4402535"/>
                <a:ext cx="346158" cy="369332"/>
              </a:xfrm>
              <a:prstGeom prst="rect">
                <a:avLst/>
              </a:prstGeom>
              <a:blipFill>
                <a:blip r:embed="rId20"/>
                <a:stretch>
                  <a:fillRect r="-526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en arc 31"/>
          <p:cNvCxnSpPr>
            <a:stCxn id="1502" idx="3"/>
            <a:endCxn id="1451" idx="1"/>
          </p:cNvCxnSpPr>
          <p:nvPr/>
        </p:nvCxnSpPr>
        <p:spPr>
          <a:xfrm rot="10800000" flipV="1">
            <a:off x="2526401" y="1639424"/>
            <a:ext cx="3090141" cy="1416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Connecteur en arc 1511"/>
          <p:cNvCxnSpPr>
            <a:stCxn id="1508" idx="3"/>
            <a:endCxn id="1460" idx="1"/>
          </p:cNvCxnSpPr>
          <p:nvPr/>
        </p:nvCxnSpPr>
        <p:spPr>
          <a:xfrm rot="10800000">
            <a:off x="5240755" y="3120396"/>
            <a:ext cx="375787" cy="85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en arc 1512"/>
          <p:cNvCxnSpPr>
            <a:stCxn id="1510" idx="3"/>
            <a:endCxn id="1468" idx="1"/>
          </p:cNvCxnSpPr>
          <p:nvPr/>
        </p:nvCxnSpPr>
        <p:spPr>
          <a:xfrm rot="10800000">
            <a:off x="1218353" y="4587201"/>
            <a:ext cx="439818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7" name="ZoneTexte 1516"/>
              <p:cNvSpPr txBox="1"/>
              <p:nvPr/>
            </p:nvSpPr>
            <p:spPr>
              <a:xfrm>
                <a:off x="206834" y="4402534"/>
                <a:ext cx="87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miRNA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7" name="ZoneTexte 1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4" y="4402534"/>
                <a:ext cx="877492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8" name="CustomShape 5"/>
          <p:cNvSpPr/>
          <p:nvPr/>
        </p:nvSpPr>
        <p:spPr>
          <a:xfrm>
            <a:off x="6791349" y="2443956"/>
            <a:ext cx="69429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520" name="ZoneTexte 1519"/>
          <p:cNvSpPr txBox="1"/>
          <p:nvPr/>
        </p:nvSpPr>
        <p:spPr>
          <a:xfrm>
            <a:off x="6046378" y="2071379"/>
            <a:ext cx="162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Sample_group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04319" y="293573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</a:t>
            </a:r>
            <a:endParaRPr lang="fr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7862971" y="2450068"/>
            <a:ext cx="1142283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7993735" y="2941842"/>
                <a:ext cx="877492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735" y="2941842"/>
                <a:ext cx="877492" cy="438262"/>
              </a:xfrm>
              <a:prstGeom prst="rect">
                <a:avLst/>
              </a:prstGeom>
              <a:blipFill>
                <a:blip r:embed="rId22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CustomShape 5"/>
          <p:cNvSpPr/>
          <p:nvPr/>
        </p:nvSpPr>
        <p:spPr>
          <a:xfrm>
            <a:off x="9048272" y="2450068"/>
            <a:ext cx="571142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9026636" y="2941842"/>
                <a:ext cx="438746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636" y="2941842"/>
                <a:ext cx="438746" cy="450764"/>
              </a:xfrm>
              <a:prstGeom prst="rect">
                <a:avLst/>
              </a:prstGeom>
              <a:blipFill>
                <a:blip r:embed="rId23"/>
                <a:stretch>
                  <a:fillRect r="-5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CustomShape 5"/>
          <p:cNvSpPr/>
          <p:nvPr/>
        </p:nvSpPr>
        <p:spPr>
          <a:xfrm>
            <a:off x="9652146" y="2450068"/>
            <a:ext cx="827966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9782909" y="2941842"/>
                <a:ext cx="636036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909" y="2941842"/>
                <a:ext cx="636036" cy="450764"/>
              </a:xfrm>
              <a:prstGeom prst="rect">
                <a:avLst/>
              </a:prstGeom>
              <a:blipFill>
                <a:blip r:embed="rId24"/>
                <a:stretch>
                  <a:fillRect r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10886512" y="293573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</a:t>
            </a:r>
            <a:endParaRPr lang="fr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1477649" y="2443956"/>
            <a:ext cx="69429" cy="135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669178" y="2071379"/>
            <a:ext cx="162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Sample_group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0" y="850900"/>
            <a:ext cx="10669178" cy="4660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6164" y="2071378"/>
            <a:ext cx="4438298" cy="2515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ZoneTexte 121"/>
          <p:cNvSpPr txBox="1"/>
          <p:nvPr/>
        </p:nvSpPr>
        <p:spPr>
          <a:xfrm>
            <a:off x="6523200" y="5144305"/>
            <a:ext cx="4148485" cy="369332"/>
          </a:xfrm>
          <a:prstGeom prst="rect">
            <a:avLst/>
          </a:prstGeom>
          <a:noFill/>
          <a:ln w="38100">
            <a:solidFill>
              <a:srgbClr val="41719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1719C"/>
                </a:solidFill>
              </a:rPr>
              <a:t>Step 1:</a:t>
            </a:r>
            <a:r>
              <a:rPr lang="en-US" b="1" dirty="0" smtClean="0">
                <a:solidFill>
                  <a:srgbClr val="41719C"/>
                </a:solidFill>
              </a:rPr>
              <a:t> Learn a supervised reduced space</a:t>
            </a:r>
            <a:endParaRPr lang="en-US" b="1" dirty="0">
              <a:solidFill>
                <a:srgbClr val="41719C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7699964" y="3935970"/>
            <a:ext cx="296921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Step 2:</a:t>
            </a:r>
            <a:r>
              <a:rPr lang="en-US" b="1" dirty="0" smtClean="0">
                <a:solidFill>
                  <a:srgbClr val="FF0000"/>
                </a:solidFill>
              </a:rPr>
              <a:t> Learn a classifier out of this reduced space</a:t>
            </a:r>
          </a:p>
        </p:txBody>
      </p:sp>
      <p:sp>
        <p:nvSpPr>
          <p:cNvPr id="76" name="Forme libre 75"/>
          <p:cNvSpPr/>
          <p:nvPr/>
        </p:nvSpPr>
        <p:spPr>
          <a:xfrm>
            <a:off x="39194" y="5808598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78059" y="5797175"/>
            <a:ext cx="86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model </a:t>
            </a:r>
            <a:r>
              <a:rPr lang="fr-FR" dirty="0" err="1" smtClean="0"/>
              <a:t>sequentially</a:t>
            </a:r>
            <a:r>
              <a:rPr lang="fr-FR" dirty="0" smtClean="0"/>
              <a:t> </a:t>
            </a:r>
            <a:r>
              <a:rPr lang="fr-FR" dirty="0" err="1" smtClean="0"/>
              <a:t>lear</a:t>
            </a:r>
            <a:r>
              <a:rPr lang="fr-FR" dirty="0" err="1" smtClean="0"/>
              <a:t>n</a:t>
            </a:r>
            <a:r>
              <a:rPr lang="fr-FR" dirty="0" smtClean="0"/>
              <a:t> block-</a:t>
            </a:r>
            <a:r>
              <a:rPr lang="fr-FR" dirty="0" err="1" smtClean="0"/>
              <a:t>weight</a:t>
            </a:r>
            <a:r>
              <a:rPr lang="fr-FR" dirty="0" smtClean="0"/>
              <a:t> </a:t>
            </a:r>
            <a:r>
              <a:rPr lang="fr-FR" dirty="0" err="1" smtClean="0"/>
              <a:t>vectors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components and a classifier. </a:t>
            </a:r>
            <a:endParaRPr lang="en-US" dirty="0"/>
          </a:p>
        </p:txBody>
      </p:sp>
      <p:sp>
        <p:nvSpPr>
          <p:cNvPr id="79" name="Forme libre 78"/>
          <p:cNvSpPr/>
          <p:nvPr/>
        </p:nvSpPr>
        <p:spPr>
          <a:xfrm>
            <a:off x="9160582" y="5775406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9699448" y="5763983"/>
            <a:ext cx="440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Standard Cross-Validation </a:t>
            </a:r>
          </a:p>
          <a:p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.</a:t>
            </a:r>
            <a:endParaRPr lang="en-US" dirty="0"/>
          </a:p>
        </p:txBody>
      </p:sp>
      <p:pic>
        <p:nvPicPr>
          <p:cNvPr id="88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26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Ellipse 9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27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28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77" grpId="0" animBg="1"/>
      <p:bldP spid="77" grpId="1" animBg="1"/>
      <p:bldP spid="77" grpId="2" animBg="1"/>
      <p:bldP spid="121" grpId="0" animBg="1"/>
      <p:bldP spid="122" grpId="0" animBg="1"/>
      <p:bldP spid="122" grpId="1" animBg="1"/>
      <p:bldP spid="122" grpId="2" animBg="1"/>
      <p:bldP spid="125" grpId="0" animBg="1"/>
      <p:bldP spid="76" grpId="0" animBg="1"/>
      <p:bldP spid="78" grpId="0"/>
      <p:bldP spid="79" grpId="0" animBg="1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F1-score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  <p:pic>
        <p:nvPicPr>
          <p:cNvPr id="88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3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Ellipse 9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4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8458"/>
              </p:ext>
            </p:extLst>
          </p:nvPr>
        </p:nvGraphicFramePr>
        <p:xfrm>
          <a:off x="1810992" y="1519810"/>
          <a:ext cx="4304718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830">
                  <a:extLst>
                    <a:ext uri="{9D8B030D-6E8A-4147-A177-3AD203B41FA5}">
                      <a16:colId xmlns:a16="http://schemas.microsoft.com/office/drawing/2014/main" val="1365536064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3747567164"/>
                    </a:ext>
                  </a:extLst>
                </a:gridCol>
                <a:gridCol w="1000637">
                  <a:extLst>
                    <a:ext uri="{9D8B030D-6E8A-4147-A177-3AD203B41FA5}">
                      <a16:colId xmlns:a16="http://schemas.microsoft.com/office/drawing/2014/main" val="2145241138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357269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labels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2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01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Predicted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labels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Positive</a:t>
                      </a:r>
                    </a:p>
                    <a:p>
                      <a:pPr algn="ctr"/>
                      <a:r>
                        <a:rPr lang="en-US" baseline="0" dirty="0" smtClean="0"/>
                        <a:t>(TP)</a:t>
                      </a:r>
                      <a:endParaRPr lang="en-US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Positive</a:t>
                      </a:r>
                    </a:p>
                    <a:p>
                      <a:pPr algn="ctr"/>
                      <a:r>
                        <a:rPr lang="en-US" baseline="0" dirty="0" smtClean="0"/>
                        <a:t>(FP)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61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(FN)</a:t>
                      </a:r>
                      <a:endParaRPr 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(TN)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050003"/>
                  </a:ext>
                </a:extLst>
              </a:tr>
            </a:tbl>
          </a:graphicData>
        </a:graphic>
      </p:graphicFrame>
      <p:sp>
        <p:nvSpPr>
          <p:cNvPr id="144" name="ZoneTexte 143"/>
          <p:cNvSpPr txBox="1"/>
          <p:nvPr/>
        </p:nvSpPr>
        <p:spPr>
          <a:xfrm>
            <a:off x="1064320" y="1518550"/>
            <a:ext cx="44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Confusion Matrix: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ZoneTexte 144"/>
              <p:cNvSpPr txBox="1"/>
              <p:nvPr/>
            </p:nvSpPr>
            <p:spPr>
              <a:xfrm>
                <a:off x="6418776" y="2752818"/>
                <a:ext cx="5070446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fr-FR" b="0" dirty="0" smtClean="0"/>
              </a:p>
              <a:p>
                <a:pPr algn="ctr"/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:r>
                  <a:rPr lang="en-US" dirty="0">
                    <a:sym typeface="Wingdings" panose="05000000000000000000" pitchFamily="2" charset="2"/>
                  </a:rPr>
                  <a:t>H</a:t>
                </a:r>
                <a:r>
                  <a:rPr lang="en-US" dirty="0" smtClean="0"/>
                  <a:t>ow </a:t>
                </a:r>
                <a:r>
                  <a:rPr lang="en-US" dirty="0"/>
                  <a:t>many true </a:t>
                </a:r>
                <a:r>
                  <a:rPr lang="en-US" dirty="0" smtClean="0"/>
                  <a:t> positive </a:t>
                </a:r>
                <a:r>
                  <a:rPr lang="en-US" dirty="0" smtClean="0"/>
                  <a:t>labels are retrieved ?</a:t>
                </a:r>
                <a:endParaRPr lang="en-US" dirty="0"/>
              </a:p>
            </p:txBody>
          </p:sp>
        </mc:Choice>
        <mc:Fallback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76" y="2752818"/>
                <a:ext cx="5070446" cy="892488"/>
              </a:xfrm>
              <a:prstGeom prst="rect">
                <a:avLst/>
              </a:prstGeom>
              <a:blipFill>
                <a:blip r:embed="rId6"/>
                <a:stretch>
                  <a:fillRect b="-10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ZoneTexte 145"/>
              <p:cNvSpPr txBox="1"/>
              <p:nvPr/>
            </p:nvSpPr>
            <p:spPr>
              <a:xfrm>
                <a:off x="3327098" y="4602318"/>
                <a:ext cx="6466292" cy="888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98" y="4602318"/>
                <a:ext cx="6466292" cy="888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ZoneTexte 146"/>
              <p:cNvSpPr txBox="1"/>
              <p:nvPr/>
            </p:nvSpPr>
            <p:spPr>
              <a:xfrm>
                <a:off x="6418776" y="1670950"/>
                <a:ext cx="5070446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fr-FR" b="0" dirty="0" smtClean="0"/>
              </a:p>
              <a:p>
                <a:pPr algn="ctr"/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:r>
                  <a:rPr lang="en-US" dirty="0">
                    <a:sym typeface="Wingdings" panose="05000000000000000000" pitchFamily="2" charset="2"/>
                  </a:rPr>
                  <a:t>H</a:t>
                </a:r>
                <a:r>
                  <a:rPr lang="en-US" dirty="0" smtClean="0"/>
                  <a:t>ow many positive predicted labels are true ?</a:t>
                </a:r>
                <a:endParaRPr lang="en-US" dirty="0"/>
              </a:p>
            </p:txBody>
          </p:sp>
        </mc:Choice>
        <mc:Fallback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76" y="1670950"/>
                <a:ext cx="5070446" cy="89248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3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2277904"/>
            <a:ext cx="10515600" cy="1325563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RGCCA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Espace réservé du contenu 2"/>
              <p:cNvSpPr txBox="1">
                <a:spLocks/>
              </p:cNvSpPr>
              <p:nvPr/>
            </p:nvSpPr>
            <p:spPr>
              <a:xfrm>
                <a:off x="6176013" y="2761424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sz="1600" i="1" dirty="0" smtClean="0"/>
              </a:p>
              <a:p>
                <a:pPr marL="0" indent="0">
                  <a:buNone/>
                </a:pPr>
                <a:endParaRPr lang="en-US" sz="1600" i="1" dirty="0"/>
              </a:p>
            </p:txBody>
          </p:sp>
        </mc:Choice>
        <mc:Fallback>
          <p:sp>
            <p:nvSpPr>
              <p:cNvPr id="20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13" y="2761424"/>
                <a:ext cx="4130789" cy="928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Sparse Generalized Canonical Correlation Analysis (SGCCA)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  <p:pic>
        <p:nvPicPr>
          <p:cNvPr id="88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Ellipse 9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Further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6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74875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39805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65630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2495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39805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39805"/>
                <a:ext cx="2165931" cy="307777"/>
              </a:xfrm>
              <a:prstGeom prst="rect">
                <a:avLst/>
              </a:prstGeom>
              <a:blipFill>
                <a:blip r:embed="rId7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Ellipse 15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65630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5846425" y="3635597"/>
                <a:ext cx="4512325" cy="1479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fr-F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25" y="3635597"/>
                <a:ext cx="4512325" cy="1479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ZoneTexte 165"/>
          <p:cNvSpPr txBox="1">
            <a:spLocks noResize="1"/>
          </p:cNvSpPr>
          <p:nvPr/>
        </p:nvSpPr>
        <p:spPr>
          <a:xfrm>
            <a:off x="1187753" y="4181278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167" name="Forme libre 166"/>
          <p:cNvSpPr/>
          <p:nvPr/>
        </p:nvSpPr>
        <p:spPr>
          <a:xfrm>
            <a:off x="1418486" y="3718343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8" name="Connecteur droit 167"/>
          <p:cNvSpPr/>
          <p:nvPr/>
        </p:nvSpPr>
        <p:spPr>
          <a:xfrm>
            <a:off x="1416526" y="4444096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9" name="Connecteur droit 168"/>
          <p:cNvSpPr/>
          <p:nvPr/>
        </p:nvSpPr>
        <p:spPr>
          <a:xfrm>
            <a:off x="1335451" y="3718343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0" name="Forme libre 169"/>
          <p:cNvSpPr/>
          <p:nvPr/>
        </p:nvSpPr>
        <p:spPr>
          <a:xfrm>
            <a:off x="3396124" y="3073418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1" name="Connecteur droit avec flèche 170"/>
          <p:cNvCxnSpPr>
            <a:endCxn id="170" idx="5"/>
          </p:cNvCxnSpPr>
          <p:nvPr/>
        </p:nvCxnSpPr>
        <p:spPr>
          <a:xfrm>
            <a:off x="3350320" y="2761366"/>
            <a:ext cx="131777" cy="398026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72" name="Connecteur droit avec flèche 171"/>
          <p:cNvCxnSpPr>
            <a:stCxn id="170" idx="10"/>
            <a:endCxn id="175" idx="7"/>
          </p:cNvCxnSpPr>
          <p:nvPr/>
        </p:nvCxnSpPr>
        <p:spPr>
          <a:xfrm flipV="1">
            <a:off x="3983978" y="2944961"/>
            <a:ext cx="971292" cy="42238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73" name="Connecteur droit avec flèche 172"/>
          <p:cNvCxnSpPr>
            <a:stCxn id="174" idx="10"/>
            <a:endCxn id="175" idx="6"/>
          </p:cNvCxnSpPr>
          <p:nvPr/>
        </p:nvCxnSpPr>
        <p:spPr>
          <a:xfrm>
            <a:off x="3644247" y="2467439"/>
            <a:ext cx="1224940" cy="2696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174" name="Forme libre 173"/>
          <p:cNvSpPr/>
          <p:nvPr/>
        </p:nvSpPr>
        <p:spPr>
          <a:xfrm>
            <a:off x="3056393" y="2173512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5" name="Forme libre 174"/>
          <p:cNvSpPr/>
          <p:nvPr/>
        </p:nvSpPr>
        <p:spPr>
          <a:xfrm>
            <a:off x="4869188" y="2443190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6" name="Connecteur en arc 175"/>
          <p:cNvCxnSpPr>
            <a:stCxn id="179" idx="1"/>
            <a:endCxn id="174" idx="4"/>
          </p:cNvCxnSpPr>
          <p:nvPr/>
        </p:nvCxnSpPr>
        <p:spPr>
          <a:xfrm>
            <a:off x="2637792" y="1911427"/>
            <a:ext cx="712529" cy="262085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7" name="Connecteur droit 176"/>
          <p:cNvSpPr/>
          <p:nvPr/>
        </p:nvSpPr>
        <p:spPr>
          <a:xfrm>
            <a:off x="1414812" y="1510217"/>
            <a:ext cx="1192853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8" name="ZoneTexte 177"/>
          <p:cNvSpPr txBox="1">
            <a:spLocks noResize="1"/>
          </p:cNvSpPr>
          <p:nvPr/>
        </p:nvSpPr>
        <p:spPr>
          <a:xfrm>
            <a:off x="1204164" y="2041734"/>
            <a:ext cx="350753" cy="166069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179" name="Forme libre 178"/>
          <p:cNvSpPr/>
          <p:nvPr/>
        </p:nvSpPr>
        <p:spPr>
          <a:xfrm>
            <a:off x="1431713" y="1595455"/>
            <a:ext cx="1206079" cy="631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0" name="Connecteur droit 179"/>
          <p:cNvSpPr/>
          <p:nvPr/>
        </p:nvSpPr>
        <p:spPr>
          <a:xfrm>
            <a:off x="1353332" y="1595455"/>
            <a:ext cx="0" cy="631943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1" name="ZoneTexte 180"/>
          <p:cNvSpPr txBox="1">
            <a:spLocks noResize="1"/>
          </p:cNvSpPr>
          <p:nvPr/>
        </p:nvSpPr>
        <p:spPr>
          <a:xfrm>
            <a:off x="5505540" y="2341049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182" name="Forme libre 181"/>
          <p:cNvSpPr/>
          <p:nvPr/>
        </p:nvSpPr>
        <p:spPr>
          <a:xfrm>
            <a:off x="5736272" y="1878115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3" name="Connecteur droit 182"/>
          <p:cNvSpPr/>
          <p:nvPr/>
        </p:nvSpPr>
        <p:spPr>
          <a:xfrm>
            <a:off x="5734312" y="1795570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4" name="Connecteur droit 183"/>
          <p:cNvSpPr/>
          <p:nvPr/>
        </p:nvSpPr>
        <p:spPr>
          <a:xfrm>
            <a:off x="5653237" y="1878115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5" name="Forme libre 184"/>
          <p:cNvSpPr/>
          <p:nvPr/>
        </p:nvSpPr>
        <p:spPr>
          <a:xfrm>
            <a:off x="5470758" y="2119625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6" name="Forme libre 185"/>
          <p:cNvSpPr/>
          <p:nvPr/>
        </p:nvSpPr>
        <p:spPr>
          <a:xfrm>
            <a:off x="1172322" y="1828392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187" name="Groupe 186" descr="20§display§J_1&#10;§svg§600§FALSE§" title="TexMaths"/>
          <p:cNvGrpSpPr/>
          <p:nvPr/>
        </p:nvGrpSpPr>
        <p:grpSpPr>
          <a:xfrm>
            <a:off x="1890238" y="1319899"/>
            <a:ext cx="140840" cy="143289"/>
            <a:chOff x="1407240" y="339480"/>
            <a:chExt cx="207000" cy="210599"/>
          </a:xfrm>
        </p:grpSpPr>
        <p:sp>
          <p:nvSpPr>
            <p:cNvPr id="188" name="Forme libre 187"/>
            <p:cNvSpPr/>
            <p:nvPr/>
          </p:nvSpPr>
          <p:spPr>
            <a:xfrm>
              <a:off x="1407240" y="33948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9" name="Forme libre 188"/>
            <p:cNvSpPr/>
            <p:nvPr/>
          </p:nvSpPr>
          <p:spPr>
            <a:xfrm>
              <a:off x="1549080" y="432359"/>
              <a:ext cx="6516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2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2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2" y="328"/>
                  </a:cubicBezTo>
                  <a:lnTo>
                    <a:pt x="182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90" name="Groupe 189" descr="20§display§J_L&#10;§svg§600§FALSE§" title="TexMaths"/>
          <p:cNvGrpSpPr/>
          <p:nvPr/>
        </p:nvGrpSpPr>
        <p:grpSpPr>
          <a:xfrm>
            <a:off x="6235458" y="1599864"/>
            <a:ext cx="170233" cy="143779"/>
            <a:chOff x="7793640" y="750960"/>
            <a:chExt cx="250200" cy="211319"/>
          </a:xfrm>
        </p:grpSpPr>
        <p:sp>
          <p:nvSpPr>
            <p:cNvPr id="191" name="Forme libre 190"/>
            <p:cNvSpPr/>
            <p:nvPr/>
          </p:nvSpPr>
          <p:spPr>
            <a:xfrm>
              <a:off x="7793640" y="75096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2" name="Forme libre 191"/>
            <p:cNvSpPr/>
            <p:nvPr/>
          </p:nvSpPr>
          <p:spPr>
            <a:xfrm>
              <a:off x="7928280" y="840959"/>
              <a:ext cx="1155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338">
                  <a:moveTo>
                    <a:pt x="170" y="40"/>
                  </a:moveTo>
                  <a:cubicBezTo>
                    <a:pt x="174" y="22"/>
                    <a:pt x="176" y="18"/>
                    <a:pt x="222" y="18"/>
                  </a:cubicBezTo>
                  <a:cubicBezTo>
                    <a:pt x="236" y="18"/>
                    <a:pt x="242" y="18"/>
                    <a:pt x="242" y="6"/>
                  </a:cubicBezTo>
                  <a:cubicBezTo>
                    <a:pt x="242" y="6"/>
                    <a:pt x="242" y="0"/>
                    <a:pt x="234" y="0"/>
                  </a:cubicBezTo>
                  <a:cubicBezTo>
                    <a:pt x="222" y="0"/>
                    <a:pt x="208" y="0"/>
                    <a:pt x="196" y="2"/>
                  </a:cubicBezTo>
                  <a:cubicBezTo>
                    <a:pt x="184" y="2"/>
                    <a:pt x="170" y="2"/>
                    <a:pt x="156" y="2"/>
                  </a:cubicBezTo>
                  <a:cubicBezTo>
                    <a:pt x="146" y="2"/>
                    <a:pt x="134" y="2"/>
                    <a:pt x="122" y="2"/>
                  </a:cubicBezTo>
                  <a:cubicBezTo>
                    <a:pt x="112" y="2"/>
                    <a:pt x="100" y="0"/>
                    <a:pt x="90" y="0"/>
                  </a:cubicBezTo>
                  <a:cubicBezTo>
                    <a:pt x="88" y="0"/>
                    <a:pt x="80" y="0"/>
                    <a:pt x="80" y="10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6" y="18"/>
                    <a:pt x="114" y="18"/>
                  </a:cubicBezTo>
                  <a:cubicBezTo>
                    <a:pt x="126" y="20"/>
                    <a:pt x="126" y="20"/>
                    <a:pt x="126" y="26"/>
                  </a:cubicBezTo>
                  <a:cubicBezTo>
                    <a:pt x="126" y="26"/>
                    <a:pt x="126" y="30"/>
                    <a:pt x="124" y="36"/>
                  </a:cubicBezTo>
                  <a:lnTo>
                    <a:pt x="58" y="300"/>
                  </a:lnTo>
                  <a:cubicBezTo>
                    <a:pt x="54" y="316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8"/>
                    <a:pt x="6" y="338"/>
                    <a:pt x="14" y="338"/>
                  </a:cubicBezTo>
                  <a:lnTo>
                    <a:pt x="264" y="338"/>
                  </a:lnTo>
                  <a:cubicBezTo>
                    <a:pt x="276" y="338"/>
                    <a:pt x="276" y="338"/>
                    <a:pt x="280" y="328"/>
                  </a:cubicBezTo>
                  <a:cubicBezTo>
                    <a:pt x="286" y="314"/>
                    <a:pt x="322" y="218"/>
                    <a:pt x="322" y="214"/>
                  </a:cubicBezTo>
                  <a:cubicBezTo>
                    <a:pt x="322" y="214"/>
                    <a:pt x="322" y="208"/>
                    <a:pt x="314" y="208"/>
                  </a:cubicBezTo>
                  <a:cubicBezTo>
                    <a:pt x="308" y="208"/>
                    <a:pt x="308" y="210"/>
                    <a:pt x="304" y="218"/>
                  </a:cubicBezTo>
                  <a:cubicBezTo>
                    <a:pt x="286" y="266"/>
                    <a:pt x="264" y="320"/>
                    <a:pt x="174" y="320"/>
                  </a:cubicBezTo>
                  <a:lnTo>
                    <a:pt x="118" y="320"/>
                  </a:lnTo>
                  <a:cubicBezTo>
                    <a:pt x="102" y="320"/>
                    <a:pt x="102" y="320"/>
                    <a:pt x="102" y="316"/>
                  </a:cubicBezTo>
                  <a:cubicBezTo>
                    <a:pt x="102" y="314"/>
                    <a:pt x="102" y="312"/>
                    <a:pt x="104" y="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93" name="Groupe 192" descr="28§display§\mathbf{y}_1§svg§600§FALSE§" title="TexMaths"/>
          <p:cNvGrpSpPr/>
          <p:nvPr/>
        </p:nvGrpSpPr>
        <p:grpSpPr>
          <a:xfrm>
            <a:off x="3252590" y="2409632"/>
            <a:ext cx="221179" cy="155536"/>
            <a:chOff x="3409560" y="1941119"/>
            <a:chExt cx="325079" cy="228600"/>
          </a:xfrm>
        </p:grpSpPr>
        <p:sp>
          <p:nvSpPr>
            <p:cNvPr id="194" name="Forme libre 193"/>
            <p:cNvSpPr/>
            <p:nvPr/>
          </p:nvSpPr>
          <p:spPr>
            <a:xfrm>
              <a:off x="3409560" y="1941119"/>
              <a:ext cx="1980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36">
                  <a:moveTo>
                    <a:pt x="479" y="67"/>
                  </a:moveTo>
                  <a:cubicBezTo>
                    <a:pt x="484" y="53"/>
                    <a:pt x="490" y="48"/>
                    <a:pt x="551" y="48"/>
                  </a:cubicBezTo>
                  <a:lnTo>
                    <a:pt x="551" y="0"/>
                  </a:lnTo>
                  <a:cubicBezTo>
                    <a:pt x="529" y="3"/>
                    <a:pt x="498" y="3"/>
                    <a:pt x="473" y="3"/>
                  </a:cubicBezTo>
                  <a:cubicBezTo>
                    <a:pt x="448" y="3"/>
                    <a:pt x="403" y="0"/>
                    <a:pt x="383" y="0"/>
                  </a:cubicBezTo>
                  <a:lnTo>
                    <a:pt x="383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5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29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3643199" y="19864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7"/>
                    <a:pt x="129" y="457"/>
                  </a:cubicBezTo>
                  <a:cubicBezTo>
                    <a:pt x="151" y="457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96" name="Groupe 195" descr="28§display§\mathbf{y}_L§svg§600§FALSE§" title="TexMaths"/>
          <p:cNvGrpSpPr/>
          <p:nvPr/>
        </p:nvGrpSpPr>
        <p:grpSpPr>
          <a:xfrm>
            <a:off x="5058566" y="2689559"/>
            <a:ext cx="262329" cy="155536"/>
            <a:chOff x="6073920" y="2351160"/>
            <a:chExt cx="385559" cy="228600"/>
          </a:xfrm>
        </p:grpSpPr>
        <p:sp>
          <p:nvSpPr>
            <p:cNvPr id="197" name="Forme libre 196"/>
            <p:cNvSpPr/>
            <p:nvPr/>
          </p:nvSpPr>
          <p:spPr>
            <a:xfrm>
              <a:off x="6073920" y="2351160"/>
              <a:ext cx="1980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36">
                  <a:moveTo>
                    <a:pt x="479" y="67"/>
                  </a:moveTo>
                  <a:cubicBezTo>
                    <a:pt x="484" y="53"/>
                    <a:pt x="490" y="48"/>
                    <a:pt x="551" y="48"/>
                  </a:cubicBezTo>
                  <a:lnTo>
                    <a:pt x="551" y="0"/>
                  </a:lnTo>
                  <a:cubicBezTo>
                    <a:pt x="529" y="3"/>
                    <a:pt x="498" y="3"/>
                    <a:pt x="473" y="3"/>
                  </a:cubicBezTo>
                  <a:cubicBezTo>
                    <a:pt x="448" y="3"/>
                    <a:pt x="403" y="0"/>
                    <a:pt x="383" y="0"/>
                  </a:cubicBezTo>
                  <a:lnTo>
                    <a:pt x="383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5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8" name="Forme libre 197"/>
            <p:cNvSpPr/>
            <p:nvPr/>
          </p:nvSpPr>
          <p:spPr>
            <a:xfrm>
              <a:off x="6297479" y="2392560"/>
              <a:ext cx="162000" cy="16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1" h="473">
                  <a:moveTo>
                    <a:pt x="238" y="56"/>
                  </a:moveTo>
                  <a:cubicBezTo>
                    <a:pt x="244" y="31"/>
                    <a:pt x="246" y="25"/>
                    <a:pt x="311" y="25"/>
                  </a:cubicBezTo>
                  <a:cubicBezTo>
                    <a:pt x="330" y="25"/>
                    <a:pt x="339" y="25"/>
                    <a:pt x="339" y="8"/>
                  </a:cubicBezTo>
                  <a:cubicBezTo>
                    <a:pt x="339" y="8"/>
                    <a:pt x="339" y="0"/>
                    <a:pt x="327" y="0"/>
                  </a:cubicBezTo>
                  <a:cubicBezTo>
                    <a:pt x="311" y="0"/>
                    <a:pt x="291" y="0"/>
                    <a:pt x="274" y="3"/>
                  </a:cubicBezTo>
                  <a:cubicBezTo>
                    <a:pt x="258" y="3"/>
                    <a:pt x="238" y="3"/>
                    <a:pt x="218" y="3"/>
                  </a:cubicBezTo>
                  <a:cubicBezTo>
                    <a:pt x="204" y="3"/>
                    <a:pt x="188" y="3"/>
                    <a:pt x="171" y="3"/>
                  </a:cubicBezTo>
                  <a:cubicBezTo>
                    <a:pt x="157" y="3"/>
                    <a:pt x="140" y="0"/>
                    <a:pt x="126" y="0"/>
                  </a:cubicBezTo>
                  <a:cubicBezTo>
                    <a:pt x="123" y="0"/>
                    <a:pt x="112" y="0"/>
                    <a:pt x="112" y="14"/>
                  </a:cubicBezTo>
                  <a:cubicBezTo>
                    <a:pt x="112" y="25"/>
                    <a:pt x="120" y="25"/>
                    <a:pt x="134" y="25"/>
                  </a:cubicBezTo>
                  <a:cubicBezTo>
                    <a:pt x="134" y="25"/>
                    <a:pt x="148" y="25"/>
                    <a:pt x="160" y="25"/>
                  </a:cubicBezTo>
                  <a:cubicBezTo>
                    <a:pt x="176" y="28"/>
                    <a:pt x="176" y="28"/>
                    <a:pt x="176" y="36"/>
                  </a:cubicBezTo>
                  <a:cubicBezTo>
                    <a:pt x="176" y="36"/>
                    <a:pt x="176" y="42"/>
                    <a:pt x="174" y="50"/>
                  </a:cubicBezTo>
                  <a:lnTo>
                    <a:pt x="81" y="420"/>
                  </a:lnTo>
                  <a:cubicBezTo>
                    <a:pt x="76" y="443"/>
                    <a:pt x="73" y="448"/>
                    <a:pt x="20" y="448"/>
                  </a:cubicBezTo>
                  <a:cubicBezTo>
                    <a:pt x="8" y="448"/>
                    <a:pt x="0" y="448"/>
                    <a:pt x="0" y="462"/>
                  </a:cubicBezTo>
                  <a:cubicBezTo>
                    <a:pt x="0" y="473"/>
                    <a:pt x="8" y="473"/>
                    <a:pt x="20" y="473"/>
                  </a:cubicBezTo>
                  <a:lnTo>
                    <a:pt x="369" y="473"/>
                  </a:lnTo>
                  <a:cubicBezTo>
                    <a:pt x="386" y="473"/>
                    <a:pt x="386" y="473"/>
                    <a:pt x="392" y="459"/>
                  </a:cubicBezTo>
                  <a:cubicBezTo>
                    <a:pt x="400" y="440"/>
                    <a:pt x="451" y="305"/>
                    <a:pt x="451" y="300"/>
                  </a:cubicBezTo>
                  <a:cubicBezTo>
                    <a:pt x="451" y="300"/>
                    <a:pt x="451" y="291"/>
                    <a:pt x="439" y="291"/>
                  </a:cubicBezTo>
                  <a:cubicBezTo>
                    <a:pt x="431" y="291"/>
                    <a:pt x="431" y="294"/>
                    <a:pt x="425" y="305"/>
                  </a:cubicBezTo>
                  <a:cubicBezTo>
                    <a:pt x="400" y="373"/>
                    <a:pt x="369" y="448"/>
                    <a:pt x="244" y="448"/>
                  </a:cubicBezTo>
                  <a:lnTo>
                    <a:pt x="165" y="448"/>
                  </a:lnTo>
                  <a:cubicBezTo>
                    <a:pt x="143" y="448"/>
                    <a:pt x="143" y="448"/>
                    <a:pt x="143" y="443"/>
                  </a:cubicBezTo>
                  <a:cubicBezTo>
                    <a:pt x="143" y="440"/>
                    <a:pt x="143" y="437"/>
                    <a:pt x="146" y="4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99" name="Groupe 198" descr="28§display§\mathbf{y}_l§svg§600§FALSE§" title="TexMaths"/>
          <p:cNvGrpSpPr/>
          <p:nvPr/>
        </p:nvGrpSpPr>
        <p:grpSpPr>
          <a:xfrm>
            <a:off x="3612895" y="3334033"/>
            <a:ext cx="189828" cy="155536"/>
            <a:chOff x="3939120" y="3299760"/>
            <a:chExt cx="279000" cy="228600"/>
          </a:xfrm>
        </p:grpSpPr>
        <p:sp>
          <p:nvSpPr>
            <p:cNvPr id="200" name="Forme libre 199"/>
            <p:cNvSpPr/>
            <p:nvPr/>
          </p:nvSpPr>
          <p:spPr>
            <a:xfrm>
              <a:off x="3939120" y="3299760"/>
              <a:ext cx="19836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636">
                  <a:moveTo>
                    <a:pt x="479" y="67"/>
                  </a:moveTo>
                  <a:cubicBezTo>
                    <a:pt x="485" y="53"/>
                    <a:pt x="490" y="48"/>
                    <a:pt x="552" y="48"/>
                  </a:cubicBezTo>
                  <a:lnTo>
                    <a:pt x="552" y="0"/>
                  </a:lnTo>
                  <a:cubicBezTo>
                    <a:pt x="529" y="3"/>
                    <a:pt x="499" y="3"/>
                    <a:pt x="473" y="3"/>
                  </a:cubicBezTo>
                  <a:cubicBezTo>
                    <a:pt x="448" y="3"/>
                    <a:pt x="403" y="0"/>
                    <a:pt x="384" y="0"/>
                  </a:cubicBezTo>
                  <a:lnTo>
                    <a:pt x="384" y="48"/>
                  </a:lnTo>
                  <a:cubicBezTo>
                    <a:pt x="387" y="48"/>
                    <a:pt x="431" y="48"/>
                    <a:pt x="431" y="59"/>
                  </a:cubicBezTo>
                  <a:lnTo>
                    <a:pt x="426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1" name="Forme libre 200"/>
            <p:cNvSpPr/>
            <p:nvPr/>
          </p:nvSpPr>
          <p:spPr>
            <a:xfrm>
              <a:off x="4161960" y="3337920"/>
              <a:ext cx="56160" cy="17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488">
                  <a:moveTo>
                    <a:pt x="154" y="20"/>
                  </a:moveTo>
                  <a:cubicBezTo>
                    <a:pt x="154" y="20"/>
                    <a:pt x="157" y="11"/>
                    <a:pt x="157" y="8"/>
                  </a:cubicBezTo>
                  <a:cubicBezTo>
                    <a:pt x="157" y="6"/>
                    <a:pt x="154" y="0"/>
                    <a:pt x="146" y="0"/>
                  </a:cubicBezTo>
                  <a:cubicBezTo>
                    <a:pt x="132" y="0"/>
                    <a:pt x="73" y="6"/>
                    <a:pt x="56" y="6"/>
                  </a:cubicBezTo>
                  <a:cubicBezTo>
                    <a:pt x="50" y="8"/>
                    <a:pt x="42" y="8"/>
                    <a:pt x="42" y="22"/>
                  </a:cubicBezTo>
                  <a:cubicBezTo>
                    <a:pt x="42" y="34"/>
                    <a:pt x="50" y="34"/>
                    <a:pt x="59" y="34"/>
                  </a:cubicBezTo>
                  <a:cubicBezTo>
                    <a:pt x="92" y="34"/>
                    <a:pt x="92" y="36"/>
                    <a:pt x="92" y="42"/>
                  </a:cubicBezTo>
                  <a:cubicBezTo>
                    <a:pt x="92" y="48"/>
                    <a:pt x="92" y="53"/>
                    <a:pt x="90" y="59"/>
                  </a:cubicBezTo>
                  <a:lnTo>
                    <a:pt x="3" y="401"/>
                  </a:lnTo>
                  <a:cubicBezTo>
                    <a:pt x="0" y="406"/>
                    <a:pt x="0" y="415"/>
                    <a:pt x="0" y="423"/>
                  </a:cubicBezTo>
                  <a:cubicBezTo>
                    <a:pt x="0" y="468"/>
                    <a:pt x="39" y="488"/>
                    <a:pt x="73" y="488"/>
                  </a:cubicBezTo>
                  <a:cubicBezTo>
                    <a:pt x="90" y="488"/>
                    <a:pt x="112" y="482"/>
                    <a:pt x="129" y="451"/>
                  </a:cubicBezTo>
                  <a:cubicBezTo>
                    <a:pt x="146" y="426"/>
                    <a:pt x="154" y="384"/>
                    <a:pt x="154" y="381"/>
                  </a:cubicBezTo>
                  <a:cubicBezTo>
                    <a:pt x="154" y="373"/>
                    <a:pt x="146" y="373"/>
                    <a:pt x="143" y="373"/>
                  </a:cubicBezTo>
                  <a:cubicBezTo>
                    <a:pt x="134" y="373"/>
                    <a:pt x="132" y="378"/>
                    <a:pt x="129" y="389"/>
                  </a:cubicBezTo>
                  <a:cubicBezTo>
                    <a:pt x="120" y="423"/>
                    <a:pt x="106" y="468"/>
                    <a:pt x="76" y="468"/>
                  </a:cubicBezTo>
                  <a:cubicBezTo>
                    <a:pt x="59" y="468"/>
                    <a:pt x="53" y="451"/>
                    <a:pt x="53" y="434"/>
                  </a:cubicBezTo>
                  <a:cubicBezTo>
                    <a:pt x="53" y="426"/>
                    <a:pt x="56" y="415"/>
                    <a:pt x="56" y="4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202" name="Forme libre 201"/>
          <p:cNvSpPr/>
          <p:nvPr/>
        </p:nvSpPr>
        <p:spPr>
          <a:xfrm>
            <a:off x="1139010" y="3954709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203" name="Groupe 202" descr="20§display§J_l§svg§600§FALSE§" title="TexMaths"/>
          <p:cNvGrpSpPr/>
          <p:nvPr/>
        </p:nvGrpSpPr>
        <p:grpSpPr>
          <a:xfrm>
            <a:off x="1919140" y="4488186"/>
            <a:ext cx="117816" cy="144759"/>
            <a:chOff x="1449719" y="4996080"/>
            <a:chExt cx="173160" cy="212760"/>
          </a:xfrm>
        </p:grpSpPr>
        <p:sp>
          <p:nvSpPr>
            <p:cNvPr id="204" name="Forme libre 203"/>
            <p:cNvSpPr/>
            <p:nvPr/>
          </p:nvSpPr>
          <p:spPr>
            <a:xfrm>
              <a:off x="1449719" y="499608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5" name="Forme libre 204"/>
            <p:cNvSpPr/>
            <p:nvPr/>
          </p:nvSpPr>
          <p:spPr>
            <a:xfrm>
              <a:off x="1582919" y="5083920"/>
              <a:ext cx="3996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348">
                  <a:moveTo>
                    <a:pt x="110" y="14"/>
                  </a:moveTo>
                  <a:cubicBezTo>
                    <a:pt x="110" y="14"/>
                    <a:pt x="112" y="8"/>
                    <a:pt x="112" y="6"/>
                  </a:cubicBezTo>
                  <a:cubicBezTo>
                    <a:pt x="112" y="4"/>
                    <a:pt x="110" y="0"/>
                    <a:pt x="104" y="0"/>
                  </a:cubicBezTo>
                  <a:cubicBezTo>
                    <a:pt x="94" y="0"/>
                    <a:pt x="52" y="4"/>
                    <a:pt x="40" y="4"/>
                  </a:cubicBezTo>
                  <a:cubicBezTo>
                    <a:pt x="36" y="6"/>
                    <a:pt x="30" y="6"/>
                    <a:pt x="30" y="16"/>
                  </a:cubicBezTo>
                  <a:cubicBezTo>
                    <a:pt x="30" y="24"/>
                    <a:pt x="36" y="24"/>
                    <a:pt x="42" y="24"/>
                  </a:cubicBezTo>
                  <a:cubicBezTo>
                    <a:pt x="66" y="24"/>
                    <a:pt x="66" y="26"/>
                    <a:pt x="66" y="30"/>
                  </a:cubicBezTo>
                  <a:cubicBezTo>
                    <a:pt x="66" y="34"/>
                    <a:pt x="66" y="38"/>
                    <a:pt x="64" y="42"/>
                  </a:cubicBezTo>
                  <a:lnTo>
                    <a:pt x="2" y="286"/>
                  </a:lnTo>
                  <a:cubicBezTo>
                    <a:pt x="0" y="290"/>
                    <a:pt x="0" y="296"/>
                    <a:pt x="0" y="302"/>
                  </a:cubicBezTo>
                  <a:cubicBezTo>
                    <a:pt x="0" y="334"/>
                    <a:pt x="28" y="348"/>
                    <a:pt x="52" y="348"/>
                  </a:cubicBezTo>
                  <a:cubicBezTo>
                    <a:pt x="64" y="348"/>
                    <a:pt x="80" y="344"/>
                    <a:pt x="92" y="322"/>
                  </a:cubicBezTo>
                  <a:cubicBezTo>
                    <a:pt x="104" y="304"/>
                    <a:pt x="110" y="274"/>
                    <a:pt x="110" y="272"/>
                  </a:cubicBezTo>
                  <a:cubicBezTo>
                    <a:pt x="110" y="266"/>
                    <a:pt x="104" y="266"/>
                    <a:pt x="102" y="266"/>
                  </a:cubicBezTo>
                  <a:cubicBezTo>
                    <a:pt x="96" y="266"/>
                    <a:pt x="94" y="270"/>
                    <a:pt x="92" y="278"/>
                  </a:cubicBezTo>
                  <a:cubicBezTo>
                    <a:pt x="86" y="302"/>
                    <a:pt x="76" y="334"/>
                    <a:pt x="54" y="334"/>
                  </a:cubicBezTo>
                  <a:cubicBezTo>
                    <a:pt x="42" y="334"/>
                    <a:pt x="38" y="322"/>
                    <a:pt x="38" y="310"/>
                  </a:cubicBezTo>
                  <a:cubicBezTo>
                    <a:pt x="38" y="304"/>
                    <a:pt x="40" y="296"/>
                    <a:pt x="40" y="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cxnSp>
        <p:nvCxnSpPr>
          <p:cNvPr id="206" name="Connecteur en arc 205"/>
          <p:cNvCxnSpPr/>
          <p:nvPr/>
        </p:nvCxnSpPr>
        <p:spPr>
          <a:xfrm rot="5400000">
            <a:off x="5789302" y="2201802"/>
            <a:ext cx="227303" cy="891823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7" name="Connecteur en arc 206"/>
          <p:cNvCxnSpPr/>
          <p:nvPr/>
        </p:nvCxnSpPr>
        <p:spPr>
          <a:xfrm flipV="1">
            <a:off x="2643671" y="3661272"/>
            <a:ext cx="1046380" cy="385044"/>
          </a:xfrm>
          <a:prstGeom prst="curvedConnector4">
            <a:avLst>
              <a:gd name="adj1" fmla="val 35955"/>
              <a:gd name="adj2" fmla="val 3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3014386" y="2789289"/>
                <a:ext cx="504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86" y="2789289"/>
                <a:ext cx="5048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4286477" y="3135671"/>
                <a:ext cx="502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77" y="3135671"/>
                <a:ext cx="5024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3987572" y="2266833"/>
                <a:ext cx="535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2" y="2266833"/>
                <a:ext cx="5355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/>
              <p:cNvSpPr/>
              <p:nvPr/>
            </p:nvSpPr>
            <p:spPr>
              <a:xfrm>
                <a:off x="1784426" y="3868687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26" y="3868687"/>
                <a:ext cx="4639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/>
              <p:cNvSpPr/>
              <p:nvPr/>
            </p:nvSpPr>
            <p:spPr>
              <a:xfrm>
                <a:off x="6092703" y="2018220"/>
                <a:ext cx="494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03" y="2018220"/>
                <a:ext cx="49468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1741100" y="1681503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100" y="1681503"/>
                <a:ext cx="4912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6566139" y="4213978"/>
                <a:ext cx="2417841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39" y="4213978"/>
                <a:ext cx="2417841" cy="9025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Forme libre 230"/>
          <p:cNvSpPr/>
          <p:nvPr/>
        </p:nvSpPr>
        <p:spPr>
          <a:xfrm>
            <a:off x="93623" y="5695445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632488" y="5684022"/>
            <a:ext cx="595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LASSO </a:t>
            </a:r>
            <a:r>
              <a:rPr lang="fr-FR" dirty="0" err="1" smtClean="0"/>
              <a:t>regularization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variable </a:t>
            </a:r>
            <a:r>
              <a:rPr lang="fr-FR" dirty="0" err="1" smtClean="0"/>
              <a:t>selection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233" name="ZoneTexte 232"/>
          <p:cNvSpPr txBox="1"/>
          <p:nvPr/>
        </p:nvSpPr>
        <p:spPr>
          <a:xfrm>
            <a:off x="6368527" y="5230478"/>
            <a:ext cx="470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Controls</a:t>
            </a:r>
            <a:r>
              <a:rPr lang="fr-FR" dirty="0" smtClean="0"/>
              <a:t> the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sparsity</a:t>
            </a:r>
            <a:r>
              <a:rPr lang="fr-FR" dirty="0" smtClean="0"/>
              <a:t> (has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tuned</a:t>
            </a:r>
            <a:r>
              <a:rPr lang="fr-FR" dirty="0" smtClean="0"/>
              <a:t>).</a:t>
            </a:r>
            <a:endParaRPr lang="en-US" dirty="0"/>
          </a:p>
        </p:txBody>
      </p:sp>
      <p:cxnSp>
        <p:nvCxnSpPr>
          <p:cNvPr id="4" name="Connecteur en arc 3"/>
          <p:cNvCxnSpPr>
            <a:stCxn id="230" idx="3"/>
            <a:endCxn id="233" idx="0"/>
          </p:cNvCxnSpPr>
          <p:nvPr/>
        </p:nvCxnSpPr>
        <p:spPr>
          <a:xfrm flipH="1">
            <a:off x="8720597" y="4665256"/>
            <a:ext cx="263383" cy="565222"/>
          </a:xfrm>
          <a:prstGeom prst="curvedConnector4">
            <a:avLst>
              <a:gd name="adj1" fmla="val -86794"/>
              <a:gd name="adj2" fmla="val 899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animBg="1"/>
      <p:bldP spid="232" grpId="0"/>
      <p:bldP spid="2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Espace réservé du contenu 2"/>
              <p:cNvSpPr txBox="1">
                <a:spLocks/>
              </p:cNvSpPr>
              <p:nvPr/>
            </p:nvSpPr>
            <p:spPr>
              <a:xfrm>
                <a:off x="6176013" y="2761424"/>
                <a:ext cx="4130789" cy="92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…, </m:t>
                                  </m:r>
                                  <m:r>
                                    <a:rPr lang="fr-FR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sz="1600" i="1" dirty="0" smtClean="0"/>
              </a:p>
              <a:p>
                <a:pPr marL="0" indent="0">
                  <a:buNone/>
                </a:pPr>
                <a:endParaRPr lang="en-US" sz="1600" i="1" dirty="0"/>
              </a:p>
            </p:txBody>
          </p:sp>
        </mc:Choice>
        <mc:Fallback>
          <p:sp>
            <p:nvSpPr>
              <p:cNvPr id="20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13" y="2761424"/>
                <a:ext cx="4130789" cy="928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Multiway Generalized Canonical Correlation Analysis (MGCCA)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  <p:pic>
        <p:nvPicPr>
          <p:cNvPr id="88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4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Ellipse 9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Further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6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74875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39805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65630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2495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39805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39805"/>
                <a:ext cx="2165931" cy="307777"/>
              </a:xfrm>
              <a:prstGeom prst="rect">
                <a:avLst/>
              </a:prstGeom>
              <a:blipFill>
                <a:blip r:embed="rId7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Ellipse 15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65630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5846425" y="3635597"/>
                <a:ext cx="4512325" cy="1479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fr-F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25" y="3635597"/>
                <a:ext cx="4512325" cy="1479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Forme libre 169"/>
          <p:cNvSpPr/>
          <p:nvPr/>
        </p:nvSpPr>
        <p:spPr>
          <a:xfrm>
            <a:off x="3396124" y="3073418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1" name="Connecteur droit avec flèche 170"/>
          <p:cNvCxnSpPr>
            <a:endCxn id="170" idx="5"/>
          </p:cNvCxnSpPr>
          <p:nvPr/>
        </p:nvCxnSpPr>
        <p:spPr>
          <a:xfrm>
            <a:off x="3350320" y="2761366"/>
            <a:ext cx="131777" cy="398026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72" name="Connecteur droit avec flèche 171"/>
          <p:cNvCxnSpPr>
            <a:stCxn id="170" idx="10"/>
            <a:endCxn id="175" idx="7"/>
          </p:cNvCxnSpPr>
          <p:nvPr/>
        </p:nvCxnSpPr>
        <p:spPr>
          <a:xfrm flipV="1">
            <a:off x="3983978" y="2944961"/>
            <a:ext cx="971292" cy="42238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73" name="Connecteur droit avec flèche 172"/>
          <p:cNvCxnSpPr>
            <a:stCxn id="174" idx="10"/>
            <a:endCxn id="175" idx="6"/>
          </p:cNvCxnSpPr>
          <p:nvPr/>
        </p:nvCxnSpPr>
        <p:spPr>
          <a:xfrm>
            <a:off x="3644247" y="2467439"/>
            <a:ext cx="1224940" cy="2696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174" name="Forme libre 173"/>
          <p:cNvSpPr/>
          <p:nvPr/>
        </p:nvSpPr>
        <p:spPr>
          <a:xfrm>
            <a:off x="3056393" y="2173512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5" name="Forme libre 174"/>
          <p:cNvSpPr/>
          <p:nvPr/>
        </p:nvSpPr>
        <p:spPr>
          <a:xfrm>
            <a:off x="4869188" y="2443190"/>
            <a:ext cx="587854" cy="5878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6" name="Connecteur en arc 175"/>
          <p:cNvCxnSpPr>
            <a:stCxn id="179" idx="1"/>
            <a:endCxn id="174" idx="4"/>
          </p:cNvCxnSpPr>
          <p:nvPr/>
        </p:nvCxnSpPr>
        <p:spPr>
          <a:xfrm>
            <a:off x="2637792" y="1911427"/>
            <a:ext cx="712529" cy="262085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3" name="Groupe 192" descr="28§display§\mathbf{y}_1§svg§600§FALSE§" title="TexMaths"/>
          <p:cNvGrpSpPr/>
          <p:nvPr/>
        </p:nvGrpSpPr>
        <p:grpSpPr>
          <a:xfrm>
            <a:off x="3252590" y="2409632"/>
            <a:ext cx="221179" cy="155536"/>
            <a:chOff x="3409560" y="1941119"/>
            <a:chExt cx="325079" cy="228600"/>
          </a:xfrm>
        </p:grpSpPr>
        <p:sp>
          <p:nvSpPr>
            <p:cNvPr id="194" name="Forme libre 193"/>
            <p:cNvSpPr/>
            <p:nvPr/>
          </p:nvSpPr>
          <p:spPr>
            <a:xfrm>
              <a:off x="3409560" y="1941119"/>
              <a:ext cx="1980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36">
                  <a:moveTo>
                    <a:pt x="479" y="67"/>
                  </a:moveTo>
                  <a:cubicBezTo>
                    <a:pt x="484" y="53"/>
                    <a:pt x="490" y="48"/>
                    <a:pt x="551" y="48"/>
                  </a:cubicBezTo>
                  <a:lnTo>
                    <a:pt x="551" y="0"/>
                  </a:lnTo>
                  <a:cubicBezTo>
                    <a:pt x="529" y="3"/>
                    <a:pt x="498" y="3"/>
                    <a:pt x="473" y="3"/>
                  </a:cubicBezTo>
                  <a:cubicBezTo>
                    <a:pt x="448" y="3"/>
                    <a:pt x="403" y="0"/>
                    <a:pt x="383" y="0"/>
                  </a:cubicBezTo>
                  <a:lnTo>
                    <a:pt x="383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5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29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3643199" y="19864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7"/>
                    <a:pt x="129" y="457"/>
                  </a:cubicBezTo>
                  <a:cubicBezTo>
                    <a:pt x="151" y="457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96" name="Groupe 195" descr="28§display§\mathbf{y}_L§svg§600§FALSE§" title="TexMaths"/>
          <p:cNvGrpSpPr/>
          <p:nvPr/>
        </p:nvGrpSpPr>
        <p:grpSpPr>
          <a:xfrm>
            <a:off x="5058566" y="2689559"/>
            <a:ext cx="262329" cy="155536"/>
            <a:chOff x="6073920" y="2351160"/>
            <a:chExt cx="385559" cy="228600"/>
          </a:xfrm>
        </p:grpSpPr>
        <p:sp>
          <p:nvSpPr>
            <p:cNvPr id="197" name="Forme libre 196"/>
            <p:cNvSpPr/>
            <p:nvPr/>
          </p:nvSpPr>
          <p:spPr>
            <a:xfrm>
              <a:off x="6073920" y="2351160"/>
              <a:ext cx="1980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36">
                  <a:moveTo>
                    <a:pt x="479" y="67"/>
                  </a:moveTo>
                  <a:cubicBezTo>
                    <a:pt x="484" y="53"/>
                    <a:pt x="490" y="48"/>
                    <a:pt x="551" y="48"/>
                  </a:cubicBezTo>
                  <a:lnTo>
                    <a:pt x="551" y="0"/>
                  </a:lnTo>
                  <a:cubicBezTo>
                    <a:pt x="529" y="3"/>
                    <a:pt x="498" y="3"/>
                    <a:pt x="473" y="3"/>
                  </a:cubicBezTo>
                  <a:cubicBezTo>
                    <a:pt x="448" y="3"/>
                    <a:pt x="403" y="0"/>
                    <a:pt x="383" y="0"/>
                  </a:cubicBezTo>
                  <a:lnTo>
                    <a:pt x="383" y="48"/>
                  </a:lnTo>
                  <a:cubicBezTo>
                    <a:pt x="386" y="48"/>
                    <a:pt x="431" y="48"/>
                    <a:pt x="431" y="59"/>
                  </a:cubicBezTo>
                  <a:lnTo>
                    <a:pt x="425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8" name="Forme libre 197"/>
            <p:cNvSpPr/>
            <p:nvPr/>
          </p:nvSpPr>
          <p:spPr>
            <a:xfrm>
              <a:off x="6297479" y="2392560"/>
              <a:ext cx="162000" cy="16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1" h="473">
                  <a:moveTo>
                    <a:pt x="238" y="56"/>
                  </a:moveTo>
                  <a:cubicBezTo>
                    <a:pt x="244" y="31"/>
                    <a:pt x="246" y="25"/>
                    <a:pt x="311" y="25"/>
                  </a:cubicBezTo>
                  <a:cubicBezTo>
                    <a:pt x="330" y="25"/>
                    <a:pt x="339" y="25"/>
                    <a:pt x="339" y="8"/>
                  </a:cubicBezTo>
                  <a:cubicBezTo>
                    <a:pt x="339" y="8"/>
                    <a:pt x="339" y="0"/>
                    <a:pt x="327" y="0"/>
                  </a:cubicBezTo>
                  <a:cubicBezTo>
                    <a:pt x="311" y="0"/>
                    <a:pt x="291" y="0"/>
                    <a:pt x="274" y="3"/>
                  </a:cubicBezTo>
                  <a:cubicBezTo>
                    <a:pt x="258" y="3"/>
                    <a:pt x="238" y="3"/>
                    <a:pt x="218" y="3"/>
                  </a:cubicBezTo>
                  <a:cubicBezTo>
                    <a:pt x="204" y="3"/>
                    <a:pt x="188" y="3"/>
                    <a:pt x="171" y="3"/>
                  </a:cubicBezTo>
                  <a:cubicBezTo>
                    <a:pt x="157" y="3"/>
                    <a:pt x="140" y="0"/>
                    <a:pt x="126" y="0"/>
                  </a:cubicBezTo>
                  <a:cubicBezTo>
                    <a:pt x="123" y="0"/>
                    <a:pt x="112" y="0"/>
                    <a:pt x="112" y="14"/>
                  </a:cubicBezTo>
                  <a:cubicBezTo>
                    <a:pt x="112" y="25"/>
                    <a:pt x="120" y="25"/>
                    <a:pt x="134" y="25"/>
                  </a:cubicBezTo>
                  <a:cubicBezTo>
                    <a:pt x="134" y="25"/>
                    <a:pt x="148" y="25"/>
                    <a:pt x="160" y="25"/>
                  </a:cubicBezTo>
                  <a:cubicBezTo>
                    <a:pt x="176" y="28"/>
                    <a:pt x="176" y="28"/>
                    <a:pt x="176" y="36"/>
                  </a:cubicBezTo>
                  <a:cubicBezTo>
                    <a:pt x="176" y="36"/>
                    <a:pt x="176" y="42"/>
                    <a:pt x="174" y="50"/>
                  </a:cubicBezTo>
                  <a:lnTo>
                    <a:pt x="81" y="420"/>
                  </a:lnTo>
                  <a:cubicBezTo>
                    <a:pt x="76" y="443"/>
                    <a:pt x="73" y="448"/>
                    <a:pt x="20" y="448"/>
                  </a:cubicBezTo>
                  <a:cubicBezTo>
                    <a:pt x="8" y="448"/>
                    <a:pt x="0" y="448"/>
                    <a:pt x="0" y="462"/>
                  </a:cubicBezTo>
                  <a:cubicBezTo>
                    <a:pt x="0" y="473"/>
                    <a:pt x="8" y="473"/>
                    <a:pt x="20" y="473"/>
                  </a:cubicBezTo>
                  <a:lnTo>
                    <a:pt x="369" y="473"/>
                  </a:lnTo>
                  <a:cubicBezTo>
                    <a:pt x="386" y="473"/>
                    <a:pt x="386" y="473"/>
                    <a:pt x="392" y="459"/>
                  </a:cubicBezTo>
                  <a:cubicBezTo>
                    <a:pt x="400" y="440"/>
                    <a:pt x="451" y="305"/>
                    <a:pt x="451" y="300"/>
                  </a:cubicBezTo>
                  <a:cubicBezTo>
                    <a:pt x="451" y="300"/>
                    <a:pt x="451" y="291"/>
                    <a:pt x="439" y="291"/>
                  </a:cubicBezTo>
                  <a:cubicBezTo>
                    <a:pt x="431" y="291"/>
                    <a:pt x="431" y="294"/>
                    <a:pt x="425" y="305"/>
                  </a:cubicBezTo>
                  <a:cubicBezTo>
                    <a:pt x="400" y="373"/>
                    <a:pt x="369" y="448"/>
                    <a:pt x="244" y="448"/>
                  </a:cubicBezTo>
                  <a:lnTo>
                    <a:pt x="165" y="448"/>
                  </a:lnTo>
                  <a:cubicBezTo>
                    <a:pt x="143" y="448"/>
                    <a:pt x="143" y="448"/>
                    <a:pt x="143" y="443"/>
                  </a:cubicBezTo>
                  <a:cubicBezTo>
                    <a:pt x="143" y="440"/>
                    <a:pt x="143" y="437"/>
                    <a:pt x="146" y="4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99" name="Groupe 198" descr="28§display§\mathbf{y}_l§svg§600§FALSE§" title="TexMaths"/>
          <p:cNvGrpSpPr/>
          <p:nvPr/>
        </p:nvGrpSpPr>
        <p:grpSpPr>
          <a:xfrm>
            <a:off x="3612895" y="3334033"/>
            <a:ext cx="189828" cy="155536"/>
            <a:chOff x="3939120" y="3299760"/>
            <a:chExt cx="279000" cy="228600"/>
          </a:xfrm>
        </p:grpSpPr>
        <p:sp>
          <p:nvSpPr>
            <p:cNvPr id="200" name="Forme libre 199"/>
            <p:cNvSpPr/>
            <p:nvPr/>
          </p:nvSpPr>
          <p:spPr>
            <a:xfrm>
              <a:off x="3939120" y="3299760"/>
              <a:ext cx="19836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636">
                  <a:moveTo>
                    <a:pt x="479" y="67"/>
                  </a:moveTo>
                  <a:cubicBezTo>
                    <a:pt x="485" y="53"/>
                    <a:pt x="490" y="48"/>
                    <a:pt x="552" y="48"/>
                  </a:cubicBezTo>
                  <a:lnTo>
                    <a:pt x="552" y="0"/>
                  </a:lnTo>
                  <a:cubicBezTo>
                    <a:pt x="529" y="3"/>
                    <a:pt x="499" y="3"/>
                    <a:pt x="473" y="3"/>
                  </a:cubicBezTo>
                  <a:cubicBezTo>
                    <a:pt x="448" y="3"/>
                    <a:pt x="403" y="0"/>
                    <a:pt x="384" y="0"/>
                  </a:cubicBezTo>
                  <a:lnTo>
                    <a:pt x="384" y="48"/>
                  </a:lnTo>
                  <a:cubicBezTo>
                    <a:pt x="387" y="48"/>
                    <a:pt x="431" y="48"/>
                    <a:pt x="431" y="59"/>
                  </a:cubicBezTo>
                  <a:lnTo>
                    <a:pt x="426" y="70"/>
                  </a:lnTo>
                  <a:lnTo>
                    <a:pt x="311" y="314"/>
                  </a:lnTo>
                  <a:lnTo>
                    <a:pt x="185" y="48"/>
                  </a:lnTo>
                  <a:lnTo>
                    <a:pt x="238" y="48"/>
                  </a:lnTo>
                  <a:lnTo>
                    <a:pt x="238" y="0"/>
                  </a:lnTo>
                  <a:cubicBezTo>
                    <a:pt x="207" y="3"/>
                    <a:pt x="118" y="3"/>
                    <a:pt x="118" y="3"/>
                  </a:cubicBezTo>
                  <a:cubicBezTo>
                    <a:pt x="90" y="3"/>
                    <a:pt x="45" y="0"/>
                    <a:pt x="3" y="0"/>
                  </a:cubicBezTo>
                  <a:lnTo>
                    <a:pt x="3" y="48"/>
                  </a:lnTo>
                  <a:lnTo>
                    <a:pt x="67" y="48"/>
                  </a:lnTo>
                  <a:lnTo>
                    <a:pt x="252" y="440"/>
                  </a:lnTo>
                  <a:lnTo>
                    <a:pt x="230" y="488"/>
                  </a:lnTo>
                  <a:cubicBezTo>
                    <a:pt x="207" y="535"/>
                    <a:pt x="176" y="602"/>
                    <a:pt x="106" y="602"/>
                  </a:cubicBezTo>
                  <a:cubicBezTo>
                    <a:pt x="92" y="602"/>
                    <a:pt x="90" y="600"/>
                    <a:pt x="81" y="597"/>
                  </a:cubicBezTo>
                  <a:cubicBezTo>
                    <a:pt x="90" y="594"/>
                    <a:pt x="115" y="580"/>
                    <a:pt x="115" y="546"/>
                  </a:cubicBezTo>
                  <a:cubicBezTo>
                    <a:pt x="115" y="513"/>
                    <a:pt x="90" y="488"/>
                    <a:pt x="56" y="488"/>
                  </a:cubicBezTo>
                  <a:cubicBezTo>
                    <a:pt x="28" y="488"/>
                    <a:pt x="0" y="507"/>
                    <a:pt x="0" y="546"/>
                  </a:cubicBezTo>
                  <a:cubicBezTo>
                    <a:pt x="0" y="597"/>
                    <a:pt x="48" y="636"/>
                    <a:pt x="106" y="636"/>
                  </a:cubicBezTo>
                  <a:cubicBezTo>
                    <a:pt x="182" y="636"/>
                    <a:pt x="238" y="574"/>
                    <a:pt x="266" y="5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1" name="Forme libre 200"/>
            <p:cNvSpPr/>
            <p:nvPr/>
          </p:nvSpPr>
          <p:spPr>
            <a:xfrm>
              <a:off x="4161960" y="3337920"/>
              <a:ext cx="56160" cy="17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488">
                  <a:moveTo>
                    <a:pt x="154" y="20"/>
                  </a:moveTo>
                  <a:cubicBezTo>
                    <a:pt x="154" y="20"/>
                    <a:pt x="157" y="11"/>
                    <a:pt x="157" y="8"/>
                  </a:cubicBezTo>
                  <a:cubicBezTo>
                    <a:pt x="157" y="6"/>
                    <a:pt x="154" y="0"/>
                    <a:pt x="146" y="0"/>
                  </a:cubicBezTo>
                  <a:cubicBezTo>
                    <a:pt x="132" y="0"/>
                    <a:pt x="73" y="6"/>
                    <a:pt x="56" y="6"/>
                  </a:cubicBezTo>
                  <a:cubicBezTo>
                    <a:pt x="50" y="8"/>
                    <a:pt x="42" y="8"/>
                    <a:pt x="42" y="22"/>
                  </a:cubicBezTo>
                  <a:cubicBezTo>
                    <a:pt x="42" y="34"/>
                    <a:pt x="50" y="34"/>
                    <a:pt x="59" y="34"/>
                  </a:cubicBezTo>
                  <a:cubicBezTo>
                    <a:pt x="92" y="34"/>
                    <a:pt x="92" y="36"/>
                    <a:pt x="92" y="42"/>
                  </a:cubicBezTo>
                  <a:cubicBezTo>
                    <a:pt x="92" y="48"/>
                    <a:pt x="92" y="53"/>
                    <a:pt x="90" y="59"/>
                  </a:cubicBezTo>
                  <a:lnTo>
                    <a:pt x="3" y="401"/>
                  </a:lnTo>
                  <a:cubicBezTo>
                    <a:pt x="0" y="406"/>
                    <a:pt x="0" y="415"/>
                    <a:pt x="0" y="423"/>
                  </a:cubicBezTo>
                  <a:cubicBezTo>
                    <a:pt x="0" y="468"/>
                    <a:pt x="39" y="488"/>
                    <a:pt x="73" y="488"/>
                  </a:cubicBezTo>
                  <a:cubicBezTo>
                    <a:pt x="90" y="488"/>
                    <a:pt x="112" y="482"/>
                    <a:pt x="129" y="451"/>
                  </a:cubicBezTo>
                  <a:cubicBezTo>
                    <a:pt x="146" y="426"/>
                    <a:pt x="154" y="384"/>
                    <a:pt x="154" y="381"/>
                  </a:cubicBezTo>
                  <a:cubicBezTo>
                    <a:pt x="154" y="373"/>
                    <a:pt x="146" y="373"/>
                    <a:pt x="143" y="373"/>
                  </a:cubicBezTo>
                  <a:cubicBezTo>
                    <a:pt x="134" y="373"/>
                    <a:pt x="132" y="378"/>
                    <a:pt x="129" y="389"/>
                  </a:cubicBezTo>
                  <a:cubicBezTo>
                    <a:pt x="120" y="423"/>
                    <a:pt x="106" y="468"/>
                    <a:pt x="76" y="468"/>
                  </a:cubicBezTo>
                  <a:cubicBezTo>
                    <a:pt x="59" y="468"/>
                    <a:pt x="53" y="451"/>
                    <a:pt x="53" y="434"/>
                  </a:cubicBezTo>
                  <a:cubicBezTo>
                    <a:pt x="53" y="426"/>
                    <a:pt x="56" y="415"/>
                    <a:pt x="56" y="4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cxnSp>
        <p:nvCxnSpPr>
          <p:cNvPr id="206" name="Connecteur en arc 205"/>
          <p:cNvCxnSpPr/>
          <p:nvPr/>
        </p:nvCxnSpPr>
        <p:spPr>
          <a:xfrm rot="5400000">
            <a:off x="5789302" y="2201802"/>
            <a:ext cx="227303" cy="891823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7" name="Connecteur en arc 206"/>
          <p:cNvCxnSpPr>
            <a:endCxn id="170" idx="3"/>
          </p:cNvCxnSpPr>
          <p:nvPr/>
        </p:nvCxnSpPr>
        <p:spPr>
          <a:xfrm flipV="1">
            <a:off x="2915213" y="3367345"/>
            <a:ext cx="480911" cy="351001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3014386" y="2789289"/>
                <a:ext cx="504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86" y="2789289"/>
                <a:ext cx="5048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4286477" y="3135671"/>
                <a:ext cx="502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77" y="3135671"/>
                <a:ext cx="5024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3987572" y="2266833"/>
                <a:ext cx="535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2" y="2266833"/>
                <a:ext cx="5355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6743785" y="4455157"/>
                <a:ext cx="1620572" cy="419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Sup>
                      <m:sSubSup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85" y="4455157"/>
                <a:ext cx="1620572" cy="419859"/>
              </a:xfrm>
              <a:prstGeom prst="rect">
                <a:avLst/>
              </a:prstGeom>
              <a:blipFill>
                <a:blip r:embed="rId12"/>
                <a:stretch>
                  <a:fillRect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Forme libre 230"/>
          <p:cNvSpPr/>
          <p:nvPr/>
        </p:nvSpPr>
        <p:spPr>
          <a:xfrm>
            <a:off x="155943" y="5102722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ZoneTexte 231"/>
              <p:cNvSpPr txBox="1"/>
              <p:nvPr/>
            </p:nvSpPr>
            <p:spPr>
              <a:xfrm>
                <a:off x="694808" y="5116698"/>
                <a:ext cx="93872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Example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data: Electro-</a:t>
                </a:r>
                <a:r>
                  <a:rPr lang="fr-FR" dirty="0" err="1" smtClean="0"/>
                  <a:t>EncephaloGrams</a:t>
                </a:r>
                <a:r>
                  <a:rPr lang="fr-FR" dirty="0" smtClean="0"/>
                  <a:t>. </a:t>
                </a:r>
                <a:r>
                  <a:rPr lang="fr-FR" dirty="0" err="1" smtClean="0"/>
                  <a:t>Advantages</a:t>
                </a:r>
                <a:r>
                  <a:rPr lang="fr-FR" dirty="0" smtClean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 smtClean="0"/>
                  <a:t>The </a:t>
                </a:r>
                <a:r>
                  <a:rPr lang="fr-FR" dirty="0" err="1" smtClean="0"/>
                  <a:t>tensor</a:t>
                </a:r>
                <a:r>
                  <a:rPr lang="fr-FR" dirty="0" smtClean="0"/>
                  <a:t> structure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taken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into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account</a:t>
                </a:r>
                <a:r>
                  <a:rPr lang="fr-FR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separately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interpret</a:t>
                </a:r>
                <a:r>
                  <a:rPr lang="fr-FR" dirty="0" smtClean="0"/>
                  <a:t> the influence of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 smtClean="0"/>
                  <a:t>The </a:t>
                </a:r>
                <a:r>
                  <a:rPr lang="fr-FR" dirty="0" err="1" smtClean="0"/>
                  <a:t>number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paramte</a:t>
                </a:r>
                <a:r>
                  <a:rPr lang="fr-FR" dirty="0" err="1" smtClean="0"/>
                  <a:t>rs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estimate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tremendously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reduced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232" name="ZoneTexte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8" y="5116698"/>
                <a:ext cx="9387209" cy="1200329"/>
              </a:xfrm>
              <a:prstGeom prst="rect">
                <a:avLst/>
              </a:prstGeom>
              <a:blipFill>
                <a:blip r:embed="rId13"/>
                <a:stretch>
                  <a:fillRect l="-5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>
            <a:spLocks noResize="1"/>
          </p:cNvSpPr>
          <p:nvPr/>
        </p:nvSpPr>
        <p:spPr>
          <a:xfrm>
            <a:off x="1187753" y="4181278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115" name="Forme libre 114"/>
          <p:cNvSpPr/>
          <p:nvPr/>
        </p:nvSpPr>
        <p:spPr>
          <a:xfrm>
            <a:off x="1418486" y="3718343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6" name="Connecteur droit 115"/>
          <p:cNvSpPr/>
          <p:nvPr/>
        </p:nvSpPr>
        <p:spPr>
          <a:xfrm>
            <a:off x="1416526" y="4444096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7" name="Connecteur droit 116"/>
          <p:cNvSpPr/>
          <p:nvPr/>
        </p:nvSpPr>
        <p:spPr>
          <a:xfrm>
            <a:off x="1335451" y="3718343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8" name="Forme libre 117"/>
          <p:cNvSpPr/>
          <p:nvPr/>
        </p:nvSpPr>
        <p:spPr>
          <a:xfrm>
            <a:off x="1139010" y="3954709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121" name="Groupe 120" descr="20§display§J_l§svg§600§FALSE§" title="TexMaths"/>
          <p:cNvGrpSpPr/>
          <p:nvPr/>
        </p:nvGrpSpPr>
        <p:grpSpPr>
          <a:xfrm>
            <a:off x="1919140" y="4488186"/>
            <a:ext cx="117816" cy="144759"/>
            <a:chOff x="1449719" y="4996080"/>
            <a:chExt cx="173160" cy="212760"/>
          </a:xfrm>
        </p:grpSpPr>
        <p:sp>
          <p:nvSpPr>
            <p:cNvPr id="122" name="Forme libre 121"/>
            <p:cNvSpPr/>
            <p:nvPr/>
          </p:nvSpPr>
          <p:spPr>
            <a:xfrm>
              <a:off x="1449719" y="4996080"/>
              <a:ext cx="142920" cy="17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498">
                  <a:moveTo>
                    <a:pt x="332" y="52"/>
                  </a:moveTo>
                  <a:cubicBezTo>
                    <a:pt x="338" y="28"/>
                    <a:pt x="340" y="22"/>
                    <a:pt x="378" y="22"/>
                  </a:cubicBezTo>
                  <a:cubicBezTo>
                    <a:pt x="390" y="22"/>
                    <a:pt x="398" y="22"/>
                    <a:pt x="398" y="8"/>
                  </a:cubicBezTo>
                  <a:cubicBezTo>
                    <a:pt x="398" y="2"/>
                    <a:pt x="392" y="0"/>
                    <a:pt x="388" y="0"/>
                  </a:cubicBezTo>
                  <a:cubicBezTo>
                    <a:pt x="370" y="0"/>
                    <a:pt x="326" y="2"/>
                    <a:pt x="308" y="2"/>
                  </a:cubicBezTo>
                  <a:cubicBezTo>
                    <a:pt x="286" y="2"/>
                    <a:pt x="228" y="0"/>
                    <a:pt x="204" y="0"/>
                  </a:cubicBezTo>
                  <a:cubicBezTo>
                    <a:pt x="198" y="0"/>
                    <a:pt x="190" y="0"/>
                    <a:pt x="190" y="14"/>
                  </a:cubicBezTo>
                  <a:cubicBezTo>
                    <a:pt x="190" y="22"/>
                    <a:pt x="196" y="22"/>
                    <a:pt x="214" y="22"/>
                  </a:cubicBezTo>
                  <a:cubicBezTo>
                    <a:pt x="230" y="22"/>
                    <a:pt x="238" y="22"/>
                    <a:pt x="256" y="24"/>
                  </a:cubicBezTo>
                  <a:cubicBezTo>
                    <a:pt x="272" y="26"/>
                    <a:pt x="276" y="28"/>
                    <a:pt x="276" y="38"/>
                  </a:cubicBezTo>
                  <a:cubicBezTo>
                    <a:pt x="276" y="42"/>
                    <a:pt x="276" y="46"/>
                    <a:pt x="274" y="52"/>
                  </a:cubicBezTo>
                  <a:lnTo>
                    <a:pt x="192" y="376"/>
                  </a:lnTo>
                  <a:cubicBezTo>
                    <a:pt x="176" y="444"/>
                    <a:pt x="128" y="482"/>
                    <a:pt x="92" y="482"/>
                  </a:cubicBezTo>
                  <a:cubicBezTo>
                    <a:pt x="72" y="482"/>
                    <a:pt x="36" y="474"/>
                    <a:pt x="24" y="438"/>
                  </a:cubicBezTo>
                  <a:cubicBezTo>
                    <a:pt x="26" y="438"/>
                    <a:pt x="32" y="438"/>
                    <a:pt x="32" y="438"/>
                  </a:cubicBezTo>
                  <a:cubicBezTo>
                    <a:pt x="60" y="438"/>
                    <a:pt x="78" y="414"/>
                    <a:pt x="78" y="394"/>
                  </a:cubicBezTo>
                  <a:cubicBezTo>
                    <a:pt x="78" y="372"/>
                    <a:pt x="60" y="364"/>
                    <a:pt x="48" y="364"/>
                  </a:cubicBezTo>
                  <a:cubicBezTo>
                    <a:pt x="34" y="364"/>
                    <a:pt x="0" y="372"/>
                    <a:pt x="0" y="420"/>
                  </a:cubicBezTo>
                  <a:cubicBezTo>
                    <a:pt x="0" y="464"/>
                    <a:pt x="38" y="498"/>
                    <a:pt x="94" y="498"/>
                  </a:cubicBezTo>
                  <a:cubicBezTo>
                    <a:pt x="158" y="498"/>
                    <a:pt x="232" y="450"/>
                    <a:pt x="250" y="3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5" name="Forme libre 124"/>
            <p:cNvSpPr/>
            <p:nvPr/>
          </p:nvSpPr>
          <p:spPr>
            <a:xfrm>
              <a:off x="1582919" y="5083920"/>
              <a:ext cx="3996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348">
                  <a:moveTo>
                    <a:pt x="110" y="14"/>
                  </a:moveTo>
                  <a:cubicBezTo>
                    <a:pt x="110" y="14"/>
                    <a:pt x="112" y="8"/>
                    <a:pt x="112" y="6"/>
                  </a:cubicBezTo>
                  <a:cubicBezTo>
                    <a:pt x="112" y="4"/>
                    <a:pt x="110" y="0"/>
                    <a:pt x="104" y="0"/>
                  </a:cubicBezTo>
                  <a:cubicBezTo>
                    <a:pt x="94" y="0"/>
                    <a:pt x="52" y="4"/>
                    <a:pt x="40" y="4"/>
                  </a:cubicBezTo>
                  <a:cubicBezTo>
                    <a:pt x="36" y="6"/>
                    <a:pt x="30" y="6"/>
                    <a:pt x="30" y="16"/>
                  </a:cubicBezTo>
                  <a:cubicBezTo>
                    <a:pt x="30" y="24"/>
                    <a:pt x="36" y="24"/>
                    <a:pt x="42" y="24"/>
                  </a:cubicBezTo>
                  <a:cubicBezTo>
                    <a:pt x="66" y="24"/>
                    <a:pt x="66" y="26"/>
                    <a:pt x="66" y="30"/>
                  </a:cubicBezTo>
                  <a:cubicBezTo>
                    <a:pt x="66" y="34"/>
                    <a:pt x="66" y="38"/>
                    <a:pt x="64" y="42"/>
                  </a:cubicBezTo>
                  <a:lnTo>
                    <a:pt x="2" y="286"/>
                  </a:lnTo>
                  <a:cubicBezTo>
                    <a:pt x="0" y="290"/>
                    <a:pt x="0" y="296"/>
                    <a:pt x="0" y="302"/>
                  </a:cubicBezTo>
                  <a:cubicBezTo>
                    <a:pt x="0" y="334"/>
                    <a:pt x="28" y="348"/>
                    <a:pt x="52" y="348"/>
                  </a:cubicBezTo>
                  <a:cubicBezTo>
                    <a:pt x="64" y="348"/>
                    <a:pt x="80" y="344"/>
                    <a:pt x="92" y="322"/>
                  </a:cubicBezTo>
                  <a:cubicBezTo>
                    <a:pt x="104" y="304"/>
                    <a:pt x="110" y="274"/>
                    <a:pt x="110" y="272"/>
                  </a:cubicBezTo>
                  <a:cubicBezTo>
                    <a:pt x="110" y="266"/>
                    <a:pt x="104" y="266"/>
                    <a:pt x="102" y="266"/>
                  </a:cubicBezTo>
                  <a:cubicBezTo>
                    <a:pt x="96" y="266"/>
                    <a:pt x="94" y="270"/>
                    <a:pt x="92" y="278"/>
                  </a:cubicBezTo>
                  <a:cubicBezTo>
                    <a:pt x="86" y="302"/>
                    <a:pt x="76" y="334"/>
                    <a:pt x="54" y="334"/>
                  </a:cubicBezTo>
                  <a:cubicBezTo>
                    <a:pt x="42" y="334"/>
                    <a:pt x="38" y="322"/>
                    <a:pt x="38" y="310"/>
                  </a:cubicBezTo>
                  <a:cubicBezTo>
                    <a:pt x="38" y="304"/>
                    <a:pt x="40" y="296"/>
                    <a:pt x="40" y="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61235" tIns="30617" rIns="61235" bIns="30617" anchorCtr="0" compatLnSpc="0"/>
            <a:lstStyle/>
            <a:p>
              <a:pPr hangingPunct="0"/>
              <a:endParaRPr lang="fr-FR" sz="1225" kern="1200"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1784426" y="3868687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26" y="3868687"/>
                <a:ext cx="46390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onnecteur droit 144"/>
          <p:cNvCxnSpPr/>
          <p:nvPr/>
        </p:nvCxnSpPr>
        <p:spPr>
          <a:xfrm flipV="1">
            <a:off x="1409732" y="3387665"/>
            <a:ext cx="272117" cy="32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V="1">
            <a:off x="2643096" y="3387313"/>
            <a:ext cx="256290" cy="331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2648362" y="4046316"/>
            <a:ext cx="272117" cy="32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681849" y="3380897"/>
            <a:ext cx="1233364" cy="3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2915213" y="3380686"/>
            <a:ext cx="5267" cy="672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onnecteur droit 220"/>
          <p:cNvSpPr/>
          <p:nvPr/>
        </p:nvSpPr>
        <p:spPr>
          <a:xfrm flipV="1">
            <a:off x="1353331" y="3353672"/>
            <a:ext cx="236321" cy="30533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95652" y="3297529"/>
                <a:ext cx="3653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52" y="3297529"/>
                <a:ext cx="36535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ZoneTexte 248"/>
          <p:cNvSpPr txBox="1">
            <a:spLocks noResize="1"/>
          </p:cNvSpPr>
          <p:nvPr/>
        </p:nvSpPr>
        <p:spPr>
          <a:xfrm>
            <a:off x="5506853" y="2334367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250" name="Forme libre 249"/>
          <p:cNvSpPr/>
          <p:nvPr/>
        </p:nvSpPr>
        <p:spPr>
          <a:xfrm>
            <a:off x="5737586" y="1871432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1" name="Connecteur droit 250"/>
          <p:cNvSpPr/>
          <p:nvPr/>
        </p:nvSpPr>
        <p:spPr>
          <a:xfrm>
            <a:off x="5735626" y="2597185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2" name="Connecteur droit 251"/>
          <p:cNvSpPr/>
          <p:nvPr/>
        </p:nvSpPr>
        <p:spPr>
          <a:xfrm>
            <a:off x="5654551" y="1871432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3" name="Forme libre 252"/>
          <p:cNvSpPr/>
          <p:nvPr/>
        </p:nvSpPr>
        <p:spPr>
          <a:xfrm>
            <a:off x="5458110" y="2107798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/>
              <p:cNvSpPr/>
              <p:nvPr/>
            </p:nvSpPr>
            <p:spPr>
              <a:xfrm>
                <a:off x="6103526" y="2021776"/>
                <a:ext cx="494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6" y="2021776"/>
                <a:ext cx="4946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Connecteur droit 257"/>
          <p:cNvCxnSpPr/>
          <p:nvPr/>
        </p:nvCxnSpPr>
        <p:spPr>
          <a:xfrm flipV="1">
            <a:off x="5728832" y="1540754"/>
            <a:ext cx="272117" cy="32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 flipV="1">
            <a:off x="6962196" y="1540402"/>
            <a:ext cx="256290" cy="331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 flipV="1">
            <a:off x="6967462" y="2199405"/>
            <a:ext cx="272117" cy="32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V="1">
            <a:off x="6000949" y="1533986"/>
            <a:ext cx="1233364" cy="3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 flipH="1" flipV="1">
            <a:off x="7234313" y="1533775"/>
            <a:ext cx="5267" cy="672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onnecteur droit 262"/>
          <p:cNvSpPr/>
          <p:nvPr/>
        </p:nvSpPr>
        <p:spPr>
          <a:xfrm flipV="1">
            <a:off x="5672431" y="1506761"/>
            <a:ext cx="236321" cy="30533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/>
              <p:cNvSpPr/>
              <p:nvPr/>
            </p:nvSpPr>
            <p:spPr>
              <a:xfrm>
                <a:off x="5497818" y="1442151"/>
                <a:ext cx="3853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818" y="1442151"/>
                <a:ext cx="38536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ectangle 264"/>
              <p:cNvSpPr/>
              <p:nvPr/>
            </p:nvSpPr>
            <p:spPr>
              <a:xfrm>
                <a:off x="6159223" y="2602220"/>
                <a:ext cx="3405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23" y="2602220"/>
                <a:ext cx="34054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ZoneTexte 282"/>
          <p:cNvSpPr txBox="1">
            <a:spLocks noResize="1"/>
          </p:cNvSpPr>
          <p:nvPr/>
        </p:nvSpPr>
        <p:spPr>
          <a:xfrm>
            <a:off x="1204979" y="2056707"/>
            <a:ext cx="355896" cy="172682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</a:endParaRPr>
          </a:p>
        </p:txBody>
      </p:sp>
      <p:sp>
        <p:nvSpPr>
          <p:cNvPr id="284" name="Forme libre 283"/>
          <p:cNvSpPr/>
          <p:nvPr/>
        </p:nvSpPr>
        <p:spPr>
          <a:xfrm>
            <a:off x="1435712" y="1593772"/>
            <a:ext cx="1225185" cy="655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67603" tIns="36986" rIns="67603" bIns="36986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5" name="Connecteur droit 284"/>
          <p:cNvSpPr/>
          <p:nvPr/>
        </p:nvSpPr>
        <p:spPr>
          <a:xfrm>
            <a:off x="1433752" y="2319525"/>
            <a:ext cx="1211469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6" name="Connecteur droit 285"/>
          <p:cNvSpPr/>
          <p:nvPr/>
        </p:nvSpPr>
        <p:spPr>
          <a:xfrm>
            <a:off x="1352677" y="1593772"/>
            <a:ext cx="0" cy="65594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7" name="Forme libre 286"/>
          <p:cNvSpPr/>
          <p:nvPr/>
        </p:nvSpPr>
        <p:spPr>
          <a:xfrm>
            <a:off x="1156236" y="1830138"/>
            <a:ext cx="80095" cy="1178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" h="482">
                <a:moveTo>
                  <a:pt x="240" y="54"/>
                </a:moveTo>
                <a:cubicBezTo>
                  <a:pt x="246" y="28"/>
                  <a:pt x="248" y="22"/>
                  <a:pt x="304" y="22"/>
                </a:cubicBezTo>
                <a:cubicBezTo>
                  <a:pt x="322" y="22"/>
                  <a:pt x="328" y="22"/>
                  <a:pt x="328" y="8"/>
                </a:cubicBezTo>
                <a:cubicBezTo>
                  <a:pt x="328" y="0"/>
                  <a:pt x="320" y="0"/>
                  <a:pt x="316" y="0"/>
                </a:cubicBezTo>
                <a:cubicBezTo>
                  <a:pt x="296" y="0"/>
                  <a:pt x="244" y="2"/>
                  <a:pt x="224" y="2"/>
                </a:cubicBezTo>
                <a:cubicBezTo>
                  <a:pt x="202" y="2"/>
                  <a:pt x="150" y="0"/>
                  <a:pt x="130" y="0"/>
                </a:cubicBezTo>
                <a:cubicBezTo>
                  <a:pt x="124" y="0"/>
                  <a:pt x="116" y="0"/>
                  <a:pt x="116" y="14"/>
                </a:cubicBezTo>
                <a:cubicBezTo>
                  <a:pt x="116" y="22"/>
                  <a:pt x="122" y="22"/>
                  <a:pt x="136" y="22"/>
                </a:cubicBezTo>
                <a:cubicBezTo>
                  <a:pt x="164" y="22"/>
                  <a:pt x="184" y="22"/>
                  <a:pt x="184" y="36"/>
                </a:cubicBezTo>
                <a:cubicBezTo>
                  <a:pt x="184" y="38"/>
                  <a:pt x="184" y="40"/>
                  <a:pt x="182" y="46"/>
                </a:cubicBezTo>
                <a:lnTo>
                  <a:pt x="86" y="428"/>
                </a:lnTo>
                <a:cubicBezTo>
                  <a:pt x="80" y="454"/>
                  <a:pt x="78" y="460"/>
                  <a:pt x="22" y="460"/>
                </a:cubicBezTo>
                <a:cubicBezTo>
                  <a:pt x="6" y="460"/>
                  <a:pt x="0" y="460"/>
                  <a:pt x="0" y="474"/>
                </a:cubicBezTo>
                <a:cubicBezTo>
                  <a:pt x="0" y="482"/>
                  <a:pt x="8" y="482"/>
                  <a:pt x="10" y="482"/>
                </a:cubicBezTo>
                <a:cubicBezTo>
                  <a:pt x="32" y="482"/>
                  <a:pt x="82" y="480"/>
                  <a:pt x="104" y="480"/>
                </a:cubicBezTo>
                <a:cubicBezTo>
                  <a:pt x="124" y="480"/>
                  <a:pt x="176" y="482"/>
                  <a:pt x="198" y="482"/>
                </a:cubicBezTo>
                <a:cubicBezTo>
                  <a:pt x="204" y="482"/>
                  <a:pt x="212" y="482"/>
                  <a:pt x="212" y="468"/>
                </a:cubicBezTo>
                <a:cubicBezTo>
                  <a:pt x="212" y="460"/>
                  <a:pt x="206" y="460"/>
                  <a:pt x="190" y="460"/>
                </a:cubicBezTo>
                <a:cubicBezTo>
                  <a:pt x="178" y="460"/>
                  <a:pt x="174" y="460"/>
                  <a:pt x="160" y="458"/>
                </a:cubicBezTo>
                <a:cubicBezTo>
                  <a:pt x="146" y="458"/>
                  <a:pt x="142" y="454"/>
                  <a:pt x="142" y="446"/>
                </a:cubicBezTo>
                <a:cubicBezTo>
                  <a:pt x="142" y="442"/>
                  <a:pt x="144" y="436"/>
                  <a:pt x="146" y="430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61235" tIns="30617" rIns="61235" bIns="30617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Rectangle 290"/>
              <p:cNvSpPr/>
              <p:nvPr/>
            </p:nvSpPr>
            <p:spPr>
              <a:xfrm>
                <a:off x="1801652" y="174411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1" name="Rectangle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2" y="1744116"/>
                <a:ext cx="4912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Connecteur droit 291"/>
          <p:cNvCxnSpPr/>
          <p:nvPr/>
        </p:nvCxnSpPr>
        <p:spPr>
          <a:xfrm flipV="1">
            <a:off x="1426958" y="1263094"/>
            <a:ext cx="272117" cy="32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2660322" y="1262742"/>
            <a:ext cx="256290" cy="331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 flipV="1">
            <a:off x="2665588" y="1921745"/>
            <a:ext cx="272117" cy="32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 flipV="1">
            <a:off x="1699075" y="1256326"/>
            <a:ext cx="1233364" cy="3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 flipH="1" flipV="1">
            <a:off x="2932439" y="1256115"/>
            <a:ext cx="5267" cy="672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Connecteur droit 296"/>
          <p:cNvSpPr/>
          <p:nvPr/>
        </p:nvSpPr>
        <p:spPr>
          <a:xfrm flipV="1">
            <a:off x="1370557" y="1229101"/>
            <a:ext cx="236321" cy="30533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603" tIns="36986" rIns="67603" bIns="36986" anchor="ctr" anchorCtr="0" compatLnSpc="0"/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Rectangle 297"/>
              <p:cNvSpPr/>
              <p:nvPr/>
            </p:nvSpPr>
            <p:spPr>
              <a:xfrm>
                <a:off x="1212878" y="1172958"/>
                <a:ext cx="3835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8" name="Rectangle 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78" y="1172958"/>
                <a:ext cx="38356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Rectangle 299"/>
              <p:cNvSpPr/>
              <p:nvPr/>
            </p:nvSpPr>
            <p:spPr>
              <a:xfrm>
                <a:off x="1852036" y="2273622"/>
                <a:ext cx="338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0" name="Rectangle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36" y="2273622"/>
                <a:ext cx="338747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Forme libre 300"/>
          <p:cNvSpPr/>
          <p:nvPr/>
        </p:nvSpPr>
        <p:spPr>
          <a:xfrm>
            <a:off x="8147761" y="5371152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18255" y="5357810"/>
            <a:ext cx="3298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New extension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Tensor</a:t>
            </a:r>
            <a:r>
              <a:rPr lang="fr-FR" dirty="0" smtClean="0"/>
              <a:t> GCCA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3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animBg="1"/>
      <p:bldP spid="232" grpId="0"/>
      <p:bldP spid="301" grpId="0" animBg="1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Other extensions of RGCCA</a:t>
            </a:r>
            <a:endParaRPr lang="fr-FR" sz="3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  <p:pic>
        <p:nvPicPr>
          <p:cNvPr id="88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Unsup</a:t>
            </a:r>
            <a:r>
              <a:rPr lang="en-US" sz="1400" dirty="0" smtClean="0">
                <a:solidFill>
                  <a:schemeClr val="bg1"/>
                </a:solidFill>
              </a:rPr>
              <a:t>./2-blocks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Unsup./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1415030" cy="307777"/>
              </a:xfrm>
              <a:prstGeom prst="rect">
                <a:avLst/>
              </a:prstGeom>
              <a:blipFill>
                <a:blip r:embed="rId3"/>
                <a:stretch>
                  <a:fillRect l="-129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Ellipse 9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blocks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4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Further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61562" y="644751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74875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39805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65630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2495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39805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39805"/>
                <a:ext cx="2165931" cy="307777"/>
              </a:xfrm>
              <a:prstGeom prst="rect">
                <a:avLst/>
              </a:prstGeom>
              <a:blipFill>
                <a:blip r:embed="rId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Ellipse 15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65630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65629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ZoneTexte 158"/>
          <p:cNvSpPr txBox="1"/>
          <p:nvPr/>
        </p:nvSpPr>
        <p:spPr>
          <a:xfrm>
            <a:off x="877513" y="1721565"/>
            <a:ext cx="9561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Kernel GCCA:</a:t>
            </a:r>
            <a:r>
              <a:rPr lang="en-US" dirty="0" smtClean="0"/>
              <a:t> in order to take</a:t>
            </a:r>
            <a:r>
              <a:rPr lang="en-US" dirty="0" smtClean="0"/>
              <a:t> estimate non-linear links between blocks.</a:t>
            </a:r>
          </a:p>
          <a:p>
            <a:endParaRPr lang="en-US" dirty="0" smtClean="0"/>
          </a:p>
          <a:p>
            <a:r>
              <a:rPr lang="en-US" u="sng" dirty="0" smtClean="0"/>
              <a:t>Functional GCCA:</a:t>
            </a:r>
            <a:r>
              <a:rPr lang="en-US" dirty="0" smtClean="0"/>
              <a:t> in order to handle longitudinal blocks.</a:t>
            </a:r>
          </a:p>
          <a:p>
            <a:endParaRPr lang="en-US" dirty="0" smtClean="0"/>
          </a:p>
          <a:p>
            <a:r>
              <a:rPr lang="en-US" u="sng" dirty="0" smtClean="0"/>
              <a:t>Multi-group: </a:t>
            </a:r>
            <a:r>
              <a:rPr lang="en-US" dirty="0" smtClean="0"/>
              <a:t>find relationships between variables within each group that are common to all groups.</a:t>
            </a:r>
          </a:p>
          <a:p>
            <a:endParaRPr lang="en-US" dirty="0" smtClean="0"/>
          </a:p>
          <a:p>
            <a:r>
              <a:rPr lang="en-US" u="sng" dirty="0" smtClean="0"/>
              <a:t>Graph-net SGCCA: </a:t>
            </a:r>
            <a:r>
              <a:rPr lang="en-US" dirty="0" smtClean="0"/>
              <a:t>add a regularization term based on a gene network.</a:t>
            </a:r>
          </a:p>
          <a:p>
            <a:endParaRPr lang="en-US" dirty="0" smtClean="0"/>
          </a:p>
          <a:p>
            <a:r>
              <a:rPr lang="en-US" u="sng" dirty="0" smtClean="0"/>
              <a:t>Group SGCCA: </a:t>
            </a:r>
            <a:r>
              <a:rPr lang="en-US" dirty="0" smtClean="0"/>
              <a:t>perform group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4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Case Study: Covariates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794744" y="5771065"/>
            <a:ext cx="1124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Relative to </a:t>
            </a:r>
            <a:r>
              <a:rPr lang="fr-FR" dirty="0" err="1" smtClean="0"/>
              <a:t>blood</a:t>
            </a:r>
            <a:r>
              <a:rPr lang="fr-FR" dirty="0" smtClean="0"/>
              <a:t> </a:t>
            </a:r>
            <a:r>
              <a:rPr lang="fr-FR" dirty="0" err="1" smtClean="0"/>
              <a:t>cell</a:t>
            </a:r>
            <a:r>
              <a:rPr lang="fr-FR" dirty="0" smtClean="0"/>
              <a:t> composition (</a:t>
            </a:r>
            <a:r>
              <a:rPr lang="fr-FR" dirty="0"/>
              <a:t>T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 smtClean="0"/>
              <a:t>subsets</a:t>
            </a:r>
            <a:r>
              <a:rPr lang="fr-FR" dirty="0" smtClean="0"/>
              <a:t>,</a:t>
            </a:r>
            <a:r>
              <a:rPr lang="fr-FR" dirty="0"/>
              <a:t> </a:t>
            </a:r>
            <a:r>
              <a:rPr lang="fr-FR" dirty="0" smtClean="0"/>
              <a:t>monocytes, B </a:t>
            </a:r>
            <a:r>
              <a:rPr lang="fr-FR" dirty="0" err="1"/>
              <a:t>cells</a:t>
            </a:r>
            <a:r>
              <a:rPr lang="fr-FR" dirty="0"/>
              <a:t>, </a:t>
            </a:r>
            <a:r>
              <a:rPr lang="fr-FR" dirty="0" smtClean="0"/>
              <a:t>NK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smtClean="0"/>
              <a:t>and granulocytes)</a:t>
            </a:r>
            <a:r>
              <a:rPr lang="en-US" dirty="0"/>
              <a:t> inferred from </a:t>
            </a:r>
            <a:r>
              <a:rPr lang="en-US" dirty="0" err="1"/>
              <a:t>DNAm</a:t>
            </a:r>
            <a:r>
              <a:rPr lang="fr-FR" dirty="0" smtClean="0"/>
              <a:t>.</a:t>
            </a:r>
            <a:endParaRPr lang="en-US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32" y="1880479"/>
            <a:ext cx="10914009" cy="3207988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4021667" y="1981199"/>
            <a:ext cx="1149412" cy="11514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5363474" y="1099057"/>
                <a:ext cx="2688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Low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≤25)</m:t>
                    </m:r>
                  </m:oMath>
                </a14:m>
                <a:r>
                  <a:rPr lang="en-US" dirty="0" smtClean="0"/>
                  <a:t>, High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74" y="1099057"/>
                <a:ext cx="2688325" cy="369332"/>
              </a:xfrm>
              <a:prstGeom prst="rect">
                <a:avLst/>
              </a:prstGeom>
              <a:blipFill>
                <a:blip r:embed="rId3"/>
                <a:stretch>
                  <a:fillRect l="-20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en arc 4"/>
          <p:cNvCxnSpPr>
            <a:stCxn id="2" idx="0"/>
            <a:endCxn id="29" idx="1"/>
          </p:cNvCxnSpPr>
          <p:nvPr/>
        </p:nvCxnSpPr>
        <p:spPr>
          <a:xfrm rot="5400000" flipH="1" flipV="1">
            <a:off x="4631185" y="1248911"/>
            <a:ext cx="697476" cy="7671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8583736" y="1880479"/>
            <a:ext cx="3472797" cy="1751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9190408" y="1153551"/>
            <a:ext cx="26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Relative to position on the </a:t>
            </a:r>
            <a:r>
              <a:rPr lang="fr-FR" dirty="0" err="1" smtClean="0"/>
              <a:t>DNAm</a:t>
            </a:r>
            <a:r>
              <a:rPr lang="fr-FR" dirty="0" smtClean="0"/>
              <a:t> chip.</a:t>
            </a:r>
            <a:endParaRPr lang="en-US" dirty="0"/>
          </a:p>
        </p:txBody>
      </p:sp>
      <p:cxnSp>
        <p:nvCxnSpPr>
          <p:cNvPr id="35" name="Connecteur en arc 34"/>
          <p:cNvCxnSpPr>
            <a:stCxn id="32" idx="2"/>
            <a:endCxn id="34" idx="1"/>
          </p:cNvCxnSpPr>
          <p:nvPr/>
        </p:nvCxnSpPr>
        <p:spPr>
          <a:xfrm rot="10800000" flipH="1">
            <a:off x="8583736" y="1476718"/>
            <a:ext cx="606672" cy="1279623"/>
          </a:xfrm>
          <a:prstGeom prst="curvedConnector3">
            <a:avLst>
              <a:gd name="adj1" fmla="val -3768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118534" y="3527140"/>
            <a:ext cx="12073466" cy="18322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en arc 42"/>
          <p:cNvCxnSpPr>
            <a:stCxn id="42" idx="2"/>
            <a:endCxn id="3" idx="1"/>
          </p:cNvCxnSpPr>
          <p:nvPr/>
        </p:nvCxnSpPr>
        <p:spPr>
          <a:xfrm rot="10800000" flipH="1" flipV="1">
            <a:off x="118534" y="4443269"/>
            <a:ext cx="676210" cy="1512461"/>
          </a:xfrm>
          <a:prstGeom prst="curvedConnector3">
            <a:avLst>
              <a:gd name="adj1" fmla="val -250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lipse 7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7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9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29" grpId="0"/>
      <p:bldP spid="32" grpId="0" animBg="1"/>
      <p:bldP spid="34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5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>
                <a:ea typeface="Times New Roman"/>
                <a:cs typeface="Times New Roman"/>
                <a:sym typeface="Times New Roman"/>
              </a:rPr>
              <a:t>Case </a:t>
            </a:r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Study: Pre-processing</a:t>
            </a:r>
            <a:endParaRPr lang="fr-FR" sz="3200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2"/>
          <a:srcRect l="89067" t="85590" r="2671"/>
          <a:stretch/>
        </p:blipFill>
        <p:spPr>
          <a:xfrm>
            <a:off x="1757680" y="1168400"/>
            <a:ext cx="873759" cy="99678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/>
          <a:srcRect l="88971" t="71490" r="2767" b="14100"/>
          <a:stretch/>
        </p:blipFill>
        <p:spPr>
          <a:xfrm>
            <a:off x="5651613" y="1168400"/>
            <a:ext cx="873759" cy="99678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2"/>
          <a:srcRect l="88971" t="52543" r="2767" b="33047"/>
          <a:stretch/>
        </p:blipFill>
        <p:spPr>
          <a:xfrm>
            <a:off x="9545546" y="1168400"/>
            <a:ext cx="873759" cy="996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46220" y="2528236"/>
                <a:ext cx="37857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Remove miRNA with </a:t>
                </a:r>
                <a:r>
                  <a:rPr lang="en-US" dirty="0" err="1" smtClean="0"/>
                  <a:t>Nas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Log Counts Per Million (</a:t>
                </a:r>
                <a:r>
                  <a:rPr lang="en-US" dirty="0" err="1" smtClean="0"/>
                  <a:t>logCPM</a:t>
                </a:r>
                <a:r>
                  <a:rPr lang="en-US" dirty="0" smtClean="0"/>
                  <a:t>) normalization.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Remove miRNA with a least one count below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(in the end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350</m:t>
                    </m:r>
                  </m:oMath>
                </a14:m>
                <a:r>
                  <a:rPr lang="en-US" dirty="0" smtClean="0"/>
                  <a:t> variables remain).</a:t>
                </a:r>
                <a:endParaRPr lang="en-US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0" y="2528236"/>
                <a:ext cx="3785700" cy="1754326"/>
              </a:xfrm>
              <a:prstGeom prst="rect">
                <a:avLst/>
              </a:prstGeom>
              <a:blipFill>
                <a:blip r:embed="rId3"/>
                <a:stretch>
                  <a:fillRect l="-1449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195642" y="2528236"/>
                <a:ext cx="37857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Normalization with Variance Stabilizing Transformations (VST; package DESeq2).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Keep only genes both present in males and females.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 err="1" smtClean="0"/>
                  <a:t>Keep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 smtClean="0"/>
                  <a:t> most variable genes according to the Median Absolute Deviation </a:t>
                </a:r>
                <a:r>
                  <a:rPr lang="en-US" dirty="0"/>
                  <a:t>(MAD).</a:t>
                </a:r>
                <a:endParaRPr lang="en-US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642" y="2528236"/>
                <a:ext cx="3785700" cy="2308324"/>
              </a:xfrm>
              <a:prstGeom prst="rect">
                <a:avLst/>
              </a:prstGeom>
              <a:blipFill>
                <a:blip r:embed="rId4"/>
                <a:stretch>
                  <a:fillRect l="-1288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8089575" y="2526878"/>
                <a:ext cx="378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Normalization with Beta-</a:t>
                </a:r>
                <a:r>
                  <a:rPr lang="en-US" dirty="0" err="1" smtClean="0"/>
                  <a:t>MIxture</a:t>
                </a:r>
                <a:r>
                  <a:rPr lang="en-US" dirty="0" smtClean="0"/>
                  <a:t> Quantile (BMIQ) Normalization method (package </a:t>
                </a:r>
                <a:r>
                  <a:rPr lang="en-US" dirty="0" err="1" smtClean="0"/>
                  <a:t>ChAMP</a:t>
                </a:r>
                <a:r>
                  <a:rPr lang="en-US" dirty="0" smtClean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Remove duplicated samples.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/>
                  <a:t>Keep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/>
                  <a:t> most variable genes according to the Median Absolute Deviation (MAD).</a:t>
                </a: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575" y="2526878"/>
                <a:ext cx="3785700" cy="2031325"/>
              </a:xfrm>
              <a:prstGeom prst="rect">
                <a:avLst/>
              </a:prstGeom>
              <a:blipFill>
                <a:blip r:embed="rId5"/>
                <a:stretch>
                  <a:fillRect l="-1288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rme libre 32"/>
          <p:cNvSpPr/>
          <p:nvPr/>
        </p:nvSpPr>
        <p:spPr>
          <a:xfrm>
            <a:off x="2580201" y="5315529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19066" y="5304106"/>
            <a:ext cx="53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Finally: individuals common to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omics data are kept.</a:t>
            </a:r>
            <a:endParaRPr lang="en-US" dirty="0"/>
          </a:p>
        </p:txBody>
      </p:sp>
      <p:pic>
        <p:nvPicPr>
          <p:cNvPr id="35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Unsupervised/1-block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7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8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9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064" y="6073550"/>
                <a:ext cx="68874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fr-FR" sz="1400" i="1" dirty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𝑚𝑒𝑑𝑖𝑎𝑛</m:t>
                            </m:r>
                            <m:d>
                              <m:dPr>
                                <m:ctrlP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400" dirty="0" smtClean="0"/>
                  <a:t>, it is a robust estimation of the  standard deviation. </a:t>
                </a:r>
                <a:endParaRPr lang="en-US" sz="1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" y="6073550"/>
                <a:ext cx="6887460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48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2277904"/>
            <a:ext cx="10515600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Unsupervised analysis with one-block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7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ChAMP’s representation: Kruskal-Wallis test</a:t>
            </a:r>
            <a:endParaRPr lang="fr-FR" sz="3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99062" y="1099984"/>
            <a:ext cx="996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The </a:t>
            </a:r>
            <a:r>
              <a:rPr lang="fr" sz="1600" dirty="0">
                <a:ea typeface="Times New Roman"/>
                <a:cs typeface="Times New Roman"/>
                <a:sym typeface="Times New Roman"/>
              </a:rPr>
              <a:t>Kruskal-Wallis </a:t>
            </a:r>
            <a:r>
              <a:rPr lang="fr" sz="1600" dirty="0" smtClean="0">
                <a:ea typeface="Times New Roman"/>
                <a:cs typeface="Times New Roman"/>
                <a:sym typeface="Times New Roman"/>
              </a:rPr>
              <a:t>test is a generalization of the Wilcoxon-Man-Withney test that works for two samples.</a:t>
            </a:r>
          </a:p>
          <a:p>
            <a:r>
              <a:rPr lang="fr" sz="1600" dirty="0" smtClean="0">
                <a:ea typeface="Times New Roman"/>
                <a:cs typeface="Times New Roman"/>
                <a:sym typeface="Times New Roman"/>
              </a:rPr>
              <a:t>They are both </a:t>
            </a:r>
            <a:r>
              <a:rPr lang="fr" sz="1600" b="1" dirty="0" smtClean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non-parametric</a:t>
            </a:r>
            <a:r>
              <a:rPr lang="fr" sz="1600" dirty="0" smtClean="0">
                <a:ea typeface="Times New Roman"/>
                <a:cs typeface="Times New Roman"/>
                <a:sym typeface="Times New Roman"/>
              </a:rPr>
              <a:t>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799060" y="1746548"/>
                <a:ext cx="10568385" cy="3028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T</a:t>
                </a:r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he Wilcoxon-Man-Withney proposes to test the association between a continuous (ex: age) and a discrete variable </a:t>
                </a:r>
                <a:r>
                  <a:rPr lang="fr" sz="1600" dirty="0">
                    <a:ea typeface="Times New Roman"/>
                    <a:cs typeface="Times New Roman"/>
                    <a:sym typeface="Times New Roman"/>
                  </a:rPr>
                  <a:t>(ex: </a:t>
                </a:r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sex).</a:t>
                </a:r>
              </a:p>
              <a:p>
                <a:endParaRPr lang="fr" sz="1600" dirty="0">
                  <a:cs typeface="Times New Roman"/>
                  <a:sym typeface="Times New Roman"/>
                </a:endParaRPr>
              </a:p>
              <a:p>
                <a:r>
                  <a:rPr lang="fr" sz="1600" dirty="0" smtClean="0">
                    <a:cs typeface="Times New Roman"/>
                    <a:sym typeface="Times New Roman"/>
                  </a:rPr>
                  <a:t>Let us consider two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" sz="16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,…,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" sz="1600" dirty="0" smtClean="0"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" sz="16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,…,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fr" sz="1600" dirty="0" smtClean="0">
                    <a:cs typeface="Times New Roman"/>
                    <a:sym typeface="Times New Roman"/>
                  </a:rPr>
                  <a:t>. They both represent the same </a:t>
                </a:r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continuous variable but are separated by the value of the discrete one.  </a:t>
                </a:r>
              </a:p>
              <a:p>
                <a:endParaRPr lang="fr" sz="1600" dirty="0" smtClean="0">
                  <a:ea typeface="Times New Roman"/>
                  <a:cs typeface="Times New Roman"/>
                  <a:sym typeface="Times New Roman"/>
                </a:endParaRPr>
              </a:p>
              <a:p>
                <a:r>
                  <a:rPr lang="fr-FR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fr" sz="1600" i="1">
                            <a:latin typeface="Cambria Math" panose="02040503050406030204" pitchFamily="18" charset="0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x</m:t>
                            </m:r>
                          </m:e>
                          <m:sub>
                            <m: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fr-FR" sz="160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,…,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" sz="1600" dirty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m:rPr>
                        <m:nor/>
                      </m:rPr>
                      <a:rPr lang="fr" sz="1600" dirty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and</m:t>
                    </m:r>
                    <m:r>
                      <m:rPr>
                        <m:nor/>
                      </m:rPr>
                      <a:rPr lang="fr" sz="1600" dirty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d>
                      <m:dPr>
                        <m:ctrlPr>
                          <a:rPr lang="fr" sz="1600" i="1" dirty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 dirty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y</m:t>
                            </m:r>
                          </m:e>
                          <m:sub>
                            <m: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fr-FR" sz="160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,…,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 comes from the same distribution.</a:t>
                </a:r>
              </a:p>
              <a:p>
                <a:r>
                  <a:rPr lang="fr-FR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 They do not.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The proposed statistic is: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 smtClean="0"/>
                  <a:t>,</a:t>
                </a:r>
                <a:br>
                  <a:rPr lang="en-US" sz="1600" dirty="0" smtClean="0"/>
                </a:b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) are the sum of the rank of the first (resp. second) sample when all samples are mixed and sorted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/>
                  <a:t> are high enough, it is possible to show that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 smtClean="0"/>
                  <a:t> follows a Gaussian distribution centered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60" y="1746548"/>
                <a:ext cx="10568385" cy="3028971"/>
              </a:xfrm>
              <a:prstGeom prst="rect">
                <a:avLst/>
              </a:prstGeom>
              <a:blipFill>
                <a:blip r:embed="rId2"/>
                <a:stretch>
                  <a:fillRect l="-288" t="-605" r="-750" b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ccolade ouvrante 35"/>
          <p:cNvSpPr/>
          <p:nvPr/>
        </p:nvSpPr>
        <p:spPr>
          <a:xfrm>
            <a:off x="1675307" y="2989237"/>
            <a:ext cx="115393" cy="491486"/>
          </a:xfrm>
          <a:prstGeom prst="leftBrace">
            <a:avLst>
              <a:gd name="adj1" fmla="val 71407"/>
              <a:gd name="adj2" fmla="val 5038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99060" y="4985470"/>
                <a:ext cx="105683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 smtClean="0"/>
                  <a:t>Example:</a:t>
                </a:r>
                <a:r>
                  <a:rPr lang="en-US" sz="1600" dirty="0" smtClean="0"/>
                  <a:t> “Perfect” association; the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/>
                  <a:t> first elements are in the first sample and the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/>
                  <a:t> next are in the second one. Then: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60" y="4985470"/>
                <a:ext cx="10568385" cy="338554"/>
              </a:xfrm>
              <a:prstGeom prst="rect">
                <a:avLst/>
              </a:prstGeom>
              <a:blipFill>
                <a:blip r:embed="rId3"/>
                <a:stretch>
                  <a:fillRect l="-28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79649" y="5308184"/>
                <a:ext cx="2990961" cy="568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9" y="5308184"/>
                <a:ext cx="2990961" cy="568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79649" y="5749798"/>
                <a:ext cx="5790722" cy="568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+1)+(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9" y="5749798"/>
                <a:ext cx="5790722" cy="568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70371" y="5370219"/>
                <a:ext cx="3375989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71" y="5370219"/>
                <a:ext cx="3375989" cy="503471"/>
              </a:xfrm>
              <a:prstGeom prst="rect">
                <a:avLst/>
              </a:prstGeom>
              <a:blipFill>
                <a:blip r:embed="rId6"/>
                <a:stretch>
                  <a:fillRect l="-144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59871" y="5821220"/>
                <a:ext cx="3346557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871" y="5821220"/>
                <a:ext cx="3346557" cy="503471"/>
              </a:xfrm>
              <a:prstGeom prst="rect">
                <a:avLst/>
              </a:prstGeom>
              <a:blipFill>
                <a:blip r:embed="rId7"/>
                <a:stretch>
                  <a:fillRect l="-145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ccolade ouvrante 39"/>
          <p:cNvSpPr/>
          <p:nvPr/>
        </p:nvSpPr>
        <p:spPr>
          <a:xfrm rot="10800000">
            <a:off x="9461519" y="5448285"/>
            <a:ext cx="169682" cy="797368"/>
          </a:xfrm>
          <a:prstGeom prst="leftBrace">
            <a:avLst>
              <a:gd name="adj1" fmla="val 71407"/>
              <a:gd name="adj2" fmla="val 5038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88157" y="5666360"/>
                <a:ext cx="1077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57" y="5666360"/>
                <a:ext cx="1077218" cy="369332"/>
              </a:xfrm>
              <a:prstGeom prst="rect">
                <a:avLst/>
              </a:prstGeom>
              <a:blipFill>
                <a:blip r:embed="rId8"/>
                <a:stretch>
                  <a:fillRect l="-4520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528761" y="5957246"/>
            <a:ext cx="2761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test is likely to be rejected.</a:t>
            </a:r>
            <a:endParaRPr lang="en-US" sz="1600" dirty="0"/>
          </a:p>
        </p:txBody>
      </p:sp>
      <p:pic>
        <p:nvPicPr>
          <p:cNvPr id="43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Unsupervised/1-block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0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1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2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3" grpId="0"/>
      <p:bldP spid="40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8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ChAMP’s representation: F-test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875129" y="1099984"/>
                <a:ext cx="10568385" cy="422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In </a:t>
                </a:r>
                <a:r>
                  <a:rPr lang="fr-FR" sz="1600" dirty="0" err="1" smtClean="0"/>
                  <a:t>order</a:t>
                </a:r>
                <a:r>
                  <a:rPr lang="fr-FR" sz="1600" dirty="0" smtClean="0"/>
                  <a:t> to </a:t>
                </a:r>
                <a:r>
                  <a:rPr lang="fr-FR" sz="1600" dirty="0" err="1" smtClean="0"/>
                  <a:t>evaluate</a:t>
                </a:r>
                <a:r>
                  <a:rPr lang="fr-FR" sz="1600" dirty="0" smtClean="0"/>
                  <a:t> the </a:t>
                </a:r>
                <a:r>
                  <a:rPr lang="fr-FR" sz="1600" dirty="0" err="1" smtClean="0"/>
                  <a:t>link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between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two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continuous</a:t>
                </a:r>
                <a:r>
                  <a:rPr lang="fr-FR" sz="1600" dirty="0" smtClean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 the following model is used: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b="0" dirty="0" smtClean="0"/>
              </a:p>
              <a:p>
                <a:endParaRPr lang="fr-FR" sz="1600" b="0" dirty="0" smtClean="0"/>
              </a:p>
              <a:p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is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is the coefficient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The following test is used: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 smtClean="0"/>
                  <a:t>,</a:t>
                </a:r>
              </a:p>
              <a:p>
                <a:r>
                  <a:rPr lang="fr-FR" sz="1600" dirty="0"/>
                  <a:t>	</a:t>
                </a:r>
                <a:r>
                  <a:rPr lang="fr-FR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 ≠0</m:t>
                    </m:r>
                  </m:oMath>
                </a14:m>
                <a:endParaRPr lang="fr-FR" sz="1600" dirty="0" smtClean="0"/>
              </a:p>
              <a:p>
                <a:endParaRPr lang="fr-FR" sz="1600" dirty="0" smtClean="0">
                  <a:ea typeface="Times New Roman"/>
                  <a:cs typeface="Times New Roman"/>
                  <a:sym typeface="Times New Roman"/>
                </a:endParaRPr>
              </a:p>
              <a:p>
                <a:r>
                  <a:rPr lang="fr-FR" sz="1600" dirty="0" smtClean="0"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ith the statistic: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𝑅𝑆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𝑅𝑆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1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𝑅𝑆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  <a:sym typeface="Times New Roman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1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×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cs typeface="Times New Roman"/>
                                          <a:sym typeface="Times New Roman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" sz="1600" dirty="0" smtClean="0">
                  <a:ea typeface="Times New Roman"/>
                  <a:cs typeface="Times New Roman"/>
                  <a:sym typeface="Times New Roman"/>
                </a:endParaRPr>
              </a:p>
              <a:p>
                <a:endParaRPr lang="fr" sz="1600" dirty="0" smtClean="0">
                  <a:ea typeface="Times New Roman"/>
                  <a:cs typeface="Times New Roman"/>
                  <a:sym typeface="Times New Roman"/>
                </a:endParaRPr>
              </a:p>
              <a:p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It is possible to show that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𝐹</m:t>
                    </m:r>
                  </m:oMath>
                </a14:m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 follows an F-distribution of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1</m:t>
                    </m:r>
                  </m:oMath>
                </a14:m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−2</m:t>
                    </m:r>
                  </m:oMath>
                </a14:m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 degrees of freedom.</a:t>
                </a:r>
              </a:p>
              <a:p>
                <a:endParaRPr lang="fr" sz="1600" dirty="0">
                  <a:ea typeface="Times New Roman"/>
                  <a:cs typeface="Times New Roman"/>
                  <a:sym typeface="Times New Roman"/>
                </a:endParaRPr>
              </a:p>
              <a:p>
                <a:r>
                  <a:rPr lang="fr" sz="1600" dirty="0" smtClean="0">
                    <a:ea typeface="Times New Roman"/>
                    <a:cs typeface="Times New Roman"/>
                    <a:sym typeface="Times New Roman"/>
                  </a:rPr>
                  <a:t>If the variables are strongly linked</a:t>
                </a:r>
                <a:endParaRPr lang="fr" sz="1600" dirty="0"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9" y="1099984"/>
                <a:ext cx="10568385" cy="4224170"/>
              </a:xfrm>
              <a:prstGeom prst="rect">
                <a:avLst/>
              </a:prstGeom>
              <a:blipFill>
                <a:blip r:embed="rId2"/>
                <a:stretch>
                  <a:fillRect l="-346" t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ccolade ouvrante 35"/>
          <p:cNvSpPr/>
          <p:nvPr/>
        </p:nvSpPr>
        <p:spPr>
          <a:xfrm>
            <a:off x="3544747" y="2650281"/>
            <a:ext cx="115393" cy="491486"/>
          </a:xfrm>
          <a:prstGeom prst="leftBrace">
            <a:avLst>
              <a:gd name="adj1" fmla="val 71407"/>
              <a:gd name="adj2" fmla="val 5038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Unsupervised/1-block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4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78791" y="4813524"/>
                <a:ext cx="1796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𝑅𝑆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≫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𝑅𝑆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91" y="4813524"/>
                <a:ext cx="1796582" cy="369332"/>
              </a:xfrm>
              <a:prstGeom prst="rect">
                <a:avLst/>
              </a:prstGeom>
              <a:blipFill>
                <a:blip r:embed="rId5"/>
                <a:stretch>
                  <a:fillRect l="-2712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46635" y="4738150"/>
                <a:ext cx="3146887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" dirty="0">
                    <a:ea typeface="Times New Roman"/>
                    <a:cs typeface="Times New Roman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Wingdings" panose="05000000000000000000" pitchFamily="2" charset="2"/>
                      </a:rPr>
                      <m:t>𝐹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Wingdings" panose="05000000000000000000" pitchFamily="2" charset="2"/>
                      </a:rPr>
                      <m:t>~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𝑅𝑆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𝑅𝑆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×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−2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≫</m:t>
                    </m:r>
                    <m:r>
                      <a:rPr lang="fr-FR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−2</m:t>
                    </m:r>
                  </m:oMath>
                </a14:m>
                <a:r>
                  <a:rPr lang="fr" dirty="0">
                    <a:ea typeface="Times New Roman"/>
                    <a:cs typeface="Times New Roman"/>
                    <a:sym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35" y="4738150"/>
                <a:ext cx="3146887" cy="520079"/>
              </a:xfrm>
              <a:prstGeom prst="rect">
                <a:avLst/>
              </a:prstGeom>
              <a:blipFill>
                <a:blip r:embed="rId6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837148" y="4813524"/>
            <a:ext cx="349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 The test is likely to be rejected.</a:t>
            </a:r>
            <a:r>
              <a:rPr lang="fr" dirty="0"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5129" y="5324154"/>
            <a:ext cx="3440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600" dirty="0">
                <a:ea typeface="Times New Roman"/>
                <a:cs typeface="Times New Roman"/>
                <a:sym typeface="Times New Roman"/>
              </a:rPr>
              <a:t>If the variables </a:t>
            </a:r>
            <a:r>
              <a:rPr lang="fr" sz="1600" dirty="0" smtClean="0">
                <a:ea typeface="Times New Roman"/>
                <a:cs typeface="Times New Roman"/>
                <a:sym typeface="Times New Roman"/>
              </a:rPr>
              <a:t>are NOT strongly </a:t>
            </a:r>
            <a:r>
              <a:rPr lang="fr" sz="1600" dirty="0">
                <a:ea typeface="Times New Roman"/>
                <a:cs typeface="Times New Roman"/>
                <a:sym typeface="Times New Roman"/>
              </a:rPr>
              <a:t>linked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178791" y="5341538"/>
                <a:ext cx="1628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𝑅𝑆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𝑅𝑆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91" y="5341538"/>
                <a:ext cx="1628266" cy="369332"/>
              </a:xfrm>
              <a:prstGeom prst="rect">
                <a:avLst/>
              </a:prstGeom>
              <a:blipFill>
                <a:blip r:embed="rId7"/>
                <a:stretch>
                  <a:fillRect l="-2985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5846635" y="5345504"/>
                <a:ext cx="927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" dirty="0" smtClean="0">
                    <a:ea typeface="Times New Roman"/>
                    <a:cs typeface="Times New Roman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Wingdings" panose="05000000000000000000" pitchFamily="2" charset="2"/>
                      </a:rPr>
                      <m:t>𝐹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Wingdings" panose="05000000000000000000" pitchFamily="2" charset="2"/>
                      </a:rPr>
                      <m:t>~0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35" y="5345504"/>
                <a:ext cx="927883" cy="369332"/>
              </a:xfrm>
              <a:prstGeom prst="rect">
                <a:avLst/>
              </a:prstGeom>
              <a:blipFill>
                <a:blip r:embed="rId8"/>
                <a:stretch>
                  <a:fillRect l="-5263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8837148" y="5341538"/>
            <a:ext cx="357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>
                <a:ea typeface="Times New Roman"/>
                <a:cs typeface="Times New Roman"/>
                <a:sym typeface="Wingdings" panose="05000000000000000000" pitchFamily="2" charset="2"/>
              </a:rPr>
              <a:t> The test is likely to be </a:t>
            </a:r>
            <a:r>
              <a:rPr lang="fr" dirty="0" smtClean="0">
                <a:ea typeface="Times New Roman"/>
                <a:cs typeface="Times New Roman"/>
                <a:sym typeface="Wingdings" panose="05000000000000000000" pitchFamily="2" charset="2"/>
              </a:rPr>
              <a:t>accepted.</a:t>
            </a:r>
            <a:r>
              <a:rPr lang="fr" dirty="0" smtClean="0">
                <a:ea typeface="Times New Roman"/>
                <a:cs typeface="Times New Roman"/>
                <a:sym typeface="Times New Roman"/>
              </a:rPr>
              <a:t>  </a:t>
            </a:r>
            <a:endParaRPr lang="fr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9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lipse 79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0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/>
      <p:bldP spid="8" grpId="0"/>
      <p:bldP spid="9" grpId="0"/>
      <p:bldP spid="10" grpId="0"/>
      <p:bldP spid="77" grpId="0"/>
      <p:bldP spid="94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51" y="1817394"/>
            <a:ext cx="7263492" cy="37460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21795"/>
            <a:ext cx="7441270" cy="374603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21794"/>
            <a:ext cx="7441270" cy="374603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69657"/>
            <a:ext cx="7441270" cy="37460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00643"/>
            <a:ext cx="7441270" cy="37460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779492"/>
            <a:ext cx="7441270" cy="374603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739084"/>
            <a:ext cx="7441270" cy="374603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00643"/>
            <a:ext cx="7441270" cy="3746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799021"/>
            <a:ext cx="7441270" cy="374603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04728"/>
            <a:ext cx="7441270" cy="374603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3" y="1816018"/>
            <a:ext cx="7644444" cy="37460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815304"/>
            <a:ext cx="7441270" cy="374603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91262" y="6374837"/>
            <a:ext cx="2743200" cy="365125"/>
          </a:xfrm>
        </p:spPr>
        <p:txBody>
          <a:bodyPr/>
          <a:lstStyle/>
          <a:p>
            <a:fld id="{0CBC77A0-1F4E-42FF-9FFC-F45C3A64AF90}" type="slidenum">
              <a:rPr lang="fr-FR" smtClean="0"/>
              <a:t>9</a:t>
            </a:fld>
            <a:endParaRPr lang="fr-FR" dirty="0"/>
          </a:p>
        </p:txBody>
      </p:sp>
      <p:sp>
        <p:nvSpPr>
          <p:cNvPr id="138" name="Titre 5"/>
          <p:cNvSpPr>
            <a:spLocks noGrp="1"/>
          </p:cNvSpPr>
          <p:nvPr>
            <p:ph type="title"/>
          </p:nvPr>
        </p:nvSpPr>
        <p:spPr>
          <a:xfrm>
            <a:off x="879332" y="389062"/>
            <a:ext cx="10515600" cy="585098"/>
          </a:xfrm>
        </p:spPr>
        <p:txBody>
          <a:bodyPr>
            <a:normAutofit/>
          </a:bodyPr>
          <a:lstStyle/>
          <a:p>
            <a:r>
              <a:rPr lang="fr" sz="3200" dirty="0" smtClean="0">
                <a:ea typeface="Times New Roman"/>
                <a:cs typeface="Times New Roman"/>
                <a:sym typeface="Times New Roman"/>
              </a:rPr>
              <a:t>Principle of Principal Component Analysis (PCA)</a:t>
            </a:r>
            <a:endParaRPr lang="fr-FR" sz="3200" dirty="0"/>
          </a:p>
        </p:txBody>
      </p:sp>
      <p:sp>
        <p:nvSpPr>
          <p:cNvPr id="76" name="Forme libre 75"/>
          <p:cNvSpPr/>
          <p:nvPr/>
        </p:nvSpPr>
        <p:spPr>
          <a:xfrm>
            <a:off x="3469943" y="5817202"/>
            <a:ext cx="538866" cy="39190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hangingPunct="0"/>
            <a:endParaRPr lang="fr-FR" sz="1225" kern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008808" y="5805779"/>
            <a:ext cx="53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projection ?</a:t>
            </a:r>
            <a:endParaRPr lang="en-US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3" y="1790068"/>
            <a:ext cx="7441270" cy="3746032"/>
          </a:xfrm>
          <a:prstGeom prst="rect">
            <a:avLst/>
          </a:prstGeom>
        </p:spPr>
      </p:pic>
      <p:pic>
        <p:nvPicPr>
          <p:cNvPr id="67" name="Picture 2" descr="Sequencing and genotyping plateform of CNRGH - France Génomiqu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/>
        </p:blipFill>
        <p:spPr bwMode="auto">
          <a:xfrm>
            <a:off x="0" y="6381329"/>
            <a:ext cx="108012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C1C3BB2-BF63-6437-BFC2-789D445EF324}"/>
              </a:ext>
            </a:extLst>
          </p:cNvPr>
          <p:cNvSpPr/>
          <p:nvPr/>
        </p:nvSpPr>
        <p:spPr>
          <a:xfrm>
            <a:off x="1064320" y="6381328"/>
            <a:ext cx="1032041" cy="43204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4B18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2149401" y="6381328"/>
            <a:ext cx="2175247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CBEC9F4-0A73-064A-329E-C594BEBB72C8}"/>
              </a:ext>
            </a:extLst>
          </p:cNvPr>
          <p:cNvSpPr txBox="1"/>
          <p:nvPr/>
        </p:nvSpPr>
        <p:spPr>
          <a:xfrm>
            <a:off x="1064320" y="6446258"/>
            <a:ext cx="970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9D9D9"/>
                </a:solidFill>
              </a:rPr>
              <a:t>Data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21936C2-A079-4135-891F-9E5BD0199A8F}"/>
              </a:ext>
            </a:extLst>
          </p:cNvPr>
          <p:cNvSpPr/>
          <p:nvPr/>
        </p:nvSpPr>
        <p:spPr>
          <a:xfrm>
            <a:off x="15896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0CA6818-7724-C62C-36C4-E4DC63D00F55}"/>
              </a:ext>
            </a:extLst>
          </p:cNvPr>
          <p:cNvSpPr/>
          <p:nvPr/>
        </p:nvSpPr>
        <p:spPr>
          <a:xfrm>
            <a:off x="17485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07ECD9E-0BBF-C327-587E-D7B9B6974AAC}"/>
              </a:ext>
            </a:extLst>
          </p:cNvPr>
          <p:cNvSpPr/>
          <p:nvPr/>
        </p:nvSpPr>
        <p:spPr>
          <a:xfrm>
            <a:off x="1910664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2136579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Unsupervised/1-block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5559" y="648810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4444" y="6488103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6571" y="6488103"/>
            <a:ext cx="97277" cy="97277"/>
          </a:xfrm>
          <a:prstGeom prst="ellipse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4370093" y="6381328"/>
            <a:ext cx="177664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4357270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Unsup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679937" y="64787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838822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6000949" y="64787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5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37279" y="657334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96164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58291" y="657334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8037386" y="6446258"/>
            <a:ext cx="216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Supervised/2-blocks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663728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82261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9984740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10189690" y="6381328"/>
            <a:ext cx="114713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2984CA30-E31D-0CF3-D125-F3608356FFE6}"/>
              </a:ext>
            </a:extLst>
          </p:cNvPr>
          <p:cNvSpPr txBox="1"/>
          <p:nvPr/>
        </p:nvSpPr>
        <p:spPr>
          <a:xfrm>
            <a:off x="10176867" y="6446258"/>
            <a:ext cx="11599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Further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10861111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11019996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11182123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3868669" y="6631175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4027554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4189681" y="6631174"/>
            <a:ext cx="97277" cy="97277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5757689" y="6631177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5916574" y="6631176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8050209" y="6381328"/>
            <a:ext cx="206760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Supervised/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86" y="6446258"/>
                <a:ext cx="2165931" cy="307777"/>
              </a:xfrm>
              <a:prstGeom prst="rect">
                <a:avLst/>
              </a:prstGeom>
              <a:blipFill>
                <a:blip r:embed="rId16"/>
                <a:stretch>
                  <a:fillRect l="-843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lipse 56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9744752" y="657208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9903637" y="657208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3259BA-6242-BB10-F500-099351B88F63}"/>
              </a:ext>
            </a:extLst>
          </p:cNvPr>
          <p:cNvSpPr/>
          <p:nvPr/>
        </p:nvSpPr>
        <p:spPr>
          <a:xfrm>
            <a:off x="6199155" y="6382588"/>
            <a:ext cx="179200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/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Unsup</a:t>
                </a:r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./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-blocks</a:t>
                </a:r>
                <a:endParaRPr 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984CA30-E31D-0CF3-D125-F3608356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32" y="6447518"/>
                <a:ext cx="2165931" cy="307777"/>
              </a:xfrm>
              <a:prstGeom prst="rect">
                <a:avLst/>
              </a:prstGeom>
              <a:blipFill>
                <a:blip r:embed="rId17"/>
                <a:stretch>
                  <a:fillRect l="-845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525882" y="64833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684767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9E7E72E-5DE3-C3FC-272E-09E8732EE935}"/>
              </a:ext>
            </a:extLst>
          </p:cNvPr>
          <p:cNvSpPr/>
          <p:nvPr/>
        </p:nvSpPr>
        <p:spPr>
          <a:xfrm>
            <a:off x="7846894" y="64833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6E34280-BAF1-A397-B27C-7ABBF5D2DB7C}"/>
              </a:ext>
            </a:extLst>
          </p:cNvPr>
          <p:cNvSpPr/>
          <p:nvPr/>
        </p:nvSpPr>
        <p:spPr>
          <a:xfrm>
            <a:off x="7603634" y="6635733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BC9B06C-094E-0155-4087-6E6FAEABA38C}"/>
              </a:ext>
            </a:extLst>
          </p:cNvPr>
          <p:cNvSpPr/>
          <p:nvPr/>
        </p:nvSpPr>
        <p:spPr>
          <a:xfrm>
            <a:off x="7762519" y="6635732"/>
            <a:ext cx="97277" cy="97277"/>
          </a:xfrm>
          <a:prstGeom prst="ellipse">
            <a:avLst/>
          </a:prstGeom>
          <a:solidFill>
            <a:srgbClr val="D99694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4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25779</TotalTime>
  <Words>7277</Words>
  <Application>Microsoft Office PowerPoint</Application>
  <PresentationFormat>Grand écran</PresentationFormat>
  <Paragraphs>870</Paragraphs>
  <Slides>39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FreeSans</vt:lpstr>
      <vt:lpstr>Liberation Sans</vt:lpstr>
      <vt:lpstr>Noto Sans CJK SC Regular</vt:lpstr>
      <vt:lpstr>Times New Roman</vt:lpstr>
      <vt:lpstr>Wingdings</vt:lpstr>
      <vt:lpstr>Thème Office</vt:lpstr>
      <vt:lpstr>Analysis of a cohort of Major Depressive Disorder (MDD) with Regularized Generalized Canonical Correlation Analysis (RGCCA)</vt:lpstr>
      <vt:lpstr>1. Introduction of the case study</vt:lpstr>
      <vt:lpstr>Case Study: Major Depressive Disorder (MDD)</vt:lpstr>
      <vt:lpstr>Case Study: Covariates</vt:lpstr>
      <vt:lpstr>Case Study: Pre-processing</vt:lpstr>
      <vt:lpstr>2. Unsupervised analysis with one-block</vt:lpstr>
      <vt:lpstr>ChAMP’s representation: Kruskal-Wallis test</vt:lpstr>
      <vt:lpstr>ChAMP’s representation: F-test</vt:lpstr>
      <vt:lpstr>Principle of Principal Component Analysis (PCA)</vt:lpstr>
      <vt:lpstr>Total Variance</vt:lpstr>
      <vt:lpstr>Total Variance – Example in 2D</vt:lpstr>
      <vt:lpstr>PCA optimization criterion</vt:lpstr>
      <vt:lpstr>3. Unsupervised analysis with two-blocks</vt:lpstr>
      <vt:lpstr>The philosophy of multiblock component methods</vt:lpstr>
      <vt:lpstr>From PCA to PLS/CCA</vt:lpstr>
      <vt:lpstr>PLS &amp; CCA with a figure</vt:lpstr>
      <vt:lpstr>Two-blocks special cases: PLS &amp; CCA</vt:lpstr>
      <vt:lpstr>PLS &amp; CCA with a figure</vt:lpstr>
      <vt:lpstr>4. Unsupervised analysis with L-blocks</vt:lpstr>
      <vt:lpstr>Regularized Generalized Canonical Correlation Analysis (RGCCA)</vt:lpstr>
      <vt:lpstr>Summary of RGCCA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Supervised analysis with L-blocks</vt:lpstr>
      <vt:lpstr>Supervising with RGCCA</vt:lpstr>
      <vt:lpstr>Supervising with RGCCA</vt:lpstr>
      <vt:lpstr>F1-score</vt:lpstr>
      <vt:lpstr>6. Going further with RGCCA</vt:lpstr>
      <vt:lpstr>Sparse Generalized Canonical Correlation Analysis (SGCCA)</vt:lpstr>
      <vt:lpstr>Multiway Generalized Canonical Correlation Analysis (MGCCA)</vt:lpstr>
      <vt:lpstr>Other extensions of RGCCA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Gwendoline MENDES</dc:creator>
  <cp:lastModifiedBy>Arnaud GLOAGUEN</cp:lastModifiedBy>
  <cp:revision>236</cp:revision>
  <dcterms:created xsi:type="dcterms:W3CDTF">2023-06-05T12:11:12Z</dcterms:created>
  <dcterms:modified xsi:type="dcterms:W3CDTF">2023-09-01T17:20:40Z</dcterms:modified>
</cp:coreProperties>
</file>