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71" r:id="rId4"/>
    <p:sldId id="259" r:id="rId5"/>
    <p:sldId id="260" r:id="rId6"/>
    <p:sldId id="261" r:id="rId7"/>
    <p:sldId id="289" r:id="rId8"/>
    <p:sldId id="262" r:id="rId9"/>
    <p:sldId id="263" r:id="rId10"/>
    <p:sldId id="264" r:id="rId11"/>
    <p:sldId id="265" r:id="rId12"/>
    <p:sldId id="266" r:id="rId13"/>
    <p:sldId id="267" r:id="rId14"/>
    <p:sldId id="268" r:id="rId15"/>
    <p:sldId id="269" r:id="rId16"/>
    <p:sldId id="270" r:id="rId17"/>
    <p:sldId id="308" r:id="rId18"/>
    <p:sldId id="30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1"/>
    <p:restoredTop sz="94692"/>
  </p:normalViewPr>
  <p:slideViewPr>
    <p:cSldViewPr snapToGrid="0">
      <p:cViewPr varScale="1">
        <p:scale>
          <a:sx n="114" d="100"/>
          <a:sy n="114" d="100"/>
        </p:scale>
        <p:origin x="488"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C40E939-2E19-884D-93BC-55D308C25457}" type="datetimeFigureOut">
              <a:rPr lang="en-US" smtClean="0"/>
              <a:t>7/6/25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D9AA8-FBE6-204F-8C72-F925AA626434}" type="slidenum">
              <a:rPr lang="en-US" smtClean="0"/>
              <a:t>‹#›</a:t>
            </a:fld>
            <a:endParaRPr lang="en-US"/>
          </a:p>
        </p:txBody>
      </p:sp>
    </p:spTree>
    <p:extLst>
      <p:ext uri="{BB962C8B-B14F-4D97-AF65-F5344CB8AC3E}">
        <p14:creationId xmlns:p14="http://schemas.microsoft.com/office/powerpoint/2010/main" val="3336746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C40E939-2E19-884D-93BC-55D308C25457}" type="datetimeFigureOut">
              <a:rPr lang="en-US" smtClean="0"/>
              <a:t>7/6/25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7D9AA8-FBE6-204F-8C72-F925AA626434}" type="slidenum">
              <a:rPr lang="en-US" smtClean="0"/>
              <a:t>‹#›</a:t>
            </a:fld>
            <a:endParaRPr lang="en-US"/>
          </a:p>
        </p:txBody>
      </p:sp>
    </p:spTree>
    <p:extLst>
      <p:ext uri="{BB962C8B-B14F-4D97-AF65-F5344CB8AC3E}">
        <p14:creationId xmlns:p14="http://schemas.microsoft.com/office/powerpoint/2010/main" val="2317586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C40E939-2E19-884D-93BC-55D308C25457}" type="datetimeFigureOut">
              <a:rPr lang="en-US" smtClean="0"/>
              <a:t>7/6/25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D9AA8-FBE6-204F-8C72-F925AA626434}" type="slidenum">
              <a:rPr lang="en-US" smtClean="0"/>
              <a:t>‹#›</a:t>
            </a:fld>
            <a:endParaRPr lang="en-US"/>
          </a:p>
        </p:txBody>
      </p:sp>
    </p:spTree>
    <p:extLst>
      <p:ext uri="{BB962C8B-B14F-4D97-AF65-F5344CB8AC3E}">
        <p14:creationId xmlns:p14="http://schemas.microsoft.com/office/powerpoint/2010/main" val="3552177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0C40E939-2E19-884D-93BC-55D308C25457}" type="datetimeFigureOut">
              <a:rPr lang="en-US" smtClean="0"/>
              <a:t>7/6/25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D9AA8-FBE6-204F-8C72-F925AA626434}" type="slidenum">
              <a:rPr lang="en-US" smtClean="0"/>
              <a:t>‹#›</a:t>
            </a:fld>
            <a:endParaRPr lang="en-US"/>
          </a:p>
        </p:txBody>
      </p:sp>
    </p:spTree>
    <p:extLst>
      <p:ext uri="{BB962C8B-B14F-4D97-AF65-F5344CB8AC3E}">
        <p14:creationId xmlns:p14="http://schemas.microsoft.com/office/powerpoint/2010/main" val="1468374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0C40E939-2E19-884D-93BC-55D308C25457}" type="datetimeFigureOut">
              <a:rPr lang="en-US" smtClean="0"/>
              <a:t>7/6/25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D9AA8-FBE6-204F-8C72-F925AA626434}" type="slidenum">
              <a:rPr lang="en-US" smtClean="0"/>
              <a:t>‹#›</a:t>
            </a:fld>
            <a:endParaRPr lang="en-US"/>
          </a:p>
        </p:txBody>
      </p:sp>
    </p:spTree>
    <p:extLst>
      <p:ext uri="{BB962C8B-B14F-4D97-AF65-F5344CB8AC3E}">
        <p14:creationId xmlns:p14="http://schemas.microsoft.com/office/powerpoint/2010/main" val="3524332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C40E939-2E19-884D-93BC-55D308C25457}" type="datetimeFigureOut">
              <a:rPr lang="en-US" smtClean="0"/>
              <a:t>7/6/25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D9AA8-FBE6-204F-8C72-F925AA626434}" type="slidenum">
              <a:rPr lang="en-US" smtClean="0"/>
              <a:t>‹#›</a:t>
            </a:fld>
            <a:endParaRPr lang="en-US"/>
          </a:p>
        </p:txBody>
      </p:sp>
    </p:spTree>
    <p:extLst>
      <p:ext uri="{BB962C8B-B14F-4D97-AF65-F5344CB8AC3E}">
        <p14:creationId xmlns:p14="http://schemas.microsoft.com/office/powerpoint/2010/main" val="2697113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C40E939-2E19-884D-93BC-55D308C25457}" type="datetimeFigureOut">
              <a:rPr lang="en-US" smtClean="0"/>
              <a:t>7/6/25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D9AA8-FBE6-204F-8C72-F925AA626434}" type="slidenum">
              <a:rPr lang="en-US" smtClean="0"/>
              <a:t>‹#›</a:t>
            </a:fld>
            <a:endParaRPr lang="en-US"/>
          </a:p>
        </p:txBody>
      </p:sp>
    </p:spTree>
    <p:extLst>
      <p:ext uri="{BB962C8B-B14F-4D97-AF65-F5344CB8AC3E}">
        <p14:creationId xmlns:p14="http://schemas.microsoft.com/office/powerpoint/2010/main" val="2100491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40E939-2E19-884D-93BC-55D308C25457}" type="datetimeFigureOut">
              <a:rPr lang="en-US" smtClean="0"/>
              <a:t>7/6/25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D9AA8-FBE6-204F-8C72-F925AA626434}" type="slidenum">
              <a:rPr lang="en-US" smtClean="0"/>
              <a:t>‹#›</a:t>
            </a:fld>
            <a:endParaRPr lang="en-US"/>
          </a:p>
        </p:txBody>
      </p:sp>
    </p:spTree>
    <p:extLst>
      <p:ext uri="{BB962C8B-B14F-4D97-AF65-F5344CB8AC3E}">
        <p14:creationId xmlns:p14="http://schemas.microsoft.com/office/powerpoint/2010/main" val="2131251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40E939-2E19-884D-93BC-55D308C25457}" type="datetimeFigureOut">
              <a:rPr lang="en-US" smtClean="0"/>
              <a:t>7/6/25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D9AA8-FBE6-204F-8C72-F925AA626434}" type="slidenum">
              <a:rPr lang="en-US" smtClean="0"/>
              <a:t>‹#›</a:t>
            </a:fld>
            <a:endParaRPr lang="en-US"/>
          </a:p>
        </p:txBody>
      </p:sp>
    </p:spTree>
    <p:extLst>
      <p:ext uri="{BB962C8B-B14F-4D97-AF65-F5344CB8AC3E}">
        <p14:creationId xmlns:p14="http://schemas.microsoft.com/office/powerpoint/2010/main" val="176516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40E939-2E19-884D-93BC-55D308C25457}" type="datetimeFigureOut">
              <a:rPr lang="en-US" smtClean="0"/>
              <a:t>7/6/25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D9AA8-FBE6-204F-8C72-F925AA626434}" type="slidenum">
              <a:rPr lang="en-US" smtClean="0"/>
              <a:t>‹#›</a:t>
            </a:fld>
            <a:endParaRPr lang="en-US"/>
          </a:p>
        </p:txBody>
      </p:sp>
    </p:spTree>
    <p:extLst>
      <p:ext uri="{BB962C8B-B14F-4D97-AF65-F5344CB8AC3E}">
        <p14:creationId xmlns:p14="http://schemas.microsoft.com/office/powerpoint/2010/main" val="2041441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C40E939-2E19-884D-93BC-55D308C25457}" type="datetimeFigureOut">
              <a:rPr lang="en-US" smtClean="0"/>
              <a:t>7/6/25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D9AA8-FBE6-204F-8C72-F925AA626434}" type="slidenum">
              <a:rPr lang="en-US" smtClean="0"/>
              <a:t>‹#›</a:t>
            </a:fld>
            <a:endParaRPr lang="en-US"/>
          </a:p>
        </p:txBody>
      </p:sp>
    </p:spTree>
    <p:extLst>
      <p:ext uri="{BB962C8B-B14F-4D97-AF65-F5344CB8AC3E}">
        <p14:creationId xmlns:p14="http://schemas.microsoft.com/office/powerpoint/2010/main" val="162567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C40E939-2E19-884D-93BC-55D308C25457}" type="datetimeFigureOut">
              <a:rPr lang="en-US" smtClean="0"/>
              <a:t>7/6/25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7D9AA8-FBE6-204F-8C72-F925AA626434}" type="slidenum">
              <a:rPr lang="en-US" smtClean="0"/>
              <a:t>‹#›</a:t>
            </a:fld>
            <a:endParaRPr lang="en-US"/>
          </a:p>
        </p:txBody>
      </p:sp>
    </p:spTree>
    <p:extLst>
      <p:ext uri="{BB962C8B-B14F-4D97-AF65-F5344CB8AC3E}">
        <p14:creationId xmlns:p14="http://schemas.microsoft.com/office/powerpoint/2010/main" val="1869659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C40E939-2E19-884D-93BC-55D308C25457}" type="datetimeFigureOut">
              <a:rPr lang="en-US" smtClean="0"/>
              <a:t>7/6/25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7D9AA8-FBE6-204F-8C72-F925AA626434}" type="slidenum">
              <a:rPr lang="en-US" smtClean="0"/>
              <a:t>‹#›</a:t>
            </a:fld>
            <a:endParaRPr lang="en-US"/>
          </a:p>
        </p:txBody>
      </p:sp>
    </p:spTree>
    <p:extLst>
      <p:ext uri="{BB962C8B-B14F-4D97-AF65-F5344CB8AC3E}">
        <p14:creationId xmlns:p14="http://schemas.microsoft.com/office/powerpoint/2010/main" val="153446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C40E939-2E19-884D-93BC-55D308C25457}" type="datetimeFigureOut">
              <a:rPr lang="en-US" smtClean="0"/>
              <a:t>7/6/25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7D9AA8-FBE6-204F-8C72-F925AA626434}" type="slidenum">
              <a:rPr lang="en-US" smtClean="0"/>
              <a:t>‹#›</a:t>
            </a:fld>
            <a:endParaRPr lang="en-US"/>
          </a:p>
        </p:txBody>
      </p:sp>
    </p:spTree>
    <p:extLst>
      <p:ext uri="{BB962C8B-B14F-4D97-AF65-F5344CB8AC3E}">
        <p14:creationId xmlns:p14="http://schemas.microsoft.com/office/powerpoint/2010/main" val="235863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0E939-2E19-884D-93BC-55D308C25457}" type="datetimeFigureOut">
              <a:rPr lang="en-US" smtClean="0"/>
              <a:t>7/6/25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7D9AA8-FBE6-204F-8C72-F925AA626434}" type="slidenum">
              <a:rPr lang="en-US" smtClean="0"/>
              <a:t>‹#›</a:t>
            </a:fld>
            <a:endParaRPr lang="en-US"/>
          </a:p>
        </p:txBody>
      </p:sp>
    </p:spTree>
    <p:extLst>
      <p:ext uri="{BB962C8B-B14F-4D97-AF65-F5344CB8AC3E}">
        <p14:creationId xmlns:p14="http://schemas.microsoft.com/office/powerpoint/2010/main" val="262182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C40E939-2E19-884D-93BC-55D308C25457}" type="datetimeFigureOut">
              <a:rPr lang="en-US" smtClean="0"/>
              <a:t>7/6/25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7D9AA8-FBE6-204F-8C72-F925AA626434}" type="slidenum">
              <a:rPr lang="en-US" smtClean="0"/>
              <a:t>‹#›</a:t>
            </a:fld>
            <a:endParaRPr lang="en-US"/>
          </a:p>
        </p:txBody>
      </p:sp>
    </p:spTree>
    <p:extLst>
      <p:ext uri="{BB962C8B-B14F-4D97-AF65-F5344CB8AC3E}">
        <p14:creationId xmlns:p14="http://schemas.microsoft.com/office/powerpoint/2010/main" val="104912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0C40E939-2E19-884D-93BC-55D308C25457}" type="datetimeFigureOut">
              <a:rPr lang="en-US" smtClean="0"/>
              <a:t>7/6/25</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7C7D9AA8-FBE6-204F-8C72-F925AA626434}" type="slidenum">
              <a:rPr lang="en-US" smtClean="0"/>
              <a:t>‹#›</a:t>
            </a:fld>
            <a:endParaRPr lang="en-US"/>
          </a:p>
        </p:txBody>
      </p:sp>
    </p:spTree>
    <p:extLst>
      <p:ext uri="{BB962C8B-B14F-4D97-AF65-F5344CB8AC3E}">
        <p14:creationId xmlns:p14="http://schemas.microsoft.com/office/powerpoint/2010/main" val="92828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C40E939-2E19-884D-93BC-55D308C25457}" type="datetimeFigureOut">
              <a:rPr lang="en-US" smtClean="0"/>
              <a:t>7/6/25</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C7D9AA8-FBE6-204F-8C72-F925AA626434}" type="slidenum">
              <a:rPr lang="en-US" smtClean="0"/>
              <a:t>‹#›</a:t>
            </a:fld>
            <a:endParaRPr lang="en-US"/>
          </a:p>
        </p:txBody>
      </p:sp>
    </p:spTree>
    <p:extLst>
      <p:ext uri="{BB962C8B-B14F-4D97-AF65-F5344CB8AC3E}">
        <p14:creationId xmlns:p14="http://schemas.microsoft.com/office/powerpoint/2010/main" val="23435813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animesh2000dutta/Coca-Cola-Stock-Price-Analysis/tree/mai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98E5-9B32-0660-1AF5-BA9EF08A39C5}"/>
              </a:ext>
            </a:extLst>
          </p:cNvPr>
          <p:cNvSpPr>
            <a:spLocks noGrp="1"/>
          </p:cNvSpPr>
          <p:nvPr>
            <p:ph type="ctrTitle"/>
          </p:nvPr>
        </p:nvSpPr>
        <p:spPr>
          <a:xfrm>
            <a:off x="1751012" y="609601"/>
            <a:ext cx="8676222" cy="862359"/>
          </a:xfrm>
        </p:spPr>
        <p:txBody>
          <a:bodyPr>
            <a:noAutofit/>
          </a:bodyPr>
          <a:lstStyle/>
          <a:p>
            <a:r>
              <a:rPr lang="en-US" sz="3200" b="1" dirty="0">
                <a:latin typeface="Times New Roman" panose="02020603050405020304" pitchFamily="18" charset="0"/>
                <a:cs typeface="Times New Roman" panose="02020603050405020304" pitchFamily="18" charset="0"/>
              </a:rPr>
              <a:t>Unified mentor internship project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presentation</a:t>
            </a:r>
          </a:p>
        </p:txBody>
      </p:sp>
      <p:sp>
        <p:nvSpPr>
          <p:cNvPr id="3" name="Subtitle 2">
            <a:extLst>
              <a:ext uri="{FF2B5EF4-FFF2-40B4-BE49-F238E27FC236}">
                <a16:creationId xmlns:a16="http://schemas.microsoft.com/office/drawing/2014/main" id="{913D1918-FCF6-D196-F447-F16CE2B7A26D}"/>
              </a:ext>
            </a:extLst>
          </p:cNvPr>
          <p:cNvSpPr>
            <a:spLocks noGrp="1"/>
          </p:cNvSpPr>
          <p:nvPr>
            <p:ph type="subTitle" idx="1"/>
          </p:nvPr>
        </p:nvSpPr>
        <p:spPr>
          <a:xfrm>
            <a:off x="1751012" y="1644804"/>
            <a:ext cx="8676222" cy="3061011"/>
          </a:xfrm>
        </p:spPr>
        <p:txBody>
          <a:bodyPr>
            <a:normAutofit/>
          </a:bodyPr>
          <a:lstStyle/>
          <a:p>
            <a:r>
              <a:rPr lang="en-US" sz="2000" dirty="0">
                <a:latin typeface="Times New Roman" panose="02020603050405020304" pitchFamily="18" charset="0"/>
                <a:cs typeface="Times New Roman" panose="02020603050405020304" pitchFamily="18" charset="0"/>
              </a:rPr>
              <a:t>BY</a:t>
            </a:r>
          </a:p>
          <a:p>
            <a:r>
              <a:rPr lang="en-US" sz="2000" dirty="0">
                <a:latin typeface="Times New Roman" panose="02020603050405020304" pitchFamily="18" charset="0"/>
                <a:cs typeface="Times New Roman" panose="02020603050405020304" pitchFamily="18" charset="0"/>
              </a:rPr>
              <a:t>ANIMESH DUTTA</a:t>
            </a:r>
          </a:p>
          <a:p>
            <a:r>
              <a:rPr lang="en-US" sz="2000" dirty="0">
                <a:latin typeface="Times New Roman" panose="02020603050405020304" pitchFamily="18" charset="0"/>
                <a:cs typeface="Times New Roman" panose="02020603050405020304" pitchFamily="18" charset="0"/>
              </a:rPr>
              <a:t>POSITION : DATA ANALYST INTERN</a:t>
            </a:r>
          </a:p>
          <a:p>
            <a:r>
              <a:rPr lang="en-US" sz="2000" dirty="0">
                <a:latin typeface="Times New Roman" panose="02020603050405020304" pitchFamily="18" charset="0"/>
                <a:cs typeface="Times New Roman" panose="02020603050405020304" pitchFamily="18" charset="0"/>
              </a:rPr>
              <a:t>INTERNSHIP ID : UMID01052533819</a:t>
            </a:r>
          </a:p>
          <a:p>
            <a:r>
              <a:rPr lang="en-US" sz="2000" dirty="0">
                <a:latin typeface="Times New Roman" panose="02020603050405020304" pitchFamily="18" charset="0"/>
                <a:cs typeface="Times New Roman" panose="02020603050405020304" pitchFamily="18" charset="0"/>
              </a:rPr>
              <a:t>2 MONTHS INTERNSHIP</a:t>
            </a:r>
          </a:p>
          <a:p>
            <a:r>
              <a:rPr lang="en-US" sz="2000" dirty="0">
                <a:latin typeface="Times New Roman" panose="02020603050405020304" pitchFamily="18" charset="0"/>
                <a:cs typeface="Times New Roman" panose="02020603050405020304" pitchFamily="18" charset="0"/>
              </a:rPr>
              <a:t>INTERNSHIP DURATION : 15/05/2025 -15/07/2025</a:t>
            </a:r>
          </a:p>
        </p:txBody>
      </p:sp>
    </p:spTree>
    <p:extLst>
      <p:ext uri="{BB962C8B-B14F-4D97-AF65-F5344CB8AC3E}">
        <p14:creationId xmlns:p14="http://schemas.microsoft.com/office/powerpoint/2010/main" val="2548298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3894-1049-BEE2-537A-A9D580210413}"/>
              </a:ext>
            </a:extLst>
          </p:cNvPr>
          <p:cNvSpPr>
            <a:spLocks noGrp="1"/>
          </p:cNvSpPr>
          <p:nvPr>
            <p:ph type="title"/>
          </p:nvPr>
        </p:nvSpPr>
        <p:spPr>
          <a:xfrm>
            <a:off x="1141413" y="609600"/>
            <a:ext cx="9905998" cy="594732"/>
          </a:xfrm>
        </p:spPr>
        <p:txBody>
          <a:bodyPr>
            <a:normAutofit/>
          </a:bodyPr>
          <a:lstStyle/>
          <a:p>
            <a:pPr algn="ctr"/>
            <a:r>
              <a:rPr lang="en-US" sz="2400" b="1" dirty="0">
                <a:latin typeface="Times New Roman" panose="02020603050405020304" pitchFamily="18" charset="0"/>
                <a:cs typeface="Times New Roman" panose="02020603050405020304" pitchFamily="18" charset="0"/>
              </a:rPr>
              <a:t>Code snapshot data preprocessing</a:t>
            </a:r>
          </a:p>
        </p:txBody>
      </p:sp>
      <p:pic>
        <p:nvPicPr>
          <p:cNvPr id="3" name="Picture 2">
            <a:extLst>
              <a:ext uri="{FF2B5EF4-FFF2-40B4-BE49-F238E27FC236}">
                <a16:creationId xmlns:a16="http://schemas.microsoft.com/office/drawing/2014/main" id="{4E0CBD5E-AD6D-2D1E-168D-6176DE4644D0}"/>
              </a:ext>
            </a:extLst>
          </p:cNvPr>
          <p:cNvPicPr>
            <a:picLocks noChangeAspect="1"/>
          </p:cNvPicPr>
          <p:nvPr/>
        </p:nvPicPr>
        <p:blipFill>
          <a:blip r:embed="rId2"/>
          <a:stretch>
            <a:fillRect/>
          </a:stretch>
        </p:blipFill>
        <p:spPr>
          <a:xfrm>
            <a:off x="2749550" y="1204332"/>
            <a:ext cx="6692900" cy="5152017"/>
          </a:xfrm>
          <a:prstGeom prst="rect">
            <a:avLst/>
          </a:prstGeom>
        </p:spPr>
      </p:pic>
    </p:spTree>
    <p:extLst>
      <p:ext uri="{BB962C8B-B14F-4D97-AF65-F5344CB8AC3E}">
        <p14:creationId xmlns:p14="http://schemas.microsoft.com/office/powerpoint/2010/main" val="184004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AC93EF-4ECA-B15E-D710-C774E7801379}"/>
              </a:ext>
            </a:extLst>
          </p:cNvPr>
          <p:cNvSpPr>
            <a:spLocks noGrp="1"/>
          </p:cNvSpPr>
          <p:nvPr>
            <p:ph idx="1"/>
          </p:nvPr>
        </p:nvSpPr>
        <p:spPr>
          <a:xfrm>
            <a:off x="568983" y="669073"/>
            <a:ext cx="5264821" cy="5163015"/>
          </a:xfrm>
        </p:spPr>
        <p:txBody>
          <a:bodyPr>
            <a:normAutofit/>
          </a:bodyPr>
          <a:lstStyle/>
          <a:p>
            <a:pPr marL="0" indent="0" algn="just">
              <a:buNone/>
            </a:pPr>
            <a:r>
              <a:rPr lang="en-IN" b="1" dirty="0">
                <a:effectLst/>
                <a:latin typeface="Times New Roman" panose="02020603050405020304" pitchFamily="18" charset="0"/>
                <a:cs typeface="Times New Roman" panose="02020603050405020304" pitchFamily="18" charset="0"/>
              </a:rPr>
              <a:t>3. Model Architecture (LSTM Neural Network):</a:t>
            </a:r>
          </a:p>
          <a:p>
            <a:pPr marL="0" indent="0" algn="just">
              <a:buNone/>
            </a:pPr>
            <a:endParaRPr lang="en-IN" dirty="0">
              <a:effectLst/>
              <a:latin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cs typeface="Times New Roman" panose="02020603050405020304" pitchFamily="18" charset="0"/>
              </a:rPr>
              <a:t>A Sequential Keras model was constructed, featuring multiple LSTM layers.</a:t>
            </a:r>
          </a:p>
          <a:p>
            <a:pPr algn="just"/>
            <a:r>
              <a:rPr lang="en-IN" sz="1800" dirty="0">
                <a:effectLst/>
                <a:latin typeface="Times New Roman" panose="02020603050405020304" pitchFamily="18" charset="0"/>
                <a:cs typeface="Times New Roman" panose="02020603050405020304" pitchFamily="18" charset="0"/>
              </a:rPr>
              <a:t>Dropout layers were incorporated to mitigate overfitting and enhance model generalization.</a:t>
            </a:r>
          </a:p>
          <a:p>
            <a:pPr algn="just"/>
            <a:r>
              <a:rPr lang="en-IN" sz="1800" dirty="0">
                <a:effectLst/>
                <a:latin typeface="Times New Roman" panose="02020603050405020304" pitchFamily="18" charset="0"/>
                <a:cs typeface="Times New Roman" panose="02020603050405020304" pitchFamily="18" charset="0"/>
              </a:rPr>
              <a:t>Dense layers were used for the final output prediction.</a:t>
            </a:r>
          </a:p>
          <a:p>
            <a:pPr marL="0" indent="0">
              <a:buNone/>
            </a:pPr>
            <a:endParaRPr lang="en-IN" dirty="0">
              <a:effectLst/>
              <a:latin typeface="Times New Roman" panose="02020603050405020304" pitchFamily="18" charset="0"/>
              <a:cs typeface="Times New Roman" panose="02020603050405020304" pitchFamily="18" charset="0"/>
            </a:endParaRPr>
          </a:p>
          <a:p>
            <a:pPr marL="0" indent="0" algn="just">
              <a:buNone/>
            </a:pPr>
            <a:r>
              <a:rPr lang="en-IN" b="1" dirty="0">
                <a:effectLst/>
                <a:latin typeface="Times New Roman" panose="02020603050405020304" pitchFamily="18" charset="0"/>
                <a:cs typeface="Times New Roman" panose="02020603050405020304" pitchFamily="18" charset="0"/>
              </a:rPr>
              <a:t>Code snapshot lstm model architecture</a:t>
            </a:r>
          </a:p>
          <a:p>
            <a:pPr marL="0" indent="0">
              <a:buNone/>
            </a:pPr>
            <a:endParaRPr lang="en-US" dirty="0"/>
          </a:p>
        </p:txBody>
      </p:sp>
      <p:pic>
        <p:nvPicPr>
          <p:cNvPr id="4" name="Picture 3">
            <a:extLst>
              <a:ext uri="{FF2B5EF4-FFF2-40B4-BE49-F238E27FC236}">
                <a16:creationId xmlns:a16="http://schemas.microsoft.com/office/drawing/2014/main" id="{523FE206-2403-F26E-AEB7-915CAC97A61A}"/>
              </a:ext>
            </a:extLst>
          </p:cNvPr>
          <p:cNvPicPr>
            <a:picLocks noChangeAspect="1"/>
          </p:cNvPicPr>
          <p:nvPr/>
        </p:nvPicPr>
        <p:blipFill>
          <a:blip r:embed="rId2"/>
          <a:stretch>
            <a:fillRect/>
          </a:stretch>
        </p:blipFill>
        <p:spPr>
          <a:xfrm>
            <a:off x="6764351" y="234176"/>
            <a:ext cx="5264820" cy="6077414"/>
          </a:xfrm>
          <a:prstGeom prst="rect">
            <a:avLst/>
          </a:prstGeom>
        </p:spPr>
      </p:pic>
    </p:spTree>
    <p:extLst>
      <p:ext uri="{BB962C8B-B14F-4D97-AF65-F5344CB8AC3E}">
        <p14:creationId xmlns:p14="http://schemas.microsoft.com/office/powerpoint/2010/main" val="3076798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6FCC0-8EE9-D993-8963-E0224553B6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592994-6C0A-346C-84CC-C6C012D07F3F}"/>
              </a:ext>
            </a:extLst>
          </p:cNvPr>
          <p:cNvSpPr>
            <a:spLocks noGrp="1"/>
          </p:cNvSpPr>
          <p:nvPr>
            <p:ph idx="1"/>
          </p:nvPr>
        </p:nvSpPr>
        <p:spPr>
          <a:xfrm>
            <a:off x="568984" y="669073"/>
            <a:ext cx="4783602" cy="5163015"/>
          </a:xfrm>
        </p:spPr>
        <p:txBody>
          <a:bodyPr>
            <a:normAutofit/>
          </a:bodyPr>
          <a:lstStyle/>
          <a:p>
            <a:pPr marL="0" indent="0" algn="just">
              <a:buNone/>
            </a:pPr>
            <a:r>
              <a:rPr lang="en-IN" b="1" dirty="0">
                <a:effectLst/>
              </a:rPr>
              <a:t>4. Model Training:</a:t>
            </a:r>
            <a:r>
              <a:rPr lang="en-IN" dirty="0">
                <a:effectLst/>
              </a:rPr>
              <a:t> </a:t>
            </a:r>
            <a:r>
              <a:rPr lang="en-IN" sz="1800" dirty="0">
                <a:effectLst/>
              </a:rPr>
              <a:t>The LSTM model was compiled with the ‘adam' optimizer and 'mean square error' as the loss function, then trained using the prepared historical data.</a:t>
            </a:r>
          </a:p>
          <a:p>
            <a:pPr marL="0" indent="0" algn="just">
              <a:buNone/>
            </a:pPr>
            <a:endParaRPr lang="en-IN" dirty="0">
              <a:effectLst/>
            </a:endParaRPr>
          </a:p>
          <a:p>
            <a:pPr marL="457200" indent="-457200" algn="just">
              <a:buFont typeface="+mj-lt"/>
              <a:buAutoNum type="arabicPeriod" startAt="5"/>
            </a:pPr>
            <a:r>
              <a:rPr lang="en-IN" b="1" dirty="0">
                <a:effectLst/>
              </a:rPr>
              <a:t>Prediction:</a:t>
            </a:r>
            <a:r>
              <a:rPr lang="en-IN" dirty="0">
                <a:effectLst/>
              </a:rPr>
              <a:t> </a:t>
            </a:r>
            <a:r>
              <a:rPr lang="en-IN" sz="1800" dirty="0">
                <a:effectLst/>
              </a:rPr>
              <a:t>The trained model predicts the next day's closing price by feeding it the latest 60-day sequence of historical data. The predicted value is then inverse-transformed to its original price scale.</a:t>
            </a:r>
          </a:p>
          <a:p>
            <a:pPr marL="0" indent="0">
              <a:buNone/>
            </a:pPr>
            <a:endParaRPr lang="en-IN" sz="1800" dirty="0">
              <a:effectLst/>
            </a:endParaRPr>
          </a:p>
          <a:p>
            <a:pPr marL="0" indent="0">
              <a:buNone/>
            </a:pPr>
            <a:endParaRPr lang="en-US" dirty="0"/>
          </a:p>
        </p:txBody>
      </p:sp>
      <p:pic>
        <p:nvPicPr>
          <p:cNvPr id="2" name="Picture 1">
            <a:extLst>
              <a:ext uri="{FF2B5EF4-FFF2-40B4-BE49-F238E27FC236}">
                <a16:creationId xmlns:a16="http://schemas.microsoft.com/office/drawing/2014/main" id="{9C8568BA-6EC8-EFAE-CC7F-47B5DFC892F8}"/>
              </a:ext>
            </a:extLst>
          </p:cNvPr>
          <p:cNvPicPr>
            <a:picLocks noChangeAspect="1"/>
          </p:cNvPicPr>
          <p:nvPr/>
        </p:nvPicPr>
        <p:blipFill>
          <a:blip r:embed="rId2"/>
          <a:stretch>
            <a:fillRect/>
          </a:stretch>
        </p:blipFill>
        <p:spPr>
          <a:xfrm>
            <a:off x="5928732" y="895350"/>
            <a:ext cx="6096000" cy="3238500"/>
          </a:xfrm>
          <a:prstGeom prst="rect">
            <a:avLst/>
          </a:prstGeom>
        </p:spPr>
      </p:pic>
      <p:sp>
        <p:nvSpPr>
          <p:cNvPr id="5" name="TextBox 4">
            <a:extLst>
              <a:ext uri="{FF2B5EF4-FFF2-40B4-BE49-F238E27FC236}">
                <a16:creationId xmlns:a16="http://schemas.microsoft.com/office/drawing/2014/main" id="{3AAE87D8-FCB3-4314-5472-62A50C932674}"/>
              </a:ext>
            </a:extLst>
          </p:cNvPr>
          <p:cNvSpPr txBox="1"/>
          <p:nvPr/>
        </p:nvSpPr>
        <p:spPr>
          <a:xfrm>
            <a:off x="6358198" y="4360127"/>
            <a:ext cx="546209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SNAPSHOT CODE OF MODEL PREDICTION</a:t>
            </a:r>
          </a:p>
        </p:txBody>
      </p:sp>
    </p:spTree>
    <p:extLst>
      <p:ext uri="{BB962C8B-B14F-4D97-AF65-F5344CB8AC3E}">
        <p14:creationId xmlns:p14="http://schemas.microsoft.com/office/powerpoint/2010/main" val="2307643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C0BE-B708-7208-DA04-A4D6104EF68F}"/>
              </a:ext>
            </a:extLst>
          </p:cNvPr>
          <p:cNvSpPr>
            <a:spLocks noGrp="1"/>
          </p:cNvSpPr>
          <p:nvPr>
            <p:ph type="title"/>
          </p:nvPr>
        </p:nvSpPr>
        <p:spPr>
          <a:xfrm>
            <a:off x="1141413" y="609600"/>
            <a:ext cx="9905998" cy="457200"/>
          </a:xfrm>
        </p:spPr>
        <p:txBody>
          <a:bodyPr>
            <a:normAutofit fontScale="90000"/>
          </a:bodyPr>
          <a:lstStyle/>
          <a:p>
            <a:pPr algn="ctr"/>
            <a:r>
              <a:rPr lang="en-US" b="1" dirty="0"/>
              <a:t>DATA VISUALIZATION AND INSIGHTS</a:t>
            </a:r>
          </a:p>
        </p:txBody>
      </p:sp>
      <p:sp>
        <p:nvSpPr>
          <p:cNvPr id="3" name="Content Placeholder 2">
            <a:extLst>
              <a:ext uri="{FF2B5EF4-FFF2-40B4-BE49-F238E27FC236}">
                <a16:creationId xmlns:a16="http://schemas.microsoft.com/office/drawing/2014/main" id="{EC0E506A-BE55-EF88-BDBA-9DD7CBFA3677}"/>
              </a:ext>
            </a:extLst>
          </p:cNvPr>
          <p:cNvSpPr>
            <a:spLocks noGrp="1"/>
          </p:cNvSpPr>
          <p:nvPr>
            <p:ph idx="1"/>
          </p:nvPr>
        </p:nvSpPr>
        <p:spPr>
          <a:xfrm>
            <a:off x="1141413" y="1170879"/>
            <a:ext cx="9905998" cy="4620322"/>
          </a:xfrm>
        </p:spPr>
        <p:txBody>
          <a:bodyPr anchor="t"/>
          <a:lstStyle/>
          <a:p>
            <a:pPr marL="457200" indent="-457200" algn="just">
              <a:buAutoNum type="arabicPeriod"/>
            </a:pPr>
            <a:r>
              <a:rPr lang="en-IN" dirty="0">
                <a:effectLst/>
              </a:rPr>
              <a:t>Historical Closing Price Trend</a:t>
            </a:r>
          </a:p>
          <a:p>
            <a:pPr algn="just">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This visualization provides a clear overview of the stock's performance over time, highlighting overall trends, periods of volatility, and significant price movements. It helps in understanding the historical context of the data used for prediction.</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65FA36C-B7DC-6C0E-D743-5C42516F710B}"/>
              </a:ext>
            </a:extLst>
          </p:cNvPr>
          <p:cNvPicPr>
            <a:picLocks noChangeAspect="1"/>
          </p:cNvPicPr>
          <p:nvPr/>
        </p:nvPicPr>
        <p:blipFill>
          <a:blip r:embed="rId2"/>
          <a:stretch>
            <a:fillRect/>
          </a:stretch>
        </p:blipFill>
        <p:spPr>
          <a:xfrm>
            <a:off x="2208212" y="2871139"/>
            <a:ext cx="7772400" cy="3747407"/>
          </a:xfrm>
          <a:prstGeom prst="rect">
            <a:avLst/>
          </a:prstGeom>
        </p:spPr>
      </p:pic>
    </p:spTree>
    <p:extLst>
      <p:ext uri="{BB962C8B-B14F-4D97-AF65-F5344CB8AC3E}">
        <p14:creationId xmlns:p14="http://schemas.microsoft.com/office/powerpoint/2010/main" val="1356785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240EB-0D2C-A304-3F99-00B5AC7C64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D311AA-3A01-724B-970F-E143224AE9EF}"/>
              </a:ext>
            </a:extLst>
          </p:cNvPr>
          <p:cNvSpPr>
            <a:spLocks noGrp="1"/>
          </p:cNvSpPr>
          <p:nvPr>
            <p:ph type="title"/>
          </p:nvPr>
        </p:nvSpPr>
        <p:spPr>
          <a:xfrm>
            <a:off x="1141413" y="609600"/>
            <a:ext cx="9905998" cy="457200"/>
          </a:xfrm>
        </p:spPr>
        <p:txBody>
          <a:bodyPr>
            <a:normAutofit fontScale="90000"/>
          </a:bodyPr>
          <a:lstStyle/>
          <a:p>
            <a:pPr algn="ctr"/>
            <a:r>
              <a:rPr lang="en-US" b="1" dirty="0"/>
              <a:t>DATA VISUALIZATION AND INSIGHTS</a:t>
            </a:r>
          </a:p>
        </p:txBody>
      </p:sp>
      <p:sp>
        <p:nvSpPr>
          <p:cNvPr id="3" name="Content Placeholder 2">
            <a:extLst>
              <a:ext uri="{FF2B5EF4-FFF2-40B4-BE49-F238E27FC236}">
                <a16:creationId xmlns:a16="http://schemas.microsoft.com/office/drawing/2014/main" id="{14F7CC30-2B6A-E867-6657-984563988F7A}"/>
              </a:ext>
            </a:extLst>
          </p:cNvPr>
          <p:cNvSpPr>
            <a:spLocks noGrp="1"/>
          </p:cNvSpPr>
          <p:nvPr>
            <p:ph idx="1"/>
          </p:nvPr>
        </p:nvSpPr>
        <p:spPr>
          <a:xfrm>
            <a:off x="1141413" y="1170879"/>
            <a:ext cx="9905998" cy="4620322"/>
          </a:xfrm>
        </p:spPr>
        <p:txBody>
          <a:bodyPr anchor="t"/>
          <a:lstStyle/>
          <a:p>
            <a:pPr marL="457200" indent="-457200" algn="just">
              <a:buFont typeface="+mj-lt"/>
              <a:buAutoNum type="arabicPeriod" startAt="2"/>
            </a:pPr>
            <a:r>
              <a:rPr lang="en-IN" dirty="0">
                <a:effectLst/>
                <a:latin typeface="Times New Roman" panose="02020603050405020304" pitchFamily="18" charset="0"/>
                <a:cs typeface="Times New Roman" panose="02020603050405020304" pitchFamily="18" charset="0"/>
              </a:rPr>
              <a:t>Actual vs. Predicted Prices :</a:t>
            </a:r>
          </a:p>
          <a:p>
            <a:pPr algn="just"/>
            <a:r>
              <a:rPr lang="en-IN" sz="1800" dirty="0">
                <a:effectLst/>
                <a:latin typeface="Times New Roman" panose="02020603050405020304" pitchFamily="18" charset="0"/>
                <a:cs typeface="Times New Roman" panose="02020603050405020304" pitchFamily="18" charset="0"/>
              </a:rPr>
              <a:t>This graph visually compares the </a:t>
            </a:r>
            <a:r>
              <a:rPr lang="en-IN" sz="1800" b="1" dirty="0">
                <a:effectLst/>
                <a:latin typeface="Times New Roman" panose="02020603050405020304" pitchFamily="18" charset="0"/>
                <a:cs typeface="Times New Roman" panose="02020603050405020304" pitchFamily="18" charset="0"/>
              </a:rPr>
              <a:t>actual closing prices</a:t>
            </a:r>
            <a:r>
              <a:rPr lang="en-IN" sz="1800" dirty="0">
                <a:effectLst/>
                <a:latin typeface="Times New Roman" panose="02020603050405020304" pitchFamily="18" charset="0"/>
                <a:cs typeface="Times New Roman" panose="02020603050405020304" pitchFamily="18" charset="0"/>
              </a:rPr>
              <a:t> of Coca-Cola stock (blue line) against the </a:t>
            </a:r>
            <a:r>
              <a:rPr lang="en-IN" sz="1800" b="1" dirty="0">
                <a:effectLst/>
                <a:latin typeface="Times New Roman" panose="02020603050405020304" pitchFamily="18" charset="0"/>
                <a:cs typeface="Times New Roman" panose="02020603050405020304" pitchFamily="18" charset="0"/>
              </a:rPr>
              <a:t>predicted closing prices</a:t>
            </a:r>
            <a:r>
              <a:rPr lang="en-IN" sz="1800" dirty="0">
                <a:effectLst/>
                <a:latin typeface="Times New Roman" panose="02020603050405020304" pitchFamily="18" charset="0"/>
                <a:cs typeface="Times New Roman" panose="02020603050405020304" pitchFamily="18" charset="0"/>
              </a:rPr>
              <a:t> generated by the model (orange line) over a specific time period. The close alignment of the orange line with the blue line indicates that the model is performing well in forecasting the stock's movements.</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5617814-3DAD-8595-9AD8-9AAA10410452}"/>
              </a:ext>
            </a:extLst>
          </p:cNvPr>
          <p:cNvPicPr>
            <a:picLocks noChangeAspect="1"/>
          </p:cNvPicPr>
          <p:nvPr/>
        </p:nvPicPr>
        <p:blipFill>
          <a:blip r:embed="rId2"/>
          <a:stretch>
            <a:fillRect/>
          </a:stretch>
        </p:blipFill>
        <p:spPr>
          <a:xfrm>
            <a:off x="2377068" y="2974255"/>
            <a:ext cx="7772400" cy="3674993"/>
          </a:xfrm>
          <a:prstGeom prst="rect">
            <a:avLst/>
          </a:prstGeom>
        </p:spPr>
      </p:pic>
    </p:spTree>
    <p:extLst>
      <p:ext uri="{BB962C8B-B14F-4D97-AF65-F5344CB8AC3E}">
        <p14:creationId xmlns:p14="http://schemas.microsoft.com/office/powerpoint/2010/main" val="374143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34FD93-86EA-4E69-E22F-5E934BBF98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0ABC19-7E4D-9BB9-82F2-631875008CA0}"/>
              </a:ext>
            </a:extLst>
          </p:cNvPr>
          <p:cNvSpPr>
            <a:spLocks noGrp="1"/>
          </p:cNvSpPr>
          <p:nvPr>
            <p:ph type="title"/>
          </p:nvPr>
        </p:nvSpPr>
        <p:spPr>
          <a:xfrm>
            <a:off x="1141413" y="609600"/>
            <a:ext cx="9905998" cy="457200"/>
          </a:xfrm>
        </p:spPr>
        <p:txBody>
          <a:bodyPr>
            <a:normAutofit fontScale="90000"/>
          </a:bodyPr>
          <a:lstStyle/>
          <a:p>
            <a:pPr algn="ctr"/>
            <a:r>
              <a:rPr lang="en-US" b="1" dirty="0"/>
              <a:t>DATA VISUALIZATION AND INSIGHTS</a:t>
            </a:r>
          </a:p>
        </p:txBody>
      </p:sp>
      <p:sp>
        <p:nvSpPr>
          <p:cNvPr id="3" name="Content Placeholder 2">
            <a:extLst>
              <a:ext uri="{FF2B5EF4-FFF2-40B4-BE49-F238E27FC236}">
                <a16:creationId xmlns:a16="http://schemas.microsoft.com/office/drawing/2014/main" id="{FCFB518C-44A4-1CB0-5E5A-298205DCC160}"/>
              </a:ext>
            </a:extLst>
          </p:cNvPr>
          <p:cNvSpPr>
            <a:spLocks noGrp="1"/>
          </p:cNvSpPr>
          <p:nvPr>
            <p:ph idx="1"/>
          </p:nvPr>
        </p:nvSpPr>
        <p:spPr>
          <a:xfrm>
            <a:off x="1141413" y="1170879"/>
            <a:ext cx="9905998" cy="4620322"/>
          </a:xfrm>
        </p:spPr>
        <p:txBody>
          <a:bodyPr anchor="t">
            <a:normAutofit/>
          </a:bodyPr>
          <a:lstStyle/>
          <a:p>
            <a:pPr marL="342900" indent="-342900" algn="just">
              <a:buFont typeface="+mj-lt"/>
              <a:buAutoNum type="arabicPeriod" startAt="3"/>
            </a:pPr>
            <a:r>
              <a:rPr lang="en-US" dirty="0">
                <a:latin typeface="Times New Roman" panose="02020603050405020304" pitchFamily="18" charset="0"/>
                <a:cs typeface="Times New Roman" panose="02020603050405020304" pitchFamily="18" charset="0"/>
              </a:rPr>
              <a:t>Coca-Cola stock price predictor</a:t>
            </a:r>
          </a:p>
          <a:p>
            <a:pPr algn="just">
              <a:buFont typeface="Arial" panose="020B0604020202020204" pitchFamily="34" charset="0"/>
              <a:buChar char="•"/>
            </a:pPr>
            <a:r>
              <a:rPr lang="en-IN" sz="1800" dirty="0">
                <a:effectLst/>
              </a:rPr>
              <a:t>a Streamlit web application for predicting Coca-Cola stock prices. It shows the historical stock data, a specific predicted next-day closing price ($63.38 in this example), and confirms that the prediction is generated by a loaded machine learning model. This indicates a live, interactive system providing real-time stock forecasts.</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0EEA89B-0CAF-2E65-8DC3-A9FE9CDB4212}"/>
              </a:ext>
            </a:extLst>
          </p:cNvPr>
          <p:cNvPicPr>
            <a:picLocks noChangeAspect="1"/>
          </p:cNvPicPr>
          <p:nvPr/>
        </p:nvPicPr>
        <p:blipFill>
          <a:blip r:embed="rId2"/>
          <a:stretch>
            <a:fillRect/>
          </a:stretch>
        </p:blipFill>
        <p:spPr>
          <a:xfrm>
            <a:off x="2531597" y="2903074"/>
            <a:ext cx="7471047" cy="3345326"/>
          </a:xfrm>
          <a:prstGeom prst="rect">
            <a:avLst/>
          </a:prstGeom>
        </p:spPr>
      </p:pic>
    </p:spTree>
    <p:extLst>
      <p:ext uri="{BB962C8B-B14F-4D97-AF65-F5344CB8AC3E}">
        <p14:creationId xmlns:p14="http://schemas.microsoft.com/office/powerpoint/2010/main" val="3007357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72A25-C450-5BAD-C9AC-EB18782714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AADEC7-35E6-E939-89CF-B216D7858168}"/>
              </a:ext>
            </a:extLst>
          </p:cNvPr>
          <p:cNvSpPr>
            <a:spLocks noGrp="1"/>
          </p:cNvSpPr>
          <p:nvPr>
            <p:ph type="title"/>
          </p:nvPr>
        </p:nvSpPr>
        <p:spPr>
          <a:xfrm>
            <a:off x="1141413" y="609600"/>
            <a:ext cx="9905998" cy="457200"/>
          </a:xfrm>
        </p:spPr>
        <p:txBody>
          <a:bodyPr>
            <a:normAutofit/>
          </a:bodyPr>
          <a:lstStyle/>
          <a:p>
            <a:pPr algn="ctr"/>
            <a:r>
              <a:rPr lang="en-US" sz="24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EA89CAE-A1F4-ECA0-2FCB-ED14185C71AC}"/>
              </a:ext>
            </a:extLst>
          </p:cNvPr>
          <p:cNvSpPr>
            <a:spLocks noGrp="1"/>
          </p:cNvSpPr>
          <p:nvPr>
            <p:ph idx="1"/>
          </p:nvPr>
        </p:nvSpPr>
        <p:spPr>
          <a:xfrm>
            <a:off x="1141413" y="1170879"/>
            <a:ext cx="9905998" cy="4620322"/>
          </a:xfrm>
        </p:spPr>
        <p:txBody>
          <a:bodyPr anchor="t">
            <a:normAutofit/>
          </a:bodyPr>
          <a:lstStyle/>
          <a:p>
            <a:pPr marL="0" indent="0">
              <a:buNone/>
            </a:pPr>
            <a:r>
              <a:rPr lang="en-IN" b="1" dirty="0">
                <a:effectLst/>
                <a:latin typeface="Times New Roman" panose="02020603050405020304" pitchFamily="18" charset="0"/>
                <a:cs typeface="Times New Roman" panose="02020603050405020304" pitchFamily="18" charset="0"/>
              </a:rPr>
              <a:t>Key Findings and Project Outcome</a:t>
            </a:r>
          </a:p>
          <a:p>
            <a:pPr algn="just"/>
            <a:r>
              <a:rPr lang="en-IN" sz="1800" dirty="0">
                <a:effectLst/>
                <a:latin typeface="Times New Roman" panose="02020603050405020304" pitchFamily="18" charset="0"/>
                <a:cs typeface="Times New Roman" panose="02020603050405020304" pitchFamily="18" charset="0"/>
              </a:rPr>
              <a:t>The project successfully developed an LSTM model capable of forecasting the next day's closing price for Coca-Cola stock.</a:t>
            </a:r>
          </a:p>
          <a:p>
            <a:pPr algn="just"/>
            <a:r>
              <a:rPr lang="en-IN" sz="1800" dirty="0">
                <a:effectLst/>
                <a:latin typeface="Times New Roman" panose="02020603050405020304" pitchFamily="18" charset="0"/>
                <a:cs typeface="Times New Roman" panose="02020603050405020304" pitchFamily="18" charset="0"/>
              </a:rPr>
              <a:t>The model provides a data-driven prediction that can serve as a valuable indicator for potential investment strategies.</a:t>
            </a:r>
          </a:p>
          <a:p>
            <a:pPr algn="just"/>
            <a:r>
              <a:rPr lang="en-IN" sz="1800" dirty="0">
                <a:effectLst/>
                <a:latin typeface="Times New Roman" panose="02020603050405020304" pitchFamily="18" charset="0"/>
                <a:cs typeface="Times New Roman" panose="02020603050405020304" pitchFamily="18" charset="0"/>
              </a:rPr>
              <a:t>The live updating system offers immediate insights.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C687845-746C-5A4A-82B1-3404805D3E3A}"/>
              </a:ext>
            </a:extLst>
          </p:cNvPr>
          <p:cNvSpPr txBox="1"/>
          <p:nvPr/>
        </p:nvSpPr>
        <p:spPr>
          <a:xfrm>
            <a:off x="3178097" y="4817326"/>
            <a:ext cx="4951142"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PROJECT 1 CONCLUDES</a:t>
            </a:r>
          </a:p>
        </p:txBody>
      </p:sp>
    </p:spTree>
    <p:extLst>
      <p:ext uri="{BB962C8B-B14F-4D97-AF65-F5344CB8AC3E}">
        <p14:creationId xmlns:p14="http://schemas.microsoft.com/office/powerpoint/2010/main" val="930221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4813-5B57-FCAE-0516-E9406B009295}"/>
              </a:ext>
            </a:extLst>
          </p:cNvPr>
          <p:cNvSpPr>
            <a:spLocks noGrp="1"/>
          </p:cNvSpPr>
          <p:nvPr>
            <p:ph type="title"/>
          </p:nvPr>
        </p:nvSpPr>
        <p:spPr>
          <a:xfrm>
            <a:off x="1141413" y="609600"/>
            <a:ext cx="9905998" cy="866660"/>
          </a:xfrm>
        </p:spPr>
        <p:txBody>
          <a:bodyPr>
            <a:normAutofit/>
          </a:bodyPr>
          <a:lstStyle/>
          <a:p>
            <a:pPr algn="ctr"/>
            <a:r>
              <a:rPr lang="en-US" sz="2400" dirty="0">
                <a:latin typeface="Times New Roman" panose="02020603050405020304" pitchFamily="18" charset="0"/>
                <a:cs typeface="Times New Roman" panose="02020603050405020304" pitchFamily="18" charset="0"/>
              </a:rPr>
              <a:t>The thankyou note</a:t>
            </a:r>
          </a:p>
        </p:txBody>
      </p:sp>
      <p:sp>
        <p:nvSpPr>
          <p:cNvPr id="3" name="Content Placeholder 2">
            <a:extLst>
              <a:ext uri="{FF2B5EF4-FFF2-40B4-BE49-F238E27FC236}">
                <a16:creationId xmlns:a16="http://schemas.microsoft.com/office/drawing/2014/main" id="{9242C1B1-F95A-18CA-4AC0-8890A94CC012}"/>
              </a:ext>
            </a:extLst>
          </p:cNvPr>
          <p:cNvSpPr>
            <a:spLocks noGrp="1"/>
          </p:cNvSpPr>
          <p:nvPr>
            <p:ph idx="1"/>
          </p:nvPr>
        </p:nvSpPr>
        <p:spPr>
          <a:xfrm>
            <a:off x="1141413" y="1476261"/>
            <a:ext cx="9905998" cy="4314940"/>
          </a:xfrm>
        </p:spPr>
        <p:txBody>
          <a:bodyPr anchor="t">
            <a:normAutofit/>
          </a:bodyPr>
          <a:lstStyle/>
          <a:p>
            <a:pPr marL="0" indent="0">
              <a:buNone/>
            </a:pPr>
            <a:r>
              <a:rPr lang="en-US" sz="1800" dirty="0">
                <a:latin typeface="Times New Roman" panose="02020603050405020304" pitchFamily="18" charset="0"/>
                <a:cs typeface="Times New Roman" panose="02020603050405020304" pitchFamily="18" charset="0"/>
              </a:rPr>
              <a:t>I am truly grateful towards unified mentor for giving me this wonderful opportunity to work as a data analyst intern for this past 2 months, I have learned about many concepts that will be essential for my data analyst journey in coming future. The detailed and full projects of mine will be provided in the git hub link below.</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Project  : </a:t>
            </a:r>
            <a:r>
              <a:rPr lang="en-US" sz="1800" dirty="0">
                <a:latin typeface="Times New Roman" panose="02020603050405020304" pitchFamily="18" charset="0"/>
                <a:cs typeface="Times New Roman" panose="02020603050405020304" pitchFamily="18" charset="0"/>
                <a:hlinkClick r:id="rId2"/>
              </a:rPr>
              <a:t>Coca Cola stock price analysis</a:t>
            </a:r>
            <a:r>
              <a:rPr lang="en-US" sz="1800"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157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9276-3D7C-11F1-8BC5-704F05E5B308}"/>
              </a:ext>
            </a:extLst>
          </p:cNvPr>
          <p:cNvSpPr>
            <a:spLocks noGrp="1"/>
          </p:cNvSpPr>
          <p:nvPr>
            <p:ph type="title"/>
          </p:nvPr>
        </p:nvSpPr>
        <p:spPr>
          <a:xfrm>
            <a:off x="1143001" y="1887556"/>
            <a:ext cx="9905998" cy="1905000"/>
          </a:xfrm>
        </p:spPr>
        <p:txBody>
          <a:bodyPr/>
          <a:lstStyle/>
          <a:p>
            <a:pPr algn="ctr"/>
            <a:r>
              <a:rPr lang="en-US"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4197535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B77C-821F-067E-0ED3-D7634DAE3373}"/>
              </a:ext>
            </a:extLst>
          </p:cNvPr>
          <p:cNvSpPr>
            <a:spLocks noGrp="1"/>
          </p:cNvSpPr>
          <p:nvPr>
            <p:ph type="title"/>
          </p:nvPr>
        </p:nvSpPr>
        <p:spPr>
          <a:xfrm>
            <a:off x="1141413" y="609601"/>
            <a:ext cx="9905998" cy="1966331"/>
          </a:xfrm>
        </p:spPr>
        <p:txBody>
          <a:bodyPr>
            <a:normAutofit/>
          </a:bodyPr>
          <a:lstStyle/>
          <a:p>
            <a:pPr algn="ctr"/>
            <a:r>
              <a:rPr lang="en-IN" b="1" dirty="0">
                <a:effectLst/>
                <a:latin typeface="Times New Roman" panose="02020603050405020304" pitchFamily="18" charset="0"/>
                <a:cs typeface="Times New Roman" panose="02020603050405020304" pitchFamily="18" charset="0"/>
              </a:rPr>
              <a:t>Coca Cola Stock - Live and Updated</a:t>
            </a:r>
            <a:br>
              <a:rPr lang="en-IN" dirty="0">
                <a:effectLst/>
              </a:rPr>
            </a:br>
            <a:endParaRPr lang="en-US" dirty="0"/>
          </a:p>
        </p:txBody>
      </p:sp>
      <p:pic>
        <p:nvPicPr>
          <p:cNvPr id="4" name="Picture 3">
            <a:extLst>
              <a:ext uri="{FF2B5EF4-FFF2-40B4-BE49-F238E27FC236}">
                <a16:creationId xmlns:a16="http://schemas.microsoft.com/office/drawing/2014/main" id="{D91E173E-4E93-51C2-8159-F9C7C45E7D90}"/>
              </a:ext>
            </a:extLst>
          </p:cNvPr>
          <p:cNvPicPr>
            <a:picLocks noChangeAspect="1"/>
          </p:cNvPicPr>
          <p:nvPr/>
        </p:nvPicPr>
        <p:blipFill>
          <a:blip r:embed="rId2"/>
          <a:stretch>
            <a:fillRect/>
          </a:stretch>
        </p:blipFill>
        <p:spPr>
          <a:xfrm>
            <a:off x="2715592" y="1810208"/>
            <a:ext cx="6757639" cy="3531226"/>
          </a:xfrm>
          <a:prstGeom prst="rect">
            <a:avLst/>
          </a:prstGeom>
        </p:spPr>
      </p:pic>
    </p:spTree>
    <p:extLst>
      <p:ext uri="{BB962C8B-B14F-4D97-AF65-F5344CB8AC3E}">
        <p14:creationId xmlns:p14="http://schemas.microsoft.com/office/powerpoint/2010/main" val="732589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065EC-A9DF-B8FB-D396-A5E05022D4B5}"/>
              </a:ext>
            </a:extLst>
          </p:cNvPr>
          <p:cNvSpPr>
            <a:spLocks noGrp="1"/>
          </p:cNvSpPr>
          <p:nvPr>
            <p:ph type="ctrTitle"/>
          </p:nvPr>
        </p:nvSpPr>
        <p:spPr>
          <a:xfrm>
            <a:off x="1751012" y="609601"/>
            <a:ext cx="8676222" cy="583579"/>
          </a:xfrm>
        </p:spPr>
        <p:txBody>
          <a:bodyPr>
            <a:normAutofit/>
          </a:bodyPr>
          <a:lstStyle/>
          <a:p>
            <a:r>
              <a:rPr lang="en-US" sz="2400" b="1" dirty="0">
                <a:latin typeface="Times New Roman" panose="02020603050405020304" pitchFamily="18" charset="0"/>
                <a:cs typeface="Times New Roman" panose="02020603050405020304" pitchFamily="18" charset="0"/>
              </a:rPr>
              <a:t>contents</a:t>
            </a:r>
          </a:p>
        </p:txBody>
      </p:sp>
      <p:sp>
        <p:nvSpPr>
          <p:cNvPr id="3" name="Subtitle 2">
            <a:extLst>
              <a:ext uri="{FF2B5EF4-FFF2-40B4-BE49-F238E27FC236}">
                <a16:creationId xmlns:a16="http://schemas.microsoft.com/office/drawing/2014/main" id="{447FCB1F-78EA-C40F-0F3C-4AA2882B5E64}"/>
              </a:ext>
            </a:extLst>
          </p:cNvPr>
          <p:cNvSpPr>
            <a:spLocks noGrp="1"/>
          </p:cNvSpPr>
          <p:nvPr>
            <p:ph type="subTitle" idx="1"/>
          </p:nvPr>
        </p:nvSpPr>
        <p:spPr>
          <a:xfrm>
            <a:off x="1751012" y="1304693"/>
            <a:ext cx="8676222" cy="4486507"/>
          </a:xfrm>
        </p:spPr>
        <p:txBody>
          <a:bodyPr>
            <a:normAutofit/>
          </a:bodyPr>
          <a:lstStyle/>
          <a:p>
            <a:pPr marL="342900" indent="-342900" algn="l">
              <a:buFont typeface="Wingdings" pitchFamily="2" charset="2"/>
              <a:buChar char="v"/>
            </a:pPr>
            <a:r>
              <a:rPr lang="en-US" sz="2000" dirty="0">
                <a:latin typeface="Times New Roman" panose="02020603050405020304" pitchFamily="18" charset="0"/>
                <a:cs typeface="Times New Roman" panose="02020603050405020304" pitchFamily="18" charset="0"/>
              </a:rPr>
              <a:t>Introduction</a:t>
            </a:r>
          </a:p>
          <a:p>
            <a:pPr marL="342900" indent="-342900" algn="l">
              <a:buFont typeface="Wingdings" pitchFamily="2" charset="2"/>
              <a:buChar char="v"/>
            </a:pPr>
            <a:r>
              <a:rPr lang="en-US" sz="2000" dirty="0">
                <a:latin typeface="Times New Roman" panose="02020603050405020304" pitchFamily="18" charset="0"/>
                <a:cs typeface="Times New Roman" panose="02020603050405020304" pitchFamily="18" charset="0"/>
              </a:rPr>
              <a:t>Project objectives</a:t>
            </a:r>
          </a:p>
          <a:p>
            <a:pPr marL="342900" indent="-342900" algn="l">
              <a:buFont typeface="Wingdings" pitchFamily="2" charset="2"/>
              <a:buChar char="v"/>
            </a:pPr>
            <a:r>
              <a:rPr lang="en-US" sz="2000" dirty="0">
                <a:latin typeface="Times New Roman" panose="02020603050405020304" pitchFamily="18" charset="0"/>
                <a:cs typeface="Times New Roman" panose="02020603050405020304" pitchFamily="18" charset="0"/>
              </a:rPr>
              <a:t>Tools and technology Used</a:t>
            </a:r>
          </a:p>
          <a:p>
            <a:pPr marL="342900" indent="-342900" algn="l">
              <a:buFont typeface="Wingdings" pitchFamily="2" charset="2"/>
              <a:buChar char="v"/>
            </a:pPr>
            <a:r>
              <a:rPr lang="en-US" sz="2000" dirty="0">
                <a:latin typeface="Times New Roman" panose="02020603050405020304" pitchFamily="18" charset="0"/>
                <a:cs typeface="Times New Roman" panose="02020603050405020304" pitchFamily="18" charset="0"/>
              </a:rPr>
              <a:t>Methodology ( steps performed and outputs )</a:t>
            </a:r>
          </a:p>
          <a:p>
            <a:pPr marL="342900" indent="-342900" algn="l">
              <a:buFont typeface="Wingdings" pitchFamily="2" charset="2"/>
              <a:buChar char="v"/>
            </a:pPr>
            <a:r>
              <a:rPr lang="en-US" sz="2000" dirty="0">
                <a:latin typeface="Times New Roman" panose="02020603050405020304" pitchFamily="18" charset="0"/>
                <a:cs typeface="Times New Roman" panose="02020603050405020304" pitchFamily="18" charset="0"/>
              </a:rPr>
              <a:t>Data visualization and insights</a:t>
            </a:r>
          </a:p>
          <a:p>
            <a:pPr marL="342900" indent="-342900" algn="l">
              <a:buFont typeface="Wingdings" pitchFamily="2" charset="2"/>
              <a:buChar char="v"/>
            </a:pPr>
            <a:r>
              <a:rPr lang="en-US" sz="2000" dirty="0">
                <a:latin typeface="Times New Roman" panose="02020603050405020304" pitchFamily="18" charset="0"/>
                <a:cs typeface="Times New Roman" panose="02020603050405020304" pitchFamily="18" charset="0"/>
              </a:rPr>
              <a:t>conclusion</a:t>
            </a:r>
          </a:p>
          <a:p>
            <a:pPr algn="l"/>
            <a:endParaRPr lang="en-US" sz="13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353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EDB73-623B-8769-C0A2-C40D2F995A17}"/>
              </a:ext>
            </a:extLst>
          </p:cNvPr>
          <p:cNvSpPr>
            <a:spLocks noGrp="1"/>
          </p:cNvSpPr>
          <p:nvPr>
            <p:ph type="title"/>
          </p:nvPr>
        </p:nvSpPr>
        <p:spPr>
          <a:xfrm>
            <a:off x="1141413" y="609600"/>
            <a:ext cx="9905998" cy="572429"/>
          </a:xfrm>
        </p:spPr>
        <p:txBody>
          <a:bodyPr>
            <a:normAutofit/>
          </a:bodyPr>
          <a:lstStyle/>
          <a:p>
            <a:pPr algn="ctr"/>
            <a:r>
              <a:rPr lang="en-US" sz="24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26A7FB8-37F6-CE07-A93B-2A5090C16870}"/>
              </a:ext>
            </a:extLst>
          </p:cNvPr>
          <p:cNvSpPr>
            <a:spLocks noGrp="1"/>
          </p:cNvSpPr>
          <p:nvPr>
            <p:ph idx="1"/>
          </p:nvPr>
        </p:nvSpPr>
        <p:spPr>
          <a:xfrm>
            <a:off x="2790069" y="1304693"/>
            <a:ext cx="6608685" cy="4259766"/>
          </a:xfrm>
        </p:spPr>
        <p:txBody>
          <a:bodyPr>
            <a:normAutofit/>
          </a:bodyPr>
          <a:lstStyle/>
          <a:p>
            <a:pPr marL="0" indent="0" algn="just">
              <a:buNone/>
            </a:pPr>
            <a:r>
              <a:rPr lang="en-IN" dirty="0">
                <a:effectLst/>
                <a:latin typeface="Times New Roman" panose="02020603050405020304" pitchFamily="18" charset="0"/>
                <a:cs typeface="Times New Roman" panose="02020603050405020304" pitchFamily="18" charset="0"/>
              </a:rPr>
              <a:t>This project focuses on predicting the future stock prices of coca-cola (KO) using historical stock data. It utilizes machine learning techniques, specifically A long short-term memory (LSTM) neural network model, to forecast daily closing prices.</a:t>
            </a:r>
          </a:p>
          <a:p>
            <a:pPr marL="0" indent="0" algn="just">
              <a:buNone/>
            </a:pPr>
            <a:endParaRPr lang="en-IN" dirty="0">
              <a:effectLst/>
              <a:latin typeface="Times New Roman" panose="02020603050405020304" pitchFamily="18" charset="0"/>
              <a:cs typeface="Times New Roman" panose="02020603050405020304" pitchFamily="18" charset="0"/>
            </a:endParaRPr>
          </a:p>
          <a:p>
            <a:pPr marL="0" indent="0" algn="just">
              <a:buNone/>
            </a:pPr>
            <a:r>
              <a:rPr lang="en-IN" dirty="0">
                <a:effectLst/>
                <a:latin typeface="Times New Roman" panose="02020603050405020304" pitchFamily="18" charset="0"/>
                <a:cs typeface="Times New Roman" panose="02020603050405020304" pitchFamily="18" charset="0"/>
              </a:rPr>
              <a:t>This project demonstrates a data-driven approach to anticipate stock market movements.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45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35665-7307-E013-2525-4387DF386011}"/>
              </a:ext>
            </a:extLst>
          </p:cNvPr>
          <p:cNvSpPr>
            <a:spLocks noGrp="1"/>
          </p:cNvSpPr>
          <p:nvPr>
            <p:ph type="title"/>
          </p:nvPr>
        </p:nvSpPr>
        <p:spPr>
          <a:xfrm>
            <a:off x="1230623" y="609601"/>
            <a:ext cx="9905998" cy="706244"/>
          </a:xfrm>
        </p:spPr>
        <p:txBody>
          <a:bodyPr>
            <a:normAutofit/>
          </a:bodyPr>
          <a:lstStyle/>
          <a:p>
            <a:pPr algn="ctr"/>
            <a:r>
              <a:rPr lang="en-US" sz="2400" b="1" dirty="0">
                <a:latin typeface="Times New Roman" panose="02020603050405020304" pitchFamily="18" charset="0"/>
                <a:cs typeface="Times New Roman" panose="02020603050405020304" pitchFamily="18" charset="0"/>
              </a:rPr>
              <a:t>Project Objectives</a:t>
            </a:r>
          </a:p>
        </p:txBody>
      </p:sp>
      <p:sp>
        <p:nvSpPr>
          <p:cNvPr id="3" name="Content Placeholder 2">
            <a:extLst>
              <a:ext uri="{FF2B5EF4-FFF2-40B4-BE49-F238E27FC236}">
                <a16:creationId xmlns:a16="http://schemas.microsoft.com/office/drawing/2014/main" id="{019771AA-C1C0-932B-DFD9-0AA0BE15CC1B}"/>
              </a:ext>
            </a:extLst>
          </p:cNvPr>
          <p:cNvSpPr>
            <a:spLocks noGrp="1"/>
          </p:cNvSpPr>
          <p:nvPr>
            <p:ph idx="1"/>
          </p:nvPr>
        </p:nvSpPr>
        <p:spPr>
          <a:xfrm>
            <a:off x="2884855" y="1315845"/>
            <a:ext cx="7374267" cy="4475356"/>
          </a:xfrm>
        </p:spPr>
        <p:txBody>
          <a:bodyPr>
            <a:normAutofit/>
          </a:bodyPr>
          <a:lstStyle/>
          <a:p>
            <a:pPr algn="just">
              <a:buFont typeface="Wingdings" pitchFamily="2" charset="2"/>
              <a:buChar char="v"/>
            </a:pPr>
            <a:r>
              <a:rPr lang="en-IN" dirty="0">
                <a:latin typeface="Times New Roman" panose="02020603050405020304" pitchFamily="18" charset="0"/>
                <a:cs typeface="Times New Roman" panose="02020603050405020304" pitchFamily="18" charset="0"/>
              </a:rPr>
              <a:t>perform comprehensive data loading and data preprocessing </a:t>
            </a:r>
          </a:p>
          <a:p>
            <a:pPr marL="0" indent="0" algn="just">
              <a:buNone/>
            </a:pPr>
            <a:endParaRPr lang="en-IN" dirty="0">
              <a:effectLst/>
              <a:latin typeface="Times New Roman" panose="02020603050405020304" pitchFamily="18" charset="0"/>
              <a:cs typeface="Times New Roman" panose="02020603050405020304" pitchFamily="18" charset="0"/>
            </a:endParaRPr>
          </a:p>
          <a:p>
            <a:pPr algn="just">
              <a:buFont typeface="Wingdings" pitchFamily="2" charset="2"/>
              <a:buChar char="v"/>
            </a:pPr>
            <a:r>
              <a:rPr lang="en-IN" sz="1800" dirty="0">
                <a:effectLst/>
                <a:latin typeface="Times New Roman" panose="02020603050405020304" pitchFamily="18" charset="0"/>
                <a:cs typeface="Times New Roman" panose="02020603050405020304" pitchFamily="18" charset="0"/>
              </a:rPr>
              <a:t>To gain insights into potential stock movements to support informed investment decisions.</a:t>
            </a:r>
          </a:p>
          <a:p>
            <a:pPr marL="0" indent="0" algn="just">
              <a:buNone/>
            </a:pPr>
            <a:endParaRPr lang="en-IN" sz="1800" dirty="0">
              <a:effectLst/>
              <a:latin typeface="Times New Roman" panose="02020603050405020304" pitchFamily="18" charset="0"/>
              <a:cs typeface="Times New Roman" panose="02020603050405020304" pitchFamily="18" charset="0"/>
            </a:endParaRPr>
          </a:p>
          <a:p>
            <a:pPr algn="just">
              <a:buFont typeface="Wingdings" pitchFamily="2" charset="2"/>
              <a:buChar char="v"/>
            </a:pPr>
            <a:r>
              <a:rPr lang="en-IN" sz="1800" dirty="0">
                <a:effectLst/>
                <a:latin typeface="Times New Roman" panose="02020603050405020304" pitchFamily="18" charset="0"/>
                <a:cs typeface="Times New Roman" panose="02020603050405020304" pitchFamily="18" charset="0"/>
              </a:rPr>
              <a:t>To showcase the practical application of deep learning techniques (lstm) in financial time series forecasting.</a:t>
            </a:r>
          </a:p>
          <a:p>
            <a:pPr marL="0" indent="0" algn="just">
              <a:buNone/>
            </a:pPr>
            <a:endParaRPr lang="en-IN" sz="1800" dirty="0">
              <a:effectLst/>
              <a:latin typeface="Times New Roman" panose="02020603050405020304" pitchFamily="18" charset="0"/>
              <a:cs typeface="Times New Roman" panose="02020603050405020304" pitchFamily="18" charset="0"/>
            </a:endParaRPr>
          </a:p>
          <a:p>
            <a:pPr algn="just">
              <a:buFont typeface="Wingdings" pitchFamily="2" charset="2"/>
              <a:buChar char="v"/>
            </a:pPr>
            <a:r>
              <a:rPr lang="en-IN" sz="1800" dirty="0">
                <a:effectLst/>
                <a:latin typeface="Times New Roman" panose="02020603050405020304" pitchFamily="18" charset="0"/>
                <a:cs typeface="Times New Roman" panose="02020603050405020304" pitchFamily="18" charset="0"/>
              </a:rPr>
              <a:t>To develop a robust predictive model capable of forecasting the next day's closing price of Coca-Cola (KO) stock.</a:t>
            </a:r>
          </a:p>
          <a:p>
            <a:pPr algn="just">
              <a:buFont typeface="Wingdings" pitchFamily="2" charset="2"/>
              <a:buChar char="v"/>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66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8D7CD-97D7-BEC5-0461-AAC7BDD8958D}"/>
              </a:ext>
            </a:extLst>
          </p:cNvPr>
          <p:cNvSpPr>
            <a:spLocks noGrp="1"/>
          </p:cNvSpPr>
          <p:nvPr>
            <p:ph type="title"/>
          </p:nvPr>
        </p:nvSpPr>
        <p:spPr>
          <a:xfrm>
            <a:off x="1141413" y="609600"/>
            <a:ext cx="9905998" cy="457200"/>
          </a:xfrm>
        </p:spPr>
        <p:txBody>
          <a:bodyPr>
            <a:normAutofit/>
          </a:bodyPr>
          <a:lstStyle/>
          <a:p>
            <a:pPr algn="ctr"/>
            <a:r>
              <a:rPr lang="en-US" sz="2400" b="1" dirty="0">
                <a:latin typeface="Times New Roman" panose="02020603050405020304" pitchFamily="18" charset="0"/>
                <a:cs typeface="Times New Roman" panose="02020603050405020304" pitchFamily="18" charset="0"/>
              </a:rPr>
              <a:t>Tools and technology used</a:t>
            </a:r>
          </a:p>
        </p:txBody>
      </p:sp>
      <p:sp>
        <p:nvSpPr>
          <p:cNvPr id="3" name="Content Placeholder 2">
            <a:extLst>
              <a:ext uri="{FF2B5EF4-FFF2-40B4-BE49-F238E27FC236}">
                <a16:creationId xmlns:a16="http://schemas.microsoft.com/office/drawing/2014/main" id="{56154C7B-1DC2-32BD-73E5-78584B37A4B1}"/>
              </a:ext>
            </a:extLst>
          </p:cNvPr>
          <p:cNvSpPr>
            <a:spLocks noGrp="1"/>
          </p:cNvSpPr>
          <p:nvPr>
            <p:ph idx="1"/>
          </p:nvPr>
        </p:nvSpPr>
        <p:spPr>
          <a:xfrm>
            <a:off x="1141413" y="1326996"/>
            <a:ext cx="10087865" cy="5185316"/>
          </a:xfrm>
        </p:spPr>
        <p:txBody>
          <a:bodyPr anchor="t">
            <a:normAutofit/>
          </a:bodyPr>
          <a:lstStyle/>
          <a:p>
            <a:pPr>
              <a:buFont typeface="Wingdings" pitchFamily="2" charset="2"/>
              <a:buChar char="v"/>
            </a:pPr>
            <a:r>
              <a:rPr lang="en-IN" b="1" dirty="0">
                <a:effectLst/>
                <a:latin typeface="Times New Roman" panose="02020603050405020304" pitchFamily="18" charset="0"/>
                <a:cs typeface="Times New Roman" panose="02020603050405020304" pitchFamily="18" charset="0"/>
              </a:rPr>
              <a:t>Programming Language:</a:t>
            </a:r>
            <a:r>
              <a:rPr lang="en-IN"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Python</a:t>
            </a:r>
          </a:p>
          <a:p>
            <a:pPr>
              <a:buFont typeface="Wingdings" pitchFamily="2" charset="2"/>
              <a:buChar char="v"/>
            </a:pPr>
            <a:r>
              <a:rPr lang="en-IN" b="1" dirty="0">
                <a:effectLst/>
                <a:latin typeface="Times New Roman" panose="02020603050405020304" pitchFamily="18" charset="0"/>
                <a:cs typeface="Times New Roman" panose="02020603050405020304" pitchFamily="18" charset="0"/>
              </a:rPr>
              <a:t>Platform used:</a:t>
            </a:r>
            <a:r>
              <a:rPr lang="en-IN"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visual studio code and jupyter notebook</a:t>
            </a:r>
          </a:p>
          <a:p>
            <a:pPr>
              <a:buFont typeface="Wingdings" pitchFamily="2" charset="2"/>
              <a:buChar char="v"/>
            </a:pPr>
            <a:r>
              <a:rPr lang="en-IN" b="1" dirty="0">
                <a:effectLst/>
                <a:latin typeface="Times New Roman" panose="02020603050405020304" pitchFamily="18" charset="0"/>
                <a:cs typeface="Times New Roman" panose="02020603050405020304" pitchFamily="18" charset="0"/>
              </a:rPr>
              <a:t>Technologies:</a:t>
            </a:r>
            <a:r>
              <a:rPr lang="en-IN"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machine learning =&gt; Deep learning</a:t>
            </a:r>
          </a:p>
          <a:p>
            <a:pPr marL="0" indent="0">
              <a:buNone/>
            </a:pPr>
            <a:endParaRPr lang="en-IN" sz="1800" dirty="0">
              <a:effectLst/>
              <a:latin typeface="Times New Roman" panose="02020603050405020304" pitchFamily="18" charset="0"/>
              <a:cs typeface="Times New Roman" panose="02020603050405020304" pitchFamily="18" charset="0"/>
            </a:endParaRPr>
          </a:p>
          <a:p>
            <a:pPr>
              <a:buFont typeface="Wingdings" pitchFamily="2" charset="2"/>
              <a:buChar char="v"/>
            </a:pPr>
            <a:r>
              <a:rPr lang="en-IN" b="1" u="sng" dirty="0">
                <a:effectLst/>
                <a:latin typeface="Times New Roman" panose="02020603050405020304" pitchFamily="18" charset="0"/>
                <a:cs typeface="Times New Roman" panose="02020603050405020304" pitchFamily="18" charset="0"/>
              </a:rPr>
              <a:t>Key Libraries/Frameworks:</a:t>
            </a:r>
            <a:endParaRPr lang="en-IN" u="sng" dirty="0">
              <a:effectLst/>
              <a:latin typeface="Times New Roman" panose="02020603050405020304" pitchFamily="18" charset="0"/>
              <a:cs typeface="Times New Roman" panose="02020603050405020304" pitchFamily="18" charset="0"/>
            </a:endParaRPr>
          </a:p>
          <a:p>
            <a:r>
              <a:rPr lang="en-IN" b="1" dirty="0">
                <a:effectLst/>
                <a:latin typeface="Times New Roman" panose="02020603050405020304" pitchFamily="18" charset="0"/>
                <a:cs typeface="Times New Roman" panose="02020603050405020304" pitchFamily="18" charset="0"/>
              </a:rPr>
              <a:t>Y finance: </a:t>
            </a:r>
            <a:r>
              <a:rPr lang="en-IN" sz="1900" dirty="0">
                <a:effectLst/>
                <a:latin typeface="Times New Roman" panose="02020603050405020304" pitchFamily="18" charset="0"/>
                <a:cs typeface="Times New Roman" panose="02020603050405020304" pitchFamily="18" charset="0"/>
              </a:rPr>
              <a:t>For efficient retrieval of historical stock data.</a:t>
            </a:r>
          </a:p>
          <a:p>
            <a:r>
              <a:rPr lang="en-IN" b="1" dirty="0">
                <a:effectLst/>
                <a:latin typeface="Times New Roman" panose="02020603050405020304" pitchFamily="18" charset="0"/>
                <a:cs typeface="Times New Roman" panose="02020603050405020304" pitchFamily="18" charset="0"/>
              </a:rPr>
              <a:t>pandas &amp; numpy: </a:t>
            </a:r>
            <a:r>
              <a:rPr lang="en-IN" sz="1800" dirty="0">
                <a:effectLst/>
                <a:latin typeface="Times New Roman" panose="02020603050405020304" pitchFamily="18" charset="0"/>
                <a:cs typeface="Times New Roman" panose="02020603050405020304" pitchFamily="18" charset="0"/>
              </a:rPr>
              <a:t>Essential for data manipulation, analysis, and numerical operations.</a:t>
            </a:r>
          </a:p>
          <a:p>
            <a:r>
              <a:rPr lang="en-IN" b="1" dirty="0">
                <a:effectLst/>
                <a:latin typeface="Times New Roman" panose="02020603050405020304" pitchFamily="18" charset="0"/>
                <a:cs typeface="Times New Roman" panose="02020603050405020304" pitchFamily="18" charset="0"/>
              </a:rPr>
              <a:t>matplotlib.pyplot &amp; seaborn: </a:t>
            </a:r>
            <a:r>
              <a:rPr lang="en-IN" sz="1800" dirty="0">
                <a:effectLst/>
                <a:latin typeface="Times New Roman" panose="02020603050405020304" pitchFamily="18" charset="0"/>
                <a:cs typeface="Times New Roman" panose="02020603050405020304" pitchFamily="18" charset="0"/>
              </a:rPr>
              <a:t>Utilized for data visualization, including historical price trends and data distributions.</a:t>
            </a:r>
          </a:p>
          <a:p>
            <a:pPr marL="0" indent="0">
              <a:buNone/>
            </a:pPr>
            <a:endParaRPr lang="en-US" dirty="0"/>
          </a:p>
        </p:txBody>
      </p:sp>
    </p:spTree>
    <p:extLst>
      <p:ext uri="{BB962C8B-B14F-4D97-AF65-F5344CB8AC3E}">
        <p14:creationId xmlns:p14="http://schemas.microsoft.com/office/powerpoint/2010/main" val="989417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916C6-53CB-1A2B-4194-101210A114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BE69C-AC76-3400-5173-074AA634BEEC}"/>
              </a:ext>
            </a:extLst>
          </p:cNvPr>
          <p:cNvSpPr>
            <a:spLocks noGrp="1"/>
          </p:cNvSpPr>
          <p:nvPr>
            <p:ph type="title"/>
          </p:nvPr>
        </p:nvSpPr>
        <p:spPr>
          <a:xfrm>
            <a:off x="1141413" y="609600"/>
            <a:ext cx="9905998" cy="457200"/>
          </a:xfrm>
        </p:spPr>
        <p:txBody>
          <a:bodyPr>
            <a:normAutofit/>
          </a:bodyPr>
          <a:lstStyle/>
          <a:p>
            <a:pPr algn="ctr"/>
            <a:r>
              <a:rPr lang="en-US" sz="2400" b="1" dirty="0">
                <a:latin typeface="Times New Roman" panose="02020603050405020304" pitchFamily="18" charset="0"/>
                <a:cs typeface="Times New Roman" panose="02020603050405020304" pitchFamily="18" charset="0"/>
              </a:rPr>
              <a:t>Tools and technology used</a:t>
            </a:r>
          </a:p>
        </p:txBody>
      </p:sp>
      <p:sp>
        <p:nvSpPr>
          <p:cNvPr id="3" name="Content Placeholder 2">
            <a:extLst>
              <a:ext uri="{FF2B5EF4-FFF2-40B4-BE49-F238E27FC236}">
                <a16:creationId xmlns:a16="http://schemas.microsoft.com/office/drawing/2014/main" id="{8B5D2303-05FA-599B-C81A-BE55322F255C}"/>
              </a:ext>
            </a:extLst>
          </p:cNvPr>
          <p:cNvSpPr>
            <a:spLocks noGrp="1"/>
          </p:cNvSpPr>
          <p:nvPr>
            <p:ph idx="1"/>
          </p:nvPr>
        </p:nvSpPr>
        <p:spPr>
          <a:xfrm>
            <a:off x="1141413" y="1326996"/>
            <a:ext cx="10087865" cy="5185316"/>
          </a:xfrm>
        </p:spPr>
        <p:txBody>
          <a:bodyPr anchor="t">
            <a:normAutofit/>
          </a:bodyPr>
          <a:lstStyle/>
          <a:p>
            <a:pPr>
              <a:buFont typeface="Wingdings" pitchFamily="2" charset="2"/>
              <a:buChar char="v"/>
            </a:pPr>
            <a:r>
              <a:rPr lang="en-IN" b="1" u="sng" dirty="0">
                <a:effectLst/>
                <a:latin typeface="Times New Roman" panose="02020603050405020304" pitchFamily="18" charset="0"/>
                <a:cs typeface="Times New Roman" panose="02020603050405020304" pitchFamily="18" charset="0"/>
              </a:rPr>
              <a:t>Key Libraries/Frameworks:</a:t>
            </a:r>
            <a:endParaRPr lang="en-IN" u="sng" dirty="0">
              <a:effectLst/>
              <a:latin typeface="Times New Roman" panose="02020603050405020304" pitchFamily="18" charset="0"/>
              <a:cs typeface="Times New Roman" panose="02020603050405020304" pitchFamily="18" charset="0"/>
            </a:endParaRPr>
          </a:p>
          <a:p>
            <a:pPr algn="just"/>
            <a:r>
              <a:rPr lang="en-IN" b="1" dirty="0">
                <a:effectLst/>
                <a:latin typeface="Times New Roman" panose="02020603050405020304" pitchFamily="18" charset="0"/>
                <a:cs typeface="Times New Roman" panose="02020603050405020304" pitchFamily="18" charset="0"/>
              </a:rPr>
              <a:t>sklearn.preprocessing.MinMaxScaler: </a:t>
            </a:r>
            <a:r>
              <a:rPr lang="en-IN" sz="1800" dirty="0">
                <a:effectLst/>
                <a:latin typeface="Times New Roman" panose="02020603050405020304" pitchFamily="18" charset="0"/>
                <a:cs typeface="Times New Roman" panose="02020603050405020304" pitchFamily="18" charset="0"/>
              </a:rPr>
              <a:t>For data normalization, a critical step for neural network performance.</a:t>
            </a:r>
          </a:p>
          <a:p>
            <a:pPr algn="just"/>
            <a:r>
              <a:rPr lang="en-IN" b="1" dirty="0">
                <a:effectLst/>
                <a:latin typeface="Times New Roman" panose="02020603050405020304" pitchFamily="18" charset="0"/>
                <a:cs typeface="Times New Roman" panose="02020603050405020304" pitchFamily="18" charset="0"/>
              </a:rPr>
              <a:t>TensorFlow / Keras: </a:t>
            </a:r>
            <a:r>
              <a:rPr lang="en-IN" sz="1800" dirty="0">
                <a:effectLst/>
                <a:latin typeface="Times New Roman" panose="02020603050405020304" pitchFamily="18" charset="0"/>
                <a:cs typeface="Times New Roman" panose="02020603050405020304" pitchFamily="18" charset="0"/>
              </a:rPr>
              <a:t>The core framework for building, training, and evaluating the deep learning LSTM model.</a:t>
            </a:r>
          </a:p>
          <a:p>
            <a:pPr algn="just"/>
            <a:r>
              <a:rPr lang="en-IN" b="1" dirty="0">
                <a:effectLst/>
                <a:latin typeface="Times New Roman" panose="02020603050405020304" pitchFamily="18" charset="0"/>
                <a:cs typeface="Times New Roman" panose="02020603050405020304" pitchFamily="18" charset="0"/>
              </a:rPr>
              <a:t>Streamlit: </a:t>
            </a:r>
            <a:r>
              <a:rPr lang="en-IN" sz="1800" dirty="0">
                <a:effectLst/>
                <a:latin typeface="Times New Roman" panose="02020603050405020304" pitchFamily="18" charset="0"/>
                <a:cs typeface="Times New Roman" panose="02020603050405020304" pitchFamily="18" charset="0"/>
              </a:rPr>
              <a:t>For creating an interactive web application for real-time predictions.</a:t>
            </a:r>
          </a:p>
          <a:p>
            <a:pPr marL="0" indent="0">
              <a:buNone/>
            </a:pPr>
            <a:endParaRPr lang="en-US" dirty="0"/>
          </a:p>
        </p:txBody>
      </p:sp>
    </p:spTree>
    <p:extLst>
      <p:ext uri="{BB962C8B-B14F-4D97-AF65-F5344CB8AC3E}">
        <p14:creationId xmlns:p14="http://schemas.microsoft.com/office/powerpoint/2010/main" val="4579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51D9F-0A9D-6E3F-D553-144D713805A0}"/>
              </a:ext>
            </a:extLst>
          </p:cNvPr>
          <p:cNvSpPr>
            <a:spLocks noGrp="1"/>
          </p:cNvSpPr>
          <p:nvPr>
            <p:ph type="title"/>
          </p:nvPr>
        </p:nvSpPr>
        <p:spPr>
          <a:xfrm>
            <a:off x="1141413" y="609600"/>
            <a:ext cx="9905998" cy="583580"/>
          </a:xfrm>
        </p:spPr>
        <p:txBody>
          <a:bodyPr>
            <a:normAutofit/>
          </a:bodyPr>
          <a:lstStyle/>
          <a:p>
            <a:pPr algn="ctr"/>
            <a:r>
              <a:rPr lang="en-US" sz="2400" b="1" dirty="0">
                <a:latin typeface="Times New Roman" panose="02020603050405020304" pitchFamily="18" charset="0"/>
                <a:cs typeface="Times New Roman" panose="02020603050405020304" pitchFamily="18" charset="0"/>
              </a:rPr>
              <a:t>Snapshots of framework used in this project</a:t>
            </a:r>
          </a:p>
        </p:txBody>
      </p:sp>
      <p:pic>
        <p:nvPicPr>
          <p:cNvPr id="3" name="Picture 2">
            <a:extLst>
              <a:ext uri="{FF2B5EF4-FFF2-40B4-BE49-F238E27FC236}">
                <a16:creationId xmlns:a16="http://schemas.microsoft.com/office/drawing/2014/main" id="{72E2DE19-FBDA-7CAD-1A6C-79AF2D16619E}"/>
              </a:ext>
            </a:extLst>
          </p:cNvPr>
          <p:cNvPicPr>
            <a:picLocks noChangeAspect="1"/>
          </p:cNvPicPr>
          <p:nvPr/>
        </p:nvPicPr>
        <p:blipFill>
          <a:blip r:embed="rId2"/>
          <a:stretch>
            <a:fillRect/>
          </a:stretch>
        </p:blipFill>
        <p:spPr>
          <a:xfrm>
            <a:off x="2209800" y="1309594"/>
            <a:ext cx="7772400" cy="2119406"/>
          </a:xfrm>
          <a:prstGeom prst="rect">
            <a:avLst/>
          </a:prstGeom>
        </p:spPr>
      </p:pic>
      <p:pic>
        <p:nvPicPr>
          <p:cNvPr id="4" name="Picture 3">
            <a:extLst>
              <a:ext uri="{FF2B5EF4-FFF2-40B4-BE49-F238E27FC236}">
                <a16:creationId xmlns:a16="http://schemas.microsoft.com/office/drawing/2014/main" id="{12D4AAF1-3DBD-1464-1C1F-AAA49F8CB7EC}"/>
              </a:ext>
            </a:extLst>
          </p:cNvPr>
          <p:cNvPicPr>
            <a:picLocks noChangeAspect="1"/>
          </p:cNvPicPr>
          <p:nvPr/>
        </p:nvPicPr>
        <p:blipFill>
          <a:blip r:embed="rId3"/>
          <a:stretch>
            <a:fillRect/>
          </a:stretch>
        </p:blipFill>
        <p:spPr>
          <a:xfrm>
            <a:off x="3141662" y="3429000"/>
            <a:ext cx="5905500" cy="1930400"/>
          </a:xfrm>
          <a:prstGeom prst="rect">
            <a:avLst/>
          </a:prstGeom>
        </p:spPr>
      </p:pic>
    </p:spTree>
    <p:extLst>
      <p:ext uri="{BB962C8B-B14F-4D97-AF65-F5344CB8AC3E}">
        <p14:creationId xmlns:p14="http://schemas.microsoft.com/office/powerpoint/2010/main" val="255140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08C73-F389-0775-AB09-86D90C79619E}"/>
              </a:ext>
            </a:extLst>
          </p:cNvPr>
          <p:cNvSpPr>
            <a:spLocks noGrp="1"/>
          </p:cNvSpPr>
          <p:nvPr>
            <p:ph type="title"/>
          </p:nvPr>
        </p:nvSpPr>
        <p:spPr>
          <a:xfrm>
            <a:off x="1141413" y="609600"/>
            <a:ext cx="9905998" cy="639337"/>
          </a:xfrm>
        </p:spPr>
        <p:txBody>
          <a:bodyPr>
            <a:normAutofit/>
          </a:bodyPr>
          <a:lstStyle/>
          <a:p>
            <a:pPr algn="ctr"/>
            <a:r>
              <a:rPr lang="en-US" sz="24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09354566-B8DC-3E42-9A36-41425F9CCD2E}"/>
              </a:ext>
            </a:extLst>
          </p:cNvPr>
          <p:cNvSpPr>
            <a:spLocks noGrp="1"/>
          </p:cNvSpPr>
          <p:nvPr>
            <p:ph idx="1"/>
          </p:nvPr>
        </p:nvSpPr>
        <p:spPr>
          <a:xfrm>
            <a:off x="1141413" y="1248937"/>
            <a:ext cx="9905998" cy="4542263"/>
          </a:xfrm>
        </p:spPr>
        <p:txBody>
          <a:bodyPr/>
          <a:lstStyle/>
          <a:p>
            <a:pPr marL="457200" indent="-457200">
              <a:buAutoNum type="arabicPeriod"/>
            </a:pPr>
            <a:r>
              <a:rPr lang="en-IN" b="1" dirty="0">
                <a:effectLst/>
                <a:latin typeface="Times New Roman" panose="02020603050405020304" pitchFamily="18" charset="0"/>
                <a:cs typeface="Times New Roman" panose="02020603050405020304" pitchFamily="18" charset="0"/>
              </a:rPr>
              <a:t>Data Collection:</a:t>
            </a:r>
            <a:r>
              <a:rPr lang="en-IN" dirty="0">
                <a:effectLst/>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cs typeface="Times New Roman" panose="02020603050405020304" pitchFamily="18" charset="0"/>
              </a:rPr>
              <a:t>Historical daily stock data for Coca-Cola (KO) was obtained from Yahoo Finance, covering a period from 2010 onwards.</a:t>
            </a:r>
          </a:p>
          <a:p>
            <a:pPr marL="457200" indent="-457200">
              <a:buFont typeface="+mj-lt"/>
              <a:buAutoNum type="arabicPeriod" startAt="2"/>
            </a:pPr>
            <a:r>
              <a:rPr lang="en-IN" b="1" dirty="0">
                <a:effectLst/>
                <a:latin typeface="Times New Roman" panose="02020603050405020304" pitchFamily="18" charset="0"/>
                <a:cs typeface="Times New Roman" panose="02020603050405020304" pitchFamily="18" charset="0"/>
              </a:rPr>
              <a:t>Data Preprocessing:</a:t>
            </a:r>
            <a:endParaRPr lang="en-IN" dirty="0">
              <a:effectLst/>
              <a:latin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cs typeface="Times New Roman" panose="02020603050405020304" pitchFamily="18" charset="0"/>
              </a:rPr>
              <a:t>The 'Close' price column was isolated as the target variable.</a:t>
            </a:r>
          </a:p>
          <a:p>
            <a:r>
              <a:rPr lang="en-IN" sz="1800" dirty="0">
                <a:effectLst/>
                <a:latin typeface="Times New Roman" panose="02020603050405020304" pitchFamily="18" charset="0"/>
                <a:cs typeface="Times New Roman" panose="02020603050405020304" pitchFamily="18" charset="0"/>
              </a:rPr>
              <a:t>Data was scaled using MinMaxScaler to bring values into a 0-1 range, optimizing it for the neural network.</a:t>
            </a:r>
          </a:p>
          <a:p>
            <a:r>
              <a:rPr lang="en-IN" sz="1800" dirty="0">
                <a:effectLst/>
                <a:latin typeface="Times New Roman" panose="02020603050405020304" pitchFamily="18" charset="0"/>
                <a:cs typeface="Times New Roman" panose="02020603050405020304" pitchFamily="18" charset="0"/>
              </a:rPr>
              <a:t>The dataset was then transformed into sequential inputs, where each prediction is based on the preceding 60 days of closing prices.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537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{C98FFD22-8470-7642-9BF0-82649087D79F}tf10001063</Template>
  <TotalTime>910</TotalTime>
  <Words>827</Words>
  <Application>Microsoft Macintosh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Times New Roman</vt:lpstr>
      <vt:lpstr>Wingdings</vt:lpstr>
      <vt:lpstr>Mesh</vt:lpstr>
      <vt:lpstr>Unified mentor internship project  presentation</vt:lpstr>
      <vt:lpstr>Coca Cola Stock - Live and Updated </vt:lpstr>
      <vt:lpstr>contents</vt:lpstr>
      <vt:lpstr>INTRODUCTION</vt:lpstr>
      <vt:lpstr>Project Objectives</vt:lpstr>
      <vt:lpstr>Tools and technology used</vt:lpstr>
      <vt:lpstr>Tools and technology used</vt:lpstr>
      <vt:lpstr>Snapshots of framework used in this project</vt:lpstr>
      <vt:lpstr>methodology</vt:lpstr>
      <vt:lpstr>Code snapshot data preprocessing</vt:lpstr>
      <vt:lpstr>PowerPoint Presentation</vt:lpstr>
      <vt:lpstr>PowerPoint Presentation</vt:lpstr>
      <vt:lpstr>DATA VISUALIZATION AND INSIGHTS</vt:lpstr>
      <vt:lpstr>DATA VISUALIZATION AND INSIGHTS</vt:lpstr>
      <vt:lpstr>DATA VISUALIZATION AND INSIGHTS</vt:lpstr>
      <vt:lpstr>Conclusion</vt:lpstr>
      <vt:lpstr>The thankyou note</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Microsoft Office User</cp:lastModifiedBy>
  <cp:revision>19</cp:revision>
  <dcterms:created xsi:type="dcterms:W3CDTF">2025-07-01T06:51:42Z</dcterms:created>
  <dcterms:modified xsi:type="dcterms:W3CDTF">2025-07-06T08:05:15Z</dcterms:modified>
</cp:coreProperties>
</file>