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7" r:id="rId4"/>
    <p:sldId id="268" r:id="rId5"/>
    <p:sldId id="282" r:id="rId6"/>
    <p:sldId id="269" r:id="rId7"/>
    <p:sldId id="271" r:id="rId8"/>
    <p:sldId id="257" r:id="rId9"/>
    <p:sldId id="285" r:id="rId10"/>
    <p:sldId id="288" r:id="rId11"/>
    <p:sldId id="291" r:id="rId12"/>
    <p:sldId id="273" r:id="rId13"/>
    <p:sldId id="260" r:id="rId14"/>
    <p:sldId id="274" r:id="rId15"/>
    <p:sldId id="258" r:id="rId16"/>
    <p:sldId id="275" r:id="rId17"/>
    <p:sldId id="264" r:id="rId18"/>
    <p:sldId id="278" r:id="rId19"/>
    <p:sldId id="270" r:id="rId20"/>
    <p:sldId id="276" r:id="rId21"/>
    <p:sldId id="279" r:id="rId22"/>
    <p:sldId id="280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83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-90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7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8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5C5E91-AE6C-4403-841D-37E556CB592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5D07-5F96-41F7-AC4C-F36ABF02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" y="963392"/>
            <a:ext cx="11181522" cy="2677648"/>
          </a:xfrm>
        </p:spPr>
        <p:txBody>
          <a:bodyPr/>
          <a:lstStyle/>
          <a:p>
            <a:pPr algn="ctr"/>
            <a:r>
              <a:rPr lang="en-US" b="1" dirty="0"/>
              <a:t>Project 2: App installation							based on ads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81BD-8D00-4D9B-9A64-180ED759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22920"/>
            <a:ext cx="8825658" cy="1580226"/>
          </a:xfrm>
        </p:spPr>
        <p:txBody>
          <a:bodyPr>
            <a:normAutofit/>
          </a:bodyPr>
          <a:lstStyle/>
          <a:p>
            <a:r>
              <a:rPr lang="en-US" dirty="0"/>
              <a:t>PRESENTED BY: Hanson </a:t>
            </a:r>
            <a:r>
              <a:rPr lang="en-US" dirty="0" err="1"/>
              <a:t>wu</a:t>
            </a:r>
            <a:endParaRPr lang="en-US" dirty="0"/>
          </a:p>
          <a:p>
            <a:r>
              <a:rPr lang="en-US" dirty="0"/>
              <a:t>			    Medha Tiwary</a:t>
            </a:r>
          </a:p>
          <a:p>
            <a:r>
              <a:rPr lang="en-US" dirty="0"/>
              <a:t>			    </a:t>
            </a:r>
            <a:r>
              <a:rPr lang="en-US" dirty="0" err="1"/>
              <a:t>Jaahnavi</a:t>
            </a:r>
            <a:r>
              <a:rPr lang="en-US" dirty="0"/>
              <a:t> </a:t>
            </a:r>
            <a:r>
              <a:rPr lang="en-US" dirty="0" err="1"/>
              <a:t>Tiruthani</a:t>
            </a:r>
            <a:endParaRPr lang="en-US" dirty="0"/>
          </a:p>
          <a:p>
            <a:r>
              <a:rPr lang="en-US" dirty="0"/>
              <a:t>			    </a:t>
            </a:r>
            <a:r>
              <a:rPr lang="en-US" dirty="0" err="1"/>
              <a:t>animesh</a:t>
            </a:r>
            <a:r>
              <a:rPr lang="en-US" dirty="0"/>
              <a:t> </a:t>
            </a:r>
            <a:r>
              <a:rPr lang="en-US" dirty="0" err="1"/>
              <a:t>kansal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8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lh3.googleusercontent.com/yy14VPRTz53hKUyn0vtCj6vo40Owve5VYLACu71d-68Pl6x0IYWB8EuqWaTR6ZFojQpUmcXkJqoMnYWLKRof5SvHnBQuT-x1f21It6wO3_8e1zQHSrWs0iO7NasCne-jJmbusnld">
            <a:extLst>
              <a:ext uri="{FF2B5EF4-FFF2-40B4-BE49-F238E27FC236}">
                <a16:creationId xmlns:a16="http://schemas.microsoft.com/office/drawing/2014/main" id="{41FE5F85-B98F-4DA1-894E-A3A412FC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" y="1828596"/>
            <a:ext cx="5891977" cy="44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4.googleusercontent.com/rPXruo3QCPDo_Mp25iHsnL5X0XG7_YZMSc1D1BcBg4h15I6IUNxVY_QfkbAUYHfQBJl2Kp5os_p2Y6ra3a7s8Rz_dbZFXlbYm_UkgQARuN7JixpeXJ5pA7tzjWQ-5xJuVukkOSLu">
            <a:extLst>
              <a:ext uri="{FF2B5EF4-FFF2-40B4-BE49-F238E27FC236}">
                <a16:creationId xmlns:a16="http://schemas.microsoft.com/office/drawing/2014/main" id="{42736F03-748F-447A-82B1-826A309A9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596"/>
            <a:ext cx="6237782" cy="44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F1AD5-3602-4263-B177-523D51C4ABC9}"/>
              </a:ext>
            </a:extLst>
          </p:cNvPr>
          <p:cNvSpPr txBox="1"/>
          <p:nvPr/>
        </p:nvSpPr>
        <p:spPr>
          <a:xfrm>
            <a:off x="1994808" y="674007"/>
            <a:ext cx="7170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Distribution by Volume range and Install </a:t>
            </a:r>
          </a:p>
          <a:p>
            <a:r>
              <a:rPr lang="en-US" sz="2800" dirty="0"/>
              <a:t>(over and under sampling)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37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s://lh3.googleusercontent.com/9GuBw2Jktm5s_bveo_pKRE0G0Swp8aHLQ3K31viws_4O9mccu3argIWRBEr6QmPoeyG1n5Uu_6CrzP7PI42RfkZsOoU1CfWAQGCgHquDitO6clxdyKDoup8e6YLk2MELel8kAH3L">
            <a:extLst>
              <a:ext uri="{FF2B5EF4-FFF2-40B4-BE49-F238E27FC236}">
                <a16:creationId xmlns:a16="http://schemas.microsoft.com/office/drawing/2014/main" id="{EEF0E068-12E2-465D-8FDA-E72B249C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63" y="2514600"/>
            <a:ext cx="5102951" cy="41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h3.googleusercontent.com/wzI6_deHcF7WbY8JrAWhJbqvcRvvEtAEqxRnA9rT9dV15P-5Aos12kzeNEWUL-_vUOreBgP3OXL0lAskUXOS-P9T20zHWdV6l0EsQ-hGCTDm9d33abp5R8T0qKfCUBTto1LeHFuA">
            <a:extLst>
              <a:ext uri="{FF2B5EF4-FFF2-40B4-BE49-F238E27FC236}">
                <a16:creationId xmlns:a16="http://schemas.microsoft.com/office/drawing/2014/main" id="{A764EB7D-AD93-490D-A1F5-20D9B72D1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63" y="2514600"/>
            <a:ext cx="5338715" cy="402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6F9CF3-1050-4150-82B0-F8A35DBB9F82}"/>
              </a:ext>
            </a:extLst>
          </p:cNvPr>
          <p:cNvSpPr txBox="1"/>
          <p:nvPr/>
        </p:nvSpPr>
        <p:spPr>
          <a:xfrm>
            <a:off x="1523999" y="872159"/>
            <a:ext cx="7749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Display_mode</a:t>
            </a:r>
            <a:r>
              <a:rPr lang="en-US" sz="2800" dirty="0"/>
              <a:t> vs Install </a:t>
            </a:r>
          </a:p>
          <a:p>
            <a:r>
              <a:rPr lang="en-US" sz="2800" dirty="0"/>
              <a:t>(over and under sampling)</a:t>
            </a:r>
          </a:p>
        </p:txBody>
      </p:sp>
    </p:spTree>
    <p:extLst>
      <p:ext uri="{BB962C8B-B14F-4D97-AF65-F5344CB8AC3E}">
        <p14:creationId xmlns:p14="http://schemas.microsoft.com/office/powerpoint/2010/main" val="28187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900-5CED-4D32-B9DF-99958A2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9" y="870429"/>
            <a:ext cx="10781071" cy="706964"/>
          </a:xfrm>
        </p:spPr>
        <p:txBody>
          <a:bodyPr/>
          <a:lstStyle/>
          <a:p>
            <a:r>
              <a:rPr lang="en-US" dirty="0"/>
              <a:t>Interaction Variable: Publisher_id*device_make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6905-D66C-4297-B4FA-39B6C83A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31624"/>
            <a:ext cx="10781071" cy="3416300"/>
          </a:xfrm>
        </p:spPr>
        <p:txBody>
          <a:bodyPr numCol="1">
            <a:normAutofit/>
          </a:bodyPr>
          <a:lstStyle/>
          <a:p>
            <a:r>
              <a:rPr lang="en-US" sz="2800" dirty="0"/>
              <a:t>The combination of what app on what phone the ad was displayed on</a:t>
            </a:r>
          </a:p>
          <a:p>
            <a:r>
              <a:rPr lang="en-US" sz="2800" dirty="0"/>
              <a:t>Ads on some apps are annoying</a:t>
            </a:r>
          </a:p>
          <a:p>
            <a:r>
              <a:rPr lang="en-US" sz="2800" dirty="0"/>
              <a:t>Some phones can’t handle too many new downloads</a:t>
            </a:r>
          </a:p>
          <a:p>
            <a:r>
              <a:rPr lang="en-US" sz="2800" dirty="0"/>
              <a:t>Other interactions did not improve our model</a:t>
            </a:r>
          </a:p>
          <a:p>
            <a:pPr lvl="1"/>
            <a:r>
              <a:rPr lang="en-US" sz="2200" dirty="0"/>
              <a:t>E.g. </a:t>
            </a:r>
            <a:r>
              <a:rPr lang="en-US" sz="2200" dirty="0" err="1"/>
              <a:t>device_platform</a:t>
            </a:r>
            <a:r>
              <a:rPr lang="en-US" sz="2200" dirty="0"/>
              <a:t>*publisher_id</a:t>
            </a:r>
          </a:p>
        </p:txBody>
      </p:sp>
    </p:spTree>
    <p:extLst>
      <p:ext uri="{BB962C8B-B14F-4D97-AF65-F5344CB8AC3E}">
        <p14:creationId xmlns:p14="http://schemas.microsoft.com/office/powerpoint/2010/main" val="21678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900-5CED-4D32-B9DF-99958A2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709" y="752442"/>
            <a:ext cx="8761413" cy="706964"/>
          </a:xfrm>
        </p:spPr>
        <p:txBody>
          <a:bodyPr/>
          <a:lstStyle/>
          <a:p>
            <a:r>
              <a:rPr lang="en-US" dirty="0"/>
              <a:t>Our Logistic Model: AIC and SC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E8A2E-813E-4662-A3B0-19BD3B02ED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6959" y="3967316"/>
            <a:ext cx="4352925" cy="2654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D57B2-8676-4E00-B79A-60145CAF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7" y="1680632"/>
            <a:ext cx="11433420" cy="22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900-5CED-4D32-B9DF-99958A2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709" y="752442"/>
            <a:ext cx="8761413" cy="706964"/>
          </a:xfrm>
        </p:spPr>
        <p:txBody>
          <a:bodyPr/>
          <a:lstStyle/>
          <a:p>
            <a:r>
              <a:rPr lang="en-US" dirty="0"/>
              <a:t>Our Logistic Model: 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9D250-55BD-4A94-AFDD-C007A23EAF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451" y="1928191"/>
            <a:ext cx="5958349" cy="4929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10FA0C-1722-411D-A1F9-D1E6F4664C91}"/>
              </a:ext>
            </a:extLst>
          </p:cNvPr>
          <p:cNvSpPr txBox="1"/>
          <p:nvPr/>
        </p:nvSpPr>
        <p:spPr>
          <a:xfrm>
            <a:off x="7280788" y="3588707"/>
            <a:ext cx="4468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Area = 0.5771</a:t>
            </a:r>
          </a:p>
        </p:txBody>
      </p:sp>
    </p:spTree>
    <p:extLst>
      <p:ext uri="{BB962C8B-B14F-4D97-AF65-F5344CB8AC3E}">
        <p14:creationId xmlns:p14="http://schemas.microsoft.com/office/powerpoint/2010/main" val="213445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B2D33A2-494A-4FBF-A6D7-1031E46453FB}"/>
              </a:ext>
            </a:extLst>
          </p:cNvPr>
          <p:cNvSpPr txBox="1">
            <a:spLocks/>
          </p:cNvSpPr>
          <p:nvPr/>
        </p:nvSpPr>
        <p:spPr bwMode="gray">
          <a:xfrm>
            <a:off x="1336851" y="89383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We also used our model to test: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B4FAF41-EF86-4A1D-8F58-BC17A9FD232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9253673"/>
              </p:ext>
            </p:extLst>
          </p:nvPr>
        </p:nvGraphicFramePr>
        <p:xfrm>
          <a:off x="566995" y="2786743"/>
          <a:ext cx="11291177" cy="386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793">
                  <a:extLst>
                    <a:ext uri="{9D8B030D-6E8A-4147-A177-3AD203B41FA5}">
                      <a16:colId xmlns:a16="http://schemas.microsoft.com/office/drawing/2014/main" val="3370378484"/>
                    </a:ext>
                  </a:extLst>
                </a:gridCol>
                <a:gridCol w="2415794">
                  <a:extLst>
                    <a:ext uri="{9D8B030D-6E8A-4147-A177-3AD203B41FA5}">
                      <a16:colId xmlns:a16="http://schemas.microsoft.com/office/drawing/2014/main" val="1982065207"/>
                    </a:ext>
                  </a:extLst>
                </a:gridCol>
                <a:gridCol w="2822795">
                  <a:extLst>
                    <a:ext uri="{9D8B030D-6E8A-4147-A177-3AD203B41FA5}">
                      <a16:colId xmlns:a16="http://schemas.microsoft.com/office/drawing/2014/main" val="2578619094"/>
                    </a:ext>
                  </a:extLst>
                </a:gridCol>
                <a:gridCol w="2822795">
                  <a:extLst>
                    <a:ext uri="{9D8B030D-6E8A-4147-A177-3AD203B41FA5}">
                      <a16:colId xmlns:a16="http://schemas.microsoft.com/office/drawing/2014/main" val="3920587102"/>
                    </a:ext>
                  </a:extLst>
                </a:gridCol>
              </a:tblGrid>
              <a:tr h="55567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2394"/>
                  </a:ext>
                </a:extLst>
              </a:tr>
              <a:tr h="555675">
                <a:tc>
                  <a:txBody>
                    <a:bodyPr/>
                    <a:lstStyle/>
                    <a:p>
                      <a:r>
                        <a:rPr lang="en-US" sz="2400" dirty="0"/>
                        <a:t>Original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8037.513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8046.862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96074"/>
                  </a:ext>
                </a:extLst>
              </a:tr>
              <a:tr h="555675">
                <a:tc>
                  <a:txBody>
                    <a:bodyPr/>
                    <a:lstStyle/>
                    <a:p>
                      <a:r>
                        <a:rPr lang="en-US" sz="2400" dirty="0"/>
                        <a:t>New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7815.984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7825.174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60559"/>
                  </a:ext>
                </a:extLst>
              </a:tr>
              <a:tr h="5556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Under Sampled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131.911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137.126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30672"/>
                  </a:ext>
                </a:extLst>
              </a:tr>
              <a:tr h="5556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Over-sampled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15616.940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15626.963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05261"/>
                  </a:ext>
                </a:extLst>
              </a:tr>
              <a:tr h="555675">
                <a:tc>
                  <a:txBody>
                    <a:bodyPr/>
                    <a:lstStyle/>
                    <a:p>
                      <a:r>
                        <a:rPr lang="en-US" sz="2400" dirty="0"/>
                        <a:t>Over-Sampled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17292.136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17302.081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8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5D07-5F96-41F7-AC4C-F36ABF02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3392"/>
            <a:ext cx="8825658" cy="2677648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6250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F85F09-1900-44C9-BA8B-0E5B6077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393" y="2445026"/>
            <a:ext cx="11404442" cy="2388230"/>
          </a:xfrm>
        </p:spPr>
        <p:txBody>
          <a:bodyPr>
            <a:noAutofit/>
          </a:bodyPr>
          <a:lstStyle/>
          <a:p>
            <a:r>
              <a:rPr lang="en-US" sz="3200" dirty="0"/>
              <a:t>Want to minimize the number of errors but maintain a ratio</a:t>
            </a:r>
          </a:p>
          <a:p>
            <a:r>
              <a:rPr lang="en-US" sz="3200" dirty="0"/>
              <a:t>Want a ratio of N:1 of C1:C2 Errors</a:t>
            </a:r>
          </a:p>
          <a:p>
            <a:r>
              <a:rPr lang="en-US" sz="3200" dirty="0"/>
              <a:t>Using </a:t>
            </a:r>
            <a:r>
              <a:rPr lang="en-US" sz="3200" dirty="0" err="1"/>
              <a:t>ctable</a:t>
            </a:r>
            <a:r>
              <a:rPr lang="en-US" sz="3200" dirty="0"/>
              <a:t> and </a:t>
            </a:r>
            <a:r>
              <a:rPr lang="en-US" sz="3200" dirty="0" err="1"/>
              <a:t>pprob</a:t>
            </a:r>
            <a:r>
              <a:rPr lang="en-US" sz="3200" dirty="0"/>
              <a:t>= threshold value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7A8B91-E4E0-4DA5-8F6B-06D686D0939A}"/>
              </a:ext>
            </a:extLst>
          </p:cNvPr>
          <p:cNvSpPr txBox="1">
            <a:spLocks/>
          </p:cNvSpPr>
          <p:nvPr/>
        </p:nvSpPr>
        <p:spPr bwMode="gray">
          <a:xfrm>
            <a:off x="1336851" y="89383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Thought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EA638-C1E5-4AFA-858A-5CBB1AED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2" y="5208104"/>
            <a:ext cx="11301272" cy="16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3DA-FEB8-48B2-B6E3-359AD257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7128" cy="706964"/>
          </a:xfrm>
        </p:spPr>
        <p:txBody>
          <a:bodyPr/>
          <a:lstStyle/>
          <a:p>
            <a:r>
              <a:rPr lang="en-US" dirty="0"/>
              <a:t>25:1 pprob=0.011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132FD7E-1223-4B53-B11A-9A28E715B8B3}"/>
              </a:ext>
            </a:extLst>
          </p:cNvPr>
          <p:cNvSpPr txBox="1">
            <a:spLocks/>
          </p:cNvSpPr>
          <p:nvPr/>
        </p:nvSpPr>
        <p:spPr>
          <a:xfrm>
            <a:off x="716560" y="2690154"/>
            <a:ext cx="7890412" cy="147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11690 C1 errors and 564 C2 </a:t>
            </a:r>
          </a:p>
          <a:p>
            <a:r>
              <a:rPr lang="en-US" sz="3200" dirty="0"/>
              <a:t>ratio of about 20.7:1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824AB3-BD10-41DD-868B-7CD64FA56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5240" y="4167846"/>
            <a:ext cx="8427440" cy="243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6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3DA-FEB8-48B2-B6E3-359AD257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7128" cy="706964"/>
          </a:xfrm>
        </p:spPr>
        <p:txBody>
          <a:bodyPr/>
          <a:lstStyle/>
          <a:p>
            <a:r>
              <a:rPr lang="en-US" dirty="0"/>
              <a:t>50:1 pprob=0.0085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132FD7E-1223-4B53-B11A-9A28E715B8B3}"/>
              </a:ext>
            </a:extLst>
          </p:cNvPr>
          <p:cNvSpPr txBox="1">
            <a:spLocks/>
          </p:cNvSpPr>
          <p:nvPr/>
        </p:nvSpPr>
        <p:spPr>
          <a:xfrm>
            <a:off x="716560" y="2690154"/>
            <a:ext cx="7890412" cy="147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18935 C1 errors and 485 C2 </a:t>
            </a:r>
          </a:p>
          <a:p>
            <a:r>
              <a:rPr lang="en-US" sz="3200" dirty="0"/>
              <a:t>ratio of about 39:1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FF1506-7D01-46F7-8A2D-E1B9062169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4622" y="4094328"/>
            <a:ext cx="7802756" cy="25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8063-CFA5-4C6D-85F5-1F81FDAE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2B9A-FF51-4021-AF29-40260F21F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91536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Exploratory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Data Cleaning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New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Sampling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AIC and SC comparison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ROC Curve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Model Comparison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Cost sensitivity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2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3DA-FEB8-48B2-B6E3-359AD257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7128" cy="706964"/>
          </a:xfrm>
        </p:spPr>
        <p:txBody>
          <a:bodyPr/>
          <a:lstStyle/>
          <a:p>
            <a:r>
              <a:rPr lang="en-US" dirty="0"/>
              <a:t>100:1 pprob=0.008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132FD7E-1223-4B53-B11A-9A28E715B8B3}"/>
              </a:ext>
            </a:extLst>
          </p:cNvPr>
          <p:cNvSpPr txBox="1">
            <a:spLocks/>
          </p:cNvSpPr>
          <p:nvPr/>
        </p:nvSpPr>
        <p:spPr>
          <a:xfrm>
            <a:off x="716560" y="2690154"/>
            <a:ext cx="7890412" cy="147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34257 C1 errors and 328 C2 </a:t>
            </a:r>
          </a:p>
          <a:p>
            <a:r>
              <a:rPr lang="en-US" sz="3200" dirty="0"/>
              <a:t>ratio of about 104:1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81AE2-E03E-4543-A08D-4FE1E9FF5F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3191" y="4167846"/>
            <a:ext cx="8397781" cy="22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4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3DA-FEB8-48B2-B6E3-359AD257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7128" cy="706964"/>
          </a:xfrm>
        </p:spPr>
        <p:txBody>
          <a:bodyPr/>
          <a:lstStyle/>
          <a:p>
            <a:r>
              <a:rPr lang="en-US" dirty="0"/>
              <a:t>200:1 pprob=0.00788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132FD7E-1223-4B53-B11A-9A28E715B8B3}"/>
              </a:ext>
            </a:extLst>
          </p:cNvPr>
          <p:cNvSpPr txBox="1">
            <a:spLocks/>
          </p:cNvSpPr>
          <p:nvPr/>
        </p:nvSpPr>
        <p:spPr>
          <a:xfrm>
            <a:off x="716560" y="2690154"/>
            <a:ext cx="7890412" cy="1477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58557 C1 errors and 299 C2 </a:t>
            </a:r>
          </a:p>
          <a:p>
            <a:r>
              <a:rPr lang="en-US" sz="3200" dirty="0"/>
              <a:t>ratio of about 195.8:1</a:t>
            </a:r>
          </a:p>
          <a:p>
            <a:r>
              <a:rPr lang="en-US" sz="3200" dirty="0"/>
              <a:t>However…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03321-FA74-4DED-AADB-914EAD9A4A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4071" y="4222882"/>
            <a:ext cx="9008011" cy="25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8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3DA-FEB8-48B2-B6E3-359AD257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7128" cy="706964"/>
          </a:xfrm>
        </p:spPr>
        <p:txBody>
          <a:bodyPr/>
          <a:lstStyle/>
          <a:p>
            <a:r>
              <a:rPr lang="en-US" dirty="0"/>
              <a:t>200:1 pprob=0.00790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132FD7E-1223-4B53-B11A-9A28E715B8B3}"/>
              </a:ext>
            </a:extLst>
          </p:cNvPr>
          <p:cNvSpPr txBox="1">
            <a:spLocks/>
          </p:cNvSpPr>
          <p:nvPr/>
        </p:nvSpPr>
        <p:spPr>
          <a:xfrm>
            <a:off x="716559" y="2690154"/>
            <a:ext cx="9507127" cy="1477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39247 C1 errors and 299 C2 </a:t>
            </a:r>
          </a:p>
          <a:p>
            <a:r>
              <a:rPr lang="en-US" sz="3200" dirty="0"/>
              <a:t>Reduces C1 errors without increasing C2 errors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8BC66-8B9F-49BF-BEF7-3DBD2285A4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6154" y="4167846"/>
            <a:ext cx="8105160" cy="25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5D07-5F96-41F7-AC4C-F36ABF02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3392"/>
            <a:ext cx="8825658" cy="267764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411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5.googleusercontent.com/AzgCEmKYkQaFbAurLdu5ffzibpbd_B_rB9utq3YFDRFev9WNVJucG8bk4QIuLfVVmpIF6Ic59aW7EZM2K1u1o5sqoNst8RGsLGkMbmTw5gmqGO6iF5xVaXCooh1XBRLLsKTbIzmJ">
            <a:extLst>
              <a:ext uri="{FF2B5EF4-FFF2-40B4-BE49-F238E27FC236}">
                <a16:creationId xmlns:a16="http://schemas.microsoft.com/office/drawing/2014/main" id="{50C64265-1C97-4A78-916B-97C53E4A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84" y="1255234"/>
            <a:ext cx="7853431" cy="55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8F633-9294-43BE-92B2-3733A09AE22A}"/>
              </a:ext>
            </a:extLst>
          </p:cNvPr>
          <p:cNvSpPr txBox="1"/>
          <p:nvPr/>
        </p:nvSpPr>
        <p:spPr>
          <a:xfrm>
            <a:off x="1744436" y="478971"/>
            <a:ext cx="788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Frequency distribution for install vs WIFI </a:t>
            </a:r>
          </a:p>
        </p:txBody>
      </p:sp>
    </p:spTree>
    <p:extLst>
      <p:ext uri="{BB962C8B-B14F-4D97-AF65-F5344CB8AC3E}">
        <p14:creationId xmlns:p14="http://schemas.microsoft.com/office/powerpoint/2010/main" val="402645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M5_L9pPyXUeYLqlcF1TMcF5FdvLGTX-dQ-SL26eIk8toq_fM4aOMs1VFNpwctEdfZAI1Gn4gPTa8ESyQCQVGdLvpDcQAjcj-3BNLRzd96elSDubUXPnesYoZM3D5NePS8KTTcHHC">
            <a:extLst>
              <a:ext uri="{FF2B5EF4-FFF2-40B4-BE49-F238E27FC236}">
                <a16:creationId xmlns:a16="http://schemas.microsoft.com/office/drawing/2014/main" id="{ACA62F71-C7D2-4199-97EE-B573E6A4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2103"/>
            <a:ext cx="12192000" cy="551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F1AD5-3602-4263-B177-523D51C4ABC9}"/>
              </a:ext>
            </a:extLst>
          </p:cNvPr>
          <p:cNvSpPr txBox="1"/>
          <p:nvPr/>
        </p:nvSpPr>
        <p:spPr>
          <a:xfrm>
            <a:off x="1994808" y="674007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Distribution by Volume range and Install</a:t>
            </a:r>
          </a:p>
        </p:txBody>
      </p:sp>
    </p:spTree>
    <p:extLst>
      <p:ext uri="{BB962C8B-B14F-4D97-AF65-F5344CB8AC3E}">
        <p14:creationId xmlns:p14="http://schemas.microsoft.com/office/powerpoint/2010/main" val="130473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900-5CED-4D32-B9DF-99958A2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9" y="870429"/>
            <a:ext cx="10781071" cy="706964"/>
          </a:xfrm>
        </p:spPr>
        <p:txBody>
          <a:bodyPr/>
          <a:lstStyle/>
          <a:p>
            <a:r>
              <a:rPr lang="en-US" dirty="0"/>
              <a:t>New Variable: Display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6905-D66C-4297-B4FA-39B6C83A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31624"/>
            <a:ext cx="8825659" cy="3416300"/>
          </a:xfrm>
        </p:spPr>
        <p:txBody>
          <a:bodyPr numCol="1">
            <a:normAutofit/>
          </a:bodyPr>
          <a:lstStyle/>
          <a:p>
            <a:r>
              <a:rPr lang="en-US" sz="2400" dirty="0"/>
              <a:t>Using device_height and device_width ratio to create new variable display_mode</a:t>
            </a:r>
          </a:p>
          <a:p>
            <a:r>
              <a:rPr lang="en-US" sz="2400" dirty="0"/>
              <a:t>1=Portrait</a:t>
            </a:r>
          </a:p>
          <a:p>
            <a:r>
              <a:rPr lang="en-US" sz="2400" dirty="0"/>
              <a:t>0=Landscape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889A0-EA6F-4BAA-83CC-52E2A140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70"/>
          <a:stretch/>
        </p:blipFill>
        <p:spPr>
          <a:xfrm>
            <a:off x="545689" y="6000864"/>
            <a:ext cx="10357282" cy="854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904F7-AD61-4E52-AAFB-2AACED159E5D}"/>
              </a:ext>
            </a:extLst>
          </p:cNvPr>
          <p:cNvPicPr/>
          <p:nvPr/>
        </p:nvPicPr>
        <p:blipFill rotWithShape="1">
          <a:blip r:embed="rId3"/>
          <a:srcRect l="-92" t="-3674" b="11083"/>
          <a:stretch/>
        </p:blipFill>
        <p:spPr>
          <a:xfrm>
            <a:off x="4456096" y="3215148"/>
            <a:ext cx="7496829" cy="25718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696AC2-A7AC-4FA8-8596-AD295496398A}"/>
              </a:ext>
            </a:extLst>
          </p:cNvPr>
          <p:cNvSpPr/>
          <p:nvPr/>
        </p:nvSpPr>
        <p:spPr>
          <a:xfrm>
            <a:off x="10505661" y="3429000"/>
            <a:ext cx="1202635" cy="33183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3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5.googleusercontent.com/i--Sd6wuN6rYb3KlHcUnsMSGcZ_T_hKcpmVIE_j29VEDgLltvrK1r8IWhlzttmA6sQeF739khCps-pXOSX91JDLDAz_uq5AeT8F8n2-w7XUbauTe2T6VHpyQKmLFfNne1VaHCRYr">
            <a:extLst>
              <a:ext uri="{FF2B5EF4-FFF2-40B4-BE49-F238E27FC236}">
                <a16:creationId xmlns:a16="http://schemas.microsoft.com/office/drawing/2014/main" id="{AE3DD8E0-F91B-4A17-A82E-1A567813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16" y="1494770"/>
            <a:ext cx="7152967" cy="53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6F9CF3-1050-4150-82B0-F8A35DBB9F82}"/>
              </a:ext>
            </a:extLst>
          </p:cNvPr>
          <p:cNvSpPr txBox="1"/>
          <p:nvPr/>
        </p:nvSpPr>
        <p:spPr>
          <a:xfrm>
            <a:off x="1066800" y="971550"/>
            <a:ext cx="737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Display_mode</a:t>
            </a:r>
            <a:r>
              <a:rPr lang="en-US" sz="2800" dirty="0"/>
              <a:t> vs Install</a:t>
            </a:r>
          </a:p>
        </p:txBody>
      </p:sp>
    </p:spTree>
    <p:extLst>
      <p:ext uri="{BB962C8B-B14F-4D97-AF65-F5344CB8AC3E}">
        <p14:creationId xmlns:p14="http://schemas.microsoft.com/office/powerpoint/2010/main" val="421462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4CFE-4F52-42BB-B088-9EC9B1A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42659" cy="706964"/>
          </a:xfrm>
        </p:spPr>
        <p:txBody>
          <a:bodyPr/>
          <a:lstStyle/>
          <a:p>
            <a:r>
              <a:rPr lang="en-US" dirty="0"/>
              <a:t>Cleaning the Data and making </a:t>
            </a:r>
            <a:r>
              <a:rPr lang="en-US" dirty="0" err="1"/>
              <a:t>newtrain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D2AA-7703-4727-A091-F2D3273A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35" y="2468032"/>
            <a:ext cx="8825659" cy="3416300"/>
          </a:xfrm>
        </p:spPr>
        <p:txBody>
          <a:bodyPr/>
          <a:lstStyle/>
          <a:p>
            <a:r>
              <a:rPr lang="en-US" sz="2400" dirty="0"/>
              <a:t>publisher_id</a:t>
            </a:r>
          </a:p>
          <a:p>
            <a:r>
              <a:rPr lang="en-US" sz="2400" dirty="0"/>
              <a:t>device_make</a:t>
            </a:r>
          </a:p>
          <a:p>
            <a:r>
              <a:rPr lang="en-US" sz="2400" dirty="0"/>
              <a:t>device_os</a:t>
            </a:r>
          </a:p>
          <a:p>
            <a:endParaRPr lang="en-US" sz="2400" dirty="0"/>
          </a:p>
          <a:p>
            <a:r>
              <a:rPr lang="en-US" sz="2400" dirty="0"/>
              <a:t>72426 rows left after</a:t>
            </a:r>
          </a:p>
          <a:p>
            <a:pPr marL="0" indent="0">
              <a:buNone/>
            </a:pPr>
            <a:r>
              <a:rPr lang="en-US" sz="2400" dirty="0"/>
              <a:t>	 initial data cleansing</a:t>
            </a:r>
          </a:p>
          <a:p>
            <a:r>
              <a:rPr lang="en-US" sz="2400" dirty="0"/>
              <a:t>12512 rows removed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FFCEF-5BBB-40FA-86DE-1F5CDA7CE4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3259" y="2247900"/>
            <a:ext cx="4914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4CFE-4F52-42BB-B088-9EC9B1A9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D2AA-7703-4727-A091-F2D3273A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Only about 0.8% installed</a:t>
            </a:r>
          </a:p>
          <a:p>
            <a:r>
              <a:rPr lang="en-US" sz="2400" dirty="0"/>
              <a:t>Too much Bias (model will predict nobody install)</a:t>
            </a:r>
          </a:p>
          <a:p>
            <a:r>
              <a:rPr lang="en-US" sz="2400" dirty="0"/>
              <a:t>Want about a 50/50 mix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8B33B-6F11-458E-87CB-F30EB733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96813"/>
            <a:ext cx="10479929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s://lh4.googleusercontent.com/MkdMwvPOZjac_RLKXvPlFNDZ84TeVvBg-F9_BhsH98Ftq6jq82Qj4cpyCDgFG9JP1DzhBYn7rrPZHDJs_bKTbsdXaLhCQaoX8eAQBz9eTpqSnS5vLalKjO-AWHUEj1c23TBLPLlv">
            <a:extLst>
              <a:ext uri="{FF2B5EF4-FFF2-40B4-BE49-F238E27FC236}">
                <a16:creationId xmlns:a16="http://schemas.microsoft.com/office/drawing/2014/main" id="{C8A46488-766D-4B20-93DB-132969B4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7" y="2355574"/>
            <a:ext cx="4957043" cy="37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3.googleusercontent.com/evadzjvy2Fbg9I4PQAzzK47p9dhBPHMiM5byOtuc9bZ92vunCDTgheDGKk3X8zcT0go9N2eA1Qgas0QrejZ2r16-Cbi3wYe2U16gIH0ZrxLgdVWXFOJH1kA5PwDb6wSO95AsW9jC">
            <a:extLst>
              <a:ext uri="{FF2B5EF4-FFF2-40B4-BE49-F238E27FC236}">
                <a16:creationId xmlns:a16="http://schemas.microsoft.com/office/drawing/2014/main" id="{5D11936E-E015-41E1-84BC-D33DDBC2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2" y="2250042"/>
            <a:ext cx="5473084" cy="381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8F633-9294-43BE-92B2-3733A09AE22A}"/>
              </a:ext>
            </a:extLst>
          </p:cNvPr>
          <p:cNvSpPr txBox="1"/>
          <p:nvPr/>
        </p:nvSpPr>
        <p:spPr>
          <a:xfrm>
            <a:off x="1744436" y="478971"/>
            <a:ext cx="78854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Frequency distribution for install vs WIFI </a:t>
            </a:r>
          </a:p>
          <a:p>
            <a:r>
              <a:rPr lang="en-US" sz="3200" dirty="0"/>
              <a:t>(over and under sampling) </a:t>
            </a:r>
          </a:p>
        </p:txBody>
      </p:sp>
    </p:spTree>
    <p:extLst>
      <p:ext uri="{BB962C8B-B14F-4D97-AF65-F5344CB8AC3E}">
        <p14:creationId xmlns:p14="http://schemas.microsoft.com/office/powerpoint/2010/main" val="86151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1082</TotalTime>
  <Words>384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Project 2: App installation       based on ads</vt:lpstr>
      <vt:lpstr>Overview:</vt:lpstr>
      <vt:lpstr>PowerPoint Presentation</vt:lpstr>
      <vt:lpstr>PowerPoint Presentation</vt:lpstr>
      <vt:lpstr>New Variable: Display Mode</vt:lpstr>
      <vt:lpstr>PowerPoint Presentation</vt:lpstr>
      <vt:lpstr>Cleaning the Data and making newtrain</vt:lpstr>
      <vt:lpstr>Under-Sampling the Data</vt:lpstr>
      <vt:lpstr>PowerPoint Presentation</vt:lpstr>
      <vt:lpstr>PowerPoint Presentation</vt:lpstr>
      <vt:lpstr>PowerPoint Presentation</vt:lpstr>
      <vt:lpstr>Interaction Variable: Publisher_id*device_make</vt:lpstr>
      <vt:lpstr>Our Logistic Model: AIC and SC</vt:lpstr>
      <vt:lpstr>Our Logistic Model: ROC Curve</vt:lpstr>
      <vt:lpstr>PowerPoint Presentation</vt:lpstr>
      <vt:lpstr>Part 2</vt:lpstr>
      <vt:lpstr>PowerPoint Presentation</vt:lpstr>
      <vt:lpstr>25:1 pprob=0.011</vt:lpstr>
      <vt:lpstr>50:1 pprob=0.0085</vt:lpstr>
      <vt:lpstr>100:1 pprob=0.008</vt:lpstr>
      <vt:lpstr>200:1 pprob=0.00788</vt:lpstr>
      <vt:lpstr>200:1 pprob=0.00790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Insights into Catalog Data</dc:title>
  <dc:creator>Tiwary, Medha</dc:creator>
  <cp:lastModifiedBy>Tiwary, Medha</cp:lastModifiedBy>
  <cp:revision>63</cp:revision>
  <dcterms:created xsi:type="dcterms:W3CDTF">2018-03-26T06:57:24Z</dcterms:created>
  <dcterms:modified xsi:type="dcterms:W3CDTF">2018-04-16T20:17:21Z</dcterms:modified>
</cp:coreProperties>
</file>