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73" r:id="rId6"/>
    <p:sldId id="258" r:id="rId7"/>
    <p:sldId id="264" r:id="rId8"/>
    <p:sldId id="270" r:id="rId9"/>
    <p:sldId id="262" r:id="rId10"/>
    <p:sldId id="265" r:id="rId11"/>
    <p:sldId id="261" r:id="rId12"/>
    <p:sldId id="267" r:id="rId13"/>
    <p:sldId id="268" r:id="rId14"/>
    <p:sldId id="269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83" autoAdjust="0"/>
  </p:normalViewPr>
  <p:slideViewPr>
    <p:cSldViewPr snapToGrid="0">
      <p:cViewPr varScale="1">
        <p:scale>
          <a:sx n="65" d="100"/>
          <a:sy n="65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7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5C5E91-AE6C-4403-841D-37E556CB59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280403-EA46-4717-84D1-B63E99D1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D07-5F96-41F7-AC4C-F36ABF02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3392"/>
            <a:ext cx="8825658" cy="2677648"/>
          </a:xfrm>
        </p:spPr>
        <p:txBody>
          <a:bodyPr/>
          <a:lstStyle/>
          <a:p>
            <a:r>
              <a:rPr lang="en-US" dirty="0"/>
              <a:t>Marketing Insights into Catalog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81BD-8D00-4D9B-9A64-180ED759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22920"/>
            <a:ext cx="8825658" cy="1580226"/>
          </a:xfrm>
        </p:spPr>
        <p:txBody>
          <a:bodyPr>
            <a:normAutofit/>
          </a:bodyPr>
          <a:lstStyle/>
          <a:p>
            <a:r>
              <a:rPr lang="en-US" dirty="0"/>
              <a:t>PRESENTED BY: Hanson </a:t>
            </a:r>
            <a:r>
              <a:rPr lang="en-US" dirty="0" err="1"/>
              <a:t>wu</a:t>
            </a:r>
            <a:endParaRPr lang="en-US" dirty="0"/>
          </a:p>
          <a:p>
            <a:r>
              <a:rPr lang="en-US" dirty="0"/>
              <a:t>			    Medha Tiwary</a:t>
            </a:r>
          </a:p>
          <a:p>
            <a:r>
              <a:rPr lang="en-US" dirty="0"/>
              <a:t>			    </a:t>
            </a:r>
            <a:r>
              <a:rPr lang="en-US" dirty="0" err="1"/>
              <a:t>Jaahnavi</a:t>
            </a:r>
            <a:r>
              <a:rPr lang="en-US" dirty="0"/>
              <a:t> </a:t>
            </a:r>
            <a:r>
              <a:rPr lang="en-US" dirty="0" err="1"/>
              <a:t>Tiruthani</a:t>
            </a:r>
            <a:endParaRPr lang="en-US" dirty="0"/>
          </a:p>
          <a:p>
            <a:r>
              <a:rPr lang="en-US" dirty="0"/>
              <a:t>			    </a:t>
            </a:r>
            <a:r>
              <a:rPr lang="en-US" dirty="0" err="1"/>
              <a:t>animesh</a:t>
            </a:r>
            <a:r>
              <a:rPr lang="en-US" dirty="0"/>
              <a:t> </a:t>
            </a:r>
            <a:r>
              <a:rPr lang="en-US" dirty="0" err="1"/>
              <a:t>kansal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8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3695-DA1C-4848-844F-9F1BC74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09923" cy="706964"/>
          </a:xfrm>
        </p:spPr>
        <p:txBody>
          <a:bodyPr/>
          <a:lstStyle/>
          <a:p>
            <a:r>
              <a:rPr lang="en-US" dirty="0"/>
              <a:t>Exploratory Analysis: Household 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F85F09-1900-44C9-BA8B-0E5B6077F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2D59F-113C-4282-91ED-BC22D3BA6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5116" y="2551472"/>
            <a:ext cx="4825157" cy="371756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B4C4B-894F-401C-85B1-43A8A937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6498" y="2681056"/>
            <a:ext cx="6486356" cy="3587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number of households vs </a:t>
            </a:r>
            <a:r>
              <a:rPr lang="en-US" dirty="0" err="1"/>
              <a:t>NetGPR</a:t>
            </a:r>
            <a:r>
              <a:rPr lang="en-US" dirty="0"/>
              <a:t> (NGPR)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Relationship should be explored to understand the better allocation of marketing techniques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potential for the catalog advertising to reach higher number of people in densely populated areas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Resources used for reaching customers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highly optimized if densely populated areas are focused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0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2D33-3D46-48F2-B3CA-7B79A27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Target States with higher NGPR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F6D-2C01-4555-B73F-5EBD9B09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94" y="2217309"/>
            <a:ext cx="5583197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States with higher NGPR could be targeted for more success in sales conversion</a:t>
            </a:r>
          </a:p>
          <a:p>
            <a:r>
              <a:rPr lang="en-US" sz="2800" dirty="0"/>
              <a:t>New York, California, Pennsylvania, Florida, Texas, New Jersey, Ohio, Illinois, Massachusetts, and Michigan: states that can be targeted for more advertising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DD09C-6388-4C1C-B1AB-E3CC865D24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7781" y="2874885"/>
            <a:ext cx="5467514" cy="3906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7A066-08EF-4C80-88CD-A58059784DEB}"/>
              </a:ext>
            </a:extLst>
          </p:cNvPr>
          <p:cNvPicPr/>
          <p:nvPr/>
        </p:nvPicPr>
        <p:blipFill rotWithShape="1">
          <a:blip r:embed="rId3"/>
          <a:srcRect t="22081"/>
          <a:stretch/>
        </p:blipFill>
        <p:spPr>
          <a:xfrm>
            <a:off x="1312606" y="5279923"/>
            <a:ext cx="4223054" cy="15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2D33-3D46-48F2-B3CA-7B79A277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9935"/>
            <a:ext cx="8761413" cy="1238865"/>
          </a:xfrm>
        </p:spPr>
        <p:txBody>
          <a:bodyPr/>
          <a:lstStyle/>
          <a:p>
            <a:r>
              <a:rPr lang="en-US" dirty="0"/>
              <a:t>Idea 2: Encourage more </a:t>
            </a:r>
            <a:r>
              <a:rPr lang="en-US" strike="sngStrike" dirty="0"/>
              <a:t>Offline</a:t>
            </a:r>
            <a:r>
              <a:rPr lang="en-US" dirty="0"/>
              <a:t> Online Orders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F6D-2C01-4555-B73F-5EBD9B09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There is no significant difference in how much people spend online vs offline.</a:t>
            </a:r>
          </a:p>
          <a:p>
            <a:pPr marL="0" indent="0">
              <a:buNone/>
            </a:pPr>
            <a:r>
              <a:rPr lang="en-US" sz="2400" dirty="0"/>
              <a:t>     H</a:t>
            </a:r>
            <a:r>
              <a:rPr lang="en-US" sz="2400" baseline="-25000" dirty="0"/>
              <a:t>A</a:t>
            </a:r>
            <a:r>
              <a:rPr lang="en-US" sz="2400" dirty="0"/>
              <a:t>: There is a difference between how much people spend online vs   	offline.</a:t>
            </a:r>
          </a:p>
          <a:p>
            <a:r>
              <a:rPr lang="en-US" sz="2400" dirty="0"/>
              <a:t>T-test confirms that people tend to order more from offline resources.</a:t>
            </a:r>
          </a:p>
          <a:p>
            <a:r>
              <a:rPr lang="en-US" sz="2400" dirty="0"/>
              <a:t>Concentration should be more on resources to advertise offline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EA18B-CA27-455C-8B96-972A1874AA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647" y="2263807"/>
            <a:ext cx="5832629" cy="44654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A10624-E12A-4317-AE58-CE2D192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9935"/>
            <a:ext cx="8761413" cy="1238865"/>
          </a:xfrm>
        </p:spPr>
        <p:txBody>
          <a:bodyPr/>
          <a:lstStyle/>
          <a:p>
            <a:r>
              <a:rPr lang="en-US" dirty="0"/>
              <a:t>Idea 2: Encourage more Online orders</a:t>
            </a:r>
          </a:p>
        </p:txBody>
      </p:sp>
    </p:spTree>
    <p:extLst>
      <p:ext uri="{BB962C8B-B14F-4D97-AF65-F5344CB8AC3E}">
        <p14:creationId xmlns:p14="http://schemas.microsoft.com/office/powerpoint/2010/main" val="31626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5A7-6080-4AE2-9ED3-AB0F38C8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BC63-C9B1-4336-B5B8-581B569D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027081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3AB1-C51D-48D0-85C3-6B99EE7FE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4052" y="2527885"/>
            <a:ext cx="4376692" cy="433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3C9FE-3FA0-4AEB-9790-2F9654DCC3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1367" y="2917058"/>
            <a:ext cx="5766619" cy="341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6DDF0-24E2-4BC5-A8DB-B30D3C97E3BF}"/>
              </a:ext>
            </a:extLst>
          </p:cNvPr>
          <p:cNvSpPr/>
          <p:nvPr/>
        </p:nvSpPr>
        <p:spPr>
          <a:xfrm>
            <a:off x="3893574" y="5884332"/>
            <a:ext cx="560439" cy="42797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2D33-3D46-48F2-B3CA-7B79A277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9935"/>
            <a:ext cx="8761413" cy="1238865"/>
          </a:xfrm>
        </p:spPr>
        <p:txBody>
          <a:bodyPr/>
          <a:lstStyle/>
          <a:p>
            <a:r>
              <a:rPr lang="en-US" dirty="0"/>
              <a:t>Idea 3: Encourage High-Quantity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F6D-2C01-4555-B73F-5EBD9B09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 positive correlation between both Web Item Quantity and Catalog Item quantity with NGPR</a:t>
            </a:r>
          </a:p>
          <a:p>
            <a:r>
              <a:rPr lang="en-US" sz="2400" dirty="0"/>
              <a:t>Provide Package deals</a:t>
            </a:r>
          </a:p>
          <a:p>
            <a:r>
              <a:rPr lang="en-US" sz="2400" dirty="0"/>
              <a:t>Incentives for purchasing a certain monetary amount (free shipping,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C00-3040-43E9-8256-3F4E51E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E0F4-EBA5-49B1-B611-07DB670F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5543"/>
            <a:ext cx="10190708" cy="3416300"/>
          </a:xfrm>
        </p:spPr>
        <p:txBody>
          <a:bodyPr>
            <a:normAutofit/>
          </a:bodyPr>
          <a:lstStyle/>
          <a:p>
            <a:r>
              <a:rPr lang="en-US" sz="2400" dirty="0"/>
              <a:t>Continue advertising in states with higher total NGPR</a:t>
            </a:r>
          </a:p>
          <a:p>
            <a:pPr lvl="1"/>
            <a:r>
              <a:rPr lang="en-US" sz="2400" dirty="0"/>
              <a:t>Increase advertising in states with high populations relative to their NGPR (e.g. Texas)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Encourage more Online orders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Offer incentives to purchase more items at one time</a:t>
            </a:r>
          </a:p>
        </p:txBody>
      </p:sp>
    </p:spTree>
    <p:extLst>
      <p:ext uri="{BB962C8B-B14F-4D97-AF65-F5344CB8AC3E}">
        <p14:creationId xmlns:p14="http://schemas.microsoft.com/office/powerpoint/2010/main" val="378152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CFE-4F52-42BB-B088-9EC9B1A9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D2AA-7703-4727-A091-F2D3273A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Manipulation and New Variables</a:t>
            </a:r>
          </a:p>
          <a:p>
            <a:r>
              <a:rPr lang="en-US" sz="2400" dirty="0"/>
              <a:t>Exploratory Analysis</a:t>
            </a:r>
          </a:p>
          <a:p>
            <a:r>
              <a:rPr lang="en-US" sz="2400" dirty="0"/>
              <a:t>Ideas</a:t>
            </a:r>
          </a:p>
          <a:p>
            <a:r>
              <a:rPr lang="en-US" sz="2400" dirty="0"/>
              <a:t>Insights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CFE-4F52-42BB-B088-9EC9B1A9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D2AA-7703-4727-A091-F2D3273A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Catalog dataset focuses on several aspects of sales in products</a:t>
            </a:r>
          </a:p>
          <a:p>
            <a:r>
              <a:rPr lang="en-US" sz="2400" dirty="0"/>
              <a:t>Census data from 50 states was used to find marketing insights</a:t>
            </a:r>
          </a:p>
          <a:p>
            <a:r>
              <a:rPr lang="en-US" sz="2400" dirty="0"/>
              <a:t>Merging multiple datasets led to more conclusive answers</a:t>
            </a:r>
          </a:p>
          <a:p>
            <a:r>
              <a:rPr lang="en-US" sz="2400" dirty="0"/>
              <a:t>Exploration led to elimination of certain fields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4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6905-D66C-4297-B4FA-39B6C83A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GPR was identified as the target variable</a:t>
            </a:r>
          </a:p>
          <a:p>
            <a:r>
              <a:rPr lang="en-US" dirty="0"/>
              <a:t>New variable: NGPR or Net GPR was created to understand the net revenue without shipping, handling and sales tax amounts</a:t>
            </a:r>
          </a:p>
          <a:p>
            <a:r>
              <a:rPr lang="en-US" dirty="0"/>
              <a:t>Analysis of each household would be inconclusive </a:t>
            </a:r>
          </a:p>
          <a:p>
            <a:r>
              <a:rPr lang="en-US" dirty="0"/>
              <a:t>So </a:t>
            </a:r>
            <a:r>
              <a:rPr lang="en-US" dirty="0" err="1"/>
              <a:t>SumNGPR</a:t>
            </a:r>
            <a:r>
              <a:rPr lang="en-US" dirty="0"/>
              <a:t> was created to aggregate value of NGPR per </a:t>
            </a: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r>
              <a:rPr lang="en-US" dirty="0"/>
              <a:t>Gender, household type and income was included in the final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3E99F-3C3C-43CC-A403-1760D8317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96"/>
          <a:stretch/>
        </p:blipFill>
        <p:spPr>
          <a:xfrm>
            <a:off x="569041" y="5427406"/>
            <a:ext cx="11052688" cy="8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900-5CED-4D32-B9DF-99958A21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6905-D66C-4297-B4FA-39B6C83A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31624"/>
            <a:ext cx="8825659" cy="3416300"/>
          </a:xfrm>
        </p:spPr>
        <p:txBody>
          <a:bodyPr numCol="2">
            <a:normAutofit/>
          </a:bodyPr>
          <a:lstStyle/>
          <a:p>
            <a:r>
              <a:rPr lang="en-US" sz="2400" dirty="0"/>
              <a:t>Shipping and Handling</a:t>
            </a:r>
          </a:p>
          <a:p>
            <a:r>
              <a:rPr lang="en-US" sz="2400" dirty="0"/>
              <a:t>Sales Tax</a:t>
            </a:r>
          </a:p>
          <a:p>
            <a:r>
              <a:rPr lang="en-US" sz="2400" dirty="0"/>
              <a:t>Cancel Amount</a:t>
            </a:r>
          </a:p>
          <a:p>
            <a:r>
              <a:rPr lang="en-US" sz="2400" dirty="0"/>
              <a:t>Returned Amount</a:t>
            </a:r>
          </a:p>
          <a:p>
            <a:r>
              <a:rPr lang="en-US" sz="2400" dirty="0"/>
              <a:t>Refund Amount</a:t>
            </a:r>
          </a:p>
          <a:p>
            <a:r>
              <a:rPr lang="en-US" sz="2400" dirty="0"/>
              <a:t>Gift Certificate Amount</a:t>
            </a:r>
          </a:p>
          <a:p>
            <a:r>
              <a:rPr lang="en-US" sz="2400" dirty="0"/>
              <a:t>Coupon Amount</a:t>
            </a:r>
          </a:p>
          <a:p>
            <a:r>
              <a:rPr lang="en-US" sz="2400" dirty="0"/>
              <a:t>Refund Status Code</a:t>
            </a:r>
          </a:p>
          <a:p>
            <a:r>
              <a:rPr lang="en-US" sz="2400" dirty="0"/>
              <a:t>Refund Reason</a:t>
            </a:r>
          </a:p>
          <a:p>
            <a:r>
              <a:rPr lang="en-US" sz="2400" dirty="0"/>
              <a:t>Offer Drop Code</a:t>
            </a:r>
          </a:p>
          <a:p>
            <a:r>
              <a:rPr lang="en-US" sz="2400" dirty="0"/>
              <a:t>Additional Charges Amount</a:t>
            </a:r>
          </a:p>
          <a:p>
            <a:r>
              <a:rPr lang="en-US" sz="2400" dirty="0"/>
              <a:t>Write Off Amount</a:t>
            </a:r>
          </a:p>
        </p:txBody>
      </p:sp>
    </p:spTree>
    <p:extLst>
      <p:ext uri="{BB962C8B-B14F-4D97-AF65-F5344CB8AC3E}">
        <p14:creationId xmlns:p14="http://schemas.microsoft.com/office/powerpoint/2010/main" val="2167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B4E16-2ADB-4D00-87A6-CB9D4FA3E2B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0823" y="2876365"/>
            <a:ext cx="3565968" cy="273432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07BF4A-F5A2-4E5D-9135-030E0B8D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4954" y="2681056"/>
            <a:ext cx="6985869" cy="35879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What are the main methods people are spending money on the catalogue?</a:t>
            </a:r>
          </a:p>
          <a:p>
            <a:r>
              <a:rPr lang="en-US" sz="2400" dirty="0"/>
              <a:t>Despite the changes in the advertising methods</a:t>
            </a:r>
          </a:p>
          <a:p>
            <a:r>
              <a:rPr lang="en-US" sz="2400" dirty="0"/>
              <a:t>Conclusive enough to keep the focus on offline method i.e. catalog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2D33A2-494A-4FBF-A6D7-1031E46453FB}"/>
              </a:ext>
            </a:extLst>
          </p:cNvPr>
          <p:cNvSpPr txBox="1">
            <a:spLocks/>
          </p:cNvSpPr>
          <p:nvPr/>
        </p:nvSpPr>
        <p:spPr bwMode="gray">
          <a:xfrm>
            <a:off x="1336851" y="89383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Exploratory Analysis: Initial Parameter Testing</a:t>
            </a:r>
          </a:p>
        </p:txBody>
      </p:sp>
    </p:spTree>
    <p:extLst>
      <p:ext uri="{BB962C8B-B14F-4D97-AF65-F5344CB8AC3E}">
        <p14:creationId xmlns:p14="http://schemas.microsoft.com/office/powerpoint/2010/main" val="32945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F85F09-1900-44C9-BA8B-0E5B6077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393" y="2268828"/>
            <a:ext cx="10758879" cy="1477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Which zip codes or states spend the most money? Which make the most money?</a:t>
            </a:r>
            <a:r>
              <a:rPr lang="en-US" sz="2000" b="1" dirty="0"/>
              <a:t> </a:t>
            </a:r>
          </a:p>
          <a:p>
            <a:r>
              <a:rPr lang="en-US" sz="2000" dirty="0"/>
              <a:t>The states with high average median household income are not the ones with the higher Net Gross Product Revenue</a:t>
            </a:r>
          </a:p>
          <a:p>
            <a:r>
              <a:rPr lang="en-US" sz="2000" dirty="0"/>
              <a:t>NGPR highest in states with large populations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48366-7CFC-4FEC-8F06-E560DCB93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4026" y="4017960"/>
            <a:ext cx="3947807" cy="2840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5635A-E3C0-455C-ADF0-0DADC07DF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9654" y="4017959"/>
            <a:ext cx="4091619" cy="28400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7A8B91-E4E0-4DA5-8F6B-06D686D0939A}"/>
              </a:ext>
            </a:extLst>
          </p:cNvPr>
          <p:cNvSpPr txBox="1">
            <a:spLocks/>
          </p:cNvSpPr>
          <p:nvPr/>
        </p:nvSpPr>
        <p:spPr bwMode="gray">
          <a:xfrm>
            <a:off x="1336851" y="89383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Exploratory Analysis: Initial Parameter Testing</a:t>
            </a:r>
          </a:p>
        </p:txBody>
      </p:sp>
    </p:spTree>
    <p:extLst>
      <p:ext uri="{BB962C8B-B14F-4D97-AF65-F5344CB8AC3E}">
        <p14:creationId xmlns:p14="http://schemas.microsoft.com/office/powerpoint/2010/main" val="24109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7128" cy="706964"/>
          </a:xfrm>
        </p:spPr>
        <p:txBody>
          <a:bodyPr/>
          <a:lstStyle/>
          <a:p>
            <a:r>
              <a:rPr lang="en-US" dirty="0"/>
              <a:t>Exploratory Analysis: Urban vs Semi-Urban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313072"/>
            <a:ext cx="10758879" cy="14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Urban population contributes more to NGPR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A34D9F-1200-4FE9-82F8-09C7D86DDA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458" y="2787445"/>
            <a:ext cx="4957903" cy="407055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2CDF45-8DD3-41F3-8624-9879B5D2682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0705" y="2787446"/>
            <a:ext cx="4957903" cy="39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23DA-FEB8-48B2-B6E3-359AD257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type of household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55B844-9889-4839-961F-CEF1BEA4D34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560" y="3259394"/>
            <a:ext cx="4415879" cy="34850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992E2B-6E9C-4ED3-8D1E-AE5B001D3F5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35659" y="3259394"/>
            <a:ext cx="4714470" cy="3485007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132FD7E-1223-4B53-B11A-9A28E715B8B3}"/>
              </a:ext>
            </a:extLst>
          </p:cNvPr>
          <p:cNvSpPr txBox="1">
            <a:spLocks/>
          </p:cNvSpPr>
          <p:nvPr/>
        </p:nvSpPr>
        <p:spPr>
          <a:xfrm>
            <a:off x="716560" y="2313072"/>
            <a:ext cx="10758879" cy="14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 clear 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839</TotalTime>
  <Words>493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Marketing Insights into Catalog Data</vt:lpstr>
      <vt:lpstr>Overview</vt:lpstr>
      <vt:lpstr>Introduction</vt:lpstr>
      <vt:lpstr>Data manipulation</vt:lpstr>
      <vt:lpstr>Dropped Variables</vt:lpstr>
      <vt:lpstr>PowerPoint Presentation</vt:lpstr>
      <vt:lpstr>PowerPoint Presentation</vt:lpstr>
      <vt:lpstr>Exploratory Analysis: Urban vs Semi-Urban</vt:lpstr>
      <vt:lpstr>Exploratory Analysis: type of household</vt:lpstr>
      <vt:lpstr>Exploratory Analysis: Household Number</vt:lpstr>
      <vt:lpstr>Idea 1: Target States with higher NGPR</vt:lpstr>
      <vt:lpstr>Idea 2: Encourage more Offline Online Orders</vt:lpstr>
      <vt:lpstr>Idea 2: Encourage more Online orders</vt:lpstr>
      <vt:lpstr>Regression using Gender</vt:lpstr>
      <vt:lpstr>Idea 3: Encourage High-Quantity Shopping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Insights into Catalog Data</dc:title>
  <dc:creator>Tiwary, Medha</dc:creator>
  <cp:lastModifiedBy>Windows User</cp:lastModifiedBy>
  <cp:revision>33</cp:revision>
  <dcterms:created xsi:type="dcterms:W3CDTF">2018-03-26T06:57:24Z</dcterms:created>
  <dcterms:modified xsi:type="dcterms:W3CDTF">2018-03-26T21:20:10Z</dcterms:modified>
</cp:coreProperties>
</file>