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769040"/>
            <a:ext cx="216000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2772360" y="1769040"/>
            <a:ext cx="216000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2772360" y="4059000"/>
            <a:ext cx="216000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04000" y="4059000"/>
            <a:ext cx="2160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769040"/>
            <a:ext cx="142524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2000880" y="1769040"/>
            <a:ext cx="142524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3497760" y="1769040"/>
            <a:ext cx="142524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3497760" y="4059000"/>
            <a:ext cx="142524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2000880" y="4059000"/>
            <a:ext cx="142524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504000" y="4059000"/>
            <a:ext cx="14252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1769040"/>
            <a:ext cx="442656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769040"/>
            <a:ext cx="442656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9040"/>
            <a:ext cx="216000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2772360" y="1769040"/>
            <a:ext cx="2160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769040"/>
            <a:ext cx="216000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4000" y="4059000"/>
            <a:ext cx="2160000" cy="20908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2772360" y="1769040"/>
            <a:ext cx="2160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769040"/>
            <a:ext cx="216000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2772360" y="1769040"/>
            <a:ext cx="216000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2772360" y="4059000"/>
            <a:ext cx="2160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769040"/>
            <a:ext cx="216000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2772360" y="1769040"/>
            <a:ext cx="216000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504000" y="1769040"/>
            <a:ext cx="442656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a:t>
            </a:r>
            <a:r>
              <a:rPr b="0" lang="en-IN" sz="1800" spc="-1" strike="noStrike">
                <a:latin typeface="Arial"/>
              </a:rPr>
              <a:t>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a:t>
            </a:r>
            <a:r>
              <a:rPr b="0" lang="en-IN" sz="1800" spc="-1" strike="noStrike">
                <a:latin typeface="Arial"/>
              </a:rPr>
              <a:t>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a:t>
            </a:r>
            <a:r>
              <a:rPr b="0" lang="en-IN" sz="1800" spc="-1" strike="noStrike">
                <a:latin typeface="Arial"/>
              </a:rPr>
              <a:t>Outline </a:t>
            </a:r>
            <a:r>
              <a:rPr b="0" lang="en-IN" sz="1800" spc="-1" strike="noStrike">
                <a:latin typeface="Arial"/>
              </a:rPr>
              <a:t>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a:t>
            </a:r>
            <a:r>
              <a:rPr b="0" lang="en-IN" sz="1800" spc="-1" strike="noStrike">
                <a:latin typeface="Arial"/>
              </a:rPr>
              <a:t>h </a:t>
            </a:r>
            <a:r>
              <a:rPr b="0" lang="en-IN" sz="1800" spc="-1" strike="noStrike">
                <a:latin typeface="Arial"/>
              </a:rPr>
              <a:t>Outli</a:t>
            </a:r>
            <a:r>
              <a:rPr b="0" lang="en-IN" sz="1800" spc="-1" strike="noStrike">
                <a:latin typeface="Arial"/>
              </a:rPr>
              <a:t>ne </a:t>
            </a:r>
            <a:r>
              <a:rPr b="0" lang="en-IN" sz="1800" spc="-1" strike="noStrike">
                <a:latin typeface="Arial"/>
              </a:rPr>
              <a:t>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a:t>
            </a:r>
            <a:r>
              <a:rPr b="0" lang="en-IN" sz="1800" spc="-1" strike="noStrike">
                <a:latin typeface="Arial"/>
              </a:rPr>
              <a:t>if</a:t>
            </a:r>
            <a:r>
              <a:rPr b="0" lang="en-IN" sz="1800" spc="-1" strike="noStrike">
                <a:latin typeface="Arial"/>
              </a:rPr>
              <a:t>t</a:t>
            </a:r>
            <a:r>
              <a:rPr b="0" lang="en-IN" sz="1800" spc="-1" strike="noStrike">
                <a:latin typeface="Arial"/>
              </a:rPr>
              <a:t>h </a:t>
            </a:r>
            <a:r>
              <a:rPr b="0" lang="en-IN" sz="1800" spc="-1" strike="noStrike">
                <a:latin typeface="Arial"/>
              </a:rPr>
              <a:t>O</a:t>
            </a:r>
            <a:r>
              <a:rPr b="0" lang="en-IN" sz="1800" spc="-1" strike="noStrike">
                <a:latin typeface="Arial"/>
              </a:rPr>
              <a:t>u</a:t>
            </a:r>
            <a:r>
              <a:rPr b="0" lang="en-IN" sz="1800" spc="-1" strike="noStrike">
                <a:latin typeface="Arial"/>
              </a:rPr>
              <a:t>tl</a:t>
            </a:r>
            <a:r>
              <a:rPr b="0" lang="en-IN" sz="1800" spc="-1" strike="noStrike">
                <a:latin typeface="Arial"/>
              </a:rPr>
              <a:t>i</a:t>
            </a:r>
            <a:r>
              <a:rPr b="0" lang="en-IN" sz="1800" spc="-1" strike="noStrike">
                <a:latin typeface="Arial"/>
              </a:rPr>
              <a:t>n</a:t>
            </a:r>
            <a:r>
              <a:rPr b="0" lang="en-IN" sz="1800" spc="-1" strike="noStrike">
                <a:latin typeface="Arial"/>
              </a:rPr>
              <a:t>e </a:t>
            </a:r>
            <a:r>
              <a:rPr b="0" lang="en-IN" sz="1800" spc="-1" strike="noStrike">
                <a:latin typeface="Arial"/>
              </a:rPr>
              <a:t>L</a:t>
            </a:r>
            <a:r>
              <a:rPr b="0" lang="en-IN" sz="1800" spc="-1" strike="noStrike">
                <a:latin typeface="Arial"/>
              </a:rPr>
              <a:t>e</a:t>
            </a:r>
            <a:r>
              <a:rPr b="0" lang="en-IN" sz="1800" spc="-1" strike="noStrike">
                <a:latin typeface="Arial"/>
              </a:rPr>
              <a:t>v</a:t>
            </a:r>
            <a:r>
              <a:rPr b="0" lang="en-IN" sz="1800" spc="-1" strike="noStrike">
                <a:latin typeface="Arial"/>
              </a:rPr>
              <a:t>e</a:t>
            </a:r>
            <a:r>
              <a:rPr b="0" lang="en-IN" sz="1800" spc="-1" strike="noStrike">
                <a:latin typeface="Arial"/>
              </a:rPr>
              <a:t>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a:t>
            </a:r>
            <a:r>
              <a:rPr b="0" lang="en-IN" sz="1800" spc="-1" strike="noStrike">
                <a:latin typeface="Arial"/>
              </a:rPr>
              <a:t>i</a:t>
            </a:r>
            <a:r>
              <a:rPr b="0" lang="en-IN" sz="1800" spc="-1" strike="noStrike">
                <a:latin typeface="Arial"/>
              </a:rPr>
              <a:t>x</a:t>
            </a:r>
            <a:r>
              <a:rPr b="0" lang="en-IN" sz="1800" spc="-1" strike="noStrike">
                <a:latin typeface="Arial"/>
              </a:rPr>
              <a:t>t</a:t>
            </a:r>
            <a:r>
              <a:rPr b="0" lang="en-IN" sz="1800" spc="-1" strike="noStrike">
                <a:latin typeface="Arial"/>
              </a:rPr>
              <a:t>h</a:t>
            </a:r>
            <a:r>
              <a:rPr b="0" lang="en-IN" sz="1800" spc="-1" strike="noStrike">
                <a:latin typeface="Arial"/>
              </a:rPr>
              <a:t> </a:t>
            </a:r>
            <a:r>
              <a:rPr b="0" lang="en-IN" sz="1800" spc="-1" strike="noStrike">
                <a:latin typeface="Arial"/>
              </a:rPr>
              <a:t>O</a:t>
            </a:r>
            <a:r>
              <a:rPr b="0" lang="en-IN" sz="1800" spc="-1" strike="noStrike">
                <a:latin typeface="Arial"/>
              </a:rPr>
              <a:t>u</a:t>
            </a:r>
            <a:r>
              <a:rPr b="0" lang="en-IN" sz="1800" spc="-1" strike="noStrike">
                <a:latin typeface="Arial"/>
              </a:rPr>
              <a:t>t</a:t>
            </a:r>
            <a:r>
              <a:rPr b="0" lang="en-IN" sz="1800" spc="-1" strike="noStrike">
                <a:latin typeface="Arial"/>
              </a:rPr>
              <a:t>l</a:t>
            </a:r>
            <a:r>
              <a:rPr b="0" lang="en-IN" sz="1800" spc="-1" strike="noStrike">
                <a:latin typeface="Arial"/>
              </a:rPr>
              <a:t>i</a:t>
            </a:r>
            <a:r>
              <a:rPr b="0" lang="en-IN" sz="1800" spc="-1" strike="noStrike">
                <a:latin typeface="Arial"/>
              </a:rPr>
              <a:t>n</a:t>
            </a:r>
            <a:r>
              <a:rPr b="0" lang="en-IN" sz="1800" spc="-1" strike="noStrike">
                <a:latin typeface="Arial"/>
              </a:rPr>
              <a:t>e</a:t>
            </a:r>
            <a:r>
              <a:rPr b="0" lang="en-IN" sz="1800" spc="-1" strike="noStrike">
                <a:latin typeface="Arial"/>
              </a:rPr>
              <a:t> </a:t>
            </a:r>
            <a:r>
              <a:rPr b="0" lang="en-IN" sz="1800" spc="-1" strike="noStrike">
                <a:latin typeface="Arial"/>
              </a:rPr>
              <a:t>L</a:t>
            </a:r>
            <a:r>
              <a:rPr b="0" lang="en-IN" sz="1800" spc="-1" strike="noStrike">
                <a:latin typeface="Arial"/>
              </a:rPr>
              <a:t>e</a:t>
            </a:r>
            <a:r>
              <a:rPr b="0" lang="en-IN" sz="1800" spc="-1" strike="noStrike">
                <a:latin typeface="Arial"/>
              </a:rPr>
              <a:t>v</a:t>
            </a:r>
            <a:r>
              <a:rPr b="0" lang="en-IN" sz="1800" spc="-1" strike="noStrike">
                <a:latin typeface="Arial"/>
              </a:rPr>
              <a:t>e</a:t>
            </a:r>
            <a:r>
              <a:rPr b="0" lang="en-IN" sz="1800" spc="-1" strike="noStrike">
                <a:latin typeface="Arial"/>
              </a:rPr>
              <a:t>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a:t>
            </a:r>
            <a:r>
              <a:rPr b="0" lang="en-IN" sz="1800" spc="-1" strike="noStrike">
                <a:latin typeface="Arial"/>
              </a:rPr>
              <a:t>e</a:t>
            </a:r>
            <a:r>
              <a:rPr b="0" lang="en-IN" sz="1800" spc="-1" strike="noStrike">
                <a:latin typeface="Arial"/>
              </a:rPr>
              <a:t>v</a:t>
            </a:r>
            <a:r>
              <a:rPr b="0" lang="en-IN" sz="1800" spc="-1" strike="noStrike">
                <a:latin typeface="Arial"/>
              </a:rPr>
              <a:t>e</a:t>
            </a:r>
            <a:r>
              <a:rPr b="0" lang="en-IN" sz="1800" spc="-1" strike="noStrike">
                <a:latin typeface="Arial"/>
              </a:rPr>
              <a:t>n</a:t>
            </a:r>
            <a:r>
              <a:rPr b="0" lang="en-IN" sz="1800" spc="-1" strike="noStrike">
                <a:latin typeface="Arial"/>
              </a:rPr>
              <a:t>t</a:t>
            </a:r>
            <a:r>
              <a:rPr b="0" lang="en-IN" sz="1800" spc="-1" strike="noStrike">
                <a:latin typeface="Arial"/>
              </a:rPr>
              <a:t>h</a:t>
            </a:r>
            <a:r>
              <a:rPr b="0" lang="en-IN" sz="1800" spc="-1" strike="noStrike">
                <a:latin typeface="Arial"/>
              </a:rPr>
              <a:t> </a:t>
            </a:r>
            <a:r>
              <a:rPr b="0" lang="en-IN" sz="1800" spc="-1" strike="noStrike">
                <a:latin typeface="Arial"/>
              </a:rPr>
              <a:t>O</a:t>
            </a:r>
            <a:r>
              <a:rPr b="0" lang="en-IN" sz="1800" spc="-1" strike="noStrike">
                <a:latin typeface="Arial"/>
              </a:rPr>
              <a:t>u</a:t>
            </a:r>
            <a:r>
              <a:rPr b="0" lang="en-IN" sz="1800" spc="-1" strike="noStrike">
                <a:latin typeface="Arial"/>
              </a:rPr>
              <a:t>t</a:t>
            </a:r>
            <a:r>
              <a:rPr b="0" lang="en-IN" sz="1800" spc="-1" strike="noStrike">
                <a:latin typeface="Arial"/>
              </a:rPr>
              <a:t>l</a:t>
            </a:r>
            <a:r>
              <a:rPr b="0" lang="en-IN" sz="1800" spc="-1" strike="noStrike">
                <a:latin typeface="Arial"/>
              </a:rPr>
              <a:t>i</a:t>
            </a:r>
            <a:r>
              <a:rPr b="0" lang="en-IN" sz="1800" spc="-1" strike="noStrike">
                <a:latin typeface="Arial"/>
              </a:rPr>
              <a:t>n</a:t>
            </a:r>
            <a:r>
              <a:rPr b="0" lang="en-IN" sz="1800" spc="-1" strike="noStrike">
                <a:latin typeface="Arial"/>
              </a:rPr>
              <a:t>e</a:t>
            </a:r>
            <a:r>
              <a:rPr b="0" lang="en-IN" sz="1800" spc="-1" strike="noStrike">
                <a:latin typeface="Arial"/>
              </a:rPr>
              <a:t> </a:t>
            </a:r>
            <a:r>
              <a:rPr b="0" lang="en-IN" sz="1800" spc="-1" strike="noStrike">
                <a:latin typeface="Arial"/>
              </a:rPr>
              <a:t>L</a:t>
            </a:r>
            <a:r>
              <a:rPr b="0" lang="en-IN" sz="1800" spc="-1" strike="noStrike">
                <a:latin typeface="Arial"/>
              </a:rPr>
              <a:t>e</a:t>
            </a:r>
            <a:r>
              <a:rPr b="0" lang="en-IN" sz="1800" spc="-1" strike="noStrike">
                <a:latin typeface="Arial"/>
              </a:rPr>
              <a:t>v</a:t>
            </a:r>
            <a:r>
              <a:rPr b="0" lang="en-IN" sz="1800" spc="-1" strike="noStrike">
                <a:latin typeface="Arial"/>
              </a:rPr>
              <a:t>e</a:t>
            </a:r>
            <a:r>
              <a:rPr b="0" lang="en-IN" sz="1800" spc="-1" strike="noStrike">
                <a:latin typeface="Arial"/>
              </a:rPr>
              <a:t>l</a:t>
            </a:r>
            <a:endParaRPr b="0" lang="en-IN" sz="1800" spc="-1" strike="noStrike">
              <a:latin typeface="Arial"/>
            </a:endParaRPr>
          </a:p>
        </p:txBody>
      </p:sp>
      <p:sp>
        <p:nvSpPr>
          <p:cNvPr id="2" name="PlaceHolder 3"/>
          <p:cNvSpPr>
            <a:spLocks noGrp="1"/>
          </p:cNvSpPr>
          <p:nvPr>
            <p:ph type="body"/>
          </p:nvPr>
        </p:nvSpPr>
        <p:spPr>
          <a:xfrm>
            <a:off x="5152680" y="1769040"/>
            <a:ext cx="442656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1095480"/>
            <a:ext cx="9071280" cy="1261800"/>
          </a:xfrm>
          <a:prstGeom prst="rect">
            <a:avLst/>
          </a:prstGeom>
          <a:noFill/>
          <a:ln>
            <a:noFill/>
          </a:ln>
        </p:spPr>
        <p:txBody>
          <a:bodyPr lIns="0" rIns="0" tIns="0" bIns="0" anchor="ctr"/>
          <a:p>
            <a:pPr algn="ctr"/>
            <a:r>
              <a:rPr b="0" lang="en-IN" sz="4400" spc="-1" strike="noStrike">
                <a:latin typeface="Arial"/>
              </a:rPr>
              <a:t>Direct Marketing campaigns of a Portuguese banking institution</a:t>
            </a:r>
            <a:endParaRPr b="0" lang="en-IN" sz="4400" spc="-1" strike="noStrike">
              <a:latin typeface="Arial"/>
            </a:endParaRPr>
          </a:p>
        </p:txBody>
      </p:sp>
      <p:sp>
        <p:nvSpPr>
          <p:cNvPr id="40" name="TextShape 2"/>
          <p:cNvSpPr txBox="1"/>
          <p:nvPr/>
        </p:nvSpPr>
        <p:spPr>
          <a:xfrm>
            <a:off x="1080000" y="3240000"/>
            <a:ext cx="7992000" cy="2376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purpose of Classification is to predict whether the client will subscribe a term deposit or not.</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280" cy="1261800"/>
          </a:xfrm>
          <a:prstGeom prst="rect">
            <a:avLst/>
          </a:prstGeom>
          <a:noFill/>
          <a:ln>
            <a:noFill/>
          </a:ln>
        </p:spPr>
        <p:txBody>
          <a:bodyPr lIns="0" rIns="0" tIns="0" bIns="0" anchor="ctr"/>
          <a:p>
            <a:pPr algn="ctr"/>
            <a:r>
              <a:rPr b="0" lang="en-IN" sz="4000" spc="-1" strike="noStrike">
                <a:latin typeface="Arial"/>
              </a:rPr>
              <a:t>Default Attribute: Bank-Client Data</a:t>
            </a:r>
            <a:endParaRPr b="0" lang="en-IN" sz="4000" spc="-1" strike="noStrike">
              <a:latin typeface="Arial"/>
            </a:endParaRPr>
          </a:p>
        </p:txBody>
      </p:sp>
      <p:sp>
        <p:nvSpPr>
          <p:cNvPr id="66" name="TextShape 2"/>
          <p:cNvSpPr txBox="1"/>
          <p:nvPr/>
        </p:nvSpPr>
        <p:spPr>
          <a:xfrm>
            <a:off x="936000" y="173592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600" spc="-1" strike="noStrike">
                <a:latin typeface="Arial"/>
              </a:rPr>
              <a:t>Here the attribute Default is shows that is there any credit in default? Here we see that the value of no credit is more.</a:t>
            </a:r>
            <a:endParaRPr b="0" lang="en-IN" sz="2600" spc="-1" strike="noStrike">
              <a:latin typeface="Arial"/>
            </a:endParaRPr>
          </a:p>
        </p:txBody>
      </p:sp>
      <p:pic>
        <p:nvPicPr>
          <p:cNvPr id="67" name="" descr=""/>
          <p:cNvPicPr/>
          <p:nvPr/>
        </p:nvPicPr>
        <p:blipFill>
          <a:blip r:embed="rId1"/>
          <a:stretch/>
        </p:blipFill>
        <p:spPr>
          <a:xfrm>
            <a:off x="3960000" y="2016000"/>
            <a:ext cx="5328000" cy="42480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301320"/>
            <a:ext cx="9071280" cy="1261800"/>
          </a:xfrm>
          <a:prstGeom prst="rect">
            <a:avLst/>
          </a:prstGeom>
          <a:noFill/>
          <a:ln>
            <a:noFill/>
          </a:ln>
        </p:spPr>
        <p:txBody>
          <a:bodyPr lIns="0" rIns="0" tIns="0" bIns="0" anchor="ctr"/>
          <a:p>
            <a:pPr algn="ctr"/>
            <a:r>
              <a:rPr b="0" lang="en-IN" sz="3600" spc="-1" strike="noStrike">
                <a:latin typeface="Arial"/>
              </a:rPr>
              <a:t>Housing Attribute: Bank-Client Data</a:t>
            </a:r>
            <a:endParaRPr b="0" lang="en-IN" sz="3600" spc="-1" strike="noStrike">
              <a:latin typeface="Arial"/>
            </a:endParaRPr>
          </a:p>
        </p:txBody>
      </p:sp>
      <p:sp>
        <p:nvSpPr>
          <p:cNvPr id="69" name="TextShape 2"/>
          <p:cNvSpPr txBox="1"/>
          <p:nvPr/>
        </p:nvSpPr>
        <p:spPr>
          <a:xfrm>
            <a:off x="504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600" spc="-1" strike="noStrike">
                <a:latin typeface="Arial"/>
              </a:rPr>
              <a:t>This attibute shows that the bank has house loan or not. We can see that 53.33 % employee has housing loan.</a:t>
            </a:r>
            <a:endParaRPr b="0" lang="en-IN" sz="2600" spc="-1" strike="noStrike">
              <a:latin typeface="Arial"/>
            </a:endParaRPr>
          </a:p>
        </p:txBody>
      </p:sp>
      <p:pic>
        <p:nvPicPr>
          <p:cNvPr id="70" name="" descr=""/>
          <p:cNvPicPr/>
          <p:nvPr/>
        </p:nvPicPr>
        <p:blipFill>
          <a:blip r:embed="rId1"/>
          <a:stretch/>
        </p:blipFill>
        <p:spPr>
          <a:xfrm>
            <a:off x="3600000" y="1728000"/>
            <a:ext cx="5904000" cy="48240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301320"/>
            <a:ext cx="9071280" cy="1261800"/>
          </a:xfrm>
          <a:prstGeom prst="rect">
            <a:avLst/>
          </a:prstGeom>
          <a:noFill/>
          <a:ln>
            <a:noFill/>
          </a:ln>
        </p:spPr>
        <p:txBody>
          <a:bodyPr lIns="0" rIns="0" tIns="0" bIns="0" anchor="ctr"/>
          <a:p>
            <a:pPr algn="ctr"/>
            <a:r>
              <a:rPr b="0" lang="en-IN" sz="4000" spc="-1" strike="noStrike">
                <a:latin typeface="Arial"/>
              </a:rPr>
              <a:t>Loan: Bank-Client Data</a:t>
            </a:r>
            <a:endParaRPr b="0" lang="en-IN" sz="4000" spc="-1" strike="noStrike">
              <a:latin typeface="Arial"/>
            </a:endParaRPr>
          </a:p>
        </p:txBody>
      </p:sp>
      <p:sp>
        <p:nvSpPr>
          <p:cNvPr id="72" name="TextShape 2"/>
          <p:cNvSpPr txBox="1"/>
          <p:nvPr/>
        </p:nvSpPr>
        <p:spPr>
          <a:xfrm>
            <a:off x="504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600" spc="-1" strike="noStrike">
                <a:latin typeface="Arial"/>
              </a:rPr>
              <a:t>This attribute shows that whether employee has personal loan or not? This graph shows that more number of employee has no any personal loan.</a:t>
            </a:r>
            <a:endParaRPr b="0" lang="en-IN" sz="2600" spc="-1" strike="noStrike">
              <a:latin typeface="Arial"/>
            </a:endParaRPr>
          </a:p>
        </p:txBody>
      </p:sp>
      <p:pic>
        <p:nvPicPr>
          <p:cNvPr id="73" name="" descr=""/>
          <p:cNvPicPr/>
          <p:nvPr/>
        </p:nvPicPr>
        <p:blipFill>
          <a:blip r:embed="rId1"/>
          <a:stretch/>
        </p:blipFill>
        <p:spPr>
          <a:xfrm>
            <a:off x="3672000" y="1728000"/>
            <a:ext cx="5616000" cy="46800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301320"/>
            <a:ext cx="9071280" cy="1261800"/>
          </a:xfrm>
          <a:prstGeom prst="rect">
            <a:avLst/>
          </a:prstGeom>
          <a:noFill/>
          <a:ln>
            <a:noFill/>
          </a:ln>
        </p:spPr>
        <p:txBody>
          <a:bodyPr lIns="0" rIns="0" tIns="0" bIns="0" anchor="ctr"/>
          <a:p>
            <a:pPr algn="ctr"/>
            <a:r>
              <a:rPr b="0" lang="en-IN" sz="4000" spc="-1" strike="noStrike">
                <a:latin typeface="Arial"/>
              </a:rPr>
              <a:t>Contact: Related with last contact of current campaign</a:t>
            </a:r>
            <a:endParaRPr b="0" lang="en-IN" sz="4000" spc="-1" strike="noStrike">
              <a:latin typeface="Arial"/>
            </a:endParaRPr>
          </a:p>
        </p:txBody>
      </p:sp>
      <p:sp>
        <p:nvSpPr>
          <p:cNvPr id="75" name="TextShape 2"/>
          <p:cNvSpPr txBox="1"/>
          <p:nvPr/>
        </p:nvSpPr>
        <p:spPr>
          <a:xfrm>
            <a:off x="504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600" spc="-1" strike="noStrike">
                <a:latin typeface="Arial"/>
              </a:rPr>
              <a:t>This attribute is for communication purpose in </a:t>
            </a:r>
            <a:r>
              <a:rPr b="0" lang="en-IN" sz="2600" spc="-1" strike="noStrike">
                <a:latin typeface="Arial"/>
              </a:rPr>
              <a:t>which 63.47% employee have contact type as </a:t>
            </a:r>
            <a:r>
              <a:rPr b="0" lang="en-IN" sz="2600" spc="-1" strike="noStrike">
                <a:latin typeface="Arial"/>
              </a:rPr>
              <a:t>cellular phone </a:t>
            </a:r>
            <a:endParaRPr b="0" lang="en-IN" sz="2600" spc="-1" strike="noStrike">
              <a:latin typeface="Arial"/>
            </a:endParaRPr>
          </a:p>
        </p:txBody>
      </p:sp>
      <p:pic>
        <p:nvPicPr>
          <p:cNvPr id="76" name="" descr=""/>
          <p:cNvPicPr/>
          <p:nvPr/>
        </p:nvPicPr>
        <p:blipFill>
          <a:blip r:embed="rId1"/>
          <a:stretch/>
        </p:blipFill>
        <p:spPr>
          <a:xfrm>
            <a:off x="3240000" y="1656000"/>
            <a:ext cx="6048000" cy="4896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280" cy="1261800"/>
          </a:xfrm>
          <a:prstGeom prst="rect">
            <a:avLst/>
          </a:prstGeom>
          <a:noFill/>
          <a:ln>
            <a:noFill/>
          </a:ln>
        </p:spPr>
        <p:txBody>
          <a:bodyPr lIns="0" rIns="0" tIns="0" bIns="0" anchor="ctr"/>
          <a:p>
            <a:pPr algn="ctr"/>
            <a:r>
              <a:rPr b="0" lang="en-IN" sz="4400" spc="-1" strike="noStrike">
                <a:latin typeface="Arial"/>
              </a:rPr>
              <a:t>Month: Related with the last contact with current campaign</a:t>
            </a:r>
            <a:endParaRPr b="0" lang="en-IN" sz="4400" spc="-1" strike="noStrike">
              <a:latin typeface="Arial"/>
            </a:endParaRPr>
          </a:p>
        </p:txBody>
      </p:sp>
      <p:sp>
        <p:nvSpPr>
          <p:cNvPr id="78" name="TextShape 2"/>
          <p:cNvSpPr txBox="1"/>
          <p:nvPr/>
        </p:nvSpPr>
        <p:spPr>
          <a:xfrm>
            <a:off x="720000" y="180792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This attribute will shows the last contact month of year. This shows that in may 33.43% employee have been contacted.</a:t>
            </a:r>
            <a:endParaRPr b="0" lang="en-IN" sz="2200" spc="-1" strike="noStrike">
              <a:latin typeface="Arial"/>
            </a:endParaRPr>
          </a:p>
        </p:txBody>
      </p:sp>
      <p:pic>
        <p:nvPicPr>
          <p:cNvPr id="79" name="" descr=""/>
          <p:cNvPicPr/>
          <p:nvPr/>
        </p:nvPicPr>
        <p:blipFill>
          <a:blip r:embed="rId1"/>
          <a:stretch/>
        </p:blipFill>
        <p:spPr>
          <a:xfrm>
            <a:off x="3456000" y="1656000"/>
            <a:ext cx="5832000" cy="5184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301320"/>
            <a:ext cx="9071280" cy="1261800"/>
          </a:xfrm>
          <a:prstGeom prst="rect">
            <a:avLst/>
          </a:prstGeom>
          <a:noFill/>
          <a:ln>
            <a:noFill/>
          </a:ln>
        </p:spPr>
        <p:txBody>
          <a:bodyPr lIns="0" rIns="0" tIns="0" bIns="0" anchor="ctr"/>
          <a:p>
            <a:pPr algn="ctr"/>
            <a:r>
              <a:rPr b="0" lang="en-IN" sz="4400" spc="-1" strike="noStrike">
                <a:latin typeface="Arial"/>
              </a:rPr>
              <a:t>Day of week: Related with content of the current campaign</a:t>
            </a:r>
            <a:endParaRPr b="0" lang="en-IN" sz="4400" spc="-1" strike="noStrike">
              <a:latin typeface="Arial"/>
            </a:endParaRPr>
          </a:p>
        </p:txBody>
      </p:sp>
      <p:sp>
        <p:nvSpPr>
          <p:cNvPr id="81" name="TextShape 2"/>
          <p:cNvSpPr txBox="1"/>
          <p:nvPr/>
        </p:nvSpPr>
        <p:spPr>
          <a:xfrm>
            <a:off x="504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800" spc="-1" strike="noStrike">
                <a:latin typeface="Arial"/>
              </a:rPr>
              <a:t>This attribute represent the last contact day of week. Here we see that on thursday the number of employee contacted is more (20.94%) as compare to others. </a:t>
            </a:r>
            <a:r>
              <a:rPr b="0" lang="en-IN" sz="3200" spc="-1" strike="noStrike">
                <a:latin typeface="Arial"/>
              </a:rPr>
              <a:t> </a:t>
            </a:r>
            <a:endParaRPr b="0" lang="en-IN" sz="3200" spc="-1" strike="noStrike">
              <a:latin typeface="Arial"/>
            </a:endParaRPr>
          </a:p>
        </p:txBody>
      </p:sp>
      <p:pic>
        <p:nvPicPr>
          <p:cNvPr id="82" name="" descr=""/>
          <p:cNvPicPr/>
          <p:nvPr/>
        </p:nvPicPr>
        <p:blipFill>
          <a:blip r:embed="rId1"/>
          <a:stretch/>
        </p:blipFill>
        <p:spPr>
          <a:xfrm>
            <a:off x="2808000" y="1872000"/>
            <a:ext cx="6552000" cy="48960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280" cy="1261800"/>
          </a:xfrm>
          <a:prstGeom prst="rect">
            <a:avLst/>
          </a:prstGeom>
          <a:noFill/>
          <a:ln>
            <a:noFill/>
          </a:ln>
        </p:spPr>
        <p:txBody>
          <a:bodyPr lIns="0" rIns="0" tIns="0" bIns="0" anchor="ctr"/>
          <a:p>
            <a:pPr algn="ctr"/>
            <a:r>
              <a:rPr b="0" lang="en-IN" sz="4400" spc="-1" strike="noStrike">
                <a:latin typeface="Arial"/>
              </a:rPr>
              <a:t>Previous: Other Attribute</a:t>
            </a:r>
            <a:endParaRPr b="0" lang="en-IN" sz="4400" spc="-1" strike="noStrike">
              <a:latin typeface="Arial"/>
            </a:endParaRPr>
          </a:p>
        </p:txBody>
      </p:sp>
      <p:sp>
        <p:nvSpPr>
          <p:cNvPr id="84" name="TextShape 2"/>
          <p:cNvSpPr txBox="1"/>
          <p:nvPr/>
        </p:nvSpPr>
        <p:spPr>
          <a:xfrm>
            <a:off x="792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600" spc="-1" strike="noStrike">
                <a:latin typeface="Arial"/>
              </a:rPr>
              <a:t>Here this attribute shows that the number of contacts performed before this campaign and for this client. We can say the contact never performed  before with employee is more. </a:t>
            </a:r>
            <a:endParaRPr b="0" lang="en-IN" sz="2600" spc="-1" strike="noStrike">
              <a:latin typeface="Arial"/>
            </a:endParaRPr>
          </a:p>
        </p:txBody>
      </p:sp>
      <p:pic>
        <p:nvPicPr>
          <p:cNvPr id="85" name="" descr=""/>
          <p:cNvPicPr/>
          <p:nvPr/>
        </p:nvPicPr>
        <p:blipFill>
          <a:blip r:embed="rId1"/>
          <a:stretch/>
        </p:blipFill>
        <p:spPr>
          <a:xfrm>
            <a:off x="3672000" y="1563120"/>
            <a:ext cx="5616000" cy="48448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280" cy="1261800"/>
          </a:xfrm>
          <a:prstGeom prst="rect">
            <a:avLst/>
          </a:prstGeom>
          <a:noFill/>
          <a:ln>
            <a:noFill/>
          </a:ln>
        </p:spPr>
        <p:txBody>
          <a:bodyPr lIns="0" rIns="0" tIns="0" bIns="0" anchor="ctr"/>
          <a:p>
            <a:pPr algn="ctr"/>
            <a:r>
              <a:rPr b="0" lang="en-IN" sz="4400" spc="-1" strike="noStrike">
                <a:latin typeface="Arial"/>
              </a:rPr>
              <a:t>Poutcome:Other attributes </a:t>
            </a:r>
            <a:endParaRPr b="0" lang="en-IN" sz="4400" spc="-1" strike="noStrike">
              <a:latin typeface="Arial"/>
            </a:endParaRPr>
          </a:p>
        </p:txBody>
      </p:sp>
      <p:sp>
        <p:nvSpPr>
          <p:cNvPr id="87" name="TextShape 2"/>
          <p:cNvSpPr txBox="1"/>
          <p:nvPr/>
        </p:nvSpPr>
        <p:spPr>
          <a:xfrm>
            <a:off x="504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800" spc="-1" strike="noStrike">
                <a:latin typeface="Arial"/>
              </a:rPr>
              <a:t>This </a:t>
            </a:r>
            <a:r>
              <a:rPr b="0" lang="en-IN" sz="2800" spc="-1" strike="noStrike">
                <a:latin typeface="Arial"/>
              </a:rPr>
              <a:t>attribute is </a:t>
            </a:r>
            <a:r>
              <a:rPr b="0" lang="en-IN" sz="2800" spc="-1" strike="noStrike">
                <a:latin typeface="Arial"/>
              </a:rPr>
              <a:t>used to </a:t>
            </a:r>
            <a:r>
              <a:rPr b="0" lang="en-IN" sz="2800" spc="-1" strike="noStrike">
                <a:latin typeface="Arial"/>
              </a:rPr>
              <a:t>show the </a:t>
            </a:r>
            <a:r>
              <a:rPr b="0" lang="en-IN" sz="2800" spc="-1" strike="noStrike">
                <a:latin typeface="Arial"/>
              </a:rPr>
              <a:t>outcome </a:t>
            </a:r>
            <a:r>
              <a:rPr b="0" lang="en-IN" sz="2800" spc="-1" strike="noStrike">
                <a:latin typeface="Arial"/>
              </a:rPr>
              <a:t>of the </a:t>
            </a:r>
            <a:r>
              <a:rPr b="0" lang="en-IN" sz="2800" spc="-1" strike="noStrike">
                <a:latin typeface="Arial"/>
              </a:rPr>
              <a:t>previous </a:t>
            </a:r>
            <a:r>
              <a:rPr b="0" lang="en-IN" sz="2800" spc="-1" strike="noStrike">
                <a:latin typeface="Arial"/>
              </a:rPr>
              <a:t>marketing </a:t>
            </a:r>
            <a:r>
              <a:rPr b="0" lang="en-IN" sz="2800" spc="-1" strike="noStrike">
                <a:latin typeface="Arial"/>
              </a:rPr>
              <a:t>campaign. </a:t>
            </a:r>
            <a:r>
              <a:rPr b="0" lang="en-IN" sz="2800" spc="-1" strike="noStrike">
                <a:latin typeface="Arial"/>
              </a:rPr>
              <a:t>Here we </a:t>
            </a:r>
            <a:r>
              <a:rPr b="0" lang="en-IN" sz="2800" spc="-1" strike="noStrike">
                <a:latin typeface="Arial"/>
              </a:rPr>
              <a:t>see that </a:t>
            </a:r>
            <a:r>
              <a:rPr b="0" lang="en-IN" sz="2800" spc="-1" strike="noStrike">
                <a:latin typeface="Arial"/>
              </a:rPr>
              <a:t>the </a:t>
            </a:r>
            <a:r>
              <a:rPr b="0" lang="en-IN" sz="2800" spc="-1" strike="noStrike">
                <a:latin typeface="Arial"/>
              </a:rPr>
              <a:t>nonexiste</a:t>
            </a:r>
            <a:r>
              <a:rPr b="0" lang="en-IN" sz="2800" spc="-1" strike="noStrike">
                <a:latin typeface="Arial"/>
              </a:rPr>
              <a:t>nt </a:t>
            </a:r>
            <a:r>
              <a:rPr b="0" lang="en-IN" sz="2800" spc="-1" strike="noStrike">
                <a:latin typeface="Arial"/>
              </a:rPr>
              <a:t>category is </a:t>
            </a:r>
            <a:r>
              <a:rPr b="0" lang="en-IN" sz="2800" spc="-1" strike="noStrike">
                <a:latin typeface="Arial"/>
              </a:rPr>
              <a:t>more.</a:t>
            </a:r>
            <a:endParaRPr b="0" lang="en-IN" sz="2800" spc="-1" strike="noStrike">
              <a:latin typeface="Arial"/>
            </a:endParaRPr>
          </a:p>
        </p:txBody>
      </p:sp>
      <p:pic>
        <p:nvPicPr>
          <p:cNvPr id="88" name="" descr=""/>
          <p:cNvPicPr/>
          <p:nvPr/>
        </p:nvPicPr>
        <p:blipFill>
          <a:blip r:embed="rId1"/>
          <a:stretch/>
        </p:blipFill>
        <p:spPr>
          <a:xfrm>
            <a:off x="3096000" y="1656000"/>
            <a:ext cx="6192000" cy="50400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280" cy="1261800"/>
          </a:xfrm>
          <a:prstGeom prst="rect">
            <a:avLst/>
          </a:prstGeom>
          <a:noFill/>
          <a:ln>
            <a:noFill/>
          </a:ln>
        </p:spPr>
        <p:txBody>
          <a:bodyPr lIns="0" rIns="0" tIns="0" bIns="0" anchor="ctr"/>
          <a:p>
            <a:pPr algn="ctr"/>
            <a:r>
              <a:rPr b="0" lang="en-IN" sz="3600" spc="-1" strike="noStrike">
                <a:latin typeface="Arial"/>
              </a:rPr>
              <a:t>ROC Curve: RandomForestClassifier</a:t>
            </a:r>
            <a:endParaRPr b="0" lang="en-IN" sz="3600" spc="-1" strike="noStrike">
              <a:latin typeface="Arial"/>
            </a:endParaRPr>
          </a:p>
        </p:txBody>
      </p:sp>
      <p:sp>
        <p:nvSpPr>
          <p:cNvPr id="90" name="TextShape 2"/>
          <p:cNvSpPr txBox="1"/>
          <p:nvPr/>
        </p:nvSpPr>
        <p:spPr>
          <a:xfrm>
            <a:off x="648000" y="1800000"/>
            <a:ext cx="2664000" cy="4680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4000" spc="-1" strike="noStrike">
                <a:latin typeface="Arial"/>
              </a:rPr>
              <a:t>The ROC curve. In a Receiver Operating Characteristic curve the true positive rate (Sensitivity) is plotted in function of the false positive rate (100-Specificity) for different cut-off points. Each point on the ROC curve represents a sensitivity/specificity pair corresponding to a particular decision threshold.</a:t>
            </a:r>
            <a:endParaRPr b="0" lang="en-IN" sz="4000" spc="-1" strike="noStrike">
              <a:latin typeface="Arial"/>
            </a:endParaRPr>
          </a:p>
        </p:txBody>
      </p:sp>
      <p:pic>
        <p:nvPicPr>
          <p:cNvPr id="91" name="" descr=""/>
          <p:cNvPicPr/>
          <p:nvPr/>
        </p:nvPicPr>
        <p:blipFill>
          <a:blip r:embed="rId1"/>
          <a:stretch/>
        </p:blipFill>
        <p:spPr>
          <a:xfrm>
            <a:off x="3600000" y="1872000"/>
            <a:ext cx="5760000" cy="48240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280" cy="1261800"/>
          </a:xfrm>
          <a:prstGeom prst="rect">
            <a:avLst/>
          </a:prstGeom>
          <a:noFill/>
          <a:ln>
            <a:noFill/>
          </a:ln>
        </p:spPr>
        <p:txBody>
          <a:bodyPr lIns="0" rIns="0" tIns="0" bIns="0" anchor="ctr"/>
          <a:p>
            <a:pPr algn="ctr"/>
            <a:r>
              <a:rPr b="0" lang="en-IN" sz="4400" spc="-1" strike="noStrike">
                <a:latin typeface="Arial"/>
              </a:rPr>
              <a:t>ROC Curve:XGBClassifier </a:t>
            </a:r>
            <a:endParaRPr b="0" lang="en-IN" sz="4400" spc="-1" strike="noStrike">
              <a:latin typeface="Arial"/>
            </a:endParaRPr>
          </a:p>
        </p:txBody>
      </p:sp>
      <p:sp>
        <p:nvSpPr>
          <p:cNvPr id="93" name="TextShape 2"/>
          <p:cNvSpPr txBox="1"/>
          <p:nvPr/>
        </p:nvSpPr>
        <p:spPr>
          <a:xfrm>
            <a:off x="504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5400" spc="-1" strike="noStrike">
                <a:latin typeface="Arial"/>
              </a:rPr>
              <a:t>The ROC curve. In a Receiver Operating Characteristic curve the true positive rate (Sensitivity) is plotted in function of the false positive rate (100-Specificity) for different cut-off points. Each point on the ROC curve represents a sensitivity/specificity pair corresponding to a particular decision threshold.</a:t>
            </a:r>
            <a:endParaRPr b="0" lang="en-IN" sz="5400" spc="-1" strike="noStrike">
              <a:latin typeface="Arial"/>
            </a:endParaRPr>
          </a:p>
        </p:txBody>
      </p:sp>
      <p:pic>
        <p:nvPicPr>
          <p:cNvPr id="94" name="" descr=""/>
          <p:cNvPicPr/>
          <p:nvPr/>
        </p:nvPicPr>
        <p:blipFill>
          <a:blip r:embed="rId1"/>
          <a:stretch/>
        </p:blipFill>
        <p:spPr>
          <a:xfrm>
            <a:off x="3888000" y="1563120"/>
            <a:ext cx="5184000" cy="47008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504000" y="1944000"/>
            <a:ext cx="3312000" cy="42091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200" spc="-1" strike="noStrike">
                <a:latin typeface="Arial"/>
              </a:rPr>
              <a:t>The emp.var.rate attribute is used to show employment variation rate quarterly. Here we can see that the maximum variation rate is 1.4 while the minimum value is -0.2.</a:t>
            </a:r>
            <a:r>
              <a:rPr b="0" lang="en-IN" sz="3200" spc="-1" strike="noStrike">
                <a:latin typeface="Arial"/>
              </a:rPr>
              <a:t> </a:t>
            </a:r>
            <a:endParaRPr b="0" lang="en-IN" sz="3200" spc="-1" strike="noStrike">
              <a:latin typeface="Arial"/>
            </a:endParaRPr>
          </a:p>
        </p:txBody>
      </p:sp>
      <p:sp>
        <p:nvSpPr>
          <p:cNvPr id="42" name="CustomShape 2"/>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IN" sz="3600" spc="-1" strike="noStrike">
                <a:latin typeface="Arial"/>
              </a:rPr>
              <a:t>Social and Economic Context Attribute</a:t>
            </a:r>
            <a:endParaRPr b="0" lang="en-IN" sz="3600" spc="-1" strike="noStrike">
              <a:latin typeface="Arial"/>
            </a:endParaRPr>
          </a:p>
        </p:txBody>
      </p:sp>
      <p:pic>
        <p:nvPicPr>
          <p:cNvPr id="43" name="" descr=""/>
          <p:cNvPicPr/>
          <p:nvPr/>
        </p:nvPicPr>
        <p:blipFill>
          <a:blip r:embed="rId1"/>
          <a:stretch/>
        </p:blipFill>
        <p:spPr>
          <a:xfrm>
            <a:off x="3888000" y="1728000"/>
            <a:ext cx="5690880" cy="46080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280" cy="1261800"/>
          </a:xfrm>
          <a:prstGeom prst="rect">
            <a:avLst/>
          </a:prstGeom>
          <a:noFill/>
          <a:ln>
            <a:noFill/>
          </a:ln>
        </p:spPr>
        <p:txBody>
          <a:bodyPr lIns="0" rIns="0" tIns="0" bIns="0" anchor="ctr"/>
          <a:p>
            <a:pPr algn="ctr"/>
            <a:r>
              <a:rPr b="0" lang="en-IN" sz="3600" spc="-1" strike="noStrike">
                <a:latin typeface="Arial"/>
              </a:rPr>
              <a:t>Combined Algorithm Comparision</a:t>
            </a:r>
            <a:endParaRPr b="0" lang="en-IN" sz="3600" spc="-1" strike="noStrike">
              <a:latin typeface="Arial"/>
            </a:endParaRPr>
          </a:p>
        </p:txBody>
      </p:sp>
      <p:sp>
        <p:nvSpPr>
          <p:cNvPr id="96" name="TextShape 2"/>
          <p:cNvSpPr txBox="1"/>
          <p:nvPr/>
        </p:nvSpPr>
        <p:spPr>
          <a:xfrm>
            <a:off x="648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2000" spc="-1" strike="noStrike">
                <a:latin typeface="Arial"/>
              </a:rPr>
              <a:t>LR: LogisticRegression</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LDA:LinearDiscriminantAnalysis</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KNN:KneighborsClassifier</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CART:DecisionTreeClassifier</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NB:GaussianNB</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SVM:SVC</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Here we can see that LDA has more accuracy</a:t>
            </a:r>
            <a:endParaRPr b="0" lang="en-IN" sz="2000" spc="-1" strike="noStrike">
              <a:latin typeface="Arial"/>
            </a:endParaRPr>
          </a:p>
        </p:txBody>
      </p:sp>
      <p:pic>
        <p:nvPicPr>
          <p:cNvPr id="97" name="" descr=""/>
          <p:cNvPicPr/>
          <p:nvPr/>
        </p:nvPicPr>
        <p:blipFill>
          <a:blip r:embed="rId1"/>
          <a:stretch/>
        </p:blipFill>
        <p:spPr>
          <a:xfrm>
            <a:off x="3384000" y="1563120"/>
            <a:ext cx="5832000" cy="48448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IN" sz="3600" spc="-1" strike="noStrike">
                <a:latin typeface="Arial"/>
              </a:rPr>
              <a:t>Previous:other attributes</a:t>
            </a:r>
            <a:endParaRPr b="0" lang="en-IN" sz="3600" spc="-1" strike="noStrike">
              <a:latin typeface="Arial"/>
            </a:endParaRPr>
          </a:p>
        </p:txBody>
      </p:sp>
      <p:sp>
        <p:nvSpPr>
          <p:cNvPr id="45" name="CustomShape 2"/>
          <p:cNvSpPr/>
          <p:nvPr/>
        </p:nvSpPr>
        <p:spPr>
          <a:xfrm>
            <a:off x="504000" y="1769040"/>
            <a:ext cx="3960000" cy="43840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r>
              <a:rPr b="0" lang="en-IN" sz="2600" spc="-1" strike="noStrike">
                <a:latin typeface="Arial"/>
              </a:rPr>
              <a:t>The purpose of this attribute is to find number of contacts performed before this campaign and for this clients. Here we can see that value of zero is more i.e the employee which is never contacted before is more. </a:t>
            </a:r>
            <a:r>
              <a:rPr b="0" lang="en-IN" sz="3200" spc="-1" strike="noStrike">
                <a:latin typeface="Arial"/>
              </a:rPr>
              <a:t> </a:t>
            </a:r>
            <a:endParaRPr b="0" lang="en-IN" sz="3200" spc="-1" strike="noStrike">
              <a:latin typeface="Arial"/>
            </a:endParaRPr>
          </a:p>
        </p:txBody>
      </p:sp>
      <p:pic>
        <p:nvPicPr>
          <p:cNvPr id="46" name="" descr=""/>
          <p:cNvPicPr/>
          <p:nvPr/>
        </p:nvPicPr>
        <p:blipFill>
          <a:blip r:embed="rId1"/>
          <a:stretch/>
        </p:blipFill>
        <p:spPr>
          <a:xfrm>
            <a:off x="4752000" y="1563120"/>
            <a:ext cx="4826880" cy="51328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280" cy="1426680"/>
          </a:xfrm>
          <a:prstGeom prst="rect">
            <a:avLst/>
          </a:prstGeom>
          <a:noFill/>
          <a:ln>
            <a:noFill/>
          </a:ln>
        </p:spPr>
        <p:txBody>
          <a:bodyPr lIns="0" rIns="0" tIns="0" bIns="0" anchor="ctr"/>
          <a:p>
            <a:pPr algn="ctr"/>
            <a:r>
              <a:rPr b="0" lang="en-IN" sz="3200" spc="-1" strike="noStrike">
                <a:latin typeface="Arial"/>
              </a:rPr>
              <a:t>Grouped analysis of duration with education and number of employee</a:t>
            </a:r>
            <a:endParaRPr b="0" lang="en-IN" sz="3200" spc="-1" strike="noStrike">
              <a:latin typeface="Arial"/>
            </a:endParaRPr>
          </a:p>
        </p:txBody>
      </p:sp>
      <p:sp>
        <p:nvSpPr>
          <p:cNvPr id="48" name="TextShape 2"/>
          <p:cNvSpPr txBox="1"/>
          <p:nvPr/>
        </p:nvSpPr>
        <p:spPr>
          <a:xfrm>
            <a:off x="720000" y="180792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Here  </a:t>
            </a:r>
            <a:r>
              <a:rPr b="0" lang="en-IN" sz="2200" spc="-1" strike="noStrike">
                <a:latin typeface="Arial"/>
              </a:rPr>
              <a:t>duration is </a:t>
            </a:r>
            <a:r>
              <a:rPr b="0" lang="en-IN" sz="2200" spc="-1" strike="noStrike">
                <a:latin typeface="Arial"/>
              </a:rPr>
              <a:t>last contact </a:t>
            </a:r>
            <a:r>
              <a:rPr b="0" lang="en-IN" sz="2200" spc="-1" strike="noStrike">
                <a:latin typeface="Arial"/>
              </a:rPr>
              <a:t>duration, in </a:t>
            </a:r>
            <a:r>
              <a:rPr b="0" lang="en-IN" sz="2200" spc="-1" strike="noStrike">
                <a:latin typeface="Arial"/>
              </a:rPr>
              <a:t>seconds, </a:t>
            </a:r>
            <a:r>
              <a:rPr b="0" lang="en-IN" sz="2200" spc="-1" strike="noStrike">
                <a:latin typeface="Arial"/>
              </a:rPr>
              <a:t>duration is not </a:t>
            </a:r>
            <a:r>
              <a:rPr b="0" lang="en-IN" sz="2200" spc="-1" strike="noStrike">
                <a:latin typeface="Arial"/>
              </a:rPr>
              <a:t>known before </a:t>
            </a:r>
            <a:r>
              <a:rPr b="0" lang="en-IN" sz="2200" spc="-1" strike="noStrike">
                <a:latin typeface="Arial"/>
              </a:rPr>
              <a:t>call </a:t>
            </a:r>
            <a:r>
              <a:rPr b="0" lang="en-IN" sz="2200" spc="-1" strike="noStrike">
                <a:latin typeface="Arial"/>
              </a:rPr>
              <a:t>performed. </a:t>
            </a:r>
            <a:r>
              <a:rPr b="0" lang="en-IN" sz="2200" spc="-1" strike="noStrike">
                <a:latin typeface="Arial"/>
              </a:rPr>
              <a:t>Here we see </a:t>
            </a:r>
            <a:r>
              <a:rPr b="0" lang="en-IN" sz="2200" spc="-1" strike="noStrike">
                <a:latin typeface="Arial"/>
              </a:rPr>
              <a:t>that the </a:t>
            </a:r>
            <a:r>
              <a:rPr b="0" lang="en-IN" sz="2200" spc="-1" strike="noStrike">
                <a:latin typeface="Arial"/>
              </a:rPr>
              <a:t>combined </a:t>
            </a:r>
            <a:r>
              <a:rPr b="0" lang="en-IN" sz="2200" spc="-1" strike="noStrike">
                <a:latin typeface="Arial"/>
              </a:rPr>
              <a:t>analysis of </a:t>
            </a:r>
            <a:r>
              <a:rPr b="0" lang="en-IN" sz="2200" spc="-1" strike="noStrike">
                <a:latin typeface="Arial"/>
              </a:rPr>
              <a:t>Education </a:t>
            </a:r>
            <a:r>
              <a:rPr b="0" lang="en-IN" sz="2200" spc="-1" strike="noStrike">
                <a:latin typeface="Arial"/>
              </a:rPr>
              <a:t>and number </a:t>
            </a:r>
            <a:r>
              <a:rPr b="0" lang="en-IN" sz="2200" spc="-1" strike="noStrike">
                <a:latin typeface="Arial"/>
              </a:rPr>
              <a:t>of employee </a:t>
            </a:r>
            <a:r>
              <a:rPr b="0" lang="en-IN" sz="2200" spc="-1" strike="noStrike">
                <a:latin typeface="Arial"/>
              </a:rPr>
              <a:t>with respect </a:t>
            </a:r>
            <a:r>
              <a:rPr b="0" lang="en-IN" sz="2200" spc="-1" strike="noStrike">
                <a:latin typeface="Arial"/>
              </a:rPr>
              <a:t>to duration.</a:t>
            </a:r>
            <a:r>
              <a:rPr b="0" lang="en-IN" sz="3200" spc="-1" strike="noStrike">
                <a:latin typeface="Arial"/>
              </a:rPr>
              <a:t> </a:t>
            </a:r>
            <a:endParaRPr b="0" lang="en-IN" sz="3200" spc="-1" strike="noStrike">
              <a:latin typeface="Arial"/>
            </a:endParaRPr>
          </a:p>
        </p:txBody>
      </p:sp>
      <p:pic>
        <p:nvPicPr>
          <p:cNvPr id="49" name="" descr=""/>
          <p:cNvPicPr/>
          <p:nvPr/>
        </p:nvPicPr>
        <p:blipFill>
          <a:blip r:embed="rId1"/>
          <a:stretch/>
        </p:blipFill>
        <p:spPr>
          <a:xfrm>
            <a:off x="3744000" y="1872000"/>
            <a:ext cx="5544000" cy="5040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280" cy="1261800"/>
          </a:xfrm>
          <a:prstGeom prst="rect">
            <a:avLst/>
          </a:prstGeom>
          <a:noFill/>
          <a:ln>
            <a:noFill/>
          </a:ln>
        </p:spPr>
        <p:txBody>
          <a:bodyPr lIns="0" rIns="0" tIns="0" bIns="0" anchor="ctr"/>
          <a:p>
            <a:pPr algn="ctr"/>
            <a:r>
              <a:rPr b="0" lang="en-IN" sz="3200" spc="-1" strike="noStrike">
                <a:latin typeface="Arial"/>
              </a:rPr>
              <a:t>Duration: Related with last contact of the current campaign</a:t>
            </a:r>
            <a:endParaRPr b="0" lang="en-IN" sz="3200" spc="-1" strike="noStrike">
              <a:latin typeface="Arial"/>
            </a:endParaRPr>
          </a:p>
        </p:txBody>
      </p:sp>
      <p:sp>
        <p:nvSpPr>
          <p:cNvPr id="51" name="TextShape 2"/>
          <p:cNvSpPr txBox="1"/>
          <p:nvPr/>
        </p:nvSpPr>
        <p:spPr>
          <a:xfrm>
            <a:off x="504000" y="1769040"/>
            <a:ext cx="2808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800" spc="-1" strike="noStrike">
                <a:latin typeface="Arial"/>
              </a:rPr>
              <a:t>This input should only be included for benchmark purposes and should be discarded if the intention is to have a realistic predictive model. We see that the duration is high at initial level.</a:t>
            </a:r>
            <a:endParaRPr b="0" lang="en-IN" sz="2800" spc="-1" strike="noStrike">
              <a:latin typeface="Arial"/>
            </a:endParaRPr>
          </a:p>
        </p:txBody>
      </p:sp>
      <p:pic>
        <p:nvPicPr>
          <p:cNvPr id="52" name="" descr=""/>
          <p:cNvPicPr/>
          <p:nvPr/>
        </p:nvPicPr>
        <p:blipFill>
          <a:blip r:embed="rId1"/>
          <a:stretch/>
        </p:blipFill>
        <p:spPr>
          <a:xfrm>
            <a:off x="3816000" y="1872000"/>
            <a:ext cx="5688000" cy="4752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280" cy="1261800"/>
          </a:xfrm>
          <a:prstGeom prst="rect">
            <a:avLst/>
          </a:prstGeom>
          <a:noFill/>
          <a:ln>
            <a:noFill/>
          </a:ln>
        </p:spPr>
        <p:txBody>
          <a:bodyPr lIns="0" rIns="0" tIns="0" bIns="0" anchor="ctr"/>
          <a:p>
            <a:pPr algn="ctr"/>
            <a:r>
              <a:rPr b="0" lang="en-IN" sz="3200" spc="-1" strike="noStrike">
                <a:latin typeface="Arial"/>
              </a:rPr>
              <a:t>Bank client data (Age) vs Social and Economical Context Attributes (Number of Employee)</a:t>
            </a:r>
            <a:endParaRPr b="0" lang="en-IN" sz="3200" spc="-1" strike="noStrike">
              <a:latin typeface="Arial"/>
            </a:endParaRPr>
          </a:p>
        </p:txBody>
      </p:sp>
      <p:sp>
        <p:nvSpPr>
          <p:cNvPr id="54" name="TextShape 2"/>
          <p:cNvSpPr txBox="1"/>
          <p:nvPr/>
        </p:nvSpPr>
        <p:spPr>
          <a:xfrm>
            <a:off x="504000" y="1769040"/>
            <a:ext cx="259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This  clustering information  shows that the age and relation of Number of Employee.</a:t>
            </a:r>
            <a:r>
              <a:rPr b="0" lang="en-IN" sz="2600" spc="-1" strike="noStrike">
                <a:latin typeface="Arial"/>
              </a:rPr>
              <a:t> </a:t>
            </a:r>
            <a:endParaRPr b="0" lang="en-IN" sz="2600" spc="-1" strike="noStrike">
              <a:latin typeface="Arial"/>
            </a:endParaRPr>
          </a:p>
        </p:txBody>
      </p:sp>
      <p:pic>
        <p:nvPicPr>
          <p:cNvPr id="55" name="" descr=""/>
          <p:cNvPicPr/>
          <p:nvPr/>
        </p:nvPicPr>
        <p:blipFill>
          <a:blip r:embed="rId1"/>
          <a:stretch/>
        </p:blipFill>
        <p:spPr>
          <a:xfrm>
            <a:off x="3888000" y="1656000"/>
            <a:ext cx="5544000" cy="4896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301320"/>
            <a:ext cx="9071280" cy="1261800"/>
          </a:xfrm>
          <a:prstGeom prst="rect">
            <a:avLst/>
          </a:prstGeom>
          <a:noFill/>
          <a:ln>
            <a:noFill/>
          </a:ln>
        </p:spPr>
        <p:txBody>
          <a:bodyPr lIns="0" rIns="0" tIns="0" bIns="0" anchor="ctr"/>
          <a:p>
            <a:pPr algn="ctr"/>
            <a:r>
              <a:rPr b="0" lang="en-IN" sz="4000" spc="-1" strike="noStrike">
                <a:latin typeface="Arial"/>
              </a:rPr>
              <a:t>Job Type: Bank-Client Data</a:t>
            </a:r>
            <a:endParaRPr b="0" lang="en-IN" sz="4000" spc="-1" strike="noStrike">
              <a:latin typeface="Arial"/>
            </a:endParaRPr>
          </a:p>
        </p:txBody>
      </p:sp>
      <p:sp>
        <p:nvSpPr>
          <p:cNvPr id="57" name="TextShape 2"/>
          <p:cNvSpPr txBox="1"/>
          <p:nvPr/>
        </p:nvSpPr>
        <p:spPr>
          <a:xfrm>
            <a:off x="792000" y="1879920"/>
            <a:ext cx="2448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2800" spc="-1" strike="noStrike">
                <a:latin typeface="Arial"/>
              </a:rPr>
              <a:t>This is categorical type variable which shows that type of job doing by employee. Here admin has more number as compare to others.</a:t>
            </a:r>
            <a:endParaRPr b="0" lang="en-IN" sz="2800" spc="-1" strike="noStrike">
              <a:latin typeface="Arial"/>
            </a:endParaRPr>
          </a:p>
        </p:txBody>
      </p:sp>
      <p:pic>
        <p:nvPicPr>
          <p:cNvPr id="58" name="" descr=""/>
          <p:cNvPicPr/>
          <p:nvPr/>
        </p:nvPicPr>
        <p:blipFill>
          <a:blip r:embed="rId1"/>
          <a:stretch/>
        </p:blipFill>
        <p:spPr>
          <a:xfrm>
            <a:off x="3528000" y="1563120"/>
            <a:ext cx="5688000" cy="5204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1280" cy="1261800"/>
          </a:xfrm>
          <a:prstGeom prst="rect">
            <a:avLst/>
          </a:prstGeom>
          <a:noFill/>
          <a:ln>
            <a:noFill/>
          </a:ln>
        </p:spPr>
        <p:txBody>
          <a:bodyPr lIns="0" rIns="0" tIns="0" bIns="0" anchor="ctr"/>
          <a:p>
            <a:pPr algn="ctr"/>
            <a:r>
              <a:rPr b="0" lang="en-IN" sz="3600" spc="-1" strike="noStrike">
                <a:latin typeface="Arial"/>
              </a:rPr>
              <a:t>Marital Status: Bank-Client Data</a:t>
            </a:r>
            <a:endParaRPr b="0" lang="en-IN" sz="3600" spc="-1" strike="noStrike">
              <a:latin typeface="Arial"/>
            </a:endParaRPr>
          </a:p>
        </p:txBody>
      </p:sp>
      <p:sp>
        <p:nvSpPr>
          <p:cNvPr id="60" name="TextShape 2"/>
          <p:cNvSpPr txBox="1"/>
          <p:nvPr/>
        </p:nvSpPr>
        <p:spPr>
          <a:xfrm>
            <a:off x="936000" y="180000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800" spc="-1" strike="noStrike">
                <a:latin typeface="Arial"/>
              </a:rPr>
              <a:t>There is </a:t>
            </a:r>
            <a:r>
              <a:rPr b="0" lang="en-IN" sz="2800" spc="-1" strike="noStrike">
                <a:latin typeface="Arial"/>
              </a:rPr>
              <a:t>lot of </a:t>
            </a:r>
            <a:r>
              <a:rPr b="0" lang="en-IN" sz="2800" spc="-1" strike="noStrike">
                <a:latin typeface="Arial"/>
              </a:rPr>
              <a:t>category </a:t>
            </a:r>
            <a:r>
              <a:rPr b="0" lang="en-IN" sz="2800" spc="-1" strike="noStrike">
                <a:latin typeface="Arial"/>
              </a:rPr>
              <a:t>for marital </a:t>
            </a:r>
            <a:r>
              <a:rPr b="0" lang="en-IN" sz="2800" spc="-1" strike="noStrike">
                <a:latin typeface="Arial"/>
              </a:rPr>
              <a:t>status in </a:t>
            </a:r>
            <a:r>
              <a:rPr b="0" lang="en-IN" sz="2800" spc="-1" strike="noStrike">
                <a:latin typeface="Arial"/>
              </a:rPr>
              <a:t>which </a:t>
            </a:r>
            <a:r>
              <a:rPr b="0" lang="en-IN" sz="2800" spc="-1" strike="noStrike">
                <a:latin typeface="Arial"/>
              </a:rPr>
              <a:t>married </a:t>
            </a:r>
            <a:r>
              <a:rPr b="0" lang="en-IN" sz="2800" spc="-1" strike="noStrike">
                <a:latin typeface="Arial"/>
              </a:rPr>
              <a:t>people are </a:t>
            </a:r>
            <a:r>
              <a:rPr b="0" lang="en-IN" sz="2800" spc="-1" strike="noStrike">
                <a:latin typeface="Arial"/>
              </a:rPr>
              <a:t>more as </a:t>
            </a:r>
            <a:r>
              <a:rPr b="0" lang="en-IN" sz="2800" spc="-1" strike="noStrike">
                <a:latin typeface="Arial"/>
              </a:rPr>
              <a:t>compare </a:t>
            </a:r>
            <a:r>
              <a:rPr b="0" lang="en-IN" sz="2800" spc="-1" strike="noStrike">
                <a:latin typeface="Arial"/>
              </a:rPr>
              <a:t>to others.</a:t>
            </a:r>
            <a:endParaRPr b="0" lang="en-IN" sz="2800" spc="-1" strike="noStrike">
              <a:latin typeface="Arial"/>
            </a:endParaRPr>
          </a:p>
        </p:txBody>
      </p:sp>
      <p:pic>
        <p:nvPicPr>
          <p:cNvPr id="61" name="" descr=""/>
          <p:cNvPicPr/>
          <p:nvPr/>
        </p:nvPicPr>
        <p:blipFill>
          <a:blip r:embed="rId1"/>
          <a:stretch/>
        </p:blipFill>
        <p:spPr>
          <a:xfrm>
            <a:off x="3744000" y="1563120"/>
            <a:ext cx="5472000" cy="48448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280" cy="1261800"/>
          </a:xfrm>
          <a:prstGeom prst="rect">
            <a:avLst/>
          </a:prstGeom>
          <a:noFill/>
          <a:ln>
            <a:noFill/>
          </a:ln>
        </p:spPr>
        <p:txBody>
          <a:bodyPr lIns="0" rIns="0" tIns="0" bIns="0" anchor="ctr"/>
          <a:p>
            <a:pPr algn="ctr"/>
            <a:r>
              <a:rPr b="0" lang="en-IN" sz="4400" spc="-1" strike="noStrike">
                <a:latin typeface="Arial"/>
              </a:rPr>
              <a:t>Education: Bank-Client Data</a:t>
            </a:r>
            <a:endParaRPr b="0" lang="en-IN" sz="4400" spc="-1" strike="noStrike">
              <a:latin typeface="Arial"/>
            </a:endParaRPr>
          </a:p>
        </p:txBody>
      </p:sp>
      <p:sp>
        <p:nvSpPr>
          <p:cNvPr id="63" name="TextShape 2"/>
          <p:cNvSpPr txBox="1"/>
          <p:nvPr/>
        </p:nvSpPr>
        <p:spPr>
          <a:xfrm>
            <a:off x="504000" y="1769040"/>
            <a:ext cx="2160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800" spc="-1" strike="noStrike">
                <a:latin typeface="Arial"/>
              </a:rPr>
              <a:t>There is a lot of category in this attributes in which we can see that the number of employee from university degree is more. </a:t>
            </a:r>
            <a:endParaRPr b="0" lang="en-IN" sz="2800" spc="-1" strike="noStrike">
              <a:latin typeface="Arial"/>
            </a:endParaRPr>
          </a:p>
        </p:txBody>
      </p:sp>
      <p:pic>
        <p:nvPicPr>
          <p:cNvPr id="64" name="" descr=""/>
          <p:cNvPicPr/>
          <p:nvPr/>
        </p:nvPicPr>
        <p:blipFill>
          <a:blip r:embed="rId1"/>
          <a:stretch/>
        </p:blipFill>
        <p:spPr>
          <a:xfrm>
            <a:off x="3312000" y="1563120"/>
            <a:ext cx="5904000" cy="51328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TotalTime>
  <Application>LibreOffice/5.4.4.2$Linux_X86_64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2018-02-17T21:14:11Z</dcterms:created>
  <dc:creator/>
  <dc:description/>
  <dc:language>en-IN</dc:language>
  <cp:lastModifiedBy/>
  <dcterms:modified xsi:type="dcterms:W3CDTF">2018-02-18T17:36:19Z</dcterms:modified>
  <cp:revision>24</cp:revision>
  <dc:subject/>
  <dc:title/>
</cp:coreProperties>
</file>