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7"/>
  </p:normalViewPr>
  <p:slideViewPr>
    <p:cSldViewPr snapToGrid="0" snapToObjects="1">
      <p:cViewPr varScale="1">
        <p:scale>
          <a:sx n="113" d="100"/>
          <a:sy n="113" d="100"/>
        </p:scale>
        <p:origin x="20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1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copy">
    <p:spTree>
      <p:nvGrpSpPr>
        <p:cNvPr id="1" name=""/>
        <p:cNvGrpSpPr/>
        <p:nvPr/>
      </p:nvGrpSpPr>
      <p:grpSpPr>
        <a:xfrm>
          <a:off x="0" y="0"/>
          <a:ext cx="0" cy="0"/>
          <a:chOff x="0" y="0"/>
          <a:chExt cx="0" cy="0"/>
        </a:xfrm>
      </p:grpSpPr>
      <p:pic>
        <p:nvPicPr>
          <p:cNvPr id="21" name="image.png" descr="image.png"/>
          <p:cNvPicPr>
            <a:picLocks noChangeAspect="1"/>
          </p:cNvPicPr>
          <p:nvPr/>
        </p:nvPicPr>
        <p:blipFill>
          <a:blip r:embed="rId2">
            <a:extLst/>
          </a:blip>
          <a:stretch>
            <a:fillRect/>
          </a:stretch>
        </p:blipFill>
        <p:spPr>
          <a:xfrm>
            <a:off x="-1371600" y="-2340810"/>
            <a:ext cx="12333551" cy="9248023"/>
          </a:xfrm>
          <a:prstGeom prst="rect">
            <a:avLst/>
          </a:prstGeom>
          <a:ln w="12700">
            <a:miter lim="400000"/>
          </a:ln>
        </p:spPr>
      </p:pic>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3" name="Body Level One…"/>
          <p:cNvSpPr txBox="1">
            <a:spLocks noGrp="1"/>
          </p:cNvSpPr>
          <p:nvPr>
            <p:ph type="body" idx="1"/>
          </p:nvPr>
        </p:nvSpPr>
        <p:spPr>
          <a:xfrm>
            <a:off x="457200" y="1439333"/>
            <a:ext cx="8229600" cy="4724401"/>
          </a:xfrm>
          <a:prstGeom prst="rect">
            <a:avLst/>
          </a:prstGeom>
        </p:spPr>
        <p:txBody>
          <a:bodyPr/>
          <a:lstStyle>
            <a:lvl1pPr>
              <a:spcBef>
                <a:spcPts val="0"/>
              </a:spcBef>
            </a:lvl1pPr>
            <a:lvl2pPr indent="457200">
              <a:spcBef>
                <a:spcPts val="0"/>
              </a:spcBef>
              <a:defRPr b="0"/>
            </a:lvl2pPr>
            <a:lvl3pPr indent="914400">
              <a:spcBef>
                <a:spcPts val="0"/>
              </a:spcBef>
              <a:defRPr sz="2000" b="0"/>
            </a:lvl3pPr>
            <a:lvl4pPr indent="1371600">
              <a:spcBef>
                <a:spcPts val="0"/>
              </a:spcBef>
              <a:defRPr sz="2000" b="0"/>
            </a:lvl4pPr>
            <a:lvl5pPr indent="1828800">
              <a:spcBef>
                <a:spcPts val="0"/>
              </a:spcBef>
              <a:defRPr sz="2000" b="0"/>
            </a:lvl5pPr>
          </a:lstStyle>
          <a:p>
            <a:r>
              <a:t>Body Level One</a:t>
            </a:r>
          </a:p>
          <a:p>
            <a:pPr lvl="1"/>
            <a:r>
              <a:t>Body Level Two</a:t>
            </a:r>
          </a:p>
          <a:p>
            <a:pPr lvl="2"/>
            <a:r>
              <a:t>Body Level Three</a:t>
            </a:r>
          </a:p>
          <a:p>
            <a:pPr lvl="3"/>
            <a:r>
              <a:t>Body Level Four</a:t>
            </a:r>
          </a:p>
          <a:p>
            <a:pPr lvl="4"/>
            <a:r>
              <a:t>Body Level Five</a:t>
            </a:r>
          </a:p>
        </p:txBody>
      </p:sp>
      <p:sp>
        <p:nvSpPr>
          <p:cNvPr id="24" name="Title Text"/>
          <p:cNvSpPr txBox="1">
            <a:spLocks noGrp="1"/>
          </p:cNvSpPr>
          <p:nvPr>
            <p:ph type="title"/>
          </p:nvPr>
        </p:nvSpPr>
        <p:spPr>
          <a:xfrm>
            <a:off x="457200" y="457200"/>
            <a:ext cx="8229600" cy="785813"/>
          </a:xfrm>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copy 1">
    <p:spTree>
      <p:nvGrpSpPr>
        <p:cNvPr id="1" name=""/>
        <p:cNvGrpSpPr/>
        <p:nvPr/>
      </p:nvGrpSpPr>
      <p:grpSpPr>
        <a:xfrm>
          <a:off x="0" y="0"/>
          <a:ext cx="0" cy="0"/>
          <a:chOff x="0" y="0"/>
          <a:chExt cx="0" cy="0"/>
        </a:xfrm>
      </p:grpSpPr>
      <p:pic>
        <p:nvPicPr>
          <p:cNvPr id="31" name="image.png" descr="image.png"/>
          <p:cNvPicPr>
            <a:picLocks noChangeAspect="1"/>
          </p:cNvPicPr>
          <p:nvPr/>
        </p:nvPicPr>
        <p:blipFill>
          <a:blip r:embed="rId2">
            <a:extLst/>
          </a:blip>
          <a:srcRect l="33333" t="33333" r="33333" b="33333"/>
          <a:stretch>
            <a:fillRect/>
          </a:stretch>
        </p:blipFill>
        <p:spPr>
          <a:xfrm>
            <a:off x="-521728" y="-2163753"/>
            <a:ext cx="12333552" cy="9248023"/>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3" name="Body Level One…"/>
          <p:cNvSpPr txBox="1">
            <a:spLocks noGrp="1"/>
          </p:cNvSpPr>
          <p:nvPr>
            <p:ph type="body" idx="1"/>
          </p:nvPr>
        </p:nvSpPr>
        <p:spPr>
          <a:xfrm>
            <a:off x="457200" y="1439333"/>
            <a:ext cx="8229600" cy="4724401"/>
          </a:xfrm>
          <a:prstGeom prst="rect">
            <a:avLst/>
          </a:prstGeom>
          <a:ln w="25400">
            <a:solidFill>
              <a:schemeClr val="accent1"/>
            </a:solidFill>
            <a:round/>
          </a:ln>
        </p:spPr>
        <p:txBody>
          <a:bodyPr/>
          <a:lstStyle>
            <a:lvl1pPr>
              <a:spcBef>
                <a:spcPts val="0"/>
              </a:spcBef>
            </a:lvl1pPr>
            <a:lvl2pPr indent="457200">
              <a:spcBef>
                <a:spcPts val="0"/>
              </a:spcBef>
              <a:defRPr b="0"/>
            </a:lvl2pPr>
            <a:lvl3pPr indent="914400">
              <a:spcBef>
                <a:spcPts val="0"/>
              </a:spcBef>
              <a:defRPr sz="2000" b="0"/>
            </a:lvl3pPr>
            <a:lvl4pPr indent="1371600">
              <a:spcBef>
                <a:spcPts val="0"/>
              </a:spcBef>
              <a:defRPr sz="2000" b="0"/>
            </a:lvl4pPr>
            <a:lvl5pPr indent="1828800">
              <a:spcBef>
                <a:spcPts val="0"/>
              </a:spcBef>
              <a:defRPr sz="2000" b="0"/>
            </a:lvl5pPr>
          </a:lstStyle>
          <a:p>
            <a:r>
              <a:t>Body Level One</a:t>
            </a:r>
          </a:p>
          <a:p>
            <a:pPr lvl="1"/>
            <a:r>
              <a:t>Body Level Two</a:t>
            </a:r>
          </a:p>
          <a:p>
            <a:pPr lvl="2"/>
            <a:r>
              <a:t>Body Level Three</a:t>
            </a:r>
          </a:p>
          <a:p>
            <a:pPr lvl="3"/>
            <a:r>
              <a:t>Body Level Four</a:t>
            </a:r>
          </a:p>
          <a:p>
            <a:pPr lvl="4"/>
            <a:r>
              <a:t>Body Level Five</a:t>
            </a:r>
          </a:p>
        </p:txBody>
      </p:sp>
      <p:sp>
        <p:nvSpPr>
          <p:cNvPr id="34" name="Title Text"/>
          <p:cNvSpPr txBox="1">
            <a:spLocks noGrp="1"/>
          </p:cNvSpPr>
          <p:nvPr>
            <p:ph type="title"/>
          </p:nvPr>
        </p:nvSpPr>
        <p:spPr>
          <a:xfrm>
            <a:off x="457200" y="457200"/>
            <a:ext cx="8229600" cy="785813"/>
          </a:xfrm>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5">
            <a:extLst/>
          </a:blip>
          <a:stretch>
            <a:fillRect/>
          </a:stretch>
        </p:blipFill>
        <p:spPr>
          <a:xfrm>
            <a:off x="0" y="0"/>
            <a:ext cx="9144000" cy="6856413"/>
          </a:xfrm>
          <a:prstGeom prst="rect">
            <a:avLst/>
          </a:prstGeom>
          <a:ln w="12700">
            <a:miter lim="400000"/>
          </a:ln>
        </p:spPr>
      </p:pic>
      <p:sp>
        <p:nvSpPr>
          <p:cNvPr id="3" name="Slide Number"/>
          <p:cNvSpPr txBox="1">
            <a:spLocks noGrp="1"/>
          </p:cNvSpPr>
          <p:nvPr>
            <p:ph type="sldNum" sz="quarter" idx="2"/>
          </p:nvPr>
        </p:nvSpPr>
        <p:spPr>
          <a:xfrm>
            <a:off x="8926849" y="6629400"/>
            <a:ext cx="217152" cy="202417"/>
          </a:xfrm>
          <a:prstGeom prst="rect">
            <a:avLst/>
          </a:prstGeom>
          <a:ln w="12700">
            <a:miter lim="400000"/>
          </a:ln>
        </p:spPr>
        <p:txBody>
          <a:bodyPr wrap="none" lIns="45719" rIns="45719">
            <a:spAutoFit/>
          </a:bodyPr>
          <a:lstStyle>
            <a:lvl1pPr algn="r">
              <a:defRPr sz="800" b="1">
                <a:solidFill>
                  <a:srgbClr val="FFFFFF"/>
                </a:solidFill>
              </a:defRPr>
            </a:lvl1pPr>
          </a:lstStyle>
          <a:p>
            <a:fld id="{86CB4B4D-7CA3-9044-876B-883B54F8677D}" type="slidenum">
              <a:t>‹#›</a:t>
            </a:fld>
            <a:endParaRPr/>
          </a:p>
        </p:txBody>
      </p:sp>
      <p:sp>
        <p:nvSpPr>
          <p:cNvPr id="4" name="Title Text"/>
          <p:cNvSpPr txBox="1">
            <a:spLocks noGrp="1"/>
          </p:cNvSpPr>
          <p:nvPr>
            <p:ph type="title"/>
          </p:nvPr>
        </p:nvSpPr>
        <p:spPr>
          <a:xfrm>
            <a:off x="457200" y="914400"/>
            <a:ext cx="8229600" cy="785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457200" y="1676400"/>
            <a:ext cx="8229600" cy="472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1pPr>
      <a:lvl2pPr marL="0" marR="0" indent="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2pPr>
      <a:lvl3pPr marL="0" marR="0" indent="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3pPr>
      <a:lvl4pPr marL="0" marR="0" indent="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4pPr>
      <a:lvl5pPr marL="0" marR="0" indent="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5pPr>
      <a:lvl6pPr marL="0" marR="0" indent="45720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6pPr>
      <a:lvl7pPr marL="0" marR="0" indent="91440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7pPr>
      <a:lvl8pPr marL="0" marR="0" indent="137160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8pPr>
      <a:lvl9pPr marL="0" marR="0" indent="1828800" algn="l" defTabSz="914400" latinLnBrk="0">
        <a:lnSpc>
          <a:spcPct val="100000"/>
        </a:lnSpc>
        <a:spcBef>
          <a:spcPts val="0"/>
        </a:spcBef>
        <a:spcAft>
          <a:spcPts val="0"/>
        </a:spcAft>
        <a:buClrTx/>
        <a:buSzTx/>
        <a:buFontTx/>
        <a:buNone/>
        <a:tabLst/>
        <a:defRPr sz="3000" b="1" i="0" u="none" strike="noStrike" cap="none" spc="0" baseline="0">
          <a:ln>
            <a:noFill/>
          </a:ln>
          <a:solidFill>
            <a:schemeClr val="accent2"/>
          </a:solidFill>
          <a:uFillTx/>
          <a:latin typeface="+mn-lt"/>
          <a:ea typeface="+mn-ea"/>
          <a:cs typeface="+mn-cs"/>
          <a:sym typeface="Arial"/>
        </a:defRPr>
      </a:lvl9pPr>
    </p:titleStyle>
    <p:bodyStyle>
      <a:lvl1pPr marL="0" marR="0" indent="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1pPr>
      <a:lvl2pPr marL="0" marR="0" indent="2286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2pPr>
      <a:lvl3pPr marL="0" marR="0" indent="4572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3pPr>
      <a:lvl4pPr marL="0" marR="0" indent="6858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4pPr>
      <a:lvl5pPr marL="0" marR="0" indent="9144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5pPr>
      <a:lvl6pPr marL="0" marR="0" indent="11430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6pPr>
      <a:lvl7pPr marL="0" marR="0" indent="13716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7pPr>
      <a:lvl8pPr marL="0" marR="0" indent="16002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8pPr>
      <a:lvl9pPr marL="0" marR="0" indent="1828800" algn="l" defTabSz="914400" latinLnBrk="0">
        <a:lnSpc>
          <a:spcPct val="100000"/>
        </a:lnSpc>
        <a:spcBef>
          <a:spcPts val="50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9pPr>
    </p:bodyStyle>
    <p:otherStyle>
      <a:lvl1pPr marL="0" marR="0" indent="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5pPr>
      <a:lvl6pPr marL="0" marR="0" indent="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6pPr>
      <a:lvl7pPr marL="0" marR="0" indent="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7pPr>
      <a:lvl8pPr marL="0" marR="0" indent="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8pPr>
      <a:lvl9pPr marL="0" marR="0" indent="0" algn="r" defTabSz="914400" latinLnBrk="0">
        <a:lnSpc>
          <a:spcPct val="100000"/>
        </a:lnSpc>
        <a:spcBef>
          <a:spcPts val="0"/>
        </a:spcBef>
        <a:spcAft>
          <a:spcPts val="0"/>
        </a:spcAft>
        <a:buClrTx/>
        <a:buSzTx/>
        <a:buFontTx/>
        <a:buNone/>
        <a:tabLst/>
        <a:defRPr sz="8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44" name="Dataset Mention Extraction and Classification"/>
          <p:cNvSpPr txBox="1">
            <a:spLocks noGrp="1"/>
          </p:cNvSpPr>
          <p:nvPr>
            <p:ph type="title"/>
          </p:nvPr>
        </p:nvSpPr>
        <p:spPr>
          <a:xfrm>
            <a:off x="457200" y="1460500"/>
            <a:ext cx="8229600" cy="785813"/>
          </a:xfrm>
          <a:prstGeom prst="rect">
            <a:avLst/>
          </a:prstGeom>
        </p:spPr>
        <p:txBody>
          <a:bodyPr/>
          <a:lstStyle>
            <a:lvl1pPr algn="ctr" defTabSz="704087">
              <a:defRPr sz="2925"/>
            </a:lvl1pPr>
          </a:lstStyle>
          <a:p>
            <a:r>
              <a:t>Dataset Mention Extraction and Classification </a:t>
            </a:r>
            <a:endParaRPr sz="924"/>
          </a:p>
        </p:txBody>
      </p:sp>
      <p:sp>
        <p:nvSpPr>
          <p:cNvPr id="45" name="Animesh Prasad, Chenglei Si and Min-Yen Kan"/>
          <p:cNvSpPr txBox="1">
            <a:spLocks noGrp="1"/>
          </p:cNvSpPr>
          <p:nvPr>
            <p:ph type="body" sz="quarter" idx="1"/>
          </p:nvPr>
        </p:nvSpPr>
        <p:spPr>
          <a:xfrm>
            <a:off x="645847" y="2951360"/>
            <a:ext cx="7852306" cy="1443899"/>
          </a:xfrm>
          <a:prstGeom prst="rect">
            <a:avLst/>
          </a:prstGeom>
        </p:spPr>
        <p:txBody>
          <a:bodyPr/>
          <a:lstStyle>
            <a:lvl1pPr algn="ctr">
              <a:defRPr sz="1900"/>
            </a:lvl1pPr>
          </a:lstStyle>
          <a:p>
            <a:r>
              <a:t>Animesh Prasad, Chenglei Si and Min-Yen Kan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48" name="Publication: ....Source: Monitoring the Future: National Survey on Drug Use, 1975-2009 …. Section 2 provides a brief summary of trends in adolescent drinking and smoking, using data for the US from the annual Monitoring the Future survey ….. Trends in Adolescent Drinking and Smoking: Monitoring the Future ….. Systematic annual data on the prevalence of underage drinking and smoking in the US are collected and tracked by several organizations. This section relies on data from the Monitoring the Future (MTF) ….…"/>
          <p:cNvSpPr>
            <a:spLocks noGrp="1"/>
          </p:cNvSpPr>
          <p:nvPr>
            <p:ph type="body" idx="1"/>
          </p:nvPr>
        </p:nvSpPr>
        <p:spPr>
          <a:xfrm>
            <a:off x="876300" y="1445085"/>
            <a:ext cx="7391400" cy="3070472"/>
          </a:xfrm>
          <a:prstGeom prst="rect">
            <a:avLst/>
          </a:prstGeom>
        </p:spPr>
        <p:txBody>
          <a:bodyPr>
            <a:normAutofit/>
          </a:bodyPr>
          <a:lstStyle/>
          <a:p>
            <a:pPr>
              <a:defRPr sz="1200"/>
            </a:pPr>
            <a:r>
              <a:rPr i="1" dirty="0"/>
              <a:t>Publication:</a:t>
            </a:r>
            <a:endParaRPr lang="en-US" i="1" dirty="0"/>
          </a:p>
          <a:p>
            <a:pPr>
              <a:defRPr sz="1200"/>
            </a:pPr>
            <a:r>
              <a:rPr dirty="0">
                <a:latin typeface="Times New Roman" panose="02020603050405020304" pitchFamily="18" charset="0"/>
                <a:cs typeface="Times New Roman" panose="02020603050405020304" pitchFamily="18" charset="0"/>
              </a:rPr>
              <a:t> ....Source: </a:t>
            </a:r>
            <a:r>
              <a:rPr dirty="0">
                <a:solidFill>
                  <a:srgbClr val="0433FF"/>
                </a:solidFill>
                <a:latin typeface="Times New Roman" panose="02020603050405020304" pitchFamily="18" charset="0"/>
                <a:cs typeface="Times New Roman" panose="02020603050405020304" pitchFamily="18" charset="0"/>
              </a:rPr>
              <a:t>Monitoring the Future: National Survey on Drug Use, 1975-2009</a:t>
            </a:r>
            <a:r>
              <a:rPr dirty="0">
                <a:solidFill>
                  <a:schemeClr val="accent3"/>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 Section 2 provides a brief summary of trends in adolescent drinking and smoking, using data for the US from the annual </a:t>
            </a:r>
            <a:r>
              <a:rPr dirty="0">
                <a:solidFill>
                  <a:srgbClr val="0433FF"/>
                </a:solidFill>
                <a:latin typeface="Times New Roman" panose="02020603050405020304" pitchFamily="18" charset="0"/>
                <a:cs typeface="Times New Roman" panose="02020603050405020304" pitchFamily="18" charset="0"/>
              </a:rPr>
              <a:t>Monitoring the Future survey</a:t>
            </a:r>
            <a:r>
              <a:rPr dirty="0">
                <a:latin typeface="Times New Roman" panose="02020603050405020304" pitchFamily="18" charset="0"/>
                <a:cs typeface="Times New Roman" panose="02020603050405020304" pitchFamily="18" charset="0"/>
              </a:rPr>
              <a:t> ….. Trends in Adolescent Drinking and Smoking: </a:t>
            </a:r>
            <a:r>
              <a:rPr dirty="0">
                <a:solidFill>
                  <a:srgbClr val="0433FF"/>
                </a:solidFill>
                <a:latin typeface="Times New Roman" panose="02020603050405020304" pitchFamily="18" charset="0"/>
                <a:cs typeface="Times New Roman" panose="02020603050405020304" pitchFamily="18" charset="0"/>
              </a:rPr>
              <a:t>Monitoring the Future</a:t>
            </a:r>
            <a:r>
              <a:rPr dirty="0">
                <a:solidFill>
                  <a:schemeClr val="accent3"/>
                </a:solidFill>
                <a:latin typeface="Times New Roman" panose="02020603050405020304" pitchFamily="18" charset="0"/>
                <a:cs typeface="Times New Roman" panose="02020603050405020304" pitchFamily="18" charset="0"/>
              </a:rPr>
              <a:t> </a:t>
            </a:r>
            <a:r>
              <a:rPr dirty="0">
                <a:solidFill>
                  <a:srgbClr val="0433FF"/>
                </a:solidFill>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 Systematic annual data on the prevalence of underage drinking and smoking in the US are collected and tracked by several organizations. This section relies on data from the </a:t>
            </a:r>
            <a:r>
              <a:rPr dirty="0">
                <a:solidFill>
                  <a:srgbClr val="0433FF"/>
                </a:solidFill>
                <a:latin typeface="Times New Roman" panose="02020603050405020304" pitchFamily="18" charset="0"/>
                <a:cs typeface="Times New Roman" panose="02020603050405020304" pitchFamily="18" charset="0"/>
              </a:rPr>
              <a:t>Monitoring the Future (MTF)</a:t>
            </a:r>
            <a:r>
              <a:rPr dirty="0">
                <a:solidFill>
                  <a:schemeClr val="accent3"/>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a:p>
            <a:pPr>
              <a:defRPr sz="1200"/>
            </a:pPr>
            <a:r>
              <a:rPr dirty="0"/>
              <a:t>      </a:t>
            </a:r>
          </a:p>
          <a:p>
            <a:pPr>
              <a:defRPr sz="1200"/>
            </a:pPr>
            <a:r>
              <a:rPr i="1" dirty="0"/>
              <a:t>Datasets (Present): </a:t>
            </a:r>
            <a:r>
              <a:rPr dirty="0"/>
              <a:t>[</a:t>
            </a:r>
            <a:r>
              <a:rPr dirty="0">
                <a:solidFill>
                  <a:srgbClr val="0433FF"/>
                </a:solidFill>
              </a:rPr>
              <a:t> </a:t>
            </a:r>
            <a:r>
              <a:rPr dirty="0">
                <a:solidFill>
                  <a:srgbClr val="0433FF"/>
                </a:solidFill>
                <a:latin typeface="Times New Roman" panose="02020603050405020304" pitchFamily="18" charset="0"/>
                <a:cs typeface="Times New Roman" panose="02020603050405020304" pitchFamily="18" charset="0"/>
              </a:rPr>
              <a:t>...</a:t>
            </a:r>
          </a:p>
          <a:p>
            <a:pPr>
              <a:defRPr sz="1200">
                <a:solidFill>
                  <a:srgbClr val="0433FF"/>
                </a:solidFill>
              </a:defRPr>
            </a:pPr>
            <a:r>
              <a:rPr dirty="0">
                <a:latin typeface="Times New Roman" panose="02020603050405020304" pitchFamily="18" charset="0"/>
                <a:cs typeface="Times New Roman" panose="02020603050405020304" pitchFamily="18" charset="0"/>
              </a:rPr>
              <a:t>      56: Monitoring the Future: A Continuing Study of the Lifestyles and Values of Youth, 1984;</a:t>
            </a:r>
          </a:p>
          <a:p>
            <a:pPr>
              <a:defRPr sz="1200"/>
            </a:pPr>
            <a:r>
              <a:rPr dirty="0">
                <a:solidFill>
                  <a:srgbClr val="0433FF"/>
                </a:solidFill>
                <a:latin typeface="Times New Roman" panose="02020603050405020304" pitchFamily="18" charset="0"/>
                <a:cs typeface="Times New Roman" panose="02020603050405020304" pitchFamily="18" charset="0"/>
              </a:rPr>
              <a:t>      101: Monitoring the Future: A Continuing Study of the Lifestyles and Values of Youth, 1989;</a:t>
            </a:r>
            <a:r>
              <a:rPr lang="en-US" dirty="0">
                <a:solidFill>
                  <a:srgbClr val="0433FF"/>
                </a:solidFill>
                <a:latin typeface="Times New Roman" panose="02020603050405020304" pitchFamily="18" charset="0"/>
                <a:cs typeface="Times New Roman" panose="02020603050405020304" pitchFamily="18" charset="0"/>
              </a:rPr>
              <a:t> </a:t>
            </a:r>
            <a:r>
              <a:rPr dirty="0">
                <a:solidFill>
                  <a:srgbClr val="0433FF"/>
                </a:solidFill>
                <a:latin typeface="Times New Roman" panose="02020603050405020304" pitchFamily="18" charset="0"/>
                <a:cs typeface="Times New Roman" panose="02020603050405020304" pitchFamily="18" charset="0"/>
              </a:rPr>
              <a:t>...</a:t>
            </a:r>
            <a:r>
              <a:rPr dirty="0"/>
              <a:t>] </a:t>
            </a:r>
          </a:p>
          <a:p>
            <a:pPr>
              <a:defRPr sz="1200"/>
            </a:pPr>
            <a:r>
              <a:rPr dirty="0"/>
              <a:t>      </a:t>
            </a:r>
          </a:p>
          <a:p>
            <a:pPr>
              <a:defRPr sz="1200"/>
            </a:pPr>
            <a:r>
              <a:rPr i="1" dirty="0"/>
              <a:t>Datasets (Not Present): </a:t>
            </a:r>
            <a:r>
              <a:rPr dirty="0"/>
              <a:t>[ </a:t>
            </a:r>
            <a:r>
              <a:rPr dirty="0">
                <a:solidFill>
                  <a:srgbClr val="FF0000"/>
                </a:solidFill>
                <a:latin typeface="Times New Roman" panose="02020603050405020304" pitchFamily="18" charset="0"/>
                <a:cs typeface="Times New Roman" panose="02020603050405020304" pitchFamily="18" charset="0"/>
              </a:rPr>
              <a:t>...</a:t>
            </a:r>
          </a:p>
          <a:p>
            <a:pPr>
              <a:defRPr sz="1200">
                <a:solidFill>
                  <a:srgbClr val="FF2600"/>
                </a:solidFill>
              </a:defRPr>
            </a:pPr>
            <a:r>
              <a:rPr dirty="0">
                <a:solidFill>
                  <a:srgbClr val="FF0000"/>
                </a:solidFill>
                <a:latin typeface="Times New Roman" panose="02020603050405020304" pitchFamily="18" charset="0"/>
                <a:cs typeface="Times New Roman" panose="02020603050405020304" pitchFamily="18" charset="0"/>
              </a:rPr>
              <a:t>      100: Monitoring the Future: A Continuing Study of American Youth (12th-Grade Survey), 1996;</a:t>
            </a:r>
          </a:p>
          <a:p>
            <a:pPr>
              <a:defRPr sz="1200"/>
            </a:pPr>
            <a:r>
              <a:rPr dirty="0">
                <a:solidFill>
                  <a:srgbClr val="FF0000"/>
                </a:solidFill>
                <a:latin typeface="Times New Roman" panose="02020603050405020304" pitchFamily="18" charset="0"/>
                <a:cs typeface="Times New Roman" panose="02020603050405020304" pitchFamily="18" charset="0"/>
              </a:rPr>
              <a:t>      108: Current Population Survey, May 1973; ...</a:t>
            </a:r>
            <a:r>
              <a:rPr dirty="0"/>
              <a:t>]</a:t>
            </a:r>
          </a:p>
        </p:txBody>
      </p:sp>
      <p:sp>
        <p:nvSpPr>
          <p:cNvPr id="49" name="Task"/>
          <p:cNvSpPr txBox="1">
            <a:spLocks noGrp="1"/>
          </p:cNvSpPr>
          <p:nvPr>
            <p:ph type="title"/>
          </p:nvPr>
        </p:nvSpPr>
        <p:spPr>
          <a:prstGeom prst="rect">
            <a:avLst/>
          </a:prstGeom>
        </p:spPr>
        <p:txBody>
          <a:bodyPr/>
          <a:lstStyle/>
          <a:p>
            <a:r>
              <a:rPr dirty="0"/>
              <a:t>Task</a:t>
            </a:r>
            <a:r>
              <a:rPr lang="en-US" dirty="0"/>
              <a:t> (</a:t>
            </a:r>
            <a:r>
              <a:rPr lang="en-SG" sz="3200" dirty="0"/>
              <a:t>CI </a:t>
            </a:r>
            <a:r>
              <a:rPr lang="en-SG" sz="3200" dirty="0" err="1"/>
              <a:t>Richtext</a:t>
            </a:r>
            <a:r>
              <a:rPr lang="en-US" dirty="0"/>
              <a:t>)</a:t>
            </a:r>
            <a:endParaRPr dirty="0"/>
          </a:p>
        </p:txBody>
      </p:sp>
      <p:sp>
        <p:nvSpPr>
          <p:cNvPr id="50" name="Subtask A: Extraction of the mentions…"/>
          <p:cNvSpPr txBox="1"/>
          <p:nvPr/>
        </p:nvSpPr>
        <p:spPr>
          <a:xfrm>
            <a:off x="1086398" y="4742041"/>
            <a:ext cx="7473985" cy="959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2000"/>
            </a:pPr>
            <a:r>
              <a:t>Subtask A: Extraction of the mentions</a:t>
            </a:r>
          </a:p>
          <a:p>
            <a:pPr>
              <a:defRPr sz="2000"/>
            </a:pPr>
            <a:endParaRPr/>
          </a:p>
          <a:p>
            <a:pPr>
              <a:defRPr sz="2000"/>
            </a:pPr>
            <a:r>
              <a:t>Subtask B: Classification (attachment) of the mention to a dataset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57" name="Model"/>
          <p:cNvSpPr txBox="1">
            <a:spLocks noGrp="1"/>
          </p:cNvSpPr>
          <p:nvPr>
            <p:ph type="title"/>
          </p:nvPr>
        </p:nvSpPr>
        <p:spPr>
          <a:prstGeom prst="rect">
            <a:avLst/>
          </a:prstGeom>
        </p:spPr>
        <p:txBody>
          <a:bodyPr/>
          <a:lstStyle/>
          <a:p>
            <a:r>
              <a:t>Model</a:t>
            </a:r>
          </a:p>
        </p:txBody>
      </p:sp>
      <p:pic>
        <p:nvPicPr>
          <p:cNvPr id="58" name="Image" descr="Image"/>
          <p:cNvPicPr>
            <a:picLocks noChangeAspect="1"/>
          </p:cNvPicPr>
          <p:nvPr/>
        </p:nvPicPr>
        <p:blipFill>
          <a:blip r:embed="rId2">
            <a:extLst/>
          </a:blip>
          <a:stretch>
            <a:fillRect/>
          </a:stretch>
        </p:blipFill>
        <p:spPr>
          <a:xfrm>
            <a:off x="1917700" y="1422400"/>
            <a:ext cx="5308600" cy="4013200"/>
          </a:xfrm>
          <a:prstGeom prst="rect">
            <a:avLst/>
          </a:prstGeom>
          <a:ln w="12700">
            <a:miter lim="400000"/>
          </a:ln>
        </p:spPr>
      </p:pic>
      <p:grpSp>
        <p:nvGrpSpPr>
          <p:cNvPr id="61" name="Group"/>
          <p:cNvGrpSpPr/>
          <p:nvPr/>
        </p:nvGrpSpPr>
        <p:grpSpPr>
          <a:xfrm>
            <a:off x="3391897" y="1119810"/>
            <a:ext cx="3619735" cy="1729898"/>
            <a:chOff x="0" y="0"/>
            <a:chExt cx="3619734" cy="1729897"/>
          </a:xfrm>
        </p:grpSpPr>
        <p:sp>
          <p:nvSpPr>
            <p:cNvPr id="59" name="Rectangle"/>
            <p:cNvSpPr/>
            <p:nvPr/>
          </p:nvSpPr>
          <p:spPr>
            <a:xfrm>
              <a:off x="0" y="317596"/>
              <a:ext cx="3619735" cy="1412302"/>
            </a:xfrm>
            <a:prstGeom prst="rect">
              <a:avLst/>
            </a:prstGeom>
            <a:noFill/>
            <a:ln w="25400" cap="flat">
              <a:solidFill>
                <a:srgbClr val="0433FF"/>
              </a:solidFill>
              <a:prstDash val="solid"/>
              <a:round/>
            </a:ln>
            <a:effectLst/>
          </p:spPr>
          <p:txBody>
            <a:bodyPr wrap="square" lIns="45719" tIns="45719" rIns="45719" bIns="45719" numCol="1" anchor="t">
              <a:noAutofit/>
            </a:bodyPr>
            <a:lstStyle/>
            <a:p>
              <a:endParaRPr/>
            </a:p>
          </p:txBody>
        </p:sp>
        <p:sp>
          <p:nvSpPr>
            <p:cNvPr id="60" name="Sequence labelling for extraction"/>
            <p:cNvSpPr txBox="1"/>
            <p:nvPr/>
          </p:nvSpPr>
          <p:spPr>
            <a:xfrm>
              <a:off x="730254" y="0"/>
              <a:ext cx="2868158" cy="3011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500">
                  <a:solidFill>
                    <a:srgbClr val="0433FF"/>
                  </a:solidFill>
                </a:defRPr>
              </a:lvl1pPr>
            </a:lstStyle>
            <a:p>
              <a:r>
                <a:t>Sequence labelling for extraction</a:t>
              </a:r>
            </a:p>
          </p:txBody>
        </p:sp>
      </p:grpSp>
      <p:grpSp>
        <p:nvGrpSpPr>
          <p:cNvPr id="64" name="Group"/>
          <p:cNvGrpSpPr/>
          <p:nvPr/>
        </p:nvGrpSpPr>
        <p:grpSpPr>
          <a:xfrm>
            <a:off x="2973701" y="3031402"/>
            <a:ext cx="2906913" cy="924075"/>
            <a:chOff x="0" y="0"/>
            <a:chExt cx="2906912" cy="924073"/>
          </a:xfrm>
        </p:grpSpPr>
        <p:sp>
          <p:nvSpPr>
            <p:cNvPr id="62" name="Rectangle"/>
            <p:cNvSpPr/>
            <p:nvPr/>
          </p:nvSpPr>
          <p:spPr>
            <a:xfrm>
              <a:off x="1574614" y="0"/>
              <a:ext cx="1332299" cy="924074"/>
            </a:xfrm>
            <a:prstGeom prst="rect">
              <a:avLst/>
            </a:prstGeom>
            <a:noFill/>
            <a:ln w="25400" cap="flat">
              <a:solidFill>
                <a:srgbClr val="FF2600"/>
              </a:solidFill>
              <a:prstDash val="solid"/>
              <a:round/>
            </a:ln>
            <a:effectLst/>
          </p:spPr>
          <p:txBody>
            <a:bodyPr wrap="square" lIns="45719" tIns="45719" rIns="45719" bIns="45719" numCol="1" anchor="t">
              <a:noAutofit/>
            </a:bodyPr>
            <a:lstStyle/>
            <a:p>
              <a:endParaRPr/>
            </a:p>
          </p:txBody>
        </p:sp>
        <p:sp>
          <p:nvSpPr>
            <p:cNvPr id="63" name="Text classification"/>
            <p:cNvSpPr txBox="1"/>
            <p:nvPr/>
          </p:nvSpPr>
          <p:spPr>
            <a:xfrm>
              <a:off x="0" y="311482"/>
              <a:ext cx="1586376" cy="301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500">
                  <a:solidFill>
                    <a:srgbClr val="FF2600"/>
                  </a:solidFill>
                </a:defRPr>
              </a:lvl1pPr>
            </a:lstStyle>
            <a:p>
              <a:r>
                <a:t>Text classification</a:t>
              </a:r>
            </a:p>
          </p:txBody>
        </p:sp>
      </p:grpSp>
      <p:grpSp>
        <p:nvGrpSpPr>
          <p:cNvPr id="67" name="Group"/>
          <p:cNvGrpSpPr/>
          <p:nvPr/>
        </p:nvGrpSpPr>
        <p:grpSpPr>
          <a:xfrm>
            <a:off x="1594611" y="2964746"/>
            <a:ext cx="5863483" cy="2718618"/>
            <a:chOff x="0" y="0"/>
            <a:chExt cx="5863482" cy="2718616"/>
          </a:xfrm>
        </p:grpSpPr>
        <p:sp>
          <p:nvSpPr>
            <p:cNvPr id="65" name="Rectangle"/>
            <p:cNvSpPr/>
            <p:nvPr/>
          </p:nvSpPr>
          <p:spPr>
            <a:xfrm>
              <a:off x="0" y="0"/>
              <a:ext cx="5863483" cy="2365970"/>
            </a:xfrm>
            <a:prstGeom prst="rect">
              <a:avLst/>
            </a:prstGeom>
            <a:noFill/>
            <a:ln w="25400" cap="flat">
              <a:solidFill>
                <a:srgbClr val="00F900"/>
              </a:solidFill>
              <a:prstDash val="solid"/>
              <a:round/>
            </a:ln>
            <a:effectLst/>
          </p:spPr>
          <p:txBody>
            <a:bodyPr wrap="square" lIns="45719" tIns="45719" rIns="45719" bIns="45719" numCol="1" anchor="t">
              <a:noAutofit/>
            </a:bodyPr>
            <a:lstStyle/>
            <a:p>
              <a:endParaRPr/>
            </a:p>
          </p:txBody>
        </p:sp>
        <p:sp>
          <p:nvSpPr>
            <p:cNvPr id="66" name="k-shot by KB embeddings"/>
            <p:cNvSpPr txBox="1"/>
            <p:nvPr/>
          </p:nvSpPr>
          <p:spPr>
            <a:xfrm>
              <a:off x="2330227" y="2417508"/>
              <a:ext cx="2274892" cy="301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500">
                  <a:solidFill>
                    <a:srgbClr val="00F900"/>
                  </a:solidFill>
                </a:defRPr>
              </a:lvl1pPr>
            </a:lstStyle>
            <a:p>
              <a:r>
                <a:t>k-shot by KB embeddings</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1" animBg="1" advAuto="0"/>
      <p:bldP spid="64" grpId="2" animBg="1" advAuto="0"/>
      <p:bldP spid="67"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70" name="Subtask A: Mention Extraction"/>
          <p:cNvSpPr txBox="1">
            <a:spLocks noGrp="1"/>
          </p:cNvSpPr>
          <p:nvPr>
            <p:ph type="title"/>
          </p:nvPr>
        </p:nvSpPr>
        <p:spPr>
          <a:prstGeom prst="rect">
            <a:avLst/>
          </a:prstGeom>
        </p:spPr>
        <p:txBody>
          <a:bodyPr/>
          <a:lstStyle/>
          <a:p>
            <a:r>
              <a:t>Subtask A: Mention Extraction</a:t>
            </a:r>
          </a:p>
        </p:txBody>
      </p:sp>
      <p:graphicFrame>
        <p:nvGraphicFramePr>
          <p:cNvPr id="71" name="Table"/>
          <p:cNvGraphicFramePr/>
          <p:nvPr/>
        </p:nvGraphicFramePr>
        <p:xfrm>
          <a:off x="715583" y="1691231"/>
          <a:ext cx="7462102" cy="2479814"/>
        </p:xfrm>
        <a:graphic>
          <a:graphicData uri="http://schemas.openxmlformats.org/drawingml/2006/table">
            <a:tbl>
              <a:tblPr bandRow="1">
                <a:tableStyleId>{EEE7283C-3CF3-47DC-8721-378D4A62B228}</a:tableStyleId>
              </a:tblPr>
              <a:tblGrid>
                <a:gridCol w="2303580">
                  <a:extLst>
                    <a:ext uri="{9D8B030D-6E8A-4147-A177-3AD203B41FA5}">
                      <a16:colId xmlns:a16="http://schemas.microsoft.com/office/drawing/2014/main" val="20000"/>
                    </a:ext>
                  </a:extLst>
                </a:gridCol>
                <a:gridCol w="910084">
                  <a:extLst>
                    <a:ext uri="{9D8B030D-6E8A-4147-A177-3AD203B41FA5}">
                      <a16:colId xmlns:a16="http://schemas.microsoft.com/office/drawing/2014/main" val="20001"/>
                    </a:ext>
                  </a:extLst>
                </a:gridCol>
                <a:gridCol w="834876">
                  <a:extLst>
                    <a:ext uri="{9D8B030D-6E8A-4147-A177-3AD203B41FA5}">
                      <a16:colId xmlns:a16="http://schemas.microsoft.com/office/drawing/2014/main" val="20002"/>
                    </a:ext>
                  </a:extLst>
                </a:gridCol>
                <a:gridCol w="865573">
                  <a:extLst>
                    <a:ext uri="{9D8B030D-6E8A-4147-A177-3AD203B41FA5}">
                      <a16:colId xmlns:a16="http://schemas.microsoft.com/office/drawing/2014/main" val="20003"/>
                    </a:ext>
                  </a:extLst>
                </a:gridCol>
                <a:gridCol w="821580">
                  <a:extLst>
                    <a:ext uri="{9D8B030D-6E8A-4147-A177-3AD203B41FA5}">
                      <a16:colId xmlns:a16="http://schemas.microsoft.com/office/drawing/2014/main" val="20004"/>
                    </a:ext>
                  </a:extLst>
                </a:gridCol>
                <a:gridCol w="889523">
                  <a:extLst>
                    <a:ext uri="{9D8B030D-6E8A-4147-A177-3AD203B41FA5}">
                      <a16:colId xmlns:a16="http://schemas.microsoft.com/office/drawing/2014/main" val="20005"/>
                    </a:ext>
                  </a:extLst>
                </a:gridCol>
                <a:gridCol w="836886">
                  <a:extLst>
                    <a:ext uri="{9D8B030D-6E8A-4147-A177-3AD203B41FA5}">
                      <a16:colId xmlns:a16="http://schemas.microsoft.com/office/drawing/2014/main" val="20006"/>
                    </a:ext>
                  </a:extLst>
                </a:gridCol>
              </a:tblGrid>
              <a:tr h="380276">
                <a:tc>
                  <a:txBody>
                    <a:bodyPr/>
                    <a:lstStyle/>
                    <a:p>
                      <a:pPr algn="ctr">
                        <a:defRPr sz="1600">
                          <a:solidFill>
                            <a:srgbClr val="FFFFFF"/>
                          </a:solidFill>
                        </a:defRPr>
                      </a:pPr>
                      <a:endParaRPr/>
                    </a:p>
                  </a:txBody>
                  <a:tcPr marL="0" marR="0" marT="0" marB="0" horzOverflow="overflow">
                    <a:solidFill>
                      <a:schemeClr val="accent6"/>
                    </a:solidFill>
                  </a:tcPr>
                </a:tc>
                <a:tc gridSpan="3">
                  <a:txBody>
                    <a:bodyPr/>
                    <a:lstStyle/>
                    <a:p>
                      <a:pPr algn="ctr">
                        <a:defRPr sz="1800"/>
                      </a:pPr>
                      <a:r>
                        <a:rPr sz="1600">
                          <a:solidFill>
                            <a:srgbClr val="FFFFFF"/>
                          </a:solidFill>
                        </a:rPr>
                        <a:t>Partial</a:t>
                      </a:r>
                    </a:p>
                  </a:txBody>
                  <a:tcPr marL="0" marR="0" marT="0" marB="0" horzOverflow="overflow">
                    <a:solidFill>
                      <a:schemeClr val="accent6"/>
                    </a:solidFill>
                  </a:tcPr>
                </a:tc>
                <a:tc hMerge="1">
                  <a:txBody>
                    <a:bodyPr/>
                    <a:lstStyle/>
                    <a:p>
                      <a:endParaRPr lang="en-US"/>
                    </a:p>
                  </a:txBody>
                  <a:tcPr/>
                </a:tc>
                <a:tc hMerge="1">
                  <a:txBody>
                    <a:bodyPr/>
                    <a:lstStyle/>
                    <a:p>
                      <a:endParaRPr lang="en-US"/>
                    </a:p>
                  </a:txBody>
                  <a:tcPr/>
                </a:tc>
                <a:tc gridSpan="3">
                  <a:txBody>
                    <a:bodyPr/>
                    <a:lstStyle/>
                    <a:p>
                      <a:pPr algn="ctr">
                        <a:defRPr sz="1800"/>
                      </a:pPr>
                      <a:r>
                        <a:rPr sz="1600">
                          <a:solidFill>
                            <a:srgbClr val="FFFFFF"/>
                          </a:solidFill>
                        </a:rPr>
                        <a:t>Exact</a:t>
                      </a:r>
                    </a:p>
                  </a:txBody>
                  <a:tcPr marL="0" marR="0" marT="0" marB="0" horzOverflow="overflow">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3278">
                <a:tc>
                  <a:txBody>
                    <a:bodyPr/>
                    <a:lstStyle/>
                    <a:p>
                      <a:pPr algn="ctr">
                        <a:defRPr sz="1800"/>
                      </a:pPr>
                      <a:r>
                        <a:rPr sz="1600">
                          <a:solidFill>
                            <a:srgbClr val="FFFFFF"/>
                          </a:solidFill>
                        </a:rPr>
                        <a:t>Model</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P</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R</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 F1 </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P</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R</a:t>
                      </a:r>
                    </a:p>
                  </a:txBody>
                  <a:tcPr marL="0" marR="0" marT="0" marB="0" horzOverflow="overflow">
                    <a:lnB w="38100">
                      <a:solidFill>
                        <a:srgbClr val="FFFFFF"/>
                      </a:solidFill>
                    </a:lnB>
                    <a:solidFill>
                      <a:schemeClr val="accent6"/>
                    </a:solidFill>
                  </a:tcPr>
                </a:tc>
                <a:tc>
                  <a:txBody>
                    <a:bodyPr/>
                    <a:lstStyle/>
                    <a:p>
                      <a:pPr algn="ctr">
                        <a:defRPr sz="1800"/>
                      </a:pPr>
                      <a:r>
                        <a:rPr sz="1600">
                          <a:solidFill>
                            <a:srgbClr val="FFFFFF"/>
                          </a:solidFill>
                        </a:rPr>
                        <a:t>F1</a:t>
                      </a:r>
                    </a:p>
                  </a:txBody>
                  <a:tcPr marL="0" marR="0" marT="0" marB="0" horzOverflow="overflow">
                    <a:lnB w="38100">
                      <a:solidFill>
                        <a:srgbClr val="FFFFFF"/>
                      </a:solidFill>
                    </a:lnB>
                    <a:solidFill>
                      <a:schemeClr val="accent6"/>
                    </a:solidFill>
                  </a:tcPr>
                </a:tc>
                <a:extLst>
                  <a:ext uri="{0D108BD9-81ED-4DB2-BD59-A6C34878D82A}">
                    <a16:rowId xmlns:a16="http://schemas.microsoft.com/office/drawing/2014/main" val="10001"/>
                  </a:ext>
                </a:extLst>
              </a:tr>
              <a:tr h="257424">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FFFFFF"/>
                          </a:solidFill>
                        </a:rPr>
                        <a:t>BiLSTM </a:t>
                      </a:r>
                    </a:p>
                  </a:txBody>
                  <a:tcPr marL="0" marR="0" marT="0" marB="0" horzOverflow="overflow">
                    <a:lnT w="38100">
                      <a:solidFill>
                        <a:srgbClr val="FFFFFF"/>
                      </a:solidFill>
                    </a:lnT>
                    <a:solidFill>
                      <a:schemeClr val="accent6"/>
                    </a:solidFill>
                  </a:tcPr>
                </a:tc>
                <a:tc>
                  <a:txBody>
                    <a:bodyPr/>
                    <a:lstStyle/>
                    <a:p>
                      <a:pPr algn="ctr" defTabSz="457200">
                        <a:lnSpc>
                          <a:spcPts val="3300"/>
                        </a:lnSpc>
                        <a:spcBef>
                          <a:spcPts val="1200"/>
                        </a:spcBef>
                        <a:defRPr sz="1800"/>
                      </a:pPr>
                      <a:r>
                        <a:rPr sz="1600"/>
                        <a:t>29.4</a:t>
                      </a:r>
                    </a:p>
                  </a:txBody>
                  <a:tcPr marL="0" marR="0" marT="0" marB="0" horzOverflow="overflow">
                    <a:lnT w="38100">
                      <a:solidFill>
                        <a:srgbClr val="FFFFFF"/>
                      </a:solidFill>
                    </a:lnT>
                  </a:tcPr>
                </a:tc>
                <a:tc>
                  <a:txBody>
                    <a:bodyPr/>
                    <a:lstStyle/>
                    <a:p>
                      <a:pPr algn="ctr" defTabSz="457200">
                        <a:lnSpc>
                          <a:spcPts val="3300"/>
                        </a:lnSpc>
                        <a:spcBef>
                          <a:spcPts val="1200"/>
                        </a:spcBef>
                        <a:defRPr sz="1800"/>
                      </a:pPr>
                      <a:r>
                        <a:rPr sz="1600"/>
                        <a:t>32.1</a:t>
                      </a:r>
                    </a:p>
                  </a:txBody>
                  <a:tcPr marL="0" marR="0" marT="0" marB="0" horzOverflow="overflow">
                    <a:lnT w="38100">
                      <a:solidFill>
                        <a:srgbClr val="FFFFFF"/>
                      </a:solidFill>
                    </a:lnT>
                  </a:tcPr>
                </a:tc>
                <a:tc>
                  <a:txBody>
                    <a:bodyPr/>
                    <a:lstStyle/>
                    <a:p>
                      <a:pPr algn="ctr" defTabSz="457200">
                        <a:lnSpc>
                          <a:spcPts val="3300"/>
                        </a:lnSpc>
                        <a:spcBef>
                          <a:spcPts val="1200"/>
                        </a:spcBef>
                        <a:defRPr sz="1800"/>
                      </a:pPr>
                      <a:r>
                        <a:rPr sz="1600"/>
                        <a:t>30.7</a:t>
                      </a:r>
                    </a:p>
                  </a:txBody>
                  <a:tcPr marL="0" marR="0" marT="0" marB="0" horzOverflow="overflow">
                    <a:lnT w="38100">
                      <a:solidFill>
                        <a:srgbClr val="FFFFFF"/>
                      </a:solidFill>
                    </a:lnT>
                  </a:tcPr>
                </a:tc>
                <a:tc>
                  <a:txBody>
                    <a:bodyPr/>
                    <a:lstStyle/>
                    <a:p>
                      <a:pPr algn="ctr" defTabSz="457200">
                        <a:lnSpc>
                          <a:spcPts val="3300"/>
                        </a:lnSpc>
                        <a:spcBef>
                          <a:spcPts val="1200"/>
                        </a:spcBef>
                        <a:defRPr sz="1800"/>
                      </a:pPr>
                      <a:r>
                        <a:rPr sz="1600"/>
                        <a:t>11.2</a:t>
                      </a:r>
                    </a:p>
                  </a:txBody>
                  <a:tcPr marL="0" marR="0" marT="0" marB="0" horzOverflow="overflow">
                    <a:lnT w="38100">
                      <a:solidFill>
                        <a:srgbClr val="FFFFFF"/>
                      </a:solidFill>
                    </a:lnT>
                  </a:tcPr>
                </a:tc>
                <a:tc>
                  <a:txBody>
                    <a:bodyPr/>
                    <a:lstStyle/>
                    <a:p>
                      <a:pPr algn="ctr" defTabSz="457200">
                        <a:lnSpc>
                          <a:spcPts val="3300"/>
                        </a:lnSpc>
                        <a:spcBef>
                          <a:spcPts val="1200"/>
                        </a:spcBef>
                        <a:defRPr sz="1800"/>
                      </a:pPr>
                      <a:r>
                        <a:rPr sz="1600"/>
                        <a:t>12.8</a:t>
                      </a:r>
                    </a:p>
                  </a:txBody>
                  <a:tcPr marL="0" marR="0" marT="0" marB="0" horzOverflow="overflow">
                    <a:lnT w="38100">
                      <a:solidFill>
                        <a:srgbClr val="FFFFFF"/>
                      </a:solidFill>
                    </a:lnT>
                  </a:tcPr>
                </a:tc>
                <a:tc>
                  <a:txBody>
                    <a:bodyPr/>
                    <a:lstStyle/>
                    <a:p>
                      <a:pPr algn="ctr" defTabSz="457200">
                        <a:lnSpc>
                          <a:spcPts val="3300"/>
                        </a:lnSpc>
                        <a:spcBef>
                          <a:spcPts val="1200"/>
                        </a:spcBef>
                        <a:defRPr sz="1800"/>
                      </a:pPr>
                      <a:r>
                        <a:rPr sz="1600"/>
                        <a:t>12.0</a:t>
                      </a:r>
                    </a:p>
                  </a:txBody>
                  <a:tcPr marL="0" marR="0" marT="0" marB="0" horzOverflow="overflow">
                    <a:lnT w="38100">
                      <a:solidFill>
                        <a:srgbClr val="FFFFFF"/>
                      </a:solidFill>
                    </a:lnT>
                  </a:tcPr>
                </a:tc>
                <a:extLst>
                  <a:ext uri="{0D108BD9-81ED-4DB2-BD59-A6C34878D82A}">
                    <a16:rowId xmlns:a16="http://schemas.microsoft.com/office/drawing/2014/main" val="10002"/>
                  </a:ext>
                </a:extLst>
              </a:tr>
              <a:tr h="285531">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FFFFFF"/>
                          </a:solidFill>
                        </a:rPr>
                        <a:t>CNN-BiLSTM</a:t>
                      </a:r>
                    </a:p>
                  </a:txBody>
                  <a:tcPr marL="0" marR="0" marT="0" marB="0" horzOverflow="overflow">
                    <a:solidFill>
                      <a:schemeClr val="accent6"/>
                    </a:solid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49.8</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44.7</a:t>
                      </a:r>
                    </a:p>
                  </a:txBody>
                  <a:tcPr marL="0" marR="0" marT="0" marB="0" horzOverflow="overflow"/>
                </a:tc>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47.1</a:t>
                      </a:r>
                    </a:p>
                  </a:txBody>
                  <a:tcPr marL="0" marR="0" marT="0" marB="0" horzOverflow="overflow"/>
                </a:tc>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28.6</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31.2</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29.8</a:t>
                      </a:r>
                    </a:p>
                  </a:txBody>
                  <a:tcPr marL="0" marR="0" marT="0" marB="0" horzOverflow="overflow"/>
                </a:tc>
                <a:extLst>
                  <a:ext uri="{0D108BD9-81ED-4DB2-BD59-A6C34878D82A}">
                    <a16:rowId xmlns:a16="http://schemas.microsoft.com/office/drawing/2014/main" val="10003"/>
                  </a:ext>
                </a:extLst>
              </a:tr>
              <a:tr h="306013">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FFFFFF"/>
                          </a:solidFill>
                        </a:rPr>
                        <a:t>CNN-BiLSTM-CRF</a:t>
                      </a:r>
                    </a:p>
                  </a:txBody>
                  <a:tcPr marL="0" marR="0" marT="0" marB="0" horzOverflow="overflow">
                    <a:solidFill>
                      <a:schemeClr val="accent6"/>
                    </a:solid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54.1</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44.8</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48.9</a:t>
                      </a:r>
                    </a:p>
                  </a:txBody>
                  <a:tcPr marL="0" marR="0" marT="0" marB="0" horzOverflow="overflow"/>
                </a:tc>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35.6</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33.8</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34.7</a:t>
                      </a:r>
                    </a:p>
                  </a:txBody>
                  <a:tcPr marL="0" marR="0" marT="0" marB="0" horzOverflow="overflow"/>
                </a:tc>
                <a:extLst>
                  <a:ext uri="{0D108BD9-81ED-4DB2-BD59-A6C34878D82A}">
                    <a16:rowId xmlns:a16="http://schemas.microsoft.com/office/drawing/2014/main" val="10004"/>
                  </a:ext>
                </a:extLst>
              </a:tr>
              <a:tr h="292596">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FFFFFF"/>
                          </a:solidFill>
                        </a:rPr>
                        <a:t>CNN-BiLSTM-Attn-CRF</a:t>
                      </a:r>
                    </a:p>
                  </a:txBody>
                  <a:tcPr marL="0" marR="0" marT="0" marB="0" horzOverflow="overflow">
                    <a:solidFill>
                      <a:schemeClr val="accent6"/>
                    </a:solid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58.0</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50.0</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b="1"/>
                        <a:t>53.7</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34.8</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38.0</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b="1"/>
                        <a:t>36.4</a:t>
                      </a:r>
                    </a:p>
                  </a:txBody>
                  <a:tcPr marL="0" marR="0" marT="0" marB="0" horzOverflow="overflow"/>
                </a:tc>
                <a:extLst>
                  <a:ext uri="{0D108BD9-81ED-4DB2-BD59-A6C34878D82A}">
                    <a16:rowId xmlns:a16="http://schemas.microsoft.com/office/drawing/2014/main" val="10005"/>
                  </a:ext>
                </a:extLst>
              </a:tr>
              <a:tr h="292596">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FFFFFF"/>
                          </a:solidFill>
                        </a:defRPr>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pPr>
                      <a:endParaRPr/>
                    </a:p>
                  </a:txBody>
                  <a:tcPr marL="0" marR="0" marT="0" marB="0" horzOverflow="overflow">
                    <a:no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b="1"/>
                      </a:pPr>
                      <a:endParaRPr/>
                    </a:p>
                  </a:txBody>
                  <a:tcPr marL="0" marR="0" marT="0" marB="0" horzOverflow="overflow">
                    <a:noFill/>
                  </a:tcPr>
                </a:tc>
                <a:extLst>
                  <a:ext uri="{0D108BD9-81ED-4DB2-BD59-A6C34878D82A}">
                    <a16:rowId xmlns:a16="http://schemas.microsoft.com/office/drawing/2014/main" val="10006"/>
                  </a:ext>
                </a:extLst>
              </a:tr>
              <a:tr h="308971">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solidFill>
                            <a:srgbClr val="FFFFFF"/>
                          </a:solidFill>
                        </a:rPr>
                        <a:t>SL E-C</a:t>
                      </a:r>
                    </a:p>
                  </a:txBody>
                  <a:tcPr marL="0" marR="0" marT="0" marB="0" horzOverflow="overflow">
                    <a:solidFill>
                      <a:schemeClr val="accent6"/>
                    </a:solidFill>
                  </a:tcPr>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40.3</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43.1</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41.7</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27.1</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28.4</a:t>
                      </a:r>
                    </a:p>
                  </a:txBody>
                  <a:tcPr marL="0" marR="0" marT="0" marB="0" horzOverflow="overflow"/>
                </a:tc>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t>27.7</a:t>
                      </a:r>
                    </a:p>
                  </a:txBody>
                  <a:tcPr marL="0" marR="0" marT="0" marB="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74" name="Subtask B: Classification"/>
          <p:cNvSpPr txBox="1">
            <a:spLocks noGrp="1"/>
          </p:cNvSpPr>
          <p:nvPr>
            <p:ph type="title"/>
          </p:nvPr>
        </p:nvSpPr>
        <p:spPr>
          <a:prstGeom prst="rect">
            <a:avLst/>
          </a:prstGeom>
        </p:spPr>
        <p:txBody>
          <a:bodyPr/>
          <a:lstStyle/>
          <a:p>
            <a:r>
              <a:t>Subtask B: Classification</a:t>
            </a:r>
          </a:p>
        </p:txBody>
      </p:sp>
      <p:graphicFrame>
        <p:nvGraphicFramePr>
          <p:cNvPr id="75" name="Table"/>
          <p:cNvGraphicFramePr/>
          <p:nvPr/>
        </p:nvGraphicFramePr>
        <p:xfrm>
          <a:off x="1438539" y="2104693"/>
          <a:ext cx="5098238" cy="2648611"/>
        </p:xfrm>
        <a:graphic>
          <a:graphicData uri="http://schemas.openxmlformats.org/drawingml/2006/table">
            <a:tbl>
              <a:tblPr firstRow="1" bandRow="1">
                <a:tableStyleId>{EEE7283C-3CF3-47DC-8721-378D4A62B228}</a:tableStyleId>
              </a:tblPr>
              <a:tblGrid>
                <a:gridCol w="2420701">
                  <a:extLst>
                    <a:ext uri="{9D8B030D-6E8A-4147-A177-3AD203B41FA5}">
                      <a16:colId xmlns:a16="http://schemas.microsoft.com/office/drawing/2014/main" val="20000"/>
                    </a:ext>
                  </a:extLst>
                </a:gridCol>
                <a:gridCol w="863351">
                  <a:extLst>
                    <a:ext uri="{9D8B030D-6E8A-4147-A177-3AD203B41FA5}">
                      <a16:colId xmlns:a16="http://schemas.microsoft.com/office/drawing/2014/main" val="20001"/>
                    </a:ext>
                  </a:extLst>
                </a:gridCol>
                <a:gridCol w="934750">
                  <a:extLst>
                    <a:ext uri="{9D8B030D-6E8A-4147-A177-3AD203B41FA5}">
                      <a16:colId xmlns:a16="http://schemas.microsoft.com/office/drawing/2014/main" val="20002"/>
                    </a:ext>
                  </a:extLst>
                </a:gridCol>
                <a:gridCol w="879436">
                  <a:extLst>
                    <a:ext uri="{9D8B030D-6E8A-4147-A177-3AD203B41FA5}">
                      <a16:colId xmlns:a16="http://schemas.microsoft.com/office/drawing/2014/main" val="20003"/>
                    </a:ext>
                  </a:extLst>
                </a:gridCol>
              </a:tblGrid>
              <a:tr h="482360">
                <a:tc>
                  <a:txBody>
                    <a:bodyPr/>
                    <a:lstStyle/>
                    <a:p>
                      <a:pPr algn="ctr">
                        <a:defRPr sz="1800" b="0">
                          <a:solidFill>
                            <a:srgbClr val="000000"/>
                          </a:solidFill>
                        </a:defRPr>
                      </a:pPr>
                      <a:r>
                        <a:rPr sz="2000">
                          <a:solidFill>
                            <a:srgbClr val="FFFFFF"/>
                          </a:solidFill>
                        </a:rPr>
                        <a:t>Model</a:t>
                      </a:r>
                    </a:p>
                  </a:txBody>
                  <a:tcPr marL="0" marR="0" marT="0" marB="0" horzOverflow="overflow"/>
                </a:tc>
                <a:tc>
                  <a:txBody>
                    <a:bodyPr/>
                    <a:lstStyle/>
                    <a:p>
                      <a:pPr algn="ctr">
                        <a:defRPr sz="1800" b="0">
                          <a:solidFill>
                            <a:srgbClr val="000000"/>
                          </a:solidFill>
                        </a:defRPr>
                      </a:pPr>
                      <a:r>
                        <a:rPr sz="2000">
                          <a:solidFill>
                            <a:srgbClr val="FFFFFF"/>
                          </a:solidFill>
                        </a:rPr>
                        <a:t>P</a:t>
                      </a:r>
                    </a:p>
                  </a:txBody>
                  <a:tcPr marL="0" marR="0" marT="0" marB="0" horzOverflow="overflow"/>
                </a:tc>
                <a:tc>
                  <a:txBody>
                    <a:bodyPr/>
                    <a:lstStyle/>
                    <a:p>
                      <a:pPr algn="ctr">
                        <a:defRPr sz="1800" b="0">
                          <a:solidFill>
                            <a:srgbClr val="000000"/>
                          </a:solidFill>
                        </a:defRPr>
                      </a:pPr>
                      <a:r>
                        <a:rPr sz="2000">
                          <a:solidFill>
                            <a:srgbClr val="FFFFFF"/>
                          </a:solidFill>
                        </a:rPr>
                        <a:t>R</a:t>
                      </a:r>
                    </a:p>
                  </a:txBody>
                  <a:tcPr marL="0" marR="0" marT="0" marB="0" horzOverflow="overflow"/>
                </a:tc>
                <a:tc>
                  <a:txBody>
                    <a:bodyPr/>
                    <a:lstStyle/>
                    <a:p>
                      <a:pPr algn="ctr">
                        <a:defRPr sz="1800" b="0">
                          <a:solidFill>
                            <a:srgbClr val="000000"/>
                          </a:solidFill>
                        </a:defRPr>
                      </a:pPr>
                      <a:r>
                        <a:rPr sz="2000">
                          <a:solidFill>
                            <a:srgbClr val="FFFFFF"/>
                          </a:solidFill>
                        </a:rPr>
                        <a:t>F1</a:t>
                      </a:r>
                    </a:p>
                  </a:txBody>
                  <a:tcPr marL="0" marR="0" marT="0" marB="0" horzOverflow="overflow"/>
                </a:tc>
                <a:extLst>
                  <a:ext uri="{0D108BD9-81ED-4DB2-BD59-A6C34878D82A}">
                    <a16:rowId xmlns:a16="http://schemas.microsoft.com/office/drawing/2014/main" val="10000"/>
                  </a:ext>
                </a:extLst>
              </a:tr>
              <a:tr h="490256">
                <a:tc>
                  <a:txBody>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000">
                          <a:solidFill>
                            <a:srgbClr val="FFFFFF"/>
                          </a:solidFill>
                        </a:rPr>
                        <a:t>BiLSTM </a:t>
                      </a:r>
                    </a:p>
                  </a:txBody>
                  <a:tcPr marL="0" marR="0" marT="0" marB="0" horzOverflow="overflow">
                    <a:solidFill>
                      <a:schemeClr val="accent6"/>
                    </a:solidFill>
                  </a:tcPr>
                </a:tc>
                <a:tc>
                  <a:txBody>
                    <a:bodyPr/>
                    <a:lstStyle/>
                    <a:p>
                      <a:pPr algn="ctr" defTabSz="457200">
                        <a:lnSpc>
                          <a:spcPts val="3800"/>
                        </a:lnSpc>
                        <a:spcBef>
                          <a:spcPts val="1200"/>
                        </a:spcBef>
                        <a:defRPr sz="1800"/>
                      </a:pPr>
                      <a:r>
                        <a:rPr sz="2000"/>
                        <a:t>27.5</a:t>
                      </a:r>
                    </a:p>
                  </a:txBody>
                  <a:tcPr marL="0" marR="0" marT="0" marB="0" horzOverflow="overflow"/>
                </a:tc>
                <a:tc>
                  <a:txBody>
                    <a:bodyPr/>
                    <a:lstStyle/>
                    <a:p>
                      <a:pPr algn="ctr" defTabSz="457200">
                        <a:lnSpc>
                          <a:spcPts val="3800"/>
                        </a:lnSpc>
                        <a:spcBef>
                          <a:spcPts val="1200"/>
                        </a:spcBef>
                        <a:defRPr sz="1800"/>
                      </a:pPr>
                      <a:r>
                        <a:rPr sz="2000"/>
                        <a:t>47.4</a:t>
                      </a:r>
                    </a:p>
                  </a:txBody>
                  <a:tcPr marL="0" marR="0" marT="0" marB="0" horzOverflow="overflow"/>
                </a:tc>
                <a:tc>
                  <a:txBody>
                    <a:bodyPr/>
                    <a:lstStyle/>
                    <a:p>
                      <a:pPr algn="ctr" defTabSz="457200">
                        <a:lnSpc>
                          <a:spcPts val="3800"/>
                        </a:lnSpc>
                        <a:spcBef>
                          <a:spcPts val="1200"/>
                        </a:spcBef>
                        <a:defRPr sz="1800"/>
                      </a:pPr>
                      <a:r>
                        <a:rPr sz="2000"/>
                        <a:t>34.8</a:t>
                      </a:r>
                    </a:p>
                  </a:txBody>
                  <a:tcPr marL="0" marR="0" marT="0" marB="0" horzOverflow="overflow"/>
                </a:tc>
                <a:extLst>
                  <a:ext uri="{0D108BD9-81ED-4DB2-BD59-A6C34878D82A}">
                    <a16:rowId xmlns:a16="http://schemas.microsoft.com/office/drawing/2014/main" val="10001"/>
                  </a:ext>
                </a:extLst>
              </a:tr>
              <a:tr h="54378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000">
                          <a:solidFill>
                            <a:srgbClr val="FFFFFF"/>
                          </a:solidFill>
                        </a:rPr>
                        <a:t>CNN</a:t>
                      </a:r>
                    </a:p>
                  </a:txBody>
                  <a:tcPr marL="0" marR="0" marT="0" marB="0" horzOverflow="overflow">
                    <a:solidFill>
                      <a:schemeClr val="accent6"/>
                    </a:solidFill>
                  </a:tcPr>
                </a:tc>
                <a:tc>
                  <a:txBody>
                    <a:bodyPr/>
                    <a:lstStyle/>
                    <a:p>
                      <a:pPr algn="ctr" defTabSz="457200">
                        <a:lnSpc>
                          <a:spcPts val="3800"/>
                        </a:lnSpc>
                        <a:spcBef>
                          <a:spcPts val="1200"/>
                        </a:spcBef>
                        <a:defRPr sz="1800"/>
                      </a:pPr>
                      <a:r>
                        <a:rPr sz="2000"/>
                        <a:t>42.8</a:t>
                      </a:r>
                    </a:p>
                  </a:txBody>
                  <a:tcPr marL="0" marR="0" marT="0" marB="0" horzOverflow="overflow"/>
                </a:tc>
                <a:tc>
                  <a:txBody>
                    <a:bodyPr/>
                    <a:lstStyle/>
                    <a:p>
                      <a:pPr algn="ctr" defTabSz="457200">
                        <a:lnSpc>
                          <a:spcPts val="3800"/>
                        </a:lnSpc>
                        <a:spcBef>
                          <a:spcPts val="1200"/>
                        </a:spcBef>
                        <a:defRPr sz="1800"/>
                      </a:pPr>
                      <a:r>
                        <a:rPr sz="2000"/>
                        <a:t>46.5</a:t>
                      </a:r>
                    </a:p>
                  </a:txBody>
                  <a:tcPr marL="0" marR="0" marT="0" marB="0" horzOverflow="overflow"/>
                </a:tc>
                <a:tc>
                  <a:txBody>
                    <a:bodyPr/>
                    <a:lstStyle/>
                    <a:p>
                      <a:pPr algn="ctr" defTabSz="457200">
                        <a:lnSpc>
                          <a:spcPts val="3800"/>
                        </a:lnSpc>
                        <a:spcBef>
                          <a:spcPts val="1200"/>
                        </a:spcBef>
                        <a:defRPr sz="1800"/>
                      </a:pPr>
                      <a:r>
                        <a:rPr sz="2000" b="1"/>
                        <a:t>44.6</a:t>
                      </a:r>
                    </a:p>
                  </a:txBody>
                  <a:tcPr marL="0" marR="0" marT="0" marB="0" horzOverflow="overflow"/>
                </a:tc>
                <a:extLst>
                  <a:ext uri="{0D108BD9-81ED-4DB2-BD59-A6C34878D82A}">
                    <a16:rowId xmlns:a16="http://schemas.microsoft.com/office/drawing/2014/main" val="10002"/>
                  </a:ext>
                </a:extLst>
              </a:tr>
              <a:tr h="54378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solidFill>
                            <a:srgbClr val="FFFFFF"/>
                          </a:solidFill>
                        </a:defRPr>
                      </a:pPr>
                      <a:endParaRPr/>
                    </a:p>
                  </a:txBody>
                  <a:tcPr marL="0" marR="0" marT="0" marB="0" horzOverflow="overflow">
                    <a:noFill/>
                  </a:tcPr>
                </a:tc>
                <a:tc>
                  <a:txBody>
                    <a:bodyPr/>
                    <a:lstStyle/>
                    <a:p>
                      <a:pPr algn="ctr" defTabSz="457200">
                        <a:lnSpc>
                          <a:spcPts val="3800"/>
                        </a:lnSpc>
                        <a:spcBef>
                          <a:spcPts val="1200"/>
                        </a:spcBef>
                        <a:defRPr sz="2000"/>
                      </a:pPr>
                      <a:endParaRPr/>
                    </a:p>
                  </a:txBody>
                  <a:tcPr marL="0" marR="0" marT="0" marB="0" horzOverflow="overflow">
                    <a:noFill/>
                  </a:tcPr>
                </a:tc>
                <a:tc>
                  <a:txBody>
                    <a:bodyPr/>
                    <a:lstStyle/>
                    <a:p>
                      <a:pPr algn="ctr" defTabSz="457200">
                        <a:lnSpc>
                          <a:spcPts val="3800"/>
                        </a:lnSpc>
                        <a:spcBef>
                          <a:spcPts val="1200"/>
                        </a:spcBef>
                        <a:defRPr sz="2000"/>
                      </a:pPr>
                      <a:endParaRPr/>
                    </a:p>
                  </a:txBody>
                  <a:tcPr marL="0" marR="0" marT="0" marB="0" horzOverflow="overflow">
                    <a:noFill/>
                  </a:tcPr>
                </a:tc>
                <a:tc>
                  <a:txBody>
                    <a:bodyPr/>
                    <a:lstStyle/>
                    <a:p>
                      <a:pPr algn="ctr" defTabSz="457200">
                        <a:lnSpc>
                          <a:spcPts val="3800"/>
                        </a:lnSpc>
                        <a:spcBef>
                          <a:spcPts val="1200"/>
                        </a:spcBef>
                        <a:defRPr sz="2000" b="1"/>
                      </a:pPr>
                      <a:endParaRPr/>
                    </a:p>
                  </a:txBody>
                  <a:tcPr marL="0" marR="0" marT="0" marB="0" horzOverflow="overflow">
                    <a:noFill/>
                  </a:tcPr>
                </a:tc>
                <a:extLst>
                  <a:ext uri="{0D108BD9-81ED-4DB2-BD59-A6C34878D82A}">
                    <a16:rowId xmlns:a16="http://schemas.microsoft.com/office/drawing/2014/main" val="10003"/>
                  </a:ext>
                </a:extLst>
              </a:tr>
              <a:tr h="588425">
                <a:tc>
                  <a:txBody>
                    <a:bodyPr/>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000">
                          <a:solidFill>
                            <a:srgbClr val="FFFFFF"/>
                          </a:solidFill>
                        </a:rPr>
                        <a:t>SL E-C</a:t>
                      </a:r>
                    </a:p>
                  </a:txBody>
                  <a:tcPr marL="0" marR="0" marT="0" marB="0" horzOverflow="overflow">
                    <a:solidFill>
                      <a:schemeClr val="accent6"/>
                    </a:solidFill>
                  </a:tcPr>
                </a:tc>
                <a:tc>
                  <a:txBody>
                    <a:bodyPr/>
                    <a:lstStyle/>
                    <a:p>
                      <a:pPr algn="ctr" defTabSz="457200">
                        <a:lnSpc>
                          <a:spcPts val="3800"/>
                        </a:lnSpc>
                        <a:spcBef>
                          <a:spcPts val="1200"/>
                        </a:spcBef>
                        <a:defRPr sz="1800"/>
                      </a:pPr>
                      <a:r>
                        <a:rPr sz="2000"/>
                        <a:t>31.8</a:t>
                      </a:r>
                    </a:p>
                  </a:txBody>
                  <a:tcPr marL="0" marR="0" marT="0" marB="0" horzOverflow="overflow"/>
                </a:tc>
                <a:tc>
                  <a:txBody>
                    <a:bodyPr/>
                    <a:lstStyle/>
                    <a:p>
                      <a:pPr algn="ctr" defTabSz="457200">
                        <a:lnSpc>
                          <a:spcPts val="3800"/>
                        </a:lnSpc>
                        <a:spcBef>
                          <a:spcPts val="1200"/>
                        </a:spcBef>
                        <a:defRPr sz="1800"/>
                      </a:pPr>
                      <a:r>
                        <a:rPr sz="2000"/>
                        <a:t>49.3</a:t>
                      </a:r>
                    </a:p>
                  </a:txBody>
                  <a:tcPr marL="0" marR="0" marT="0" marB="0" horzOverflow="overflow"/>
                </a:tc>
                <a:tc>
                  <a:txBody>
                    <a:bodyPr/>
                    <a:lstStyle/>
                    <a:p>
                      <a:pPr algn="ctr" defTabSz="457200">
                        <a:lnSpc>
                          <a:spcPts val="3800"/>
                        </a:lnSpc>
                        <a:spcBef>
                          <a:spcPts val="1200"/>
                        </a:spcBef>
                        <a:defRPr sz="1800"/>
                      </a:pPr>
                      <a:r>
                        <a:rPr sz="2000"/>
                        <a:t>49.3</a:t>
                      </a:r>
                    </a:p>
                  </a:txBody>
                  <a:tcPr marL="0" marR="0" marT="0" marB="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cNvSpPr txBox="1">
            <a:spLocks noGrp="1"/>
          </p:cNvSpPr>
          <p:nvPr>
            <p:ph type="sldNum" sz="quarter" idx="2"/>
          </p:nvPr>
        </p:nvSpPr>
        <p:spPr>
          <a:xfrm>
            <a:off x="8983354" y="6629400"/>
            <a:ext cx="160646" cy="20241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78" name="Reasonable performance is easy to achieve however human performance is very difficult due to sparsity."/>
          <p:cNvSpPr>
            <a:spLocks noGrp="1"/>
          </p:cNvSpPr>
          <p:nvPr>
            <p:ph type="body" idx="1"/>
          </p:nvPr>
        </p:nvSpPr>
        <p:spPr>
          <a:prstGeom prst="rect">
            <a:avLst/>
          </a:prstGeom>
        </p:spPr>
        <p:txBody>
          <a:bodyPr/>
          <a:lstStyle/>
          <a:p>
            <a:endParaRPr dirty="0"/>
          </a:p>
          <a:p>
            <a:endParaRPr dirty="0"/>
          </a:p>
          <a:p>
            <a:endParaRPr dirty="0"/>
          </a:p>
          <a:p>
            <a:endParaRPr dirty="0"/>
          </a:p>
          <a:p>
            <a:r>
              <a:rPr dirty="0"/>
              <a:t>Reasonable performance is easy to achieve</a:t>
            </a:r>
            <a:r>
              <a:rPr lang="en-US" dirty="0"/>
              <a:t>,</a:t>
            </a:r>
            <a:r>
              <a:rPr dirty="0"/>
              <a:t> however human performance is difficult due to sparsity.</a:t>
            </a:r>
          </a:p>
        </p:txBody>
      </p:sp>
      <p:sp>
        <p:nvSpPr>
          <p:cNvPr id="79" name="Conclusion"/>
          <p:cNvSpPr txBox="1">
            <a:spLocks noGrp="1"/>
          </p:cNvSpPr>
          <p:nvPr>
            <p:ph type="title"/>
          </p:nvPr>
        </p:nvSpPr>
        <p:spPr>
          <a:prstGeom prst="rect">
            <a:avLst/>
          </a:prstGeom>
        </p:spPr>
        <p:txBody>
          <a:bodyPr/>
          <a:lstStyle/>
          <a:p>
            <a:r>
              <a:t>Conclusion</a:t>
            </a:r>
          </a:p>
        </p:txBody>
      </p:sp>
    </p:spTree>
  </p:cSld>
  <p:clrMapOvr>
    <a:masterClrMapping/>
  </p:clrMapOvr>
  <p:transition spd="med"/>
</p:sld>
</file>

<file path=ppt/theme/theme1.xml><?xml version="1.0" encoding="utf-8"?>
<a:theme xmlns:a="http://schemas.openxmlformats.org/drawingml/2006/main" name="presentation2">
  <a:themeElements>
    <a:clrScheme name="presentation2">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presentation2">
      <a:majorFont>
        <a:latin typeface="Helvetica"/>
        <a:ea typeface="Helvetica"/>
        <a:cs typeface="Helvetica"/>
      </a:majorFont>
      <a:minorFont>
        <a:latin typeface="Arial"/>
        <a:ea typeface="Arial"/>
        <a:cs typeface="Arial"/>
      </a:minorFont>
    </a:fontScheme>
    <a:fmtScheme name="presentation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resentation2">
  <a:themeElements>
    <a:clrScheme name="presentation2">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presentation2">
      <a:majorFont>
        <a:latin typeface="Helvetica"/>
        <a:ea typeface="Helvetica"/>
        <a:cs typeface="Helvetica"/>
      </a:majorFont>
      <a:minorFont>
        <a:latin typeface="Arial"/>
        <a:ea typeface="Arial"/>
        <a:cs typeface="Arial"/>
      </a:minorFont>
    </a:fontScheme>
    <a:fmtScheme name="presentation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322</Words>
  <Application>Microsoft Macintosh PowerPoint</Application>
  <PresentationFormat>On-screen Show (4:3)</PresentationFormat>
  <Paragraphs>94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presentation2</vt:lpstr>
      <vt:lpstr>Dataset Mention Extraction and Classification </vt:lpstr>
      <vt:lpstr>Task (CI Richtext)</vt:lpstr>
      <vt:lpstr>Model</vt:lpstr>
      <vt:lpstr>Subtask A: Mention Extraction</vt:lpstr>
      <vt:lpstr>Subtask B: Classification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Mention Extraction and Classification </dc:title>
  <cp:lastModifiedBy>Microsoft Office User</cp:lastModifiedBy>
  <cp:revision>3</cp:revision>
  <dcterms:modified xsi:type="dcterms:W3CDTF">2019-06-07T17:58:32Z</dcterms:modified>
</cp:coreProperties>
</file>