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59" r:id="rId6"/>
    <p:sldId id="260" r:id="rId7"/>
    <p:sldId id="264" r:id="rId8"/>
    <p:sldId id="261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0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4DCEB5-DE75-4E22-80C8-09BEFF78AD0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26092E-4797-405C-9AA2-F6427538F672}">
      <dgm:prSet phldrT="[Text]"/>
      <dgm:spPr/>
      <dgm:t>
        <a:bodyPr/>
        <a:lstStyle/>
        <a:p>
          <a:r>
            <a:rPr lang="en-US" dirty="0" smtClean="0"/>
            <a:t>UI Window</a:t>
          </a:r>
          <a:endParaRPr lang="en-US" dirty="0"/>
        </a:p>
      </dgm:t>
    </dgm:pt>
    <dgm:pt modelId="{5046C97A-286D-46AF-A8C2-BEA9675512EB}" type="parTrans" cxnId="{00CC4FA7-0B90-4066-B01B-B497129BF769}">
      <dgm:prSet/>
      <dgm:spPr/>
      <dgm:t>
        <a:bodyPr/>
        <a:lstStyle/>
        <a:p>
          <a:endParaRPr lang="en-US"/>
        </a:p>
      </dgm:t>
    </dgm:pt>
    <dgm:pt modelId="{97B6BB3D-9D71-4E73-84FD-DC8728BFFA32}" type="sibTrans" cxnId="{00CC4FA7-0B90-4066-B01B-B497129BF769}">
      <dgm:prSet/>
      <dgm:spPr/>
      <dgm:t>
        <a:bodyPr/>
        <a:lstStyle/>
        <a:p>
          <a:endParaRPr lang="en-US"/>
        </a:p>
      </dgm:t>
    </dgm:pt>
    <dgm:pt modelId="{7E22EE7F-69F0-4F0A-B6C1-789EA65B21BA}">
      <dgm:prSet phldrT="[Text]"/>
      <dgm:spPr/>
      <dgm:t>
        <a:bodyPr/>
        <a:lstStyle/>
        <a:p>
          <a:r>
            <a:rPr lang="en-US" dirty="0" smtClean="0"/>
            <a:t>User inputs Twitter handle</a:t>
          </a:r>
          <a:endParaRPr lang="en-US" dirty="0"/>
        </a:p>
      </dgm:t>
    </dgm:pt>
    <dgm:pt modelId="{AF88DF70-F66D-4D9D-BA74-0AD9E3C43C36}" type="parTrans" cxnId="{70D72826-78EE-45F8-AD11-D972D1E28E8D}">
      <dgm:prSet/>
      <dgm:spPr/>
      <dgm:t>
        <a:bodyPr/>
        <a:lstStyle/>
        <a:p>
          <a:endParaRPr lang="en-US"/>
        </a:p>
      </dgm:t>
    </dgm:pt>
    <dgm:pt modelId="{A2394946-D536-4A8E-AC7E-FC93C70510F7}" type="sibTrans" cxnId="{70D72826-78EE-45F8-AD11-D972D1E28E8D}">
      <dgm:prSet/>
      <dgm:spPr/>
      <dgm:t>
        <a:bodyPr/>
        <a:lstStyle/>
        <a:p>
          <a:endParaRPr lang="en-US"/>
        </a:p>
      </dgm:t>
    </dgm:pt>
    <dgm:pt modelId="{1794A5C4-FE9D-42F4-BE49-92E65968DF13}">
      <dgm:prSet phldrT="[Text]"/>
      <dgm:spPr/>
      <dgm:t>
        <a:bodyPr/>
        <a:lstStyle/>
        <a:p>
          <a:r>
            <a:rPr lang="en-US" dirty="0" smtClean="0"/>
            <a:t>Twitter API is used to extract tweets for the past 24 hrs.</a:t>
          </a:r>
          <a:endParaRPr lang="en-US" dirty="0"/>
        </a:p>
      </dgm:t>
    </dgm:pt>
    <dgm:pt modelId="{B276DECF-DDF7-4195-A0C8-046AEF48693F}" type="parTrans" cxnId="{16F7DA40-1FCD-41AC-A928-E3A720B80646}">
      <dgm:prSet/>
      <dgm:spPr/>
      <dgm:t>
        <a:bodyPr/>
        <a:lstStyle/>
        <a:p>
          <a:endParaRPr lang="en-US"/>
        </a:p>
      </dgm:t>
    </dgm:pt>
    <dgm:pt modelId="{431AEBD4-414E-42A9-B53C-89C900406BDA}" type="sibTrans" cxnId="{16F7DA40-1FCD-41AC-A928-E3A720B80646}">
      <dgm:prSet/>
      <dgm:spPr/>
      <dgm:t>
        <a:bodyPr/>
        <a:lstStyle/>
        <a:p>
          <a:endParaRPr lang="en-US"/>
        </a:p>
      </dgm:t>
    </dgm:pt>
    <dgm:pt modelId="{BD1FFDDB-8C10-45DC-9238-C7B275A81323}">
      <dgm:prSet phldrT="[Text]"/>
      <dgm:spPr/>
      <dgm:t>
        <a:bodyPr/>
        <a:lstStyle/>
        <a:p>
          <a:r>
            <a:rPr lang="en-US" dirty="0" smtClean="0"/>
            <a:t>The tweets are processed by IBM Watson to predict the dominant emotion</a:t>
          </a:r>
        </a:p>
        <a:p>
          <a:r>
            <a:rPr lang="en-US" dirty="0" smtClean="0"/>
            <a:t>Display the username and dominant emotion</a:t>
          </a:r>
          <a:endParaRPr lang="en-US" dirty="0"/>
        </a:p>
      </dgm:t>
    </dgm:pt>
    <dgm:pt modelId="{8FC87C3B-556F-4995-938D-7E9F3B5CA1A1}" type="parTrans" cxnId="{9B1A77A4-CA9D-47D7-88C8-ED64CDBB0F78}">
      <dgm:prSet/>
      <dgm:spPr/>
      <dgm:t>
        <a:bodyPr/>
        <a:lstStyle/>
        <a:p>
          <a:endParaRPr lang="en-US"/>
        </a:p>
      </dgm:t>
    </dgm:pt>
    <dgm:pt modelId="{7FB19F19-590D-4357-8D72-FA7408C97BB3}" type="sibTrans" cxnId="{9B1A77A4-CA9D-47D7-88C8-ED64CDBB0F78}">
      <dgm:prSet/>
      <dgm:spPr/>
      <dgm:t>
        <a:bodyPr/>
        <a:lstStyle/>
        <a:p>
          <a:endParaRPr lang="en-US"/>
        </a:p>
      </dgm:t>
    </dgm:pt>
    <dgm:pt modelId="{2A27510E-999E-425B-9C5C-09C9C9BC18E0}">
      <dgm:prSet phldrT="[Text]" custT="1"/>
      <dgm:spPr/>
      <dgm:t>
        <a:bodyPr/>
        <a:lstStyle/>
        <a:p>
          <a:r>
            <a:rPr lang="en-US" sz="1600" dirty="0" smtClean="0"/>
            <a:t>If the user has an account on </a:t>
          </a:r>
          <a:r>
            <a:rPr lang="en-US" sz="1600" dirty="0" err="1" smtClean="0"/>
            <a:t>Spotify</a:t>
          </a:r>
          <a:r>
            <a:rPr lang="en-US" sz="1600" dirty="0" smtClean="0"/>
            <a:t>, they </a:t>
          </a:r>
          <a:r>
            <a:rPr lang="en-US" sz="1600" dirty="0" err="1" smtClean="0"/>
            <a:t>willl</a:t>
          </a:r>
          <a:r>
            <a:rPr lang="en-US" sz="1600" dirty="0" smtClean="0"/>
            <a:t> get a selection of playlists to choose from on the </a:t>
          </a:r>
          <a:r>
            <a:rPr lang="en-US" sz="1600" dirty="0" err="1" smtClean="0"/>
            <a:t>Spotify</a:t>
          </a:r>
          <a:r>
            <a:rPr lang="en-US" sz="1600" dirty="0" smtClean="0"/>
            <a:t> site itself. </a:t>
          </a:r>
        </a:p>
        <a:p>
          <a:r>
            <a:rPr lang="en-US" sz="1600" dirty="0" smtClean="0"/>
            <a:t>If not, we display the link to a playlist on YouTube as well. along with a link to a </a:t>
          </a:r>
          <a:r>
            <a:rPr lang="en-US" sz="1600" dirty="0" err="1" smtClean="0"/>
            <a:t>curated</a:t>
          </a:r>
          <a:r>
            <a:rPr lang="en-US" sz="1600" dirty="0" smtClean="0"/>
            <a:t> YouTube playlist</a:t>
          </a:r>
          <a:endParaRPr lang="en-US" sz="1600" dirty="0"/>
        </a:p>
      </dgm:t>
    </dgm:pt>
    <dgm:pt modelId="{9DB31841-2FDE-4EC2-9B53-4FD17C7AB92B}" type="parTrans" cxnId="{296E468F-B532-4FBA-8600-D0AE2DCDE4A1}">
      <dgm:prSet/>
      <dgm:spPr/>
      <dgm:t>
        <a:bodyPr/>
        <a:lstStyle/>
        <a:p>
          <a:endParaRPr lang="en-US"/>
        </a:p>
      </dgm:t>
    </dgm:pt>
    <dgm:pt modelId="{280C8602-E77A-499C-BBE8-993A4DCE08DD}" type="sibTrans" cxnId="{296E468F-B532-4FBA-8600-D0AE2DCDE4A1}">
      <dgm:prSet/>
      <dgm:spPr/>
      <dgm:t>
        <a:bodyPr/>
        <a:lstStyle/>
        <a:p>
          <a:endParaRPr lang="en-US"/>
        </a:p>
      </dgm:t>
    </dgm:pt>
    <dgm:pt modelId="{7A52CAF5-CA68-4B07-AE23-2FB904CE21B4}" type="pres">
      <dgm:prSet presAssocID="{824DCEB5-DE75-4E22-80C8-09BEFF78AD0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6EF22B-A237-4D7E-9F23-9F821D430423}" type="pres">
      <dgm:prSet presAssocID="{B526092E-4797-405C-9AA2-F6427538F672}" presName="node" presStyleLbl="node1" presStyleIdx="0" presStyleCnt="5" custLinFactNeighborX="-4300" custLinFactNeighborY="187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B36BB-A576-4BC2-A5FB-61272736E120}" type="pres">
      <dgm:prSet presAssocID="{97B6BB3D-9D71-4E73-84FD-DC8728BFFA32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C09E544-BF0B-4BE6-B491-902D981AFF7C}" type="pres">
      <dgm:prSet presAssocID="{97B6BB3D-9D71-4E73-84FD-DC8728BFFA32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9C85D83-724E-4C0A-AE42-073689164269}" type="pres">
      <dgm:prSet presAssocID="{7E22EE7F-69F0-4F0A-B6C1-789EA65B21BA}" presName="node" presStyleLbl="node1" presStyleIdx="1" presStyleCnt="5" custLinFactNeighborX="2416" custLinFactNeighborY="-646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E07EFA-E889-498F-A9F9-A3DD664B3EC3}" type="pres">
      <dgm:prSet presAssocID="{A2394946-D536-4A8E-AC7E-FC93C70510F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9EF8233-769D-4AE3-AE1E-AC65F92CCBDE}" type="pres">
      <dgm:prSet presAssocID="{A2394946-D536-4A8E-AC7E-FC93C70510F7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76D2AD8-2767-4E74-B4DE-28C1A518F102}" type="pres">
      <dgm:prSet presAssocID="{1794A5C4-FE9D-42F4-BE49-92E65968DF13}" presName="node" presStyleLbl="node1" presStyleIdx="2" presStyleCnt="5" custScaleY="126216" custLinFactNeighborX="-2763" custLinFactNeighborY="-216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5D1CD-3363-4864-8DFB-169BD9607A47}" type="pres">
      <dgm:prSet presAssocID="{431AEBD4-414E-42A9-B53C-89C900406BD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283DAAD7-CDBA-4877-BB82-561703580826}" type="pres">
      <dgm:prSet presAssocID="{431AEBD4-414E-42A9-B53C-89C900406BDA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6717293C-1039-4291-8D85-2CE9CC914FF7}" type="pres">
      <dgm:prSet presAssocID="{BD1FFDDB-8C10-45DC-9238-C7B275A81323}" presName="node" presStyleLbl="node1" presStyleIdx="3" presStyleCnt="5" custScaleY="151135" custLinFactNeighborX="1202" custLinFactNeighborY="-476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834E8-FC7F-4CDC-80A6-93AD9B04018A}" type="pres">
      <dgm:prSet presAssocID="{7FB19F19-590D-4357-8D72-FA7408C97BB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ADE52033-92BA-49F9-A370-9B5A31260808}" type="pres">
      <dgm:prSet presAssocID="{7FB19F19-590D-4357-8D72-FA7408C97BB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A0492492-EFC0-47FC-8BA0-8EBAF95C71CD}" type="pres">
      <dgm:prSet presAssocID="{2A27510E-999E-425B-9C5C-09C9C9BC18E0}" presName="node" presStyleLbl="node1" presStyleIdx="4" presStyleCnt="5" custScaleX="166543" custScaleY="221053" custLinFactNeighborX="-2416" custLinFactNeighborY="40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AEB3AA-8FF3-4ACF-81D0-37DB875F169B}" type="presOf" srcId="{A2394946-D536-4A8E-AC7E-FC93C70510F7}" destId="{2FE07EFA-E889-498F-A9F9-A3DD664B3EC3}" srcOrd="0" destOrd="0" presId="urn:microsoft.com/office/officeart/2005/8/layout/process5"/>
    <dgm:cxn modelId="{9E7B10C2-2488-4847-9637-17C66D734053}" type="presOf" srcId="{431AEBD4-414E-42A9-B53C-89C900406BDA}" destId="{283DAAD7-CDBA-4877-BB82-561703580826}" srcOrd="1" destOrd="0" presId="urn:microsoft.com/office/officeart/2005/8/layout/process5"/>
    <dgm:cxn modelId="{D7B3C35C-D2DD-4FDB-8A95-8208FDB7617C}" type="presOf" srcId="{97B6BB3D-9D71-4E73-84FD-DC8728BFFA32}" destId="{1C09E544-BF0B-4BE6-B491-902D981AFF7C}" srcOrd="1" destOrd="0" presId="urn:microsoft.com/office/officeart/2005/8/layout/process5"/>
    <dgm:cxn modelId="{A90A166C-9E46-48E6-AF26-B54B669C15B2}" type="presOf" srcId="{97B6BB3D-9D71-4E73-84FD-DC8728BFFA32}" destId="{F62B36BB-A576-4BC2-A5FB-61272736E120}" srcOrd="0" destOrd="0" presId="urn:microsoft.com/office/officeart/2005/8/layout/process5"/>
    <dgm:cxn modelId="{7F72A3A4-4F14-4079-86A3-9264C2F07584}" type="presOf" srcId="{7FB19F19-590D-4357-8D72-FA7408C97BB3}" destId="{ADE52033-92BA-49F9-A370-9B5A31260808}" srcOrd="1" destOrd="0" presId="urn:microsoft.com/office/officeart/2005/8/layout/process5"/>
    <dgm:cxn modelId="{90F54B37-B6C5-41B9-BD04-D88464B965A4}" type="presOf" srcId="{431AEBD4-414E-42A9-B53C-89C900406BDA}" destId="{2465D1CD-3363-4864-8DFB-169BD9607A47}" srcOrd="0" destOrd="0" presId="urn:microsoft.com/office/officeart/2005/8/layout/process5"/>
    <dgm:cxn modelId="{C99EDA3C-D9C3-40C6-9F1F-EBE540E2D864}" type="presOf" srcId="{A2394946-D536-4A8E-AC7E-FC93C70510F7}" destId="{A9EF8233-769D-4AE3-AE1E-AC65F92CCBDE}" srcOrd="1" destOrd="0" presId="urn:microsoft.com/office/officeart/2005/8/layout/process5"/>
    <dgm:cxn modelId="{A2AD33F5-91D9-451B-8A30-3F8D586EAF93}" type="presOf" srcId="{7FB19F19-590D-4357-8D72-FA7408C97BB3}" destId="{0F3834E8-FC7F-4CDC-80A6-93AD9B04018A}" srcOrd="0" destOrd="0" presId="urn:microsoft.com/office/officeart/2005/8/layout/process5"/>
    <dgm:cxn modelId="{17402E0D-F54E-4922-94BF-08932C084F5C}" type="presOf" srcId="{2A27510E-999E-425B-9C5C-09C9C9BC18E0}" destId="{A0492492-EFC0-47FC-8BA0-8EBAF95C71CD}" srcOrd="0" destOrd="0" presId="urn:microsoft.com/office/officeart/2005/8/layout/process5"/>
    <dgm:cxn modelId="{E1431C93-C9D4-4E60-BFE8-6EF7FD61C4C7}" type="presOf" srcId="{824DCEB5-DE75-4E22-80C8-09BEFF78AD09}" destId="{7A52CAF5-CA68-4B07-AE23-2FB904CE21B4}" srcOrd="0" destOrd="0" presId="urn:microsoft.com/office/officeart/2005/8/layout/process5"/>
    <dgm:cxn modelId="{52B66F6D-B335-4B2D-A033-37E21491C869}" type="presOf" srcId="{BD1FFDDB-8C10-45DC-9238-C7B275A81323}" destId="{6717293C-1039-4291-8D85-2CE9CC914FF7}" srcOrd="0" destOrd="0" presId="urn:microsoft.com/office/officeart/2005/8/layout/process5"/>
    <dgm:cxn modelId="{35433078-A582-48A6-A81D-725FF0EAEBE7}" type="presOf" srcId="{7E22EE7F-69F0-4F0A-B6C1-789EA65B21BA}" destId="{C9C85D83-724E-4C0A-AE42-073689164269}" srcOrd="0" destOrd="0" presId="urn:microsoft.com/office/officeart/2005/8/layout/process5"/>
    <dgm:cxn modelId="{16F7DA40-1FCD-41AC-A928-E3A720B80646}" srcId="{824DCEB5-DE75-4E22-80C8-09BEFF78AD09}" destId="{1794A5C4-FE9D-42F4-BE49-92E65968DF13}" srcOrd="2" destOrd="0" parTransId="{B276DECF-DDF7-4195-A0C8-046AEF48693F}" sibTransId="{431AEBD4-414E-42A9-B53C-89C900406BDA}"/>
    <dgm:cxn modelId="{7F766DC6-FAB4-4D68-9C68-5F91D5BE716B}" type="presOf" srcId="{B526092E-4797-405C-9AA2-F6427538F672}" destId="{6D6EF22B-A237-4D7E-9F23-9F821D430423}" srcOrd="0" destOrd="0" presId="urn:microsoft.com/office/officeart/2005/8/layout/process5"/>
    <dgm:cxn modelId="{70D72826-78EE-45F8-AD11-D972D1E28E8D}" srcId="{824DCEB5-DE75-4E22-80C8-09BEFF78AD09}" destId="{7E22EE7F-69F0-4F0A-B6C1-789EA65B21BA}" srcOrd="1" destOrd="0" parTransId="{AF88DF70-F66D-4D9D-BA74-0AD9E3C43C36}" sibTransId="{A2394946-D536-4A8E-AC7E-FC93C70510F7}"/>
    <dgm:cxn modelId="{296E468F-B532-4FBA-8600-D0AE2DCDE4A1}" srcId="{824DCEB5-DE75-4E22-80C8-09BEFF78AD09}" destId="{2A27510E-999E-425B-9C5C-09C9C9BC18E0}" srcOrd="4" destOrd="0" parTransId="{9DB31841-2FDE-4EC2-9B53-4FD17C7AB92B}" sibTransId="{280C8602-E77A-499C-BBE8-993A4DCE08DD}"/>
    <dgm:cxn modelId="{7585EC0A-5FF9-4F00-BDE8-349E660B57BB}" type="presOf" srcId="{1794A5C4-FE9D-42F4-BE49-92E65968DF13}" destId="{A76D2AD8-2767-4E74-B4DE-28C1A518F102}" srcOrd="0" destOrd="0" presId="urn:microsoft.com/office/officeart/2005/8/layout/process5"/>
    <dgm:cxn modelId="{00CC4FA7-0B90-4066-B01B-B497129BF769}" srcId="{824DCEB5-DE75-4E22-80C8-09BEFF78AD09}" destId="{B526092E-4797-405C-9AA2-F6427538F672}" srcOrd="0" destOrd="0" parTransId="{5046C97A-286D-46AF-A8C2-BEA9675512EB}" sibTransId="{97B6BB3D-9D71-4E73-84FD-DC8728BFFA32}"/>
    <dgm:cxn modelId="{9B1A77A4-CA9D-47D7-88C8-ED64CDBB0F78}" srcId="{824DCEB5-DE75-4E22-80C8-09BEFF78AD09}" destId="{BD1FFDDB-8C10-45DC-9238-C7B275A81323}" srcOrd="3" destOrd="0" parTransId="{8FC87C3B-556F-4995-938D-7E9F3B5CA1A1}" sibTransId="{7FB19F19-590D-4357-8D72-FA7408C97BB3}"/>
    <dgm:cxn modelId="{0C9CA979-1009-4051-984A-110E3BF67EEF}" type="presParOf" srcId="{7A52CAF5-CA68-4B07-AE23-2FB904CE21B4}" destId="{6D6EF22B-A237-4D7E-9F23-9F821D430423}" srcOrd="0" destOrd="0" presId="urn:microsoft.com/office/officeart/2005/8/layout/process5"/>
    <dgm:cxn modelId="{BDACE186-24EA-4F73-8AAD-91D9EE56CDBD}" type="presParOf" srcId="{7A52CAF5-CA68-4B07-AE23-2FB904CE21B4}" destId="{F62B36BB-A576-4BC2-A5FB-61272736E120}" srcOrd="1" destOrd="0" presId="urn:microsoft.com/office/officeart/2005/8/layout/process5"/>
    <dgm:cxn modelId="{0FDCC1D8-AA0B-46B9-A3A4-6C3E5FFAE171}" type="presParOf" srcId="{F62B36BB-A576-4BC2-A5FB-61272736E120}" destId="{1C09E544-BF0B-4BE6-B491-902D981AFF7C}" srcOrd="0" destOrd="0" presId="urn:microsoft.com/office/officeart/2005/8/layout/process5"/>
    <dgm:cxn modelId="{7E6E0060-ABE1-43EF-AB51-397AD3A1D51A}" type="presParOf" srcId="{7A52CAF5-CA68-4B07-AE23-2FB904CE21B4}" destId="{C9C85D83-724E-4C0A-AE42-073689164269}" srcOrd="2" destOrd="0" presId="urn:microsoft.com/office/officeart/2005/8/layout/process5"/>
    <dgm:cxn modelId="{C99294EC-40D8-460F-8739-4526DA6EAA93}" type="presParOf" srcId="{7A52CAF5-CA68-4B07-AE23-2FB904CE21B4}" destId="{2FE07EFA-E889-498F-A9F9-A3DD664B3EC3}" srcOrd="3" destOrd="0" presId="urn:microsoft.com/office/officeart/2005/8/layout/process5"/>
    <dgm:cxn modelId="{BABD3C62-0C40-4234-A0F3-2D2AE296122D}" type="presParOf" srcId="{2FE07EFA-E889-498F-A9F9-A3DD664B3EC3}" destId="{A9EF8233-769D-4AE3-AE1E-AC65F92CCBDE}" srcOrd="0" destOrd="0" presId="urn:microsoft.com/office/officeart/2005/8/layout/process5"/>
    <dgm:cxn modelId="{25BC33FD-70F6-4BA1-BE93-56B6EFE4216B}" type="presParOf" srcId="{7A52CAF5-CA68-4B07-AE23-2FB904CE21B4}" destId="{A76D2AD8-2767-4E74-B4DE-28C1A518F102}" srcOrd="4" destOrd="0" presId="urn:microsoft.com/office/officeart/2005/8/layout/process5"/>
    <dgm:cxn modelId="{FAA1D956-ED31-4941-B63F-3253F8405D3B}" type="presParOf" srcId="{7A52CAF5-CA68-4B07-AE23-2FB904CE21B4}" destId="{2465D1CD-3363-4864-8DFB-169BD9607A47}" srcOrd="5" destOrd="0" presId="urn:microsoft.com/office/officeart/2005/8/layout/process5"/>
    <dgm:cxn modelId="{2D4B4979-8288-4C60-9940-5A2716DD21C6}" type="presParOf" srcId="{2465D1CD-3363-4864-8DFB-169BD9607A47}" destId="{283DAAD7-CDBA-4877-BB82-561703580826}" srcOrd="0" destOrd="0" presId="urn:microsoft.com/office/officeart/2005/8/layout/process5"/>
    <dgm:cxn modelId="{0B13491A-D629-4E04-B055-274986A043B5}" type="presParOf" srcId="{7A52CAF5-CA68-4B07-AE23-2FB904CE21B4}" destId="{6717293C-1039-4291-8D85-2CE9CC914FF7}" srcOrd="6" destOrd="0" presId="urn:microsoft.com/office/officeart/2005/8/layout/process5"/>
    <dgm:cxn modelId="{8D48EAC0-1170-4AB5-B7B1-23A5ACB8F7CD}" type="presParOf" srcId="{7A52CAF5-CA68-4B07-AE23-2FB904CE21B4}" destId="{0F3834E8-FC7F-4CDC-80A6-93AD9B04018A}" srcOrd="7" destOrd="0" presId="urn:microsoft.com/office/officeart/2005/8/layout/process5"/>
    <dgm:cxn modelId="{FAE31E73-6539-4A53-9957-8C60D8524595}" type="presParOf" srcId="{0F3834E8-FC7F-4CDC-80A6-93AD9B04018A}" destId="{ADE52033-92BA-49F9-A370-9B5A31260808}" srcOrd="0" destOrd="0" presId="urn:microsoft.com/office/officeart/2005/8/layout/process5"/>
    <dgm:cxn modelId="{2CEF64E5-22D8-40DB-A9BF-709F752C268D}" type="presParOf" srcId="{7A52CAF5-CA68-4B07-AE23-2FB904CE21B4}" destId="{A0492492-EFC0-47FC-8BA0-8EBAF95C71CD}" srcOrd="8" destOrd="0" presId="urn:microsoft.com/office/officeart/2005/8/layout/process5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6EF22B-A237-4D7E-9F23-9F821D430423}">
      <dsp:nvSpPr>
        <dsp:cNvPr id="0" name=""/>
        <dsp:cNvSpPr/>
      </dsp:nvSpPr>
      <dsp:spPr>
        <a:xfrm>
          <a:off x="0" y="504433"/>
          <a:ext cx="2021755" cy="1213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UI Window</a:t>
          </a:r>
          <a:endParaRPr lang="en-US" sz="1500" kern="1200" dirty="0"/>
        </a:p>
      </dsp:txBody>
      <dsp:txXfrm>
        <a:off x="0" y="504433"/>
        <a:ext cx="2021755" cy="1213053"/>
      </dsp:txXfrm>
    </dsp:sp>
    <dsp:sp modelId="{F62B36BB-A576-4BC2-A5FB-61272736E120}">
      <dsp:nvSpPr>
        <dsp:cNvPr id="0" name=""/>
        <dsp:cNvSpPr/>
      </dsp:nvSpPr>
      <dsp:spPr>
        <a:xfrm rot="21005152">
          <a:off x="2208432" y="610311"/>
          <a:ext cx="465029" cy="5013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21005152">
        <a:off x="2208432" y="610311"/>
        <a:ext cx="465029" cy="501395"/>
      </dsp:txXfrm>
    </dsp:sp>
    <dsp:sp modelId="{C9C85D83-724E-4C0A-AE42-073689164269}">
      <dsp:nvSpPr>
        <dsp:cNvPr id="0" name=""/>
        <dsp:cNvSpPr/>
      </dsp:nvSpPr>
      <dsp:spPr>
        <a:xfrm>
          <a:off x="2886067" y="0"/>
          <a:ext cx="2021755" cy="1213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User inputs Twitter handle</a:t>
          </a:r>
          <a:endParaRPr lang="en-US" sz="1500" kern="1200" dirty="0"/>
        </a:p>
      </dsp:txBody>
      <dsp:txXfrm>
        <a:off x="2886067" y="0"/>
        <a:ext cx="2021755" cy="1213053"/>
      </dsp:txXfrm>
    </dsp:sp>
    <dsp:sp modelId="{2FE07EFA-E889-498F-A9F9-A3DD664B3EC3}">
      <dsp:nvSpPr>
        <dsp:cNvPr id="0" name=""/>
        <dsp:cNvSpPr/>
      </dsp:nvSpPr>
      <dsp:spPr>
        <a:xfrm rot="200314">
          <a:off x="5062385" y="434716"/>
          <a:ext cx="373751" cy="5013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200314">
        <a:off x="5062385" y="434716"/>
        <a:ext cx="373751" cy="501395"/>
      </dsp:txXfrm>
    </dsp:sp>
    <dsp:sp modelId="{A76D2AD8-2767-4E74-B4DE-28C1A518F102}">
      <dsp:nvSpPr>
        <dsp:cNvPr id="0" name=""/>
        <dsp:cNvSpPr/>
      </dsp:nvSpPr>
      <dsp:spPr>
        <a:xfrm>
          <a:off x="5611818" y="0"/>
          <a:ext cx="2021755" cy="1531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Twitter API is used to extract tweets for the past 24 hrs.</a:t>
          </a:r>
          <a:endParaRPr lang="en-US" sz="1500" kern="1200" dirty="0"/>
        </a:p>
      </dsp:txBody>
      <dsp:txXfrm>
        <a:off x="5611818" y="0"/>
        <a:ext cx="2021755" cy="1531067"/>
      </dsp:txXfrm>
    </dsp:sp>
    <dsp:sp modelId="{2465D1CD-3363-4864-8DFB-169BD9607A47}">
      <dsp:nvSpPr>
        <dsp:cNvPr id="0" name=""/>
        <dsp:cNvSpPr/>
      </dsp:nvSpPr>
      <dsp:spPr>
        <a:xfrm rot="5312332">
          <a:off x="6446874" y="1655274"/>
          <a:ext cx="409822" cy="5013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5312332">
        <a:off x="6446874" y="1655274"/>
        <a:ext cx="409822" cy="501395"/>
      </dsp:txXfrm>
    </dsp:sp>
    <dsp:sp modelId="{6717293C-1039-4291-8D85-2CE9CC914FF7}">
      <dsp:nvSpPr>
        <dsp:cNvPr id="0" name=""/>
        <dsp:cNvSpPr/>
      </dsp:nvSpPr>
      <dsp:spPr>
        <a:xfrm>
          <a:off x="5674444" y="2304066"/>
          <a:ext cx="2021755" cy="1833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The tweets are processed by IBM Watson to predict the dominant emotion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Display the username and dominant emotion</a:t>
          </a:r>
          <a:endParaRPr lang="en-US" sz="1500" kern="1200" dirty="0"/>
        </a:p>
      </dsp:txBody>
      <dsp:txXfrm>
        <a:off x="5674444" y="2304066"/>
        <a:ext cx="2021755" cy="1833348"/>
      </dsp:txXfrm>
    </dsp:sp>
    <dsp:sp modelId="{0F3834E8-FC7F-4CDC-80A6-93AD9B04018A}">
      <dsp:nvSpPr>
        <dsp:cNvPr id="0" name=""/>
        <dsp:cNvSpPr/>
      </dsp:nvSpPr>
      <dsp:spPr>
        <a:xfrm rot="10200171">
          <a:off x="5022678" y="3222129"/>
          <a:ext cx="465148" cy="5013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200171">
        <a:off x="5022678" y="3222129"/>
        <a:ext cx="465148" cy="501395"/>
      </dsp:txXfrm>
    </dsp:sp>
    <dsp:sp modelId="{A0492492-EFC0-47FC-8BA0-8EBAF95C71CD}">
      <dsp:nvSpPr>
        <dsp:cNvPr id="0" name=""/>
        <dsp:cNvSpPr/>
      </dsp:nvSpPr>
      <dsp:spPr>
        <a:xfrm>
          <a:off x="1443039" y="2507313"/>
          <a:ext cx="3367092" cy="2681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If the user has an account on </a:t>
          </a:r>
          <a:r>
            <a:rPr lang="en-US" sz="1600" kern="1200" dirty="0" err="1" smtClean="0"/>
            <a:t>Spotify</a:t>
          </a:r>
          <a:r>
            <a:rPr lang="en-US" sz="1600" kern="1200" dirty="0" smtClean="0"/>
            <a:t>, they </a:t>
          </a:r>
          <a:r>
            <a:rPr lang="en-US" sz="1600" kern="1200" dirty="0" err="1" smtClean="0"/>
            <a:t>willl</a:t>
          </a:r>
          <a:r>
            <a:rPr lang="en-US" sz="1600" kern="1200" dirty="0" smtClean="0"/>
            <a:t> get a selection of playlists to choose from on the </a:t>
          </a:r>
          <a:r>
            <a:rPr lang="en-US" sz="1600" kern="1200" dirty="0" err="1" smtClean="0"/>
            <a:t>Spotify</a:t>
          </a:r>
          <a:r>
            <a:rPr lang="en-US" sz="1600" kern="1200" dirty="0" smtClean="0"/>
            <a:t> site itself.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If not, we display the link to a playlist on YouTube as well. along with a link to a </a:t>
          </a:r>
          <a:r>
            <a:rPr lang="en-US" sz="1600" kern="1200" dirty="0" err="1" smtClean="0"/>
            <a:t>curated</a:t>
          </a:r>
          <a:r>
            <a:rPr lang="en-US" sz="1600" kern="1200" dirty="0" smtClean="0"/>
            <a:t> YouTube playlist</a:t>
          </a:r>
          <a:endParaRPr lang="en-US" sz="1600" kern="1200" dirty="0"/>
        </a:p>
      </dsp:txBody>
      <dsp:txXfrm>
        <a:off x="1443039" y="2507313"/>
        <a:ext cx="3367092" cy="2681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4885B-C175-45F1-A633-C4AA39E544C5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82357-115E-4D09-B652-1FF9B8F58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82357-115E-4D09-B652-1FF9B8F5877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role of each team member :</a:t>
            </a:r>
          </a:p>
          <a:p>
            <a:endParaRPr lang="e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Animesh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Sharma has focused on getting the posts of the user from Twitter and building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an UI for the desktop application.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Divya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Sanjay has focused on emotion detection using IBM Watson and creating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playlist to help improve the user’s current mood and integrating with the 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82357-115E-4D09-B652-1FF9B8F5877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82357-115E-4D09-B652-1FF9B8F5877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role of each team member :</a:t>
            </a:r>
          </a:p>
          <a:p>
            <a:endParaRPr lang="e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Animesh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Sharma has focused on getting the posts of the user from Twitter and building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an UI for the desktop application.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Divya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Sanjay has focused on emotion detection using IBM Watson and creating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playlist to help improve the user’s current mood and integrating with the 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82357-115E-4D09-B652-1FF9B8F5877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role of each team member :</a:t>
            </a:r>
          </a:p>
          <a:p>
            <a:endParaRPr lang="e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Animesh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Sharma has focused on getting the posts of the user from Twitter and building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an UI for the desktop application.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Divya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Sanjay has focused on emotion detection using IBM Watson and creating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playlist to help improve the user’s current mood and integrating with the 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82357-115E-4D09-B652-1FF9B8F5877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UI 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82357-115E-4D09-B652-1FF9B8F5877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of the Natural</a:t>
            </a:r>
            <a:r>
              <a:rPr lang="en-US" baseline="0" dirty="0" smtClean="0"/>
              <a:t> Language Understanding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82357-115E-4D09-B652-1FF9B8F5877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851648" cy="38862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effectLst/>
              </a:rPr>
              <a:t>Team Name : </a:t>
            </a:r>
            <a:r>
              <a:rPr lang="en-US" sz="4000" dirty="0" err="1" smtClean="0">
                <a:effectLst/>
              </a:rPr>
              <a:t>lone_wolves</a:t>
            </a:r>
            <a:r>
              <a:rPr lang="en-US" sz="3200" dirty="0" smtClean="0">
                <a:effectLst/>
              </a:rPr>
              <a:t/>
            </a:r>
            <a:br>
              <a:rPr lang="en-US" sz="3200" dirty="0" smtClean="0">
                <a:effectLst/>
              </a:rPr>
            </a:br>
            <a:r>
              <a:rPr lang="en-US" sz="3200" dirty="0" smtClean="0">
                <a:effectLst/>
              </a:rPr>
              <a:t/>
            </a:r>
            <a:br>
              <a:rPr lang="en-US" sz="3200" dirty="0" smtClean="0">
                <a:effectLst/>
              </a:rPr>
            </a:br>
            <a:r>
              <a:rPr lang="en-US" sz="3200" dirty="0" smtClean="0">
                <a:effectLst/>
              </a:rPr>
              <a:t/>
            </a:r>
            <a:br>
              <a:rPr lang="en-US" sz="3200" dirty="0" smtClean="0">
                <a:effectLst/>
              </a:rPr>
            </a:br>
            <a:r>
              <a:rPr lang="en-US" sz="3200" u="sng" dirty="0" smtClean="0">
                <a:solidFill>
                  <a:schemeClr val="tx1"/>
                </a:solidFill>
                <a:effectLst/>
              </a:rPr>
              <a:t>Problem Statement</a:t>
            </a:r>
            <a:r>
              <a:rPr lang="en-US" sz="3200" dirty="0" smtClean="0">
                <a:solidFill>
                  <a:schemeClr val="tx1"/>
                </a:solidFill>
                <a:effectLst/>
              </a:rPr>
              <a:t>:</a:t>
            </a:r>
            <a:br>
              <a:rPr lang="en-US" sz="3200" dirty="0" smtClean="0">
                <a:solidFill>
                  <a:schemeClr val="tx1"/>
                </a:solidFill>
                <a:effectLst/>
              </a:rPr>
            </a:br>
            <a:r>
              <a:rPr lang="en-US" sz="3200" dirty="0" smtClean="0">
                <a:solidFill>
                  <a:schemeClr val="tx1"/>
                </a:solidFill>
                <a:effectLst/>
              </a:rPr>
              <a:t/>
            </a:r>
            <a:br>
              <a:rPr lang="en-US" sz="3200" dirty="0" smtClean="0">
                <a:solidFill>
                  <a:schemeClr val="tx1"/>
                </a:solidFill>
                <a:effectLst/>
              </a:rPr>
            </a:br>
            <a:r>
              <a:rPr lang="en-US" sz="3200" dirty="0" smtClean="0">
                <a:solidFill>
                  <a:schemeClr val="tx1"/>
                </a:solidFill>
                <a:effectLst/>
              </a:rPr>
              <a:t>Help me with my Mood-with Social-media Health Analysis and Display Engine (SHADE)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SPOTIFY PUBLIC API: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229600" cy="438912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save the user from the hassle of authentication and providing them fast response is the key feature that we strived for in our application. Thus came the </a:t>
            </a:r>
            <a:r>
              <a:rPr lang="en-IN" sz="2400" dirty="0" err="1" smtClean="0"/>
              <a:t>Spotify</a:t>
            </a:r>
            <a:r>
              <a:rPr lang="en-IN" sz="2400" dirty="0" smtClean="0"/>
              <a:t> Public API to our rescue.</a:t>
            </a:r>
          </a:p>
          <a:p>
            <a:r>
              <a:rPr lang="en-IN" sz="2400" dirty="0" smtClean="0"/>
              <a:t>We used the search endpoint of the </a:t>
            </a:r>
            <a:r>
              <a:rPr lang="en-IN" sz="2400" dirty="0" err="1" smtClean="0"/>
              <a:t>Spotify</a:t>
            </a:r>
            <a:r>
              <a:rPr lang="en-IN" sz="2400" dirty="0" smtClean="0"/>
              <a:t> Public API to extract the URLs of the playlists by passing the dominant emotion of the user as a query parameter.</a:t>
            </a:r>
          </a:p>
          <a:p>
            <a:r>
              <a:rPr lang="en-IN" sz="2400" dirty="0" smtClean="0"/>
              <a:t>Finally these URLs are displayed on the UI for the user to immerse themselves in the world of music.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851648" cy="16764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The Role of the team members:</a:t>
            </a:r>
            <a:br>
              <a:rPr lang="en-US" sz="3200" dirty="0" smtClean="0"/>
            </a:br>
            <a:endParaRPr lang="en-US" sz="320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997839"/>
            <a:ext cx="7315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" sz="2400" dirty="0" smtClean="0"/>
          </a:p>
          <a:p>
            <a:pPr marL="457200" indent="-457200">
              <a:buAutoNum type="arabicPeriod"/>
            </a:pPr>
            <a:r>
              <a:rPr lang="en-US" sz="2400" dirty="0" err="1" smtClean="0"/>
              <a:t>Animesh</a:t>
            </a:r>
            <a:r>
              <a:rPr lang="en-US" sz="2400" dirty="0" smtClean="0"/>
              <a:t> Sharma has focused on mining the tweets of the user  and building an UI for the desktop  application.</a:t>
            </a:r>
          </a:p>
          <a:p>
            <a:pPr marL="457200" indent="-457200"/>
            <a:endParaRPr lang="en-US" sz="2400" dirty="0" smtClean="0"/>
          </a:p>
          <a:p>
            <a:pPr marL="457200" indent="-457200">
              <a:buAutoNum type="arabicPeriod" startAt="2"/>
            </a:pPr>
            <a:r>
              <a:rPr lang="en-US" sz="2400" dirty="0" err="1" smtClean="0"/>
              <a:t>Divya</a:t>
            </a:r>
            <a:r>
              <a:rPr lang="en-US" sz="2400" dirty="0" smtClean="0"/>
              <a:t> Sanjay has focused on emotion detection </a:t>
            </a:r>
          </a:p>
          <a:p>
            <a:pPr marL="457200" indent="-457200"/>
            <a:r>
              <a:rPr lang="en-US" sz="2400" dirty="0" smtClean="0"/>
              <a:t>      using IBM Watson and creating a playlist to help improve the user’s current mood.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Tools/Platforms/APIs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Language: Python</a:t>
            </a:r>
          </a:p>
          <a:p>
            <a:r>
              <a:rPr lang="en-US" dirty="0" smtClean="0"/>
              <a:t>APIs: Twitter API, </a:t>
            </a:r>
            <a:r>
              <a:rPr lang="en-US" dirty="0" err="1" smtClean="0"/>
              <a:t>Spotify</a:t>
            </a:r>
            <a:r>
              <a:rPr lang="en-US" dirty="0" smtClean="0"/>
              <a:t> Public API</a:t>
            </a:r>
          </a:p>
          <a:p>
            <a:r>
              <a:rPr lang="en-US" dirty="0" smtClean="0"/>
              <a:t>Platform: IBM Watson Natural Language 			         Understanding Service </a:t>
            </a:r>
          </a:p>
          <a:p>
            <a:r>
              <a:rPr lang="en-US" dirty="0" smtClean="0"/>
              <a:t>Tools: Qt 4 Designer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851648" cy="16764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Implemented  Components:</a:t>
            </a:r>
            <a:br>
              <a:rPr lang="en-US" sz="3200" dirty="0" smtClean="0"/>
            </a:br>
            <a:endParaRPr lang="en-US" sz="320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997839"/>
            <a:ext cx="7315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 smtClean="0"/>
              <a:t>Our  desktop  application  focuses  on three main areas:</a:t>
            </a:r>
          </a:p>
          <a:p>
            <a:endParaRPr lang="en" sz="2400" dirty="0" smtClean="0"/>
          </a:p>
          <a:p>
            <a:pPr marL="457200" indent="-457200">
              <a:buAutoNum type="arabicPeriod"/>
            </a:pPr>
            <a:r>
              <a:rPr lang="en" sz="2400" dirty="0" smtClean="0"/>
              <a:t>Mining  the  user’s  Twitter  data</a:t>
            </a:r>
          </a:p>
          <a:p>
            <a:pPr marL="457200" indent="-457200">
              <a:buAutoNum type="arabicPeriod"/>
            </a:pPr>
            <a:endParaRPr lang="en" sz="2400" dirty="0" smtClean="0"/>
          </a:p>
          <a:p>
            <a:pPr marL="457200" indent="-457200">
              <a:buAutoNum type="arabicPeriod"/>
            </a:pPr>
            <a:r>
              <a:rPr lang="en" sz="2400" dirty="0" smtClean="0"/>
              <a:t>Detection  of  the  user’s  dominant  emotion</a:t>
            </a:r>
          </a:p>
          <a:p>
            <a:pPr marL="457200" indent="-457200">
              <a:buAutoNum type="arabicPeriod"/>
            </a:pPr>
            <a:endParaRPr lang="en" sz="2400" dirty="0" smtClean="0"/>
          </a:p>
          <a:p>
            <a:pPr marL="457200" indent="-457200">
              <a:buAutoNum type="arabicPeriod"/>
            </a:pPr>
            <a:r>
              <a:rPr lang="en" sz="2400" dirty="0" smtClean="0"/>
              <a:t>Suggesting  a  suitable  playlist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851648" cy="9144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effectLst/>
              </a:rPr>
              <a:t>The Workflow:</a:t>
            </a:r>
            <a:endParaRPr lang="en-US" sz="5400" dirty="0">
              <a:effectLst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762000" y="1295400"/>
          <a:ext cx="7696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Image result for twitter ic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86675" y="1981200"/>
            <a:ext cx="1457325" cy="1457326"/>
          </a:xfrm>
          <a:prstGeom prst="rect">
            <a:avLst/>
          </a:prstGeom>
          <a:noFill/>
        </p:spPr>
      </p:pic>
      <p:sp>
        <p:nvSpPr>
          <p:cNvPr id="2052" name="AutoShape 4" descr="Image result for youtube icon"/>
          <p:cNvSpPr>
            <a:spLocks noChangeAspect="1" noChangeArrowheads="1"/>
          </p:cNvSpPr>
          <p:nvPr/>
        </p:nvSpPr>
        <p:spPr bwMode="auto">
          <a:xfrm>
            <a:off x="155575" y="-1684338"/>
            <a:ext cx="6324600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Image result for youtube icon"/>
          <p:cNvSpPr>
            <a:spLocks noChangeAspect="1" noChangeArrowheads="1"/>
          </p:cNvSpPr>
          <p:nvPr/>
        </p:nvSpPr>
        <p:spPr bwMode="auto">
          <a:xfrm>
            <a:off x="155575" y="-1684338"/>
            <a:ext cx="6324600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Image result for youtube icon"/>
          <p:cNvSpPr>
            <a:spLocks noChangeAspect="1" noChangeArrowheads="1"/>
          </p:cNvSpPr>
          <p:nvPr/>
        </p:nvSpPr>
        <p:spPr bwMode="auto">
          <a:xfrm>
            <a:off x="155575" y="-1684338"/>
            <a:ext cx="6324600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Image result for youtube icon"/>
          <p:cNvSpPr>
            <a:spLocks noChangeAspect="1" noChangeArrowheads="1"/>
          </p:cNvSpPr>
          <p:nvPr/>
        </p:nvSpPr>
        <p:spPr bwMode="auto">
          <a:xfrm>
            <a:off x="155575" y="-1684338"/>
            <a:ext cx="6324600" cy="3514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Image result for youtube ico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5867400"/>
            <a:ext cx="1711827" cy="718834"/>
          </a:xfrm>
          <a:prstGeom prst="rect">
            <a:avLst/>
          </a:prstGeom>
          <a:noFill/>
        </p:spPr>
      </p:pic>
      <p:pic>
        <p:nvPicPr>
          <p:cNvPr id="2062" name="Picture 14" descr="Image result for ibm watson ico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86600" y="5410200"/>
            <a:ext cx="1774825" cy="1183217"/>
          </a:xfrm>
          <a:prstGeom prst="rect">
            <a:avLst/>
          </a:prstGeom>
          <a:noFill/>
        </p:spPr>
      </p:pic>
      <p:pic>
        <p:nvPicPr>
          <p:cNvPr id="2066" name="Picture 18" descr="Image result for user ico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10000" y="2286000"/>
            <a:ext cx="841374" cy="841374"/>
          </a:xfrm>
          <a:prstGeom prst="rect">
            <a:avLst/>
          </a:prstGeom>
          <a:noFill/>
        </p:spPr>
      </p:pic>
      <p:sp>
        <p:nvSpPr>
          <p:cNvPr id="12" name="Right Arrow 11"/>
          <p:cNvSpPr/>
          <p:nvPr/>
        </p:nvSpPr>
        <p:spPr>
          <a:xfrm rot="13909023">
            <a:off x="1679412" y="3104900"/>
            <a:ext cx="440896" cy="609600"/>
          </a:xfrm>
          <a:prstGeom prst="right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AutoShape 2" descr="data:image/png;base64,iVBORw0KGgoAAAANSUhEUgAAAOEAAADhCAMAAAAJbSJIAAAAh1BMVEUe12D///9A3Xgw2mwA1VYA1VM+3XcU1lwR1ls03HJC3XoK1lkq2Wgz3HH1/fjK9Njo++5/5Z+78czw/PTg+eiN6KlY34Ru4pHB8tBe4IiX6a6I56XW9+Fk4Yyb67TQ9tys78Kj67dx45W08Md25Zvd+ORL34Dz/faD5Z/E89Tq+u+98c228clJr2zPAAAPoklEQVR4nM2d52KqMBiGYwkEZDhQFAQFB209vf/rO2EIKCsLzfvnjC6eJnwryRcwm1xuuL8kh7OfarZlAQAsy9ZS/3xILvvQnf7Hgwm/t3O7BJEBVRVCU0dY4KHsH7oJsw8ZUXC5ORM+xUSEzib+SXUVk4ExYVJVT3/izUSYExA6t2SnYDg0ClcLYUxll0wxmKIJl/uVBqFOQ1dR6hBqq/1S8BMJJVzGHqAbu46xBF4sFFIcoXvBeIN0qNbgp2HIizgjK4pwce7DQ5l/UGzbMLRahmHbSuY7er4GgvNC0JMJIXQSC3YaTUxmaF9D0gxM2sWpQysRYncEEG5WasfwWYrxNZ8P0j2EP81QrI6BVFcbCQhPkWq26bQvMrgG5pfWpjTV6PRhwoWnvk5Py9Bo6SpKzXiF1FWP84XkIsR8SBheHyTiZOQgDKOX148brwcSwSj8AOF9pT/PT2XYaNJJU57nqr66v5swAU37gixDIF4hw2rOEBMkbyVc2M0JOgVfixFBm+11ZCF0dk8GxhLy9nVprjVfSKTuWEIABsK1ab6Fr81o6us3ELo79W18bUZ1Rx2S0xLurcYATvT+varpPExrPy3hoWlh7LfwZbKbFucwIeFmDusfJdT/janpH+GcKh6nIVyj2sdb7+TLGeupqiMag0NBuG34iPdN0Fr1VEVwOwGh48PPDWChxjBCn9g1khIu7dqGKlN7iD7N67fRVEjLVYSEp0ah4TMDWEirZyogzI3JCP990MS8IFYzFREGOESEce0FlY/yZapmKoKxKMJjHae9J4gZllE9jXoUQ7itAT87Qx+qX0aVwGuME26hZIBNRALHOEpYASLr02ANVbnxOOIYYTVF0ce8YJfmCjHiCGFtZD5vRJ9VmdQxczNMGEsL2EQcdhqDhGsoL2ADEQ66/iHCky4zYE0I9KEAboBwWcWikgPi5xwIw/sJHRs9rOinYbr0VBRHSn8y1U/omxIDzp+r/sD06QkrT2/J5AdLvQIOucU+wtqMfpqmQ7W/byD2GdQewk1lZWSJRZvqAAQI9VTgugmduS4zYJsvcxnzbmvTTXh4zNFP1NTG1A2I52l3qbiTcP8AlNGM9gFixM6Cfxeh+8hNZMqXHuoHxPld17JNF+HuUTiU8CUcAMRecUdGuFalBWz7wWepHS6jTeg8RlCqlDdXlx98lt62p23CxxyVL5YZB+yapy3ChbxzdBwQz9PWdoYW4ePbyOcJR97BQkgZIzyWrlA+R0EEiJ3ia9nmhXD5+ETp5ighINZykPBamhnpghlyQPM6RBhK6uvH/OAzYjhAGJUphWRmhgoQ6FE/4UJOM0PgB58EF72EXvmdZFhDq0ULCJDXR/hw9pINIdUUzfXk9puEjyGUy8zQAz4PYoPw9BhCqQJSBkA8iKdOwochlWoImQCfzGlNuJFxCNkA8SBuOghXhbdHEg0hnR9syly1CR35hpAdEA+i0yJMCm+P5PGF1H6wKZi0CMv6mkS+kAcQIOuV8BGwiRpCrVNUgBx8oBG6PQjPpavg58oOT2anDuep5/m+H2Xyfc9L0/lX/qHiqOXEgEA/PxO65f8z54UF2VcaXbfH+N9is1zeXadR+HKcb/e+3ISLdXw8nKP0K/819IPyAmK5T4SXcpKyuIqcLd1t49+NS7qv9dvd/Mbbs2co2YhOAggvT4Qeo53RMrhVvLizHWh1vsO/YDdvnaUVAFgFpwXhozxDZWeyI7x+8Mt8qKzWch9EtlJR8vjBppYNwph6kmqG8nX4/eanq3RKotxC8fnBhsrtpwWhX05S4nhGM7Y3gXQV5dEznk/lcaicpjkh9STV0in4ci0vPug++k6vZUW4ppykWjppX5n7OrKGuzOQqdi8kBNei98Z8SS1OY7lEkJefMQNqV8fhI5RfC/SSapdR55PiDZHrXUSnk7IcErCG+UkZTyuSi3ndwdb3QxoBG8lYZk4EU9S5Q3dnUptDgiOYAwRJiXhrpgMxDFpawFrSn0f2Rn1XUHolB6W2N2/lRAr0Rnnar5lEdQlKFLAL0VAxxE6BYiNMStIgSpkIw9oDJLTOI7jZNlSGJ5OpzC8bZY4mWLvN+OuCLqGtZUFbpjwp/j9kKeGWtr7JN/38F+eAHopTncVRbFzKdnfjHnq764HnD6Gd+I0q1LoMQyj+ZMTpnTeMBvEjgMA9/DvePVTQ3kk8a3Xuu6fhGH9cxAvllSR+w89IkozQqcYfkQOiD3ipfmj3TA++POiERThN8hQMSjOmy83Yt9zpkfUHUx4Kw0NTZ1Us7flczlhck4NuzNRJ+I0Msx/RLbLoQ/j1BsmvNAamlzGfLU+nf5WaXcVgkqWCYGx+jeeSm+pBxFeMGFAa2gK4VlmGGOdvEhUJLzIhOb8OJKTndRhnrbMABOWS06fWrpvZPTIVK3tUNriUBPqESYsj2R+qpr/XLLAkErQfzyEmhAYmPCzS07tohOG9P663eWdnhDOgEsbs00MmEPi2do1kL/0MbjqgvCThL1lQ2Sic/uN3NFHbmoIyl3rH1lzGqyL6tB/OZIWMqRRcA8uogkfkVkRi2Yq/mq3gp6xwq/+0qfNYCjcwBgkbO6wky1r2WnPo+s2/tufws3y7hRysyWZ/V+8vUZpxpoHCSSVbd28VjHdfc6SXZgJOIhwh1mUqRj+IV6M9ztenv6C3ZdiA6JmtSYKckY3GG7r2if9AM6IkzCblFp0/KVrjeuekp1tkrTkNVU7iox2g00yoTPwqXOnJzzDmJ/jkDG1vf9uU5LGwyNteQe/1Af02WGTzz+y0lWDuTjMhZXxOwhToOWETCGNzdOSsqlNHPW06eUn1IANWAmN1fizE+u+7m21zCcbWKyEWv/RWza5F5+vGXinLHZCZYLa/jKwXrva8hMCRkItnabT/77dmViIGAjP40/LptuZ1fkJJpxwie1+YKxxd4r1PdSi8Sdll7sFghg5LI3dG6Y53/fb4l8cJ8cgCLZBcDwm8WV/2rjfFK/u8rUTMzMhsz802l0MnPttfTzsvLlRJEu18tq+ZmjeNbiESzLQVjdtJtkcMY39+/Q7PyUrf95OAhtSQHG7DNCi7XpDUNH/NTiWR0E5dBxxqWb8lU+CI+iyqj/0+XU+iJAJkRIdT2MFfefAi4jjUo7cQrOjv9smjKMvgqp+K+HFmKblJSOhbcCJiHMLrvxQy182krJ+z1aujHI1GBylfO8izg+F5PisgAWkal77Ifd8g4hzfIF1mgGNbMbTVWvbs/y0HPzCUZmJ+FpbJ+Dok2SV7n9dhN8sFbZa8PKWeinZflGk2sf2CpvLtxcT7t9R8ybeEIsgOLxGShu+yEYN37BuQbXj1wQ/z4wBX3yqutOvPdFuaTbBthHVcRqabO1puvXDYu+FpY/f0vXKaFUbIdwvztDUEL4GXK9a2No89SM/9bx0rtkWUrN7EKFJworgV7Eos7c484t8DZhxHb8LLVuRSHeH43oRdmyVcTenffLj29mS/RgntqvX7RlwF23ydXy2vRgtOC2NDvGJ5JpG57YPIgWN1NVwFiIgP8z3YrDsp2niYTjveiRYknnxAv9WWa17ihJpQ/l+GpY9UQ0+L9gz36+5+TvbE5RIG8r3RDHsa2sAEjUNH9D36cC8rjSuYl8b/d7EWs/72xjlLFbTFPSrvYnU+0vrIRRVb/u+pJPUgcv9pdR7hOshZLicqE/hFHXgco8w9T7vmlDoyRJ3awpmfOzzpt6rXxNyX7/4LCcQVQcu9NirT33eolLXXuH8SR33tlhnFeHD6nq9rg7BMYnXp814RVhcrTtTdd6C9sxMJe21ZajjhuvkEBkAFkEolq7r2R8wu4RbV9JzcBm+bnx5FmdXqzMztOeeGoN4rhDv4SXIzvXahtUfdOYVYRWkq/jWXxA+pdx14PKnVeeeqM+uNRD9X3f2vblso2qfN0E+iHRo2ru4d+szb5G0VH12jfr8YUOanXpP+7xJE15MieZ9+2W3QhAb5w+ZDjpXjM2CMN0hZWSaRtA1ko6Yk7L1GdLqsDpvXxP6Q8o4WUw74oargAgHFVspWM9yCwLMn0QFx1fzyll/yvV0lptrmtZiLm1C+FJhO4jwis3z+Mw9FZ4BOZ7GhKsmo8b/Hj73VODqiyECMGPUg8q5xgJs6UtfDO7eJiJ6WUClfKh/QjKp594m/P1phDTrgN76dFpcRbyEr/1puHsMCWrWgbKAVsgItnoM8fWJEtWNRJzafaK4en2J6kYiUB29vjj6tUkI2NWvjaPnnoSAXT332PsmSvcOgp6+iay9L2UE7O59ydi/VEbAvv6lTD1opQTs60HL0EdYPj+Yq7ePMHUvaEkB+3tB0/bzltEPZhro512ZU6JBlBVwqCc7XV99OafoSF99mrsRpAUcvBuB4n4LWQHH7rcgvqNEWsCxO0pI75mRFnD8nhmiu4Ik9YOZCO4KIrjvSVY3Acjue3rsr+m/s0tiQLI7u0bvXZMYkOzetbG78+R9B4nvzhu+/1BiQPL7D4fusJQYkOIOy4F7SKUGpLiHtPcuWZkB6e6SnW2q/RTMS9hvFuV9wJ13OsvsB+nvdO64l1tyQOp7udt3q8s8RZnuVq+2LJaIUgPmmxCpCXE2/JiWiuyAr1kvIeHsVC1VKlIDAn1oF+gQYcOgSq1eMzpOOIvp2/i9X+rweYFhwtlRfkS1ZxsvIeFsKztivyMkJBS0EXIyjQKOE8qNOA5IQCjzRFXHAUkI5TU3Y0aGmHAWT3QsiVOQ6FgZEeFsPfU5QQYhk+xMEhnh7ARkQ0SA8MAOIeFsqUx2SJBJpkLaa5OUcOb4MnkN6BOfWyUmzByjLDMVEbhBFsLZGk3WhJNKOqI590hDONvMZZipcE51CwwVYdaZ6tMzFcED3dFxOsKsj8NnbappdZbuBRLO3N0nYzh1R32bFjUhNjiij+sSyyQMY3gJZ85OdBtVIiF1x9K8gYVwNlso7zeqkLHpLRshzqjEnroelQlIMiWRhLPlVUz3TSLp+pWu5bsIQlHdNwmEIE/jcA5C/Dp6bzA5SPW4uk5zEeaM085VnZOPmxDnxtF07WWAqUbcjSm4CXE8vlIneSERVFcCbloUQIhDgER8438dWomQnuhCCLEWQhv/Iwh2opraiyLMGv97YiAxnncRd12tOEKsZeyRXDkyRKdjvJjZu3dJKOEsu+r+qkG2NmyYDmrXvVC8mXjCWdZT77hTVLqxRCZUld3xNsF9CxMQZnI28U+qY8xxE5t1rNHTn5i5r92IJiLM5dwuQWTk7YZM/anDZ/aPrDs7/pARBZcphq7SlISl3HB/SQ5nP9VsK7unwLJsLfXPh+SyH26oJEb/AVE7WHgf5s16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6" name="AutoShape 4" descr="data:image/png;base64,iVBORw0KGgoAAAANSUhEUgAAAOEAAADhCAMAAAAJbSJIAAAAh1BMVEUe12D///9A3Xgw2mwA1VYA1VM+3XcU1lwR1ls03HJC3XoK1lkq2Wgz3HH1/fjK9Njo++5/5Z+78czw/PTg+eiN6KlY34Ru4pHB8tBe4IiX6a6I56XW9+Fk4Yyb67TQ9tys78Kj67dx45W08Md25Zvd+ORL34Dz/faD5Z/E89Tq+u+98c228clJr2zPAAAPoklEQVR4nM2d52KqMBiGYwkEZDhQFAQFB209vf/rO2EIKCsLzfvnjC6eJnwryRcwm1xuuL8kh7OfarZlAQAsy9ZS/3xILvvQnf7Hgwm/t3O7BJEBVRVCU0dY4KHsH7oJsw8ZUXC5ORM+xUSEzib+SXUVk4ExYVJVT3/izUSYExA6t2SnYDg0ClcLYUxll0wxmKIJl/uVBqFOQ1dR6hBqq/1S8BMJJVzGHqAbu46xBF4sFFIcoXvBeIN0qNbgp2HIizgjK4pwce7DQ5l/UGzbMLRahmHbSuY7er4GgvNC0JMJIXQSC3YaTUxmaF9D0gxM2sWpQysRYncEEG5WasfwWYrxNZ8P0j2EP81QrI6BVFcbCQhPkWq26bQvMrgG5pfWpjTV6PRhwoWnvk5Py9Bo6SpKzXiF1FWP84XkIsR8SBheHyTiZOQgDKOX148brwcSwSj8AOF9pT/PT2XYaNJJU57nqr66v5swAU37gixDIF4hw2rOEBMkbyVc2M0JOgVfixFBm+11ZCF0dk8GxhLy9nVprjVfSKTuWEIABsK1ab6Fr81o6us3ELo79W18bUZ1Rx2S0xLurcYATvT+varpPExrPy3hoWlh7LfwZbKbFucwIeFmDusfJdT/janpH+GcKh6nIVyj2sdb7+TLGeupqiMag0NBuG34iPdN0Fr1VEVwOwGh48PPDWChxjBCn9g1khIu7dqGKlN7iD7N67fRVEjLVYSEp0ah4TMDWEirZyogzI3JCP990MS8IFYzFREGOESEce0FlY/yZapmKoKxKMJjHae9J4gZllE9jXoUQ7itAT87Qx+qX0aVwGuME26hZIBNRALHOEpYASLr02ANVbnxOOIYYTVF0ce8YJfmCjHiCGFtZD5vRJ9VmdQxczNMGEsL2EQcdhqDhGsoL2ADEQ66/iHCky4zYE0I9KEAboBwWcWikgPi5xwIw/sJHRs9rOinYbr0VBRHSn8y1U/omxIDzp+r/sD06QkrT2/J5AdLvQIOucU+wtqMfpqmQ7W/byD2GdQewk1lZWSJRZvqAAQI9VTgugmduS4zYJsvcxnzbmvTTXh4zNFP1NTG1A2I52l3qbiTcP8AlNGM9gFixM6Cfxeh+8hNZMqXHuoHxPld17JNF+HuUTiU8CUcAMRecUdGuFalBWz7wWepHS6jTeg8RlCqlDdXlx98lt62p23CxxyVL5YZB+yapy3ChbxzdBwQz9PWdoYW4ePbyOcJR97BQkgZIzyWrlA+R0EEiJ3ia9nmhXD5+ETp5ighINZykPBamhnpghlyQPM6RBhK6uvH/OAzYjhAGJUphWRmhgoQ6FE/4UJOM0PgB58EF72EXvmdZFhDq0ULCJDXR/hw9pINIdUUzfXk9puEjyGUy8zQAz4PYoPw9BhCqQJSBkA8iKdOwochlWoImQCfzGlNuJFxCNkA8SBuOghXhbdHEg0hnR9syly1CR35hpAdEA+i0yJMCm+P5PGF1H6wKZi0CMv6mkS+kAcQIOuV8BGwiRpCrVNUgBx8oBG6PQjPpavg58oOT2anDuep5/m+H2Xyfc9L0/lX/qHiqOXEgEA/PxO65f8z54UF2VcaXbfH+N9is1zeXadR+HKcb/e+3ISLdXw8nKP0K/819IPyAmK5T4SXcpKyuIqcLd1t49+NS7qv9dvd/Mbbs2co2YhOAggvT4Qeo53RMrhVvLizHWh1vsO/YDdvnaUVAFgFpwXhozxDZWeyI7x+8Mt8qKzWch9EtlJR8vjBppYNwph6kmqG8nX4/eanq3RKotxC8fnBhsrtpwWhX05S4nhGM7Y3gXQV5dEznk/lcaicpjkh9STV0in4ci0vPug++k6vZUW4ppykWjppX5n7OrKGuzOQqdi8kBNei98Z8SS1OY7lEkJefMQNqV8fhI5RfC/SSapdR55PiDZHrXUSnk7IcErCG+UkZTyuSi3ndwdb3QxoBG8lYZk4EU9S5Q3dnUptDgiOYAwRJiXhrpgMxDFpawFrSn0f2Rn1XUHolB6W2N2/lRAr0Rnnar5lEdQlKFLAL0VAxxE6BYiNMStIgSpkIw9oDJLTOI7jZNlSGJ5OpzC8bZY4mWLvN+OuCLqGtZUFbpjwp/j9kKeGWtr7JN/38F+eAHopTncVRbFzKdnfjHnq764HnD6Gd+I0q1LoMQyj+ZMTpnTeMBvEjgMA9/DvePVTQ3kk8a3Xuu6fhGH9cxAvllSR+w89IkozQqcYfkQOiD3ipfmj3TA++POiERThN8hQMSjOmy83Yt9zpkfUHUx4Kw0NTZ1Us7flczlhck4NuzNRJ+I0Msx/RLbLoQ/j1BsmvNAamlzGfLU+nf5WaXcVgkqWCYGx+jeeSm+pBxFeMGFAa2gK4VlmGGOdvEhUJLzIhOb8OJKTndRhnrbMABOWS06fWrpvZPTIVK3tUNriUBPqESYsj2R+qpr/XLLAkErQfzyEmhAYmPCzS07tohOG9P663eWdnhDOgEsbs00MmEPi2do1kL/0MbjqgvCThL1lQ2Sic/uN3NFHbmoIyl3rH1lzGqyL6tB/OZIWMqRRcA8uogkfkVkRi2Yq/mq3gp6xwq/+0qfNYCjcwBgkbO6wky1r2WnPo+s2/tufws3y7hRysyWZ/V+8vUZpxpoHCSSVbd28VjHdfc6SXZgJOIhwh1mUqRj+IV6M9ztenv6C3ZdiA6JmtSYKckY3GG7r2if9AM6IkzCblFp0/KVrjeuekp1tkrTkNVU7iox2g00yoTPwqXOnJzzDmJ/jkDG1vf9uU5LGwyNteQe/1Af02WGTzz+y0lWDuTjMhZXxOwhToOWETCGNzdOSsqlNHPW06eUn1IANWAmN1fizE+u+7m21zCcbWKyEWv/RWza5F5+vGXinLHZCZYLa/jKwXrva8hMCRkItnabT/77dmViIGAjP40/LptuZ1fkJJpxwie1+YKxxd4r1PdSi8Sdll7sFghg5LI3dG6Y53/fb4l8cJ8cgCLZBcDwm8WV/2rjfFK/u8rUTMzMhsz802l0MnPttfTzsvLlRJEu18tq+ZmjeNbiESzLQVjdtJtkcMY39+/Q7PyUrf95OAhtSQHG7DNCi7XpDUNH/NTiWR0E5dBxxqWb8lU+CI+iyqj/0+XU+iJAJkRIdT2MFfefAi4jjUo7cQrOjv9smjKMvgqp+K+HFmKblJSOhbcCJiHMLrvxQy182krJ+z1aujHI1GBylfO8izg+F5PisgAWkal77Ifd8g4hzfIF1mgGNbMbTVWvbs/y0HPzCUZmJ+FpbJ+Dok2SV7n9dhN8sFbZa8PKWeinZflGk2sf2CpvLtxcT7t9R8ybeEIsgOLxGShu+yEYN37BuQbXj1wQ/z4wBX3yqutOvPdFuaTbBthHVcRqabO1puvXDYu+FpY/f0vXKaFUbIdwvztDUEL4GXK9a2No89SM/9bx0rtkWUrN7EKFJworgV7Eos7c484t8DZhxHb8LLVuRSHeH43oRdmyVcTenffLj29mS/RgntqvX7RlwF23ydXy2vRgtOC2NDvGJ5JpG57YPIgWN1NVwFiIgP8z3YrDsp2niYTjveiRYknnxAv9WWa17ihJpQ/l+GpY9UQ0+L9gz36+5+TvbE5RIG8r3RDHsa2sAEjUNH9D36cC8rjSuYl8b/d7EWs/72xjlLFbTFPSrvYnU+0vrIRRVb/u+pJPUgcv9pdR7hOshZLicqE/hFHXgco8w9T7vmlDoyRJ3awpmfOzzpt6rXxNyX7/4LCcQVQcu9NirT33eolLXXuH8SR33tlhnFeHD6nq9rg7BMYnXp814RVhcrTtTdd6C9sxMJe21ZajjhuvkEBkAFkEolq7r2R8wu4RbV9JzcBm+bnx5FmdXqzMztOeeGoN4rhDv4SXIzvXahtUfdOYVYRWkq/jWXxA+pdx14PKnVeeeqM+uNRD9X3f2vblso2qfN0E+iHRo2ru4d+szb5G0VH12jfr8YUOanXpP+7xJE15MieZ9+2W3QhAb5w+ZDjpXjM2CMN0hZWSaRtA1ko6Yk7L1GdLqsDpvXxP6Q8o4WUw74oargAgHFVspWM9yCwLMn0QFx1fzyll/yvV0lptrmtZiLm1C+FJhO4jwis3z+Mw9FZ4BOZ7GhKsmo8b/Hj73VODqiyECMGPUg8q5xgJs6UtfDO7eJiJ6WUClfKh/QjKp594m/P1phDTrgN76dFpcRbyEr/1puHsMCWrWgbKAVsgItnoM8fWJEtWNRJzafaK4en2J6kYiUB29vjj6tUkI2NWvjaPnnoSAXT332PsmSvcOgp6+iay9L2UE7O59ydi/VEbAvv6lTD1opQTs60HL0EdYPj+Yq7ePMHUvaEkB+3tB0/bzltEPZhro512ZU6JBlBVwqCc7XV99OafoSF99mrsRpAUcvBuB4n4LWQHH7rcgvqNEWsCxO0pI75mRFnD8nhmiu4Ik9YOZCO4KIrjvSVY3Acjue3rsr+m/s0tiQLI7u0bvXZMYkOzetbG78+R9B4nvzhu+/1BiQPL7D4fusJQYkOIOy4F7SKUGpLiHtPcuWZkB6e6SnW2q/RTMS9hvFuV9wJ13OsvsB+nvdO64l1tyQOp7udt3q8s8RZnuVq+2LJaIUgPmmxCpCXE2/JiWiuyAr1kvIeHsVC1VKlIDAn1oF+gQYcOgSq1eMzpOOIvp2/i9X+rweYFhwtlRfkS1ZxsvIeFsKztivyMkJBS0EXIyjQKOE8qNOA5IQCjzRFXHAUkI5TU3Y0aGmHAWT3QsiVOQ6FgZEeFsPfU5QQYhk+xMEhnh7ARkQ0SA8MAOIeFsqUx2SJBJpkLaa5OUcOb4MnkN6BOfWyUmzByjLDMVEbhBFsLZGk3WhJNKOqI590hDONvMZZipcE51CwwVYdaZ6tMzFcED3dFxOsKsj8NnbappdZbuBRLO3N0nYzh1R32bFjUhNjiij+sSyyQMY3gJZ85OdBtVIiF1x9K8gYVwNlso7zeqkLHpLRshzqjEnroelQlIMiWRhLPlVUz3TSLp+pWu5bsIQlHdNwmEIE/jcA5C/Dp6bzA5SPW4uk5zEeaM085VnZOPmxDnxtF07WWAqUbcjSm4CXE8vlIneSERVFcCbloUQIhDgER8438dWomQnuhCCLEWQhv/Iwh2opraiyLMGv97YiAxnncRd12tOEKsZeyRXDkyRKdjvJjZu3dJKOEsu+r+qkG2NmyYDmrXvVC8mXjCWdZT77hTVLqxRCZUld3xNsF9CxMQZnI28U+qY8xxE5t1rNHTn5i5r92IJiLM5dwuQWTk7YZM/anDZ/aPrDs7/pARBZcphq7SlISl3HB/SQ5nP9VsK7unwLJsLfXPh+SyH26oJEb/AVE7WHgf5s16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8" name="AutoShape 6" descr="data:image/png;base64,iVBORw0KGgoAAAANSUhEUgAAAOEAAADhCAMAAAAJbSJIAAAAh1BMVEUe12D///9A3Xgw2mwA1VYA1VM+3XcU1lwR1ls03HJC3XoK1lkq2Wgz3HH1/fjK9Njo++5/5Z+78czw/PTg+eiN6KlY34Ru4pHB8tBe4IiX6a6I56XW9+Fk4Yyb67TQ9tys78Kj67dx45W08Md25Zvd+ORL34Dz/faD5Z/E89Tq+u+98c228clJr2zPAAAPoklEQVR4nM2d52KqMBiGYwkEZDhQFAQFB209vf/rO2EIKCsLzfvnjC6eJnwryRcwm1xuuL8kh7OfarZlAQAsy9ZS/3xILvvQnf7Hgwm/t3O7BJEBVRVCU0dY4KHsH7oJsw8ZUXC5ORM+xUSEzib+SXUVk4ExYVJVT3/izUSYExA6t2SnYDg0ClcLYUxll0wxmKIJl/uVBqFOQ1dR6hBqq/1S8BMJJVzGHqAbu46xBF4sFFIcoXvBeIN0qNbgp2HIizgjK4pwce7DQ5l/UGzbMLRahmHbSuY7er4GgvNC0JMJIXQSC3YaTUxmaF9D0gxM2sWpQysRYncEEG5WasfwWYrxNZ8P0j2EP81QrI6BVFcbCQhPkWq26bQvMrgG5pfWpjTV6PRhwoWnvk5Py9Bo6SpKzXiF1FWP84XkIsR8SBheHyTiZOQgDKOX148brwcSwSj8AOF9pT/PT2XYaNJJU57nqr66v5swAU37gixDIF4hw2rOEBMkbyVc2M0JOgVfixFBm+11ZCF0dk8GxhLy9nVprjVfSKTuWEIABsK1ab6Fr81o6us3ELo79W18bUZ1Rx2S0xLurcYATvT+varpPExrPy3hoWlh7LfwZbKbFucwIeFmDusfJdT/janpH+GcKh6nIVyj2sdb7+TLGeupqiMag0NBuG34iPdN0Fr1VEVwOwGh48PPDWChxjBCn9g1khIu7dqGKlN7iD7N67fRVEjLVYSEp0ah4TMDWEirZyogzI3JCP990MS8IFYzFREGOESEce0FlY/yZapmKoKxKMJjHae9J4gZllE9jXoUQ7itAT87Qx+qX0aVwGuME26hZIBNRALHOEpYASLr02ANVbnxOOIYYTVF0ce8YJfmCjHiCGFtZD5vRJ9VmdQxczNMGEsL2EQcdhqDhGsoL2ADEQ66/iHCky4zYE0I9KEAboBwWcWikgPi5xwIw/sJHRs9rOinYbr0VBRHSn8y1U/omxIDzp+r/sD06QkrT2/J5AdLvQIOucU+wtqMfpqmQ7W/byD2GdQewk1lZWSJRZvqAAQI9VTgugmduS4zYJsvcxnzbmvTTXh4zNFP1NTG1A2I52l3qbiTcP8AlNGM9gFixM6Cfxeh+8hNZMqXHuoHxPld17JNF+HuUTiU8CUcAMRecUdGuFalBWz7wWepHS6jTeg8RlCqlDdXlx98lt62p23CxxyVL5YZB+yapy3ChbxzdBwQz9PWdoYW4ePbyOcJR97BQkgZIzyWrlA+R0EEiJ3ia9nmhXD5+ETp5ighINZykPBamhnpghlyQPM6RBhK6uvH/OAzYjhAGJUphWRmhgoQ6FE/4UJOM0PgB58EF72EXvmdZFhDq0ULCJDXR/hw9pINIdUUzfXk9puEjyGUy8zQAz4PYoPw9BhCqQJSBkA8iKdOwochlWoImQCfzGlNuJFxCNkA8SBuOghXhbdHEg0hnR9syly1CR35hpAdEA+i0yJMCm+P5PGF1H6wKZi0CMv6mkS+kAcQIOuV8BGwiRpCrVNUgBx8oBG6PQjPpavg58oOT2anDuep5/m+H2Xyfc9L0/lX/qHiqOXEgEA/PxO65f8z54UF2VcaXbfH+N9is1zeXadR+HKcb/e+3ISLdXw8nKP0K/819IPyAmK5T4SXcpKyuIqcLd1t49+NS7qv9dvd/Mbbs2co2YhOAggvT4Qeo53RMrhVvLizHWh1vsO/YDdvnaUVAFgFpwXhozxDZWeyI7x+8Mt8qKzWch9EtlJR8vjBppYNwph6kmqG8nX4/eanq3RKotxC8fnBhsrtpwWhX05S4nhGM7Y3gXQV5dEznk/lcaicpjkh9STV0in4ci0vPug++k6vZUW4ppykWjppX5n7OrKGuzOQqdi8kBNei98Z8SS1OY7lEkJefMQNqV8fhI5RfC/SSapdR55PiDZHrXUSnk7IcErCG+UkZTyuSi3ndwdb3QxoBG8lYZk4EU9S5Q3dnUptDgiOYAwRJiXhrpgMxDFpawFrSn0f2Rn1XUHolB6W2N2/lRAr0Rnnar5lEdQlKFLAL0VAxxE6BYiNMStIgSpkIw9oDJLTOI7jZNlSGJ5OpzC8bZY4mWLvN+OuCLqGtZUFbpjwp/j9kKeGWtr7JN/38F+eAHopTncVRbFzKdnfjHnq764HnD6Gd+I0q1LoMQyj+ZMTpnTeMBvEjgMA9/DvePVTQ3kk8a3Xuu6fhGH9cxAvllSR+w89IkozQqcYfkQOiD3ipfmj3TA++POiERThN8hQMSjOmy83Yt9zpkfUHUx4Kw0NTZ1Us7flczlhck4NuzNRJ+I0Msx/RLbLoQ/j1BsmvNAamlzGfLU+nf5WaXcVgkqWCYGx+jeeSm+pBxFeMGFAa2gK4VlmGGOdvEhUJLzIhOb8OJKTndRhnrbMABOWS06fWrpvZPTIVK3tUNriUBPqESYsj2R+qpr/XLLAkErQfzyEmhAYmPCzS07tohOG9P663eWdnhDOgEsbs00MmEPi2do1kL/0MbjqgvCThL1lQ2Sic/uN3NFHbmoIyl3rH1lzGqyL6tB/OZIWMqRRcA8uogkfkVkRi2Yq/mq3gp6xwq/+0qfNYCjcwBgkbO6wky1r2WnPo+s2/tufws3y7hRysyWZ/V+8vUZpxpoHCSSVbd28VjHdfc6SXZgJOIhwh1mUqRj+IV6M9ztenv6C3ZdiA6JmtSYKckY3GG7r2if9AM6IkzCblFp0/KVrjeuekp1tkrTkNVU7iox2g00yoTPwqXOnJzzDmJ/jkDG1vf9uU5LGwyNteQe/1Af02WGTzz+y0lWDuTjMhZXxOwhToOWETCGNzdOSsqlNHPW06eUn1IANWAmN1fizE+u+7m21zCcbWKyEWv/RWza5F5+vGXinLHZCZYLa/jKwXrva8hMCRkItnabT/77dmViIGAjP40/LptuZ1fkJJpxwie1+YKxxd4r1PdSi8Sdll7sFghg5LI3dG6Y53/fb4l8cJ8cgCLZBcDwm8WV/2rjfFK/u8rUTMzMhsz802l0MnPttfTzsvLlRJEu18tq+ZmjeNbiESzLQVjdtJtkcMY39+/Q7PyUrf95OAhtSQHG7DNCi7XpDUNH/NTiWR0E5dBxxqWb8lU+CI+iyqj/0+XU+iJAJkRIdT2MFfefAi4jjUo7cQrOjv9smjKMvgqp+K+HFmKblJSOhbcCJiHMLrvxQy182krJ+z1aujHI1GBylfO8izg+F5PisgAWkal77Ifd8g4hzfIF1mgGNbMbTVWvbs/y0HPzCUZmJ+FpbJ+Dok2SV7n9dhN8sFbZa8PKWeinZflGk2sf2CpvLtxcT7t9R8ybeEIsgOLxGShu+yEYN37BuQbXj1wQ/z4wBX3yqutOvPdFuaTbBthHVcRqabO1puvXDYu+FpY/f0vXKaFUbIdwvztDUEL4GXK9a2No89SM/9bx0rtkWUrN7EKFJworgV7Eos7c484t8DZhxHb8LLVuRSHeH43oRdmyVcTenffLj29mS/RgntqvX7RlwF23ydXy2vRgtOC2NDvGJ5JpG57YPIgWN1NVwFiIgP8z3YrDsp2niYTjveiRYknnxAv9WWa17ihJpQ/l+GpY9UQ0+L9gz36+5+TvbE5RIG8r3RDHsa2sAEjUNH9D36cC8rjSuYl8b/d7EWs/72xjlLFbTFPSrvYnU+0vrIRRVb/u+pJPUgcv9pdR7hOshZLicqE/hFHXgco8w9T7vmlDoyRJ3awpmfOzzpt6rXxNyX7/4LCcQVQcu9NirT33eolLXXuH8SR33tlhnFeHD6nq9rg7BMYnXp814RVhcrTtTdd6C9sxMJe21ZajjhuvkEBkAFkEolq7r2R8wu4RbV9JzcBm+bnx5FmdXqzMztOeeGoN4rhDv4SXIzvXahtUfdOYVYRWkq/jWXxA+pdx14PKnVeeeqM+uNRD9X3f2vblso2qfN0E+iHRo2ru4d+szb5G0VH12jfr8YUOanXpP+7xJE15MieZ9+2W3QhAb5w+ZDjpXjM2CMN0hZWSaRtA1ko6Yk7L1GdLqsDpvXxP6Q8o4WUw74oargAgHFVspWM9yCwLMn0QFx1fzyll/yvV0lptrmtZiLm1C+FJhO4jwis3z+Mw9FZ4BOZ7GhKsmo8b/Hj73VODqiyECMGPUg8q5xgJs6UtfDO7eJiJ6WUClfKh/QjKp594m/P1phDTrgN76dFpcRbyEr/1puHsMCWrWgbKAVsgItnoM8fWJEtWNRJzafaK4en2J6kYiUB29vjj6tUkI2NWvjaPnnoSAXT332PsmSvcOgp6+iay9L2UE7O59ydi/VEbAvv6lTD1opQTs60HL0EdYPj+Yq7ePMHUvaEkB+3tB0/bzltEPZhro512ZU6JBlBVwqCc7XV99OafoSF99mrsRpAUcvBuB4n4LWQHH7rcgvqNEWsCxO0pI75mRFnD8nhmiu4Ik9YOZCO4KIrjvSVY3Acjue3rsr+m/s0tiQLI7u0bvXZMYkOzetbG78+R9B4nvzhu+/1BiQPL7D4fusJQYkOIOy4F7SKUGpLiHtPcuWZkB6e6SnW2q/RTMS9hvFuV9wJ13OsvsB+nvdO64l1tyQOp7udt3q8s8RZnuVq+2LJaIUgPmmxCpCXE2/JiWiuyAr1kvIeHsVC1VKlIDAn1oF+gQYcOgSq1eMzpOOIvp2/i9X+rweYFhwtlRfkS1ZxsvIeFsKztivyMkJBS0EXIyjQKOE8qNOA5IQCjzRFXHAUkI5TU3Y0aGmHAWT3QsiVOQ6FgZEeFsPfU5QQYhk+xMEhnh7ARkQ0SA8MAOIeFsqUx2SJBJpkLaa5OUcOb4MnkN6BOfWyUmzByjLDMVEbhBFsLZGk3WhJNKOqI590hDONvMZZipcE51CwwVYdaZ6tMzFcED3dFxOsKsj8NnbappdZbuBRLO3N0nYzh1R32bFjUhNjiij+sSyyQMY3gJZ85OdBtVIiF1x9K8gYVwNlso7zeqkLHpLRshzqjEnroelQlIMiWRhLPlVUz3TSLp+pWu5bsIQlHdNwmEIE/jcA5C/Dp6bzA5SPW4uk5zEeaM085VnZOPmxDnxtF07WWAqUbcjSm4CXE8vlIneSERVFcCbloUQIhDgER8438dWomQnuhCCLEWQhv/Iwh2opraiyLMGv97YiAxnncRd12tOEKsZeyRXDkyRKdjvJjZu3dJKOEsu+r+qkG2NmyYDmrXvVC8mXjCWdZT77hTVLqxRCZUld3xNsF9CxMQZnI28U+qY8xxE5t1rNHTn5i5r92IJiLM5dwuQWTk7YZM/anDZ/aPrDs7/pARBZcphq7SlISl3HB/SQ5nP9VsK7unwLJsLfXPh+SyH26oJEb/AVE7WHgf5s16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0" name="AutoShape 8" descr="data:image/png;base64,iVBORw0KGgoAAAANSUhEUgAAAOEAAADhCAMAAAAJbSJIAAAAh1BMVEUe12D///9A3Xgw2mwA1VYA1VM+3XcU1lwR1ls03HJC3XoK1lkq2Wgz3HH1/fjK9Njo++5/5Z+78czw/PTg+eiN6KlY34Ru4pHB8tBe4IiX6a6I56XW9+Fk4Yyb67TQ9tys78Kj67dx45W08Md25Zvd+ORL34Dz/faD5Z/E89Tq+u+98c228clJr2zPAAAPoklEQVR4nM2d52KqMBiGYwkEZDhQFAQFB209vf/rO2EIKCsLzfvnjC6eJnwryRcwm1xuuL8kh7OfarZlAQAsy9ZS/3xILvvQnf7Hgwm/t3O7BJEBVRVCU0dY4KHsH7oJsw8ZUXC5ORM+xUSEzib+SXUVk4ExYVJVT3/izUSYExA6t2SnYDg0ClcLYUxll0wxmKIJl/uVBqFOQ1dR6hBqq/1S8BMJJVzGHqAbu46xBF4sFFIcoXvBeIN0qNbgp2HIizgjK4pwce7DQ5l/UGzbMLRahmHbSuY7er4GgvNC0JMJIXQSC3YaTUxmaF9D0gxM2sWpQysRYncEEG5WasfwWYrxNZ8P0j2EP81QrI6BVFcbCQhPkWq26bQvMrgG5pfWpjTV6PRhwoWnvk5Py9Bo6SpKzXiF1FWP84XkIsR8SBheHyTiZOQgDKOX148brwcSwSj8AOF9pT/PT2XYaNJJU57nqr66v5swAU37gixDIF4hw2rOEBMkbyVc2M0JOgVfixFBm+11ZCF0dk8GxhLy9nVprjVfSKTuWEIABsK1ab6Fr81o6us3ELo79W18bUZ1Rx2S0xLurcYATvT+varpPExrPy3hoWlh7LfwZbKbFucwIeFmDusfJdT/janpH+GcKh6nIVyj2sdb7+TLGeupqiMag0NBuG34iPdN0Fr1VEVwOwGh48PPDWChxjBCn9g1khIu7dqGKlN7iD7N67fRVEjLVYSEp0ah4TMDWEirZyogzI3JCP990MS8IFYzFREGOESEce0FlY/yZapmKoKxKMJjHae9J4gZllE9jXoUQ7itAT87Qx+qX0aVwGuME26hZIBNRALHOEpYASLr02ANVbnxOOIYYTVF0ce8YJfmCjHiCGFtZD5vRJ9VmdQxczNMGEsL2EQcdhqDhGsoL2ADEQ66/iHCky4zYE0I9KEAboBwWcWikgPi5xwIw/sJHRs9rOinYbr0VBRHSn8y1U/omxIDzp+r/sD06QkrT2/J5AdLvQIOucU+wtqMfpqmQ7W/byD2GdQewk1lZWSJRZvqAAQI9VTgugmduS4zYJsvcxnzbmvTTXh4zNFP1NTG1A2I52l3qbiTcP8AlNGM9gFixM6Cfxeh+8hNZMqXHuoHxPld17JNF+HuUTiU8CUcAMRecUdGuFalBWz7wWepHS6jTeg8RlCqlDdXlx98lt62p23CxxyVL5YZB+yapy3ChbxzdBwQz9PWdoYW4ePbyOcJR97BQkgZIzyWrlA+R0EEiJ3ia9nmhXD5+ETp5ighINZykPBamhnpghlyQPM6RBhK6uvH/OAzYjhAGJUphWRmhgoQ6FE/4UJOM0PgB58EF72EXvmdZFhDq0ULCJDXR/hw9pINIdUUzfXk9puEjyGUy8zQAz4PYoPw9BhCqQJSBkA8iKdOwochlWoImQCfzGlNuJFxCNkA8SBuOghXhbdHEg0hnR9syly1CR35hpAdEA+i0yJMCm+P5PGF1H6wKZi0CMv6mkS+kAcQIOuV8BGwiRpCrVNUgBx8oBG6PQjPpavg58oOT2anDuep5/m+H2Xyfc9L0/lX/qHiqOXEgEA/PxO65f8z54UF2VcaXbfH+N9is1zeXadR+HKcb/e+3ISLdXw8nKP0K/819IPyAmK5T4SXcpKyuIqcLd1t49+NS7qv9dvd/Mbbs2co2YhOAggvT4Qeo53RMrhVvLizHWh1vsO/YDdvnaUVAFgFpwXhozxDZWeyI7x+8Mt8qKzWch9EtlJR8vjBppYNwph6kmqG8nX4/eanq3RKotxC8fnBhsrtpwWhX05S4nhGM7Y3gXQV5dEznk/lcaicpjkh9STV0in4ci0vPug++k6vZUW4ppykWjppX5n7OrKGuzOQqdi8kBNei98Z8SS1OY7lEkJefMQNqV8fhI5RfC/SSapdR55PiDZHrXUSnk7IcErCG+UkZTyuSi3ndwdb3QxoBG8lYZk4EU9S5Q3dnUptDgiOYAwRJiXhrpgMxDFpawFrSn0f2Rn1XUHolB6W2N2/lRAr0Rnnar5lEdQlKFLAL0VAxxE6BYiNMStIgSpkIw9oDJLTOI7jZNlSGJ5OpzC8bZY4mWLvN+OuCLqGtZUFbpjwp/j9kKeGWtr7JN/38F+eAHopTncVRbFzKdnfjHnq764HnD6Gd+I0q1LoMQyj+ZMTpnTeMBvEjgMA9/DvePVTQ3kk8a3Xuu6fhGH9cxAvllSR+w89IkozQqcYfkQOiD3ipfmj3TA++POiERThN8hQMSjOmy83Yt9zpkfUHUx4Kw0NTZ1Us7flczlhck4NuzNRJ+I0Msx/RLbLoQ/j1BsmvNAamlzGfLU+nf5WaXcVgkqWCYGx+jeeSm+pBxFeMGFAa2gK4VlmGGOdvEhUJLzIhOb8OJKTndRhnrbMABOWS06fWrpvZPTIVK3tUNriUBPqESYsj2R+qpr/XLLAkErQfzyEmhAYmPCzS07tohOG9P663eWdnhDOgEsbs00MmEPi2do1kL/0MbjqgvCThL1lQ2Sic/uN3NFHbmoIyl3rH1lzGqyL6tB/OZIWMqRRcA8uogkfkVkRi2Yq/mq3gp6xwq/+0qfNYCjcwBgkbO6wky1r2WnPo+s2/tufws3y7hRysyWZ/V+8vUZpxpoHCSSVbd28VjHdfc6SXZgJOIhwh1mUqRj+IV6M9ztenv6C3ZdiA6JmtSYKckY3GG7r2if9AM6IkzCblFp0/KVrjeuekp1tkrTkNVU7iox2g00yoTPwqXOnJzzDmJ/jkDG1vf9uU5LGwyNteQe/1Af02WGTzz+y0lWDuTjMhZXxOwhToOWETCGNzdOSsqlNHPW06eUn1IANWAmN1fizE+u+7m21zCcbWKyEWv/RWza5F5+vGXinLHZCZYLa/jKwXrva8hMCRkItnabT/77dmViIGAjP40/LptuZ1fkJJpxwie1+YKxxd4r1PdSi8Sdll7sFghg5LI3dG6Y53/fb4l8cJ8cgCLZBcDwm8WV/2rjfFK/u8rUTMzMhsz802l0MnPttfTzsvLlRJEu18tq+ZmjeNbiESzLQVjdtJtkcMY39+/Q7PyUrf95OAhtSQHG7DNCi7XpDUNH/NTiWR0E5dBxxqWb8lU+CI+iyqj/0+XU+iJAJkRIdT2MFfefAi4jjUo7cQrOjv9smjKMvgqp+K+HFmKblJSOhbcCJiHMLrvxQy182krJ+z1aujHI1GBylfO8izg+F5PisgAWkal77Ifd8g4hzfIF1mgGNbMbTVWvbs/y0HPzCUZmJ+FpbJ+Dok2SV7n9dhN8sFbZa8PKWeinZflGk2sf2CpvLtxcT7t9R8ybeEIsgOLxGShu+yEYN37BuQbXj1wQ/z4wBX3yqutOvPdFuaTbBthHVcRqabO1puvXDYu+FpY/f0vXKaFUbIdwvztDUEL4GXK9a2No89SM/9bx0rtkWUrN7EKFJworgV7Eos7c484t8DZhxHb8LLVuRSHeH43oRdmyVcTenffLj29mS/RgntqvX7RlwF23ydXy2vRgtOC2NDvGJ5JpG57YPIgWN1NVwFiIgP8z3YrDsp2niYTjveiRYknnxAv9WWa17ihJpQ/l+GpY9UQ0+L9gz36+5+TvbE5RIG8r3RDHsa2sAEjUNH9D36cC8rjSuYl8b/d7EWs/72xjlLFbTFPSrvYnU+0vrIRRVb/u+pJPUgcv9pdR7hOshZLicqE/hFHXgco8w9T7vmlDoyRJ3awpmfOzzpt6rXxNyX7/4LCcQVQcu9NirT33eolLXXuH8SR33tlhnFeHD6nq9rg7BMYnXp814RVhcrTtTdd6C9sxMJe21ZajjhuvkEBkAFkEolq7r2R8wu4RbV9JzcBm+bnx5FmdXqzMztOeeGoN4rhDv4SXIzvXahtUfdOYVYRWkq/jWXxA+pdx14PKnVeeeqM+uNRD9X3f2vblso2qfN0E+iHRo2ru4d+szb5G0VH12jfr8YUOanXpP+7xJE15MieZ9+2W3QhAb5w+ZDjpXjM2CMN0hZWSaRtA1ko6Yk7L1GdLqsDpvXxP6Q8o4WUw74oargAgHFVspWM9yCwLMn0QFx1fzyll/yvV0lptrmtZiLm1C+FJhO4jwis3z+Mw9FZ4BOZ7GhKsmo8b/Hj73VODqiyECMGPUg8q5xgJs6UtfDO7eJiJ6WUClfKh/QjKp594m/P1phDTrgN76dFpcRbyEr/1puHsMCWrWgbKAVsgItnoM8fWJEtWNRJzafaK4en2J6kYiUB29vjj6tUkI2NWvjaPnnoSAXT332PsmSvcOgp6+iay9L2UE7O59ydi/VEbAvv6lTD1opQTs60HL0EdYPj+Yq7ePMHUvaEkB+3tB0/bzltEPZhro512ZU6JBlBVwqCc7XV99OafoSF99mrsRpAUcvBuB4n4LWQHH7rcgvqNEWsCxO0pI75mRFnD8nhmiu4Ik9YOZCO4KIrjvSVY3Acjue3rsr+m/s0tiQLI7u0bvXZMYkOzetbG78+R9B4nvzhu+/1BiQPL7D4fusJQYkOIOy4F7SKUGpLiHtPcuWZkB6e6SnW2q/RTMS9hvFuV9wJ13OsvsB+nvdO64l1tyQOp7udt3q8s8RZnuVq+2LJaIUgPmmxCpCXE2/JiWiuyAr1kvIeHsVC1VKlIDAn1oF+gQYcOgSq1eMzpOOIvp2/i9X+rweYFhwtlRfkS1ZxsvIeFsKztivyMkJBS0EXIyjQKOE8qNOA5IQCjzRFXHAUkI5TU3Y0aGmHAWT3QsiVOQ6FgZEeFsPfU5QQYhk+xMEhnh7ARkQ0SA8MAOIeFsqUx2SJBJpkLaa5OUcOb4MnkN6BOfWyUmzByjLDMVEbhBFsLZGk3WhJNKOqI590hDONvMZZipcE51CwwVYdaZ6tMzFcED3dFxOsKsj8NnbappdZbuBRLO3N0nYzh1R32bFjUhNjiij+sSyyQMY3gJZ85OdBtVIiF1x9K8gYVwNlso7zeqkLHpLRshzqjEnroelQlIMiWRhLPlVUz3TSLp+pWu5bsIQlHdNwmEIE/jcA5C/Dp6bzA5SPW4uk5zEeaM085VnZOPmxDnxtF07WWAqUbcjSm4CXE8vlIneSERVFcCbloUQIhDgER8438dWomQnuhCCLEWQhv/Iwh2opraiyLMGv97YiAxnncRd12tOEKsZeyRXDkyRKdjvJjZu3dJKOEsu+r+qkG2NmyYDmrXvVC8mXjCWdZT77hTVLqxRCZUld3xNsF9CxMQZnI28U+qY8xxE5t1rNHTn5i5r92IJiLM5dwuQWTk7YZM/anDZ/aPrDs7/pARBZcphq7SlISl3HB/SQ5nP9VsK7unwLJsLfXPh+SyH26oJEb/AVE7WHgf5s16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2" name="AutoShape 10" descr="data:image/png;base64,iVBORw0KGgoAAAANSUhEUgAAAOEAAADhCAMAAAAJbSJIAAAAh1BMVEUe12D///9A3Xgw2mwA1VYA1VM+3XcU1lwR1ls03HJC3XoK1lkq2Wgz3HH1/fjK9Njo++5/5Z+78czw/PTg+eiN6KlY34Ru4pHB8tBe4IiX6a6I56XW9+Fk4Yyb67TQ9tys78Kj67dx45W08Md25Zvd+ORL34Dz/faD5Z/E89Tq+u+98c228clJr2zPAAAPoklEQVR4nM2d52KqMBiGYwkEZDhQFAQFB209vf/rO2EIKCsLzfvnjC6eJnwryRcwm1xuuL8kh7OfarZlAQAsy9ZS/3xILvvQnf7Hgwm/t3O7BJEBVRVCU0dY4KHsH7oJsw8ZUXC5ORM+xUSEzib+SXUVk4ExYVJVT3/izUSYExA6t2SnYDg0ClcLYUxll0wxmKIJl/uVBqFOQ1dR6hBqq/1S8BMJJVzGHqAbu46xBF4sFFIcoXvBeIN0qNbgp2HIizgjK4pwce7DQ5l/UGzbMLRahmHbSuY7er4GgvNC0JMJIXQSC3YaTUxmaF9D0gxM2sWpQysRYncEEG5WasfwWYrxNZ8P0j2EP81QrI6BVFcbCQhPkWq26bQvMrgG5pfWpjTV6PRhwoWnvk5Py9Bo6SpKzXiF1FWP84XkIsR8SBheHyTiZOQgDKOX148brwcSwSj8AOF9pT/PT2XYaNJJU57nqr66v5swAU37gixDIF4hw2rOEBMkbyVc2M0JOgVfixFBm+11ZCF0dk8GxhLy9nVprjVfSKTuWEIABsK1ab6Fr81o6us3ELo79W18bUZ1Rx2S0xLurcYATvT+varpPExrPy3hoWlh7LfwZbKbFucwIeFmDusfJdT/janpH+GcKh6nIVyj2sdb7+TLGeupqiMag0NBuG34iPdN0Fr1VEVwOwGh48PPDWChxjBCn9g1khIu7dqGKlN7iD7N67fRVEjLVYSEp0ah4TMDWEirZyogzI3JCP990MS8IFYzFREGOESEce0FlY/yZapmKoKxKMJjHae9J4gZllE9jXoUQ7itAT87Qx+qX0aVwGuME26hZIBNRALHOEpYASLr02ANVbnxOOIYYTVF0ce8YJfmCjHiCGFtZD5vRJ9VmdQxczNMGEsL2EQcdhqDhGsoL2ADEQ66/iHCky4zYE0I9KEAboBwWcWikgPi5xwIw/sJHRs9rOinYbr0VBRHSn8y1U/omxIDzp+r/sD06QkrT2/J5AdLvQIOucU+wtqMfpqmQ7W/byD2GdQewk1lZWSJRZvqAAQI9VTgugmduS4zYJsvcxnzbmvTTXh4zNFP1NTG1A2I52l3qbiTcP8AlNGM9gFixM6Cfxeh+8hNZMqXHuoHxPld17JNF+HuUTiU8CUcAMRecUdGuFalBWz7wWepHS6jTeg8RlCqlDdXlx98lt62p23CxxyVL5YZB+yapy3ChbxzdBwQz9PWdoYW4ePbyOcJR97BQkgZIzyWrlA+R0EEiJ3ia9nmhXD5+ETp5ighINZykPBamhnpghlyQPM6RBhK6uvH/OAzYjhAGJUphWRmhgoQ6FE/4UJOM0PgB58EF72EXvmdZFhDq0ULCJDXR/hw9pINIdUUzfXk9puEjyGUy8zQAz4PYoPw9BhCqQJSBkA8iKdOwochlWoImQCfzGlNuJFxCNkA8SBuOghXhbdHEg0hnR9syly1CR35hpAdEA+i0yJMCm+P5PGF1H6wKZi0CMv6mkS+kAcQIOuV8BGwiRpCrVNUgBx8oBG6PQjPpavg58oOT2anDuep5/m+H2Xyfc9L0/lX/qHiqOXEgEA/PxO65f8z54UF2VcaXbfH+N9is1zeXadR+HKcb/e+3ISLdXw8nKP0K/819IPyAmK5T4SXcpKyuIqcLd1t49+NS7qv9dvd/Mbbs2co2YhOAggvT4Qeo53RMrhVvLizHWh1vsO/YDdvnaUVAFgFpwXhozxDZWeyI7x+8Mt8qKzWch9EtlJR8vjBppYNwph6kmqG8nX4/eanq3RKotxC8fnBhsrtpwWhX05S4nhGM7Y3gXQV5dEznk/lcaicpjkh9STV0in4ci0vPug++k6vZUW4ppykWjppX5n7OrKGuzOQqdi8kBNei98Z8SS1OY7lEkJefMQNqV8fhI5RfC/SSapdR55PiDZHrXUSnk7IcErCG+UkZTyuSi3ndwdb3QxoBG8lYZk4EU9S5Q3dnUptDgiOYAwRJiXhrpgMxDFpawFrSn0f2Rn1XUHolB6W2N2/lRAr0Rnnar5lEdQlKFLAL0VAxxE6BYiNMStIgSpkIw9oDJLTOI7jZNlSGJ5OpzC8bZY4mWLvN+OuCLqGtZUFbpjwp/j9kKeGWtr7JN/38F+eAHopTncVRbFzKdnfjHnq764HnD6Gd+I0q1LoMQyj+ZMTpnTeMBvEjgMA9/DvePVTQ3kk8a3Xuu6fhGH9cxAvllSR+w89IkozQqcYfkQOiD3ipfmj3TA++POiERThN8hQMSjOmy83Yt9zpkfUHUx4Kw0NTZ1Us7flczlhck4NuzNRJ+I0Msx/RLbLoQ/j1BsmvNAamlzGfLU+nf5WaXcVgkqWCYGx+jeeSm+pBxFeMGFAa2gK4VlmGGOdvEhUJLzIhOb8OJKTndRhnrbMABOWS06fWrpvZPTIVK3tUNriUBPqESYsj2R+qpr/XLLAkErQfzyEmhAYmPCzS07tohOG9P663eWdnhDOgEsbs00MmEPi2do1kL/0MbjqgvCThL1lQ2Sic/uN3NFHbmoIyl3rH1lzGqyL6tB/OZIWMqRRcA8uogkfkVkRi2Yq/mq3gp6xwq/+0qfNYCjcwBgkbO6wky1r2WnPo+s2/tufws3y7hRysyWZ/V+8vUZpxpoHCSSVbd28VjHdfc6SXZgJOIhwh1mUqRj+IV6M9ztenv6C3ZdiA6JmtSYKckY3GG7r2if9AM6IkzCblFp0/KVrjeuekp1tkrTkNVU7iox2g00yoTPwqXOnJzzDmJ/jkDG1vf9uU5LGwyNteQe/1Af02WGTzz+y0lWDuTjMhZXxOwhToOWETCGNzdOSsqlNHPW06eUn1IANWAmN1fizE+u+7m21zCcbWKyEWv/RWza5F5+vGXinLHZCZYLa/jKwXrva8hMCRkItnabT/77dmViIGAjP40/LptuZ1fkJJpxwie1+YKxxd4r1PdSi8Sdll7sFghg5LI3dG6Y53/fb4l8cJ8cgCLZBcDwm8WV/2rjfFK/u8rUTMzMhsz802l0MnPttfTzsvLlRJEu18tq+ZmjeNbiESzLQVjdtJtkcMY39+/Q7PyUrf95OAhtSQHG7DNCi7XpDUNH/NTiWR0E5dBxxqWb8lU+CI+iyqj/0+XU+iJAJkRIdT2MFfefAi4jjUo7cQrOjv9smjKMvgqp+K+HFmKblJSOhbcCJiHMLrvxQy182krJ+z1aujHI1GBylfO8izg+F5PisgAWkal77Ifd8g4hzfIF1mgGNbMbTVWvbs/y0HPzCUZmJ+FpbJ+Dok2SV7n9dhN8sFbZa8PKWeinZflGk2sf2CpvLtxcT7t9R8ybeEIsgOLxGShu+yEYN37BuQbXj1wQ/z4wBX3yqutOvPdFuaTbBthHVcRqabO1puvXDYu+FpY/f0vXKaFUbIdwvztDUEL4GXK9a2No89SM/9bx0rtkWUrN7EKFJworgV7Eos7c484t8DZhxHb8LLVuRSHeH43oRdmyVcTenffLj29mS/RgntqvX7RlwF23ydXy2vRgtOC2NDvGJ5JpG57YPIgWN1NVwFiIgP8z3YrDsp2niYTjveiRYknnxAv9WWa17ihJpQ/l+GpY9UQ0+L9gz36+5+TvbE5RIG8r3RDHsa2sAEjUNH9D36cC8rjSuYl8b/d7EWs/72xjlLFbTFPSrvYnU+0vrIRRVb/u+pJPUgcv9pdR7hOshZLicqE/hFHXgco8w9T7vmlDoyRJ3awpmfOzzpt6rXxNyX7/4LCcQVQcu9NirT33eolLXXuH8SR33tlhnFeHD6nq9rg7BMYnXp814RVhcrTtTdd6C9sxMJe21ZajjhuvkEBkAFkEolq7r2R8wu4RbV9JzcBm+bnx5FmdXqzMztOeeGoN4rhDv4SXIzvXahtUfdOYVYRWkq/jWXxA+pdx14PKnVeeeqM+uNRD9X3f2vblso2qfN0E+iHRo2ru4d+szb5G0VH12jfr8YUOanXpP+7xJE15MieZ9+2W3QhAb5w+ZDjpXjM2CMN0hZWSaRtA1ko6Yk7L1GdLqsDpvXxP6Q8o4WUw74oargAgHFVspWM9yCwLMn0QFx1fzyll/yvV0lptrmtZiLm1C+FJhO4jwis3z+Mw9FZ4BOZ7GhKsmo8b/Hj73VODqiyECMGPUg8q5xgJs6UtfDO7eJiJ6WUClfKh/QjKp594m/P1phDTrgN76dFpcRbyEr/1puHsMCWrWgbKAVsgItnoM8fWJEtWNRJzafaK4en2J6kYiUB29vjj6tUkI2NWvjaPnnoSAXT332PsmSvcOgp6+iay9L2UE7O59ydi/VEbAvv6lTD1opQTs60HL0EdYPj+Yq7ePMHUvaEkB+3tB0/bzltEPZhro512ZU6JBlBVwqCc7XV99OafoSF99mrsRpAUcvBuB4n4LWQHH7rcgvqNEWsCxO0pI75mRFnD8nhmiu4Ik9YOZCO4KIrjvSVY3Acjue3rsr+m/s0tiQLI7u0bvXZMYkOzetbG78+R9B4nvzhu+/1BiQPL7D4fusJQYkOIOy4F7SKUGpLiHtPcuWZkB6e6SnW2q/RTMS9hvFuV9wJ13OsvsB+nvdO64l1tyQOp7udt3q8s8RZnuVq+2LJaIUgPmmxCpCXE2/JiWiuyAr1kvIeHsVC1VKlIDAn1oF+gQYcOgSq1eMzpOOIvp2/i9X+rweYFhwtlRfkS1ZxsvIeFsKztivyMkJBS0EXIyjQKOE8qNOA5IQCjzRFXHAUkI5TU3Y0aGmHAWT3QsiVOQ6FgZEeFsPfU5QQYhk+xMEhnh7ARkQ0SA8MAOIeFsqUx2SJBJpkLaa5OUcOb4MnkN6BOfWyUmzByjLDMVEbhBFsLZGk3WhJNKOqI590hDONvMZZipcE51CwwVYdaZ6tMzFcED3dFxOsKsj8NnbappdZbuBRLO3N0nYzh1R32bFjUhNjiij+sSyyQMY3gJZ85OdBtVIiF1x9K8gYVwNlso7zeqkLHpLRshzqjEnroelQlIMiWRhLPlVUz3TSLp+pWu5bsIQlHdNwmEIE/jcA5C/Dp6bzA5SPW4uk5zEeaM085VnZOPmxDnxtF07WWAqUbcjSm4CXE8vlIneSERVFcCbloUQIhDgER8438dWomQnuhCCLEWQhv/Iwh2opraiyLMGv97YiAxnncRd12tOEKsZeyRXDkyRKdjvJjZu3dJKOEsu+r+qkG2NmyYDmrXvVC8mXjCWdZT77hTVLqxRCZUld3xNsF9CxMQZnI28U+qY8xxE5t1rNHTn5i5r92IJiLM5dwuQWTk7YZM/anDZ/aPrDs7/pARBZcphq7SlISl3HB/SQ5nP9VsK7unwLJsLfXPh+SyH26oJEb/AVE7WHgf5s16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4" name="AutoShape 12" descr="data:image/png;base64,iVBORw0KGgoAAAANSUhEUgAAAOEAAADhCAMAAAAJbSJIAAAAh1BMVEUe12D///9A3Xgw2mwA1VYA1VM+3XcU1lwR1ls03HJC3XoK1lkq2Wgz3HH1/fjK9Njo++5/5Z+78czw/PTg+eiN6KlY34Ru4pHB8tBe4IiX6a6I56XW9+Fk4Yyb67TQ9tys78Kj67dx45W08Md25Zvd+ORL34Dz/faD5Z/E89Tq+u+98c228clJr2zPAAAPoklEQVR4nM2d52KqMBiGYwkEZDhQFAQFB209vf/rO2EIKCsLzfvnjC6eJnwryRcwm1xuuL8kh7OfarZlAQAsy9ZS/3xILvvQnf7Hgwm/t3O7BJEBVRVCU0dY4KHsH7oJsw8ZUXC5ORM+xUSEzib+SXUVk4ExYVJVT3/izUSYExA6t2SnYDg0ClcLYUxll0wxmKIJl/uVBqFOQ1dR6hBqq/1S8BMJJVzGHqAbu46xBF4sFFIcoXvBeIN0qNbgp2HIizgjK4pwce7DQ5l/UGzbMLRahmHbSuY7er4GgvNC0JMJIXQSC3YaTUxmaF9D0gxM2sWpQysRYncEEG5WasfwWYrxNZ8P0j2EP81QrI6BVFcbCQhPkWq26bQvMrgG5pfWpjTV6PRhwoWnvk5Py9Bo6SpKzXiF1FWP84XkIsR8SBheHyTiZOQgDKOX148brwcSwSj8AOF9pT/PT2XYaNJJU57nqr66v5swAU37gixDIF4hw2rOEBMkbyVc2M0JOgVfixFBm+11ZCF0dk8GxhLy9nVprjVfSKTuWEIABsK1ab6Fr81o6us3ELo79W18bUZ1Rx2S0xLurcYATvT+varpPExrPy3hoWlh7LfwZbKbFucwIeFmDusfJdT/janpH+GcKh6nIVyj2sdb7+TLGeupqiMag0NBuG34iPdN0Fr1VEVwOwGh48PPDWChxjBCn9g1khIu7dqGKlN7iD7N67fRVEjLVYSEp0ah4TMDWEirZyogzI3JCP990MS8IFYzFREGOESEce0FlY/yZapmKoKxKMJjHae9J4gZllE9jXoUQ7itAT87Qx+qX0aVwGuME26hZIBNRALHOEpYASLr02ANVbnxOOIYYTVF0ce8YJfmCjHiCGFtZD5vRJ9VmdQxczNMGEsL2EQcdhqDhGsoL2ADEQ66/iHCky4zYE0I9KEAboBwWcWikgPi5xwIw/sJHRs9rOinYbr0VBRHSn8y1U/omxIDzp+r/sD06QkrT2/J5AdLvQIOucU+wtqMfpqmQ7W/byD2GdQewk1lZWSJRZvqAAQI9VTgugmduS4zYJsvcxnzbmvTTXh4zNFP1NTG1A2I52l3qbiTcP8AlNGM9gFixM6Cfxeh+8hNZMqXHuoHxPld17JNF+HuUTiU8CUcAMRecUdGuFalBWz7wWepHS6jTeg8RlCqlDdXlx98lt62p23CxxyVL5YZB+yapy3ChbxzdBwQz9PWdoYW4ePbyOcJR97BQkgZIzyWrlA+R0EEiJ3ia9nmhXD5+ETp5ighINZykPBamhnpghlyQPM6RBhK6uvH/OAzYjhAGJUphWRmhgoQ6FE/4UJOM0PgB58EF72EXvmdZFhDq0ULCJDXR/hw9pINIdUUzfXk9puEjyGUy8zQAz4PYoPw9BhCqQJSBkA8iKdOwochlWoImQCfzGlNuJFxCNkA8SBuOghXhbdHEg0hnR9syly1CR35hpAdEA+i0yJMCm+P5PGF1H6wKZi0CMv6mkS+kAcQIOuV8BGwiRpCrVNUgBx8oBG6PQjPpavg58oOT2anDuep5/m+H2Xyfc9L0/lX/qHiqOXEgEA/PxO65f8z54UF2VcaXbfH+N9is1zeXadR+HKcb/e+3ISLdXw8nKP0K/819IPyAmK5T4SXcpKyuIqcLd1t49+NS7qv9dvd/Mbbs2co2YhOAggvT4Qeo53RMrhVvLizHWh1vsO/YDdvnaUVAFgFpwXhozxDZWeyI7x+8Mt8qKzWch9EtlJR8vjBppYNwph6kmqG8nX4/eanq3RKotxC8fnBhsrtpwWhX05S4nhGM7Y3gXQV5dEznk/lcaicpjkh9STV0in4ci0vPug++k6vZUW4ppykWjppX5n7OrKGuzOQqdi8kBNei98Z8SS1OY7lEkJefMQNqV8fhI5RfC/SSapdR55PiDZHrXUSnk7IcErCG+UkZTyuSi3ndwdb3QxoBG8lYZk4EU9S5Q3dnUptDgiOYAwRJiXhrpgMxDFpawFrSn0f2Rn1XUHolB6W2N2/lRAr0Rnnar5lEdQlKFLAL0VAxxE6BYiNMStIgSpkIw9oDJLTOI7jZNlSGJ5OpzC8bZY4mWLvN+OuCLqGtZUFbpjwp/j9kKeGWtr7JN/38F+eAHopTncVRbFzKdnfjHnq764HnD6Gd+I0q1LoMQyj+ZMTpnTeMBvEjgMA9/DvePVTQ3kk8a3Xuu6fhGH9cxAvllSR+w89IkozQqcYfkQOiD3ipfmj3TA++POiERThN8hQMSjOmy83Yt9zpkfUHUx4Kw0NTZ1Us7flczlhck4NuzNRJ+I0Msx/RLbLoQ/j1BsmvNAamlzGfLU+nf5WaXcVgkqWCYGx+jeeSm+pBxFeMGFAa2gK4VlmGGOdvEhUJLzIhOb8OJKTndRhnrbMABOWS06fWrpvZPTIVK3tUNriUBPqESYsj2R+qpr/XLLAkErQfzyEmhAYmPCzS07tohOG9P663eWdnhDOgEsbs00MmEPi2do1kL/0MbjqgvCThL1lQ2Sic/uN3NFHbmoIyl3rH1lzGqyL6tB/OZIWMqRRcA8uogkfkVkRi2Yq/mq3gp6xwq/+0qfNYCjcwBgkbO6wky1r2WnPo+s2/tufws3y7hRysyWZ/V+8vUZpxpoHCSSVbd28VjHdfc6SXZgJOIhwh1mUqRj+IV6M9ztenv6C3ZdiA6JmtSYKckY3GG7r2if9AM6IkzCblFp0/KVrjeuekp1tkrTkNVU7iox2g00yoTPwqXOnJzzDmJ/jkDG1vf9uU5LGwyNteQe/1Af02WGTzz+y0lWDuTjMhZXxOwhToOWETCGNzdOSsqlNHPW06eUn1IANWAmN1fizE+u+7m21zCcbWKyEWv/RWza5F5+vGXinLHZCZYLa/jKwXrva8hMCRkItnabT/77dmViIGAjP40/LptuZ1fkJJpxwie1+YKxxd4r1PdSi8Sdll7sFghg5LI3dG6Y53/fb4l8cJ8cgCLZBcDwm8WV/2rjfFK/u8rUTMzMhsz802l0MnPttfTzsvLlRJEu18tq+ZmjeNbiESzLQVjdtJtkcMY39+/Q7PyUrf95OAhtSQHG7DNCi7XpDUNH/NTiWR0E5dBxxqWb8lU+CI+iyqj/0+XU+iJAJkRIdT2MFfefAi4jjUo7cQrOjv9smjKMvgqp+K+HFmKblJSOhbcCJiHMLrvxQy182krJ+z1aujHI1GBylfO8izg+F5PisgAWkal77Ifd8g4hzfIF1mgGNbMbTVWvbs/y0HPzCUZmJ+FpbJ+Dok2SV7n9dhN8sFbZa8PKWeinZflGk2sf2CpvLtxcT7t9R8ybeEIsgOLxGShu+yEYN37BuQbXj1wQ/z4wBX3yqutOvPdFuaTbBthHVcRqabO1puvXDYu+FpY/f0vXKaFUbIdwvztDUEL4GXK9a2No89SM/9bx0rtkWUrN7EKFJworgV7Eos7c484t8DZhxHb8LLVuRSHeH43oRdmyVcTenffLj29mS/RgntqvX7RlwF23ydXy2vRgtOC2NDvGJ5JpG57YPIgWN1NVwFiIgP8z3YrDsp2niYTjveiRYknnxAv9WWa17ihJpQ/l+GpY9UQ0+L9gz36+5+TvbE5RIG8r3RDHsa2sAEjUNH9D36cC8rjSuYl8b/d7EWs/72xjlLFbTFPSrvYnU+0vrIRRVb/u+pJPUgcv9pdR7hOshZLicqE/hFHXgco8w9T7vmlDoyRJ3awpmfOzzpt6rXxNyX7/4LCcQVQcu9NirT33eolLXXuH8SR33tlhnFeHD6nq9rg7BMYnXp814RVhcrTtTdd6C9sxMJe21ZajjhuvkEBkAFkEolq7r2R8wu4RbV9JzcBm+bnx5FmdXqzMztOeeGoN4rhDv4SXIzvXahtUfdOYVYRWkq/jWXxA+pdx14PKnVeeeqM+uNRD9X3f2vblso2qfN0E+iHRo2ru4d+szb5G0VH12jfr8YUOanXpP+7xJE15MieZ9+2W3QhAb5w+ZDjpXjM2CMN0hZWSaRtA1ko6Yk7L1GdLqsDpvXxP6Q8o4WUw74oargAgHFVspWM9yCwLMn0QFx1fzyll/yvV0lptrmtZiLm1C+FJhO4jwis3z+Mw9FZ4BOZ7GhKsmo8b/Hj73VODqiyECMGPUg8q5xgJs6UtfDO7eJiJ6WUClfKh/QjKp594m/P1phDTrgN76dFpcRbyEr/1puHsMCWrWgbKAVsgItnoM8fWJEtWNRJzafaK4en2J6kYiUB29vjj6tUkI2NWvjaPnnoSAXT332PsmSvcOgp6+iay9L2UE7O59ydi/VEbAvv6lTD1opQTs60HL0EdYPj+Yq7ePMHUvaEkB+3tB0/bzltEPZhro512ZU6JBlBVwqCc7XV99OafoSF99mrsRpAUcvBuB4n4LWQHH7rcgvqNEWsCxO0pI75mRFnD8nhmiu4Ik9YOZCO4KIrjvSVY3Acjue3rsr+m/s0tiQLI7u0bvXZMYkOzetbG78+R9B4nvzhu+/1BiQPL7D4fusJQYkOIOy4F7SKUGpLiHtPcuWZkB6e6SnW2q/RTMS9hvFuV9wJ13OsvsB+nvdO64l1tyQOp7udt3q8s8RZnuVq+2LJaIUgPmmxCpCXE2/JiWiuyAr1kvIeHsVC1VKlIDAn1oF+gQYcOgSq1eMzpOOIvp2/i9X+rweYFhwtlRfkS1ZxsvIeFsKztivyMkJBS0EXIyjQKOE8qNOA5IQCjzRFXHAUkI5TU3Y0aGmHAWT3QsiVOQ6FgZEeFsPfU5QQYhk+xMEhnh7ARkQ0SA8MAOIeFsqUx2SJBJpkLaa5OUcOb4MnkN6BOfWyUmzByjLDMVEbhBFsLZGk3WhJNKOqI590hDONvMZZipcE51CwwVYdaZ6tMzFcED3dFxOsKsj8NnbappdZbuBRLO3N0nYzh1R32bFjUhNjiij+sSyyQMY3gJZ85OdBtVIiF1x9K8gYVwNlso7zeqkLHpLRshzqjEnroelQlIMiWRhLPlVUz3TSLp+pWu5bsIQlHdNwmEIE/jcA5C/Dp6bzA5SPW4uk5zEeaM085VnZOPmxDnxtF07WWAqUbcjSm4CXE8vlIneSERVFcCbloUQIhDgER8438dWomQnuhCCLEWQhv/Iwh2opraiyLMGv97YiAxnncRd12tOEKsZeyRXDkyRKdjvJjZu3dJKOEsu+r+qkG2NmyYDmrXvVC8mXjCWdZT77hTVLqxRCZUld3xNsF9CxMQZnI28U+qY8xxE5t1rNHTn5i5r92IJiLM5dwuQWTk7YZM/anDZ/aPrDs7/pARBZcphq7SlISl3HB/SQ5nP9VsK7unwLJsLfXPh+SyH26oJEb/AVE7WHgf5s16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09" name="Picture 17" descr="Image result for spotify icon with no background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14400" y="3962400"/>
            <a:ext cx="1447800" cy="1447800"/>
          </a:xfrm>
          <a:prstGeom prst="rect">
            <a:avLst/>
          </a:prstGeom>
          <a:noFill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200" y="990600"/>
            <a:ext cx="137551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3"/>
                </a:solidFill>
              </a:rPr>
              <a:t>The UI:</a:t>
            </a:r>
            <a:endParaRPr lang="en-US" sz="4000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229600" cy="5029200"/>
          </a:xfrm>
        </p:spPr>
        <p:txBody>
          <a:bodyPr/>
          <a:lstStyle/>
          <a:p>
            <a:r>
              <a:rPr lang="en-US" dirty="0" smtClean="0"/>
              <a:t>Users have to enter their Twitter handle. On clicking the ‘Know your mood’ button, their tweets for the last 24 hours will be accessed.</a:t>
            </a:r>
          </a:p>
          <a:p>
            <a:r>
              <a:rPr lang="en-US" dirty="0" smtClean="0"/>
              <a:t>Once the processing of tweets is finished, the user name and dominant emotion will be displayed.</a:t>
            </a:r>
          </a:p>
          <a:p>
            <a:r>
              <a:rPr lang="en-US" dirty="0" smtClean="0"/>
              <a:t>The user will be asked if they have a </a:t>
            </a:r>
            <a:r>
              <a:rPr lang="en-US" dirty="0" err="1" smtClean="0"/>
              <a:t>Spotify</a:t>
            </a:r>
            <a:r>
              <a:rPr lang="en-US" dirty="0" smtClean="0"/>
              <a:t> account. Based on their answer, we display links to playlists of songs either on </a:t>
            </a:r>
            <a:r>
              <a:rPr lang="en-US" dirty="0" err="1" smtClean="0"/>
              <a:t>Spotify</a:t>
            </a:r>
            <a:r>
              <a:rPr lang="en-US" dirty="0" smtClean="0"/>
              <a:t> or on YouTube.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1200" y="5943600"/>
            <a:ext cx="52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The UI in action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0"/>
            <a:ext cx="717232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7851648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Use of IBM Watson: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600200"/>
            <a:ext cx="8534400" cy="2895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 We used the NaturalLanguageUnderstandingV1 module of IBM Watson API to detect the emotion for each of the user’s tweet.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The tweets were classified into one of the following five emotions: anger, disgust, fear, joy and sadness. Each emotion had a certain score assigned to it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724400"/>
            <a:ext cx="718358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6019800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Use of the Natural Language Understanding Service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1143000"/>
            <a:ext cx="82296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>
                  <a:lumMod val="60000"/>
                  <a:lumOff val="4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2600" dirty="0" smtClean="0"/>
              <a:t>  We </a:t>
            </a:r>
            <a:r>
              <a:rPr lang="en-US" sz="2600" dirty="0" smtClean="0"/>
              <a:t>picked the emotion associated with the highest score as the dominant emotion for that tweet. 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sz="2600" dirty="0" smtClean="0"/>
              <a:t>  After analyzing all the tweets, we decided on an overall dominant emotion. </a:t>
            </a:r>
            <a:endParaRPr lang="en-IN" sz="2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276600"/>
            <a:ext cx="83058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668</Words>
  <Application>Microsoft Office PowerPoint</Application>
  <PresentationFormat>On-screen Show (4:3)</PresentationFormat>
  <Paragraphs>70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Team Name : lone_wolves   Problem Statement:  Help me with my Mood-with Social-media Health Analysis and Display Engine (SHADE)</vt:lpstr>
      <vt:lpstr>The Role of the team members: </vt:lpstr>
      <vt:lpstr>Tools/Platforms/APIs used:</vt:lpstr>
      <vt:lpstr>Implemented  Components: </vt:lpstr>
      <vt:lpstr>The Workflow:</vt:lpstr>
      <vt:lpstr>The UI:</vt:lpstr>
      <vt:lpstr>Slide 7</vt:lpstr>
      <vt:lpstr>Use of IBM Watson:</vt:lpstr>
      <vt:lpstr>Slide 9</vt:lpstr>
      <vt:lpstr>SPOTIFY PUBLIC API: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: lone_wolves   Problem Statement:  Help me with my Mood-with Social-media Health Analysis and Display Engine (SHADE)</dc:title>
  <dc:creator>DIVYA SANJAY</dc:creator>
  <cp:lastModifiedBy>hp</cp:lastModifiedBy>
  <cp:revision>37</cp:revision>
  <dcterms:created xsi:type="dcterms:W3CDTF">2006-08-16T00:00:00Z</dcterms:created>
  <dcterms:modified xsi:type="dcterms:W3CDTF">2018-10-05T19:45:25Z</dcterms:modified>
</cp:coreProperties>
</file>