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130.png" ContentType="image/png"/>
  <Override PartName="/ppt/media/image58.png" ContentType="image/png"/>
  <Override PartName="/ppt/media/image2.png" ContentType="image/png"/>
  <Override PartName="/ppt/media/image131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76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139.png" ContentType="image/png"/>
  <Override PartName="/ppt/media/image40.jpeg" ContentType="image/jpe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55.jpeg" ContentType="image/jpeg"/>
  <Override PartName="/ppt/media/image120.png" ContentType="image/png"/>
  <Override PartName="/ppt/media/image48.png" ContentType="image/png"/>
  <Override PartName="/ppt/media/image121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140.png" ContentType="image/png"/>
  <Override PartName="/ppt/media/image68.png" ContentType="image/png"/>
  <Override PartName="/ppt/media/image141.png" ContentType="image/png"/>
  <Override PartName="/ppt/media/image69.png" ContentType="image/png"/>
  <Override PartName="/ppt/media/image77.png" ContentType="image/png"/>
  <Override PartName="/ppt/media/image150.png" ContentType="image/png"/>
  <Override PartName="/ppt/media/image78.png" ContentType="image/png"/>
  <Override PartName="/ppt/media/image151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160.png" ContentType="image/png"/>
  <Override PartName="/ppt/media/image88.png" ContentType="image/png"/>
  <Override PartName="/ppt/media/image161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170.png" ContentType="image/png"/>
  <Override PartName="/ppt/media/image98.png" ContentType="image/png"/>
  <Override PartName="/ppt/media/image171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jpeg" ContentType="image/jpe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2.png" ContentType="image/png"/>
  <Override PartName="/ppt/media/image153.png" ContentType="image/png"/>
  <Override PartName="/ppt/media/image154.png" ContentType="image/png"/>
  <Override PartName="/ppt/media/image155.png" ContentType="image/png"/>
  <Override PartName="/ppt/media/image156.png" ContentType="image/png"/>
  <Override PartName="/ppt/media/image157.png" ContentType="image/png"/>
  <Override PartName="/ppt/media/image158.png" ContentType="image/png"/>
  <Override PartName="/ppt/media/image159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2.png" ContentType="image/png"/>
  <Override PartName="/ppt/media/image173.png" ContentType="image/png"/>
  <Override PartName="/ppt/media/image174.png" ContentType="image/png"/>
  <Override PartName="/ppt/media/image175.png" ContentType="image/png"/>
  <Override PartName="/ppt/media/image176.png" ContentType="image/png"/>
  <Override PartName="/ppt/media/image177.png" ContentType="image/png"/>
  <Override PartName="/ppt/media/image178.png" ContentType="image/png"/>
  <Override PartName="/ppt/media/image179.png" ContentType="image/png"/>
  <Override PartName="/ppt/media/image180.png" ContentType="image/png"/>
  <Override PartName="/ppt/media/image181.png" ContentType="image/png"/>
  <Override PartName="/ppt/media/image182.png" ContentType="image/png"/>
  <Override PartName="/ppt/media/image183.png" ContentType="image/png"/>
  <Override PartName="/ppt/media/image184.png" ContentType="image/png"/>
  <Override PartName="/ppt/media/image185.png" ContentType="image/png"/>
  <Override PartName="/ppt/media/image186.png" ContentType="image/png"/>
  <Override PartName="/ppt/media/image187.png" ContentType="image/png"/>
  <Override PartName="/ppt/media/image188.png" ContentType="image/png"/>
  <Override PartName="/ppt/media/image189.png" ContentType="image/png"/>
  <Override PartName="/ppt/media/image190.png" ContentType="image/png"/>
  <Override PartName="/ppt/media/image191.png" ContentType="image/png"/>
  <Override PartName="/ppt/media/image192.png" ContentType="image/png"/>
  <Override PartName="/ppt/media/image193.png" ContentType="image/png"/>
  <Override PartName="/ppt/media/image194.png" ContentType="image/png"/>
  <Override PartName="/ppt/media/image195.png" ContentType="image/png"/>
  <Override PartName="/ppt/media/image196.png" ContentType="image/png"/>
  <Override PartName="/ppt/media/image197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02.png" ContentType="image/png"/>
  <Override PartName="/ppt/media/image203.png" ContentType="image/png"/>
  <Override PartName="/ppt/media/image204.png" ContentType="image/png"/>
  <Override PartName="/ppt/media/image205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211.png" ContentType="image/png"/>
  <Override PartName="/ppt/media/image212.png" ContentType="image/png"/>
  <Override PartName="/ppt/media/image213.png" ContentType="image/png"/>
  <Override PartName="/ppt/media/image214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228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79516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4040" y="3631320"/>
            <a:ext cx="79516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3404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80852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22880" y="127476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11360" y="127476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34040" y="363132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22880" y="363132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111360" y="363132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4040" y="1274760"/>
            <a:ext cx="7951680" cy="451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79516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4040" y="938520"/>
            <a:ext cx="1321560" cy="1671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3404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4040" y="1274760"/>
            <a:ext cx="7951680" cy="451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80852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34040" y="3631320"/>
            <a:ext cx="79516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79516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34040" y="3631320"/>
            <a:ext cx="79516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3404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80852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22880" y="127476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111360" y="127476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34040" y="363132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22880" y="363132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111360" y="363132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734040" y="1274760"/>
            <a:ext cx="7951680" cy="4511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79516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79516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734040" y="938520"/>
            <a:ext cx="1321560" cy="1671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73404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80852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34040" y="3631320"/>
            <a:ext cx="79516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79516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34040" y="3631320"/>
            <a:ext cx="79516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3404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80852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422880" y="127476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111360" y="127476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734040" y="363132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422880" y="363132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111360" y="3631320"/>
            <a:ext cx="256032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4040" y="938520"/>
            <a:ext cx="1321560" cy="1671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3404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45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808520" y="363132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4040" y="888480"/>
            <a:ext cx="1321560" cy="46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808520" y="1274760"/>
            <a:ext cx="38800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4040" y="3631320"/>
            <a:ext cx="7951680" cy="215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7A3D35EB-B44D-42E0-855A-D01220BEF568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6/15/20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B03D1FB-F749-4C3D-8385-EC32BBE99DB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34040" y="938520"/>
            <a:ext cx="1321560" cy="360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34040" y="1274760"/>
            <a:ext cx="7951680" cy="451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F643804-F029-42BA-A09B-36A3894B2CA0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6/15/20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A3D55BA-0FAD-4CB5-8B54-BB6F5876CED5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734040" y="938520"/>
            <a:ext cx="1321560" cy="360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29120" y="2020320"/>
            <a:ext cx="3612240" cy="939096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4773600" y="2069280"/>
            <a:ext cx="3668760" cy="939096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1" name="PlaceHolder 10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416D216-E6E3-41A1-AD0B-B88DF6D528FB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6/15/20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11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4FD0A20-709A-45D4-872E-6DC3423FC42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hyperlink" Target="https://www.python.org/downloads/" TargetMode="External"/><Relationship Id="rId9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jpeg"/><Relationship Id="rId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hyperlink" Target="http://jupyter.org/try" TargetMode="External"/><Relationship Id="rId7" Type="http://schemas.openxmlformats.org/officeDocument/2006/relationships/hyperlink" Target="http://jupyter.org/try" TargetMode="External"/><Relationship Id="rId8" Type="http://schemas.openxmlformats.org/officeDocument/2006/relationships/hyperlink" Target="https://ide.geeksforgeeks.org/" TargetMode="External"/><Relationship Id="rId9" Type="http://schemas.openxmlformats.org/officeDocument/2006/relationships/hyperlink" Target="https://ide.geeksforgeeks.org/" TargetMode="External"/><Relationship Id="rId10" Type="http://schemas.openxmlformats.org/officeDocument/2006/relationships/hyperlink" Target="https://ide.geeksforgeeks.org/" TargetMode="External"/><Relationship Id="rId1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3.png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8.png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3.png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8.png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3.png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hyperlink" Target="https://www.learnpython.org/en/Basic_String_Operations" TargetMode="External"/><Relationship Id="rId7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8.png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hyperlink" Target="https://www.learnpython.org/en/Conditions" TargetMode="External"/><Relationship Id="rId7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3.png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8.png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3.png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8.png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8.png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3.png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08.png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13.png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17.png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21.png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25.png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29.png"/><Relationship Id="rId2" Type="http://schemas.openxmlformats.org/officeDocument/2006/relationships/image" Target="../media/image230.png"/><Relationship Id="rId3" Type="http://schemas.openxmlformats.org/officeDocument/2006/relationships/image" Target="../media/image231.png"/><Relationship Id="rId4" Type="http://schemas.openxmlformats.org/officeDocument/2006/relationships/image" Target="../media/image232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jpe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jpe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1964520" y="1149120"/>
            <a:ext cx="5108040" cy="26848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5791320" y="5766840"/>
            <a:ext cx="395388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3640" bIns="0">
            <a:spAutoFit/>
          </a:bodyPr>
          <a:p>
            <a:pPr marL="12600">
              <a:lnSpc>
                <a:spcPct val="100000"/>
              </a:lnSpc>
              <a:spcBef>
                <a:spcPts val="1131"/>
              </a:spcBef>
            </a:pPr>
            <a:r>
              <a:rPr b="0" lang="en-US" sz="3600" spc="32" strike="noStrike">
                <a:solidFill>
                  <a:srgbClr val="ffffff"/>
                </a:solidFill>
                <a:latin typeface="Times New Roman"/>
              </a:rPr>
              <a:t>~Animesh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2926080" y="4267080"/>
            <a:ext cx="3169440" cy="10663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472320" y="1376280"/>
            <a:ext cx="435600" cy="3225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>
            <a:off x="472320" y="4010400"/>
            <a:ext cx="435600" cy="3225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734040" y="1245240"/>
            <a:ext cx="8028000" cy="50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>
            <a:spAutoFit/>
          </a:bodyPr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0" lang="en-US" sz="2400" spc="-7" strike="noStrike">
                <a:solidFill>
                  <a:srgbClr val="c00000"/>
                </a:solidFill>
                <a:latin typeface="Times New Roman"/>
              </a:rPr>
              <a:t>It's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powerful</a:t>
            </a:r>
            <a:endParaRPr b="0" lang="en-US" sz="2400" spc="-1" strike="noStrike">
              <a:latin typeface="Arial"/>
            </a:endParaRPr>
          </a:p>
          <a:p>
            <a:pPr marL="12600" indent="12312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Dynamic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typing</a:t>
            </a:r>
            <a:endParaRPr b="0" lang="en-US" sz="2400" spc="-1" strike="noStrike">
              <a:latin typeface="Arial"/>
            </a:endParaRPr>
          </a:p>
          <a:p>
            <a:pPr marL="41220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Built-in types and</a:t>
            </a:r>
            <a:r>
              <a:rPr b="0" lang="en-US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tools</a:t>
            </a:r>
            <a:endParaRPr b="0" lang="en-US" sz="2400" spc="-1" strike="noStrike">
              <a:latin typeface="Arial"/>
            </a:endParaRPr>
          </a:p>
          <a:p>
            <a:pPr marL="412200" indent="-2541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Library</a:t>
            </a:r>
            <a:r>
              <a:rPr b="0" lang="en-US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utilities</a:t>
            </a:r>
            <a:endParaRPr b="0" lang="en-US" sz="2400" spc="-1" strike="noStrike">
              <a:latin typeface="Arial"/>
            </a:endParaRPr>
          </a:p>
          <a:p>
            <a:pPr marL="405720" indent="-2480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party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utilities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(e.g.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Numeric, </a:t>
            </a:r>
            <a:r>
              <a:rPr b="0" lang="en-US" sz="2400" spc="-35" strike="noStrike">
                <a:solidFill>
                  <a:srgbClr val="000000"/>
                </a:solidFill>
                <a:latin typeface="Times New Roman"/>
              </a:rPr>
              <a:t>NumPy,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SciPy)</a:t>
            </a:r>
            <a:endParaRPr b="0" lang="en-US" sz="2400" spc="-1" strike="noStrike">
              <a:latin typeface="Arial"/>
            </a:endParaRPr>
          </a:p>
          <a:p>
            <a:pPr marL="12600" indent="144720">
              <a:lnSpc>
                <a:spcPct val="12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Automatic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memory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management </a:t>
            </a:r>
            <a:r>
              <a:rPr b="0" lang="en-US" sz="2400" spc="-7" strike="noStrike">
                <a:solidFill>
                  <a:srgbClr val="c00000"/>
                </a:solidFill>
                <a:latin typeface="Times New Roman"/>
              </a:rPr>
              <a:t> It's 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portable</a:t>
            </a:r>
            <a:endParaRPr b="0" lang="en-US" sz="2400" spc="-1" strike="noStrike">
              <a:latin typeface="Arial"/>
            </a:endParaRPr>
          </a:p>
          <a:p>
            <a:pPr marL="157320" indent="-788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Python runs virtually every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major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platform used</a:t>
            </a:r>
            <a:r>
              <a:rPr b="0" lang="en-US" sz="24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today</a:t>
            </a:r>
            <a:endParaRPr b="0" lang="en-US" sz="2400" spc="-1" strike="noStrike">
              <a:latin typeface="Arial"/>
            </a:endParaRPr>
          </a:p>
          <a:p>
            <a:pPr marL="157320" indent="-7884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long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you have a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compatible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Python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interpreter installed,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Python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programs will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run in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exactly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same </a:t>
            </a:r>
            <a:r>
              <a:rPr b="0" lang="en-US" sz="2400" spc="-21" strike="noStrike">
                <a:solidFill>
                  <a:srgbClr val="000000"/>
                </a:solidFill>
                <a:latin typeface="Times New Roman"/>
              </a:rPr>
              <a:t>manner,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irrespective of</a:t>
            </a:r>
            <a:r>
              <a:rPr b="0" lang="en-US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platform.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>
            <a:off x="472320" y="992520"/>
            <a:ext cx="396000" cy="2952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7"/>
          <p:cNvSpPr txBox="1"/>
          <p:nvPr/>
        </p:nvSpPr>
        <p:spPr>
          <a:xfrm>
            <a:off x="734040" y="938520"/>
            <a:ext cx="13215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200" spc="-12" strike="noStrike">
                <a:solidFill>
                  <a:srgbClr val="c00000"/>
                </a:solidFill>
                <a:latin typeface="Times New Roman"/>
              </a:rPr>
              <a:t>It's</a:t>
            </a:r>
            <a:r>
              <a:rPr b="0" lang="en-US" sz="2200" spc="-5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c00000"/>
                </a:solidFill>
                <a:latin typeface="Times New Roman"/>
              </a:rPr>
              <a:t>mixable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472320" y="2797200"/>
            <a:ext cx="396000" cy="2952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9"/>
          <p:cNvSpPr/>
          <p:nvPr/>
        </p:nvSpPr>
        <p:spPr>
          <a:xfrm>
            <a:off x="472320" y="5077800"/>
            <a:ext cx="396000" cy="2952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TextShape 10"/>
          <p:cNvSpPr txBox="1"/>
          <p:nvPr/>
        </p:nvSpPr>
        <p:spPr>
          <a:xfrm>
            <a:off x="734040" y="1274760"/>
            <a:ext cx="7951680" cy="7393320"/>
          </a:xfrm>
          <a:prstGeom prst="rect">
            <a:avLst/>
          </a:prstGeom>
          <a:noFill/>
          <a:ln>
            <a:noFill/>
          </a:ln>
        </p:spPr>
        <p:txBody>
          <a:bodyPr lIns="0" rIns="0" tIns="73080" bIns="0">
            <a:spAutoFit/>
          </a:bodyPr>
          <a:p>
            <a:pPr marL="387360" indent="-2512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Python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 linked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components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written in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other languages</a:t>
            </a:r>
            <a:r>
              <a:rPr b="0" lang="en-US" sz="2000" spc="-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easily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54240" indent="-2181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000" spc="-2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ki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fas</a:t>
            </a:r>
            <a:r>
              <a:rPr b="0" lang="en-US" sz="2000" spc="-2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5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pi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2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ef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2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20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000" spc="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onally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2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nt</a:t>
            </a:r>
            <a:r>
              <a:rPr b="0" lang="en-US" sz="20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problems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87360" indent="-229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- Python/C integration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quite</a:t>
            </a:r>
            <a:r>
              <a:rPr b="0" lang="en-US" sz="20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common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519"/>
              </a:spcBef>
            </a:pPr>
            <a:r>
              <a:rPr b="0" lang="en-US" sz="2200" spc="-12" strike="noStrike">
                <a:solidFill>
                  <a:srgbClr val="c00000"/>
                </a:solidFill>
                <a:latin typeface="Times New Roman"/>
              </a:rPr>
              <a:t>It's easy </a:t>
            </a:r>
            <a:r>
              <a:rPr b="0" lang="en-US" sz="2200" spc="-7" strike="noStrike">
                <a:solidFill>
                  <a:srgbClr val="c00000"/>
                </a:solidFill>
                <a:latin typeface="Times New Roman"/>
              </a:rPr>
              <a:t>to</a:t>
            </a:r>
            <a:r>
              <a:rPr b="0" lang="en-US" sz="2200" spc="3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c00000"/>
                </a:solidFill>
                <a:latin typeface="Times New Roman"/>
              </a:rPr>
              <a:t>use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69720" indent="-23328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No intermediate compile and link steps as in C/</a:t>
            </a:r>
            <a:r>
              <a:rPr b="0" lang="en-US" sz="22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C++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87360" indent="-22968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US" sz="2200" spc="9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thon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progr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2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2200" spc="-2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pi</a:t>
            </a:r>
            <a:r>
              <a:rPr b="0" lang="en-US" sz="2200" spc="4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ed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aut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200" spc="-1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ally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2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inte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200" spc="-26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ed</a:t>
            </a:r>
            <a:r>
              <a:rPr b="0" lang="en-US" sz="2200" spc="9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ate  form called </a:t>
            </a:r>
            <a:r>
              <a:rPr b="0" i="1" lang="en-US" sz="2200" spc="-7" strike="noStrike">
                <a:solidFill>
                  <a:srgbClr val="000000"/>
                </a:solidFill>
                <a:latin typeface="Times New Roman"/>
              </a:rPr>
              <a:t>bytecode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, which the interpreter then</a:t>
            </a:r>
            <a:r>
              <a:rPr b="0" lang="en-US" sz="2200" spc="8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reads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37320" indent="-17928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US" sz="220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gives</a:t>
            </a:r>
            <a:r>
              <a:rPr b="0" lang="en-US" sz="220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Python</a:t>
            </a:r>
            <a:r>
              <a:rPr b="0" lang="en-US" sz="2200" spc="14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200" spc="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0" lang="en-US" sz="22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speed</a:t>
            </a:r>
            <a:r>
              <a:rPr b="0" lang="en-US" sz="22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2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US" sz="22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interpreter</a:t>
            </a:r>
            <a:r>
              <a:rPr b="0" lang="en-US" sz="22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without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87360">
              <a:lnSpc>
                <a:spcPct val="100000"/>
              </a:lnSpc>
            </a:pP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the performance loss inherent in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purely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interpreted</a:t>
            </a:r>
            <a:r>
              <a:rPr b="0" lang="en-US" sz="22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languages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530"/>
              </a:spcBef>
            </a:pPr>
            <a:r>
              <a:rPr b="0" lang="en-US" sz="2200" spc="-12" strike="noStrike">
                <a:solidFill>
                  <a:srgbClr val="c00000"/>
                </a:solidFill>
                <a:latin typeface="Times New Roman"/>
              </a:rPr>
              <a:t>It's easy </a:t>
            </a:r>
            <a:r>
              <a:rPr b="0" lang="en-US" sz="2200" spc="-7" strike="noStrike">
                <a:solidFill>
                  <a:srgbClr val="c00000"/>
                </a:solidFill>
                <a:latin typeface="Times New Roman"/>
              </a:rPr>
              <a:t>to</a:t>
            </a:r>
            <a:r>
              <a:rPr b="0" lang="en-US" sz="2200" spc="3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c00000"/>
                </a:solidFill>
                <a:latin typeface="Times New Roman"/>
              </a:rPr>
              <a:t>learn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99160" indent="-16272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Structure and syntax are pretty intuitive and </a:t>
            </a:r>
            <a:r>
              <a:rPr b="0" lang="en-US" sz="2200" spc="-12" strike="noStrike">
                <a:solidFill>
                  <a:srgbClr val="000000"/>
                </a:solidFill>
                <a:latin typeface="Times New Roman"/>
              </a:rPr>
              <a:t>easy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US" sz="2200" spc="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Times New Roman"/>
              </a:rPr>
              <a:t>grasp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6"/>
          <p:cNvSpPr txBox="1"/>
          <p:nvPr/>
        </p:nvSpPr>
        <p:spPr>
          <a:xfrm>
            <a:off x="1603080" y="732960"/>
            <a:ext cx="63140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ff0000"/>
                </a:solidFill>
                <a:latin typeface="Times New Roman"/>
              </a:rPr>
              <a:t>Enough to </a:t>
            </a:r>
            <a:r>
              <a:rPr b="0" lang="en-US" sz="4000" spc="-1" strike="noStrike">
                <a:solidFill>
                  <a:srgbClr val="ff0000"/>
                </a:solidFill>
                <a:latin typeface="Times New Roman"/>
              </a:rPr>
              <a:t>understand </a:t>
            </a:r>
            <a:r>
              <a:rPr b="0" lang="en-US" sz="4000" spc="-7" strike="noStrike">
                <a:solidFill>
                  <a:srgbClr val="ff0000"/>
                </a:solidFill>
                <a:latin typeface="Times New Roman"/>
              </a:rPr>
              <a:t>the</a:t>
            </a:r>
            <a:r>
              <a:rPr b="0" lang="en-US" sz="4000" spc="-72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lang="en-US" sz="4000" spc="-7" strike="noStrike">
                <a:solidFill>
                  <a:srgbClr val="ff0000"/>
                </a:solidFill>
                <a:latin typeface="Times New Roman"/>
              </a:rPr>
              <a:t>code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548640" y="1720440"/>
            <a:ext cx="453960" cy="336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548640" y="2559600"/>
            <a:ext cx="453960" cy="3366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548640" y="3817080"/>
            <a:ext cx="453960" cy="336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0"/>
          <p:cNvSpPr/>
          <p:nvPr/>
        </p:nvSpPr>
        <p:spPr>
          <a:xfrm>
            <a:off x="548640" y="4236120"/>
            <a:ext cx="453960" cy="3366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1"/>
          <p:cNvSpPr/>
          <p:nvPr/>
        </p:nvSpPr>
        <p:spPr>
          <a:xfrm>
            <a:off x="548640" y="5417640"/>
            <a:ext cx="453960" cy="33660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2"/>
          <p:cNvSpPr/>
          <p:nvPr/>
        </p:nvSpPr>
        <p:spPr>
          <a:xfrm>
            <a:off x="548640" y="5836680"/>
            <a:ext cx="453960" cy="33660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3"/>
          <p:cNvSpPr/>
          <p:nvPr/>
        </p:nvSpPr>
        <p:spPr>
          <a:xfrm>
            <a:off x="772200" y="1621440"/>
            <a:ext cx="7493760" cy="45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>
            <a:spAutoFit/>
          </a:bodyPr>
          <a:p>
            <a:pPr marL="50760">
              <a:lnSpc>
                <a:spcPct val="100000"/>
              </a:lnSpc>
              <a:spcBef>
                <a:spcPts val="405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Indentation matters to code</a:t>
            </a:r>
            <a:r>
              <a:rPr b="0" lang="en-US" sz="2500" spc="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meaning</a:t>
            </a:r>
            <a:endParaRPr b="0" lang="en-US" sz="2500" spc="-1" strike="noStrike">
              <a:latin typeface="Arial"/>
            </a:endParaRPr>
          </a:p>
          <a:p>
            <a:pPr marL="50760" indent="-37800">
              <a:lnSpc>
                <a:spcPct val="110000"/>
              </a:lnSpc>
              <a:spcBef>
                <a:spcPts val="6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Block structure indicated by indentation  First assignment to a variable creates</a:t>
            </a:r>
            <a:r>
              <a:rPr b="0" lang="en-US" sz="2500" spc="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it</a:t>
            </a:r>
            <a:endParaRPr b="0" lang="en-US" sz="2500" spc="-1" strike="noStrike">
              <a:latin typeface="Arial"/>
            </a:endParaRPr>
          </a:p>
          <a:p>
            <a:pPr marL="192240" indent="-1792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500" spc="-41" strike="noStrike">
                <a:solidFill>
                  <a:srgbClr val="000000"/>
                </a:solidFill>
                <a:latin typeface="Times New Roman"/>
              </a:rPr>
              <a:t>Variable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types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don’t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need to be</a:t>
            </a:r>
            <a:r>
              <a:rPr b="0" lang="en-US" sz="2500" spc="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declared.</a:t>
            </a:r>
            <a:endParaRPr b="0" lang="en-US" sz="2500" spc="-1" strike="noStrike">
              <a:latin typeface="Arial"/>
            </a:endParaRPr>
          </a:p>
          <a:p>
            <a:pPr marL="50760" indent="-37800">
              <a:lnSpc>
                <a:spcPct val="11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Python figures out the variable types on its own.  Assignment is </a:t>
            </a:r>
            <a:r>
              <a:rPr b="0" i="1" lang="en-US" sz="2500" spc="-7" strike="noStrike">
                <a:solidFill>
                  <a:srgbClr val="009dd9"/>
                </a:solidFill>
                <a:latin typeface="Times New Roman"/>
              </a:rPr>
              <a:t>=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and comparison is</a:t>
            </a:r>
            <a:r>
              <a:rPr b="0" lang="en-US" sz="25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500" spc="-12" strike="noStrike">
                <a:solidFill>
                  <a:srgbClr val="009dd9"/>
                </a:solidFill>
                <a:latin typeface="Times New Roman"/>
              </a:rPr>
              <a:t>==</a:t>
            </a:r>
            <a:endParaRPr b="0" lang="en-US" sz="25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300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numbers </a:t>
            </a:r>
            <a:r>
              <a:rPr b="0" i="1" lang="en-US" sz="2500" spc="-7" strike="noStrike">
                <a:solidFill>
                  <a:srgbClr val="009dd9"/>
                </a:solidFill>
                <a:latin typeface="Times New Roman"/>
              </a:rPr>
              <a:t>+ - * / %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are as</a:t>
            </a:r>
            <a:r>
              <a:rPr b="0" lang="en-US" sz="2500" spc="11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expected</a:t>
            </a:r>
            <a:endParaRPr b="0" lang="en-US" sz="2500" spc="-1" strike="noStrike">
              <a:latin typeface="Arial"/>
            </a:endParaRPr>
          </a:p>
          <a:p>
            <a:pPr marL="199440" indent="-199080">
              <a:lnSpc>
                <a:spcPts val="2701"/>
              </a:lnSpc>
              <a:spcBef>
                <a:spcPts val="641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Special use of </a:t>
            </a:r>
            <a:r>
              <a:rPr b="1" i="1" lang="en-US" sz="2500" spc="-7" strike="noStrike">
                <a:solidFill>
                  <a:srgbClr val="009dd9"/>
                </a:solidFill>
                <a:latin typeface="Times New Roman"/>
              </a:rPr>
              <a:t>+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for string concatenation and </a:t>
            </a:r>
            <a:r>
              <a:rPr b="1" i="1" lang="en-US" sz="2500" spc="-7" strike="noStrike">
                <a:solidFill>
                  <a:srgbClr val="009dd9"/>
                </a:solidFill>
                <a:latin typeface="Times New Roman"/>
              </a:rPr>
              <a:t>%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for string  formatting (as in </a:t>
            </a:r>
            <a:r>
              <a:rPr b="0" lang="en-US" sz="2500" spc="-46" strike="noStrike">
                <a:solidFill>
                  <a:srgbClr val="000000"/>
                </a:solidFill>
                <a:latin typeface="Times New Roman"/>
              </a:rPr>
              <a:t>C’s</a:t>
            </a:r>
            <a:r>
              <a:rPr b="0" lang="en-US" sz="2500" spc="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printf)</a:t>
            </a:r>
            <a:endParaRPr b="0" lang="en-US" sz="2500" spc="-1" strike="noStrike">
              <a:latin typeface="Arial"/>
            </a:endParaRPr>
          </a:p>
          <a:p>
            <a:pPr marL="50760">
              <a:lnSpc>
                <a:spcPts val="3300"/>
              </a:lnSpc>
              <a:spcBef>
                <a:spcPts val="119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Logical operators are words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500" spc="-1" strike="noStrike">
                <a:solidFill>
                  <a:srgbClr val="009dd9"/>
                </a:solidFill>
                <a:latin typeface="Times New Roman"/>
              </a:rPr>
              <a:t>and, </a:t>
            </a:r>
            <a:r>
              <a:rPr b="0" lang="en-US" sz="2500" spc="-35" strike="noStrike">
                <a:solidFill>
                  <a:srgbClr val="009dd9"/>
                </a:solidFill>
                <a:latin typeface="Times New Roman"/>
              </a:rPr>
              <a:t>or, </a:t>
            </a:r>
            <a:r>
              <a:rPr b="0" lang="en-US" sz="2500" spc="-7" strike="noStrike">
                <a:solidFill>
                  <a:srgbClr val="009dd9"/>
                </a:solidFill>
                <a:latin typeface="Times New Roman"/>
              </a:rPr>
              <a:t>not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i="1" lang="en-US" sz="2500" spc="-7" strike="noStrike">
                <a:solidFill>
                  <a:srgbClr val="000000"/>
                </a:solidFill>
                <a:latin typeface="Times New Roman"/>
              </a:rPr>
              <a:t>not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symbols  The basic printing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command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500" spc="1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9dd9"/>
                </a:solidFill>
                <a:latin typeface="Times New Roman"/>
              </a:rPr>
              <a:t>print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Shape 6"/>
          <p:cNvSpPr txBox="1"/>
          <p:nvPr/>
        </p:nvSpPr>
        <p:spPr>
          <a:xfrm>
            <a:off x="2419920" y="732960"/>
            <a:ext cx="35424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n-US" sz="4000" spc="-1" strike="noStrike">
                <a:solidFill>
                  <a:srgbClr val="ff0000"/>
                </a:solidFill>
                <a:latin typeface="Times New Roman"/>
              </a:rPr>
              <a:t>Installing</a:t>
            </a:r>
            <a:r>
              <a:rPr b="0" i="1" lang="en-US" sz="4000" spc="-60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i="1" lang="en-US" sz="4000" spc="-7" strike="noStrike">
                <a:solidFill>
                  <a:srgbClr val="ff0000"/>
                </a:solidFill>
                <a:latin typeface="Times New Roman"/>
              </a:rPr>
              <a:t>Python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548640" y="2007720"/>
            <a:ext cx="435600" cy="3225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8"/>
          <p:cNvSpPr/>
          <p:nvPr/>
        </p:nvSpPr>
        <p:spPr>
          <a:xfrm>
            <a:off x="548640" y="3327840"/>
            <a:ext cx="487440" cy="3639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9"/>
          <p:cNvSpPr/>
          <p:nvPr/>
        </p:nvSpPr>
        <p:spPr>
          <a:xfrm>
            <a:off x="810720" y="1949400"/>
            <a:ext cx="7790400" cy="34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103" strike="noStrike">
                <a:solidFill>
                  <a:srgbClr val="000000"/>
                </a:solidFill>
                <a:latin typeface="Times New Roman"/>
              </a:rPr>
              <a:t>Python</a:t>
            </a:r>
            <a:r>
              <a:rPr b="0" lang="en-US" sz="2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18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4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83" strike="noStrike">
                <a:solidFill>
                  <a:srgbClr val="000000"/>
                </a:solidFill>
                <a:latin typeface="Times New Roman"/>
              </a:rPr>
              <a:t>pre-installed</a:t>
            </a:r>
            <a:r>
              <a:rPr b="0" lang="en-US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143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24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123" strike="noStrike">
                <a:solidFill>
                  <a:srgbClr val="000000"/>
                </a:solidFill>
                <a:latin typeface="Times New Roman"/>
              </a:rPr>
              <a:t>most</a:t>
            </a:r>
            <a:r>
              <a:rPr b="0" lang="en-US" sz="24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32" strike="noStrike">
                <a:solidFill>
                  <a:srgbClr val="000000"/>
                </a:solidFill>
                <a:latin typeface="Times New Roman"/>
              </a:rPr>
              <a:t>Unix</a:t>
            </a:r>
            <a:r>
              <a:rPr b="0" lang="en-US" sz="24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52" strike="noStrike">
                <a:solidFill>
                  <a:srgbClr val="000000"/>
                </a:solidFill>
                <a:latin typeface="Times New Roman"/>
              </a:rPr>
              <a:t>systems,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83" strike="noStrike">
                <a:solidFill>
                  <a:srgbClr val="000000"/>
                </a:solidFill>
                <a:latin typeface="Times New Roman"/>
              </a:rPr>
              <a:t>including  </a:t>
            </a:r>
            <a:r>
              <a:rPr b="0" lang="en-US" sz="2400" spc="32" strike="noStrike">
                <a:solidFill>
                  <a:srgbClr val="000000"/>
                </a:solidFill>
                <a:latin typeface="Times New Roman"/>
              </a:rPr>
              <a:t>Linux </a:t>
            </a:r>
            <a:r>
              <a:rPr b="0" lang="en-US" sz="2400" spc="143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US" sz="2400" spc="-66" strike="noStrike">
                <a:solidFill>
                  <a:srgbClr val="000000"/>
                </a:solidFill>
                <a:latin typeface="Times New Roman"/>
              </a:rPr>
              <a:t>MAC </a:t>
            </a:r>
            <a:r>
              <a:rPr b="0" lang="en-US" sz="2400" spc="38" strike="noStrike">
                <a:solidFill>
                  <a:srgbClr val="000000"/>
                </a:solidFill>
                <a:latin typeface="Times New Roman"/>
              </a:rPr>
              <a:t>OS</a:t>
            </a:r>
            <a:r>
              <a:rPr b="0" lang="en-US" sz="2400" spc="-30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60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34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But </a:t>
            </a:r>
            <a:r>
              <a:rPr b="0" lang="en-US" sz="2700" spc="-7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2700" spc="-21" strike="noStrike">
                <a:solidFill>
                  <a:srgbClr val="000000"/>
                </a:solidFill>
                <a:latin typeface="Times New Roman"/>
              </a:rPr>
              <a:t>Windows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Operating Systems </a:t>
            </a:r>
            <a:r>
              <a:rPr b="0" lang="en-US" sz="2700" spc="-7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user </a:t>
            </a:r>
            <a:r>
              <a:rPr b="0" lang="en-US" sz="2700" spc="-7" strike="noStrike">
                <a:solidFill>
                  <a:srgbClr val="000000"/>
                </a:solidFill>
                <a:latin typeface="Times New Roman"/>
              </a:rPr>
              <a:t>can 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download </a:t>
            </a:r>
            <a:r>
              <a:rPr b="0" lang="en-US" sz="2700" spc="-7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7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700" spc="-12" strike="noStrike" u="heavy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hlinkClick r:id="rId8"/>
              </a:rPr>
              <a:t>https://www.python.org/downloads/</a:t>
            </a:r>
            <a:endParaRPr b="0" lang="en-US" sz="2700" spc="-1" strike="noStrike">
              <a:latin typeface="Arial"/>
            </a:endParaRPr>
          </a:p>
          <a:p>
            <a:pPr marL="378000" indent="-246600">
              <a:lnSpc>
                <a:spcPct val="100000"/>
              </a:lnSpc>
              <a:spcBef>
                <a:spcPts val="649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en-US" sz="2700" spc="-7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the above link download latest version of</a:t>
            </a:r>
            <a:r>
              <a:rPr b="0" lang="en-US" sz="27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python  IDE and install, recent version is 3.4.1 but </a:t>
            </a:r>
            <a:r>
              <a:rPr b="0" lang="en-US" sz="2700" spc="-7" strike="noStrike">
                <a:solidFill>
                  <a:srgbClr val="000000"/>
                </a:solidFill>
                <a:latin typeface="Times New Roman"/>
              </a:rPr>
              <a:t>most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of  them uses version 2.7.7</a:t>
            </a:r>
            <a:r>
              <a:rPr b="0" lang="en-US" sz="27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</a:rPr>
              <a:t>only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>
            <a:off x="243720" y="1225440"/>
            <a:ext cx="453960" cy="336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>
            <a:off x="505440" y="1165680"/>
            <a:ext cx="3226680" cy="26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just">
              <a:lnSpc>
                <a:spcPct val="100000"/>
              </a:lnSpc>
              <a:spcBef>
                <a:spcPts val="96"/>
              </a:spcBef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After installing</a:t>
            </a:r>
            <a:r>
              <a:rPr b="0" lang="en-US" sz="2500" spc="55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the 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Python </a:t>
            </a:r>
            <a:r>
              <a:rPr b="0" lang="en-US" sz="2500" spc="-32" strike="noStrike">
                <a:solidFill>
                  <a:srgbClr val="000000"/>
                </a:solidFill>
                <a:latin typeface="Times New Roman"/>
              </a:rPr>
              <a:t>Ver#2.7.7,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go </a:t>
            </a:r>
            <a:r>
              <a:rPr b="0" lang="en-US" sz="2500" spc="4" strike="noStrike">
                <a:solidFill>
                  <a:srgbClr val="000000"/>
                </a:solidFill>
                <a:latin typeface="Times New Roman"/>
              </a:rPr>
              <a:t>to 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start menu then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click </a:t>
            </a:r>
            <a:r>
              <a:rPr b="0" lang="en-US" sz="2500" spc="4" strike="noStrike">
                <a:solidFill>
                  <a:srgbClr val="000000"/>
                </a:solidFill>
                <a:latin typeface="Times New Roman"/>
              </a:rPr>
              <a:t>on 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python 2.7 in that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one 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you can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select python  (command line)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it is 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prompt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US" sz="25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&gt;&gt;&gt;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4876920" y="1066680"/>
            <a:ext cx="3428640" cy="49435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Hello World : the ages old tradition !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3809880" y="3706200"/>
            <a:ext cx="22680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7" strike="noStrike">
                <a:solidFill>
                  <a:srgbClr val="ff3300"/>
                </a:solidFill>
                <a:latin typeface="Times New Roman"/>
              </a:rPr>
              <a:t># </a:t>
            </a:r>
            <a:r>
              <a:rPr b="0" lang="en-US" sz="2800" spc="-1" strike="noStrike">
                <a:solidFill>
                  <a:srgbClr val="ff3300"/>
                </a:solidFill>
                <a:latin typeface="Times New Roman"/>
              </a:rPr>
              <a:t>String</a:t>
            </a:r>
            <a:r>
              <a:rPr b="0" lang="en-US" sz="2800" spc="-66" strike="noStrike">
                <a:solidFill>
                  <a:srgbClr val="ff3300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ff3300"/>
                </a:solidFill>
                <a:latin typeface="Times New Roman"/>
              </a:rPr>
              <a:t>concat.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797400" y="3248280"/>
            <a:ext cx="277020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356760">
              <a:lnSpc>
                <a:spcPct val="12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x=‘Hello’</a:t>
            </a:r>
            <a:endParaRPr b="0" lang="en-US" sz="2400" spc="-1" strike="noStrike">
              <a:latin typeface="Arial"/>
            </a:endParaRPr>
          </a:p>
          <a:p>
            <a:pPr marL="12600" indent="356760">
              <a:lnSpc>
                <a:spcPct val="12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print(x+ ‘World’) </a:t>
            </a:r>
            <a:endParaRPr b="0" lang="en-US" sz="2400" spc="-1" strike="noStrike">
              <a:latin typeface="Arial"/>
            </a:endParaRPr>
          </a:p>
          <a:p>
            <a:pPr marL="12600" indent="356760">
              <a:lnSpc>
                <a:spcPct val="120000"/>
              </a:lnSpc>
              <a:spcBef>
                <a:spcPts val="9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990720" y="2342880"/>
            <a:ext cx="419076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9720" indent="-357120">
              <a:lnSpc>
                <a:spcPct val="12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print(‘Hello World’)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741600" y="5080320"/>
            <a:ext cx="6496920" cy="19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356760">
              <a:lnSpc>
                <a:spcPct val="120000"/>
              </a:lnSpc>
              <a:spcBef>
                <a:spcPts val="99"/>
              </a:spcBef>
            </a:pPr>
            <a:r>
              <a:rPr b="1" lang="en-US" sz="2800" spc="-1" strike="noStrike" u="sng">
                <a:solidFill>
                  <a:srgbClr val="fff98d"/>
                </a:solidFill>
                <a:uFillTx/>
                <a:latin typeface="Times New Roman"/>
                <a:hlinkClick r:id="rId6"/>
              </a:rPr>
              <a:t>http://</a:t>
            </a:r>
            <a:r>
              <a:rPr b="1" lang="en-US" sz="2800" spc="-1" strike="noStrike" u="sng">
                <a:solidFill>
                  <a:srgbClr val="fff98d"/>
                </a:solidFill>
                <a:uFillTx/>
                <a:latin typeface="Times New Roman"/>
                <a:hlinkClick r:id="rId7"/>
              </a:rPr>
              <a:t>jupyter.org/try</a:t>
            </a:r>
            <a:r>
              <a:rPr b="1" lang="en-US" sz="2800" spc="-1" strike="noStrike">
                <a:solidFill>
                  <a:srgbClr val="8eb4e3"/>
                </a:solidFill>
                <a:latin typeface="Times New Roman"/>
              </a:rPr>
              <a:t>        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#online IDE</a:t>
            </a:r>
            <a:endParaRPr b="0" lang="en-US" sz="1600" spc="-1" strike="noStrike">
              <a:latin typeface="Arial"/>
            </a:endParaRPr>
          </a:p>
          <a:p>
            <a:pPr marL="12600" indent="356760">
              <a:lnSpc>
                <a:spcPct val="120000"/>
              </a:lnSpc>
              <a:spcBef>
                <a:spcPts val="99"/>
              </a:spcBef>
            </a:pPr>
            <a:r>
              <a:rPr b="1" lang="en-US" sz="2800" spc="-1" strike="noStrike" u="sng">
                <a:solidFill>
                  <a:srgbClr val="e1d600"/>
                </a:solidFill>
                <a:uFillTx/>
                <a:latin typeface="Calibri"/>
                <a:hlinkClick r:id="rId8"/>
              </a:rPr>
              <a:t>https</a:t>
            </a:r>
            <a:r>
              <a:rPr b="1" lang="en-US" sz="2800" spc="-1" strike="noStrike" u="sng">
                <a:solidFill>
                  <a:srgbClr val="e1d600"/>
                </a:solidFill>
                <a:uFillTx/>
                <a:latin typeface="Calibri"/>
                <a:hlinkClick r:id="rId9"/>
              </a:rPr>
              <a:t>://ide.geeksforgeeks.org</a:t>
            </a:r>
            <a:r>
              <a:rPr b="1" lang="en-US" sz="2800" spc="-1" strike="noStrike" u="sng">
                <a:solidFill>
                  <a:srgbClr val="e1d600"/>
                </a:solidFill>
                <a:uFillTx/>
                <a:latin typeface="Calibri"/>
                <a:hlinkClick r:id="rId10"/>
              </a:rPr>
              <a:t>/</a:t>
            </a:r>
            <a:endParaRPr b="0" lang="en-US" sz="2800" spc="-1" strike="noStrike">
              <a:latin typeface="Arial"/>
            </a:endParaRPr>
          </a:p>
          <a:p>
            <a:pPr marL="12600" indent="356760">
              <a:lnSpc>
                <a:spcPct val="12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Learnpython.org  #for practice</a:t>
            </a:r>
            <a:endParaRPr b="0" lang="en-US" sz="2000" spc="-1" strike="noStrike">
              <a:latin typeface="Arial"/>
            </a:endParaRPr>
          </a:p>
          <a:p>
            <a:pPr marL="12600" indent="356760">
              <a:lnSpc>
                <a:spcPct val="120000"/>
              </a:lnSpc>
              <a:spcBef>
                <a:spcPts val="9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Data Types: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990720" y="2342880"/>
            <a:ext cx="7009920" cy="26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9720" indent="-357120">
              <a:lnSpc>
                <a:spcPct val="12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Python is completely object oriented, and not "statically typed". You do not need to declare variables before using them, or declare their type. Every variable in Python is an object.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99"/>
              </a:spcBef>
            </a:pPr>
            <a:endParaRPr b="0" lang="en-US" sz="24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1143000" y="4283280"/>
            <a:ext cx="6857640" cy="25423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myfloat = 7.0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print(myfloat)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myfloat = float(7)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print(myfloat)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O/P— 7.0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7.0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Lists: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743760" y="1815480"/>
            <a:ext cx="7009920" cy="17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9720" indent="-357120">
              <a:lnSpc>
                <a:spcPct val="12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Lists are very similar to arrays. They can contain any type of variable, and they can contain as many variables as you wish. It could be iterated easily.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9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2" name="CustomShape 8"/>
          <p:cNvSpPr/>
          <p:nvPr/>
        </p:nvSpPr>
        <p:spPr>
          <a:xfrm>
            <a:off x="1143000" y="3657600"/>
            <a:ext cx="7467120" cy="316836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mylist = []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mylist.append(1)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mylist.append(2)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mylist.append(3)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print(mylist[0]) # prints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print(mylist[1]) # prints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print(mylist[2]) # prints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 prints out 1,2,3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x in mylist: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9"/>
          <p:cNvSpPr/>
          <p:nvPr/>
        </p:nvSpPr>
        <p:spPr>
          <a:xfrm>
            <a:off x="4267080" y="3733920"/>
            <a:ext cx="4723920" cy="31237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--Lists are mutable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mutable -- that can be changed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--Series of value defined in Square brackets []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--Lists are iterable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Tuples: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896040" y="1735560"/>
            <a:ext cx="7009920" cy="17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--Group of values like lists defined using() are tuples</a:t>
            </a:r>
            <a:endParaRPr b="0" lang="en-US" sz="24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--Tuples are immutable</a:t>
            </a:r>
            <a:endParaRPr b="0" lang="en-US" sz="24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--Tuples are great for integrity when immutability is required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914400" y="3560400"/>
            <a:ext cx="7543440" cy="31266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marL="12240">
              <a:lnSpc>
                <a:spcPct val="12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tup=(1,'two',3,'four')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tup[3]=5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Error -----------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TypeError  Traceback (most recent call last)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&lt;ipython-input-51-247e64807791&gt; in &lt;module&gt;()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----&gt; 1 tup=(1,'two',3,'four'); tup[3]=5</a:t>
            </a:r>
            <a:endParaRPr b="0" lang="en-US" sz="1800" spc="-1" strike="noStrike">
              <a:latin typeface="Arial"/>
            </a:endParaRPr>
          </a:p>
          <a:p>
            <a:pPr marL="12240">
              <a:lnSpc>
                <a:spcPct val="12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TypeError: 'tuple' object does not support item assignment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Examples (Lists):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629280" y="1795680"/>
            <a:ext cx="754344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list3 =[5,6,'Ram',7,8];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list4= [9,10];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 (list3  + list4)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O/P --[5, 6, 'Ram', 7, 8, 9, 10]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x=(list3  + list4);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print(len (x));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O/P -- 7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(list3  + list4)[5]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O/P  -- 9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8"/>
          <p:cNvSpPr/>
          <p:nvPr/>
        </p:nvSpPr>
        <p:spPr>
          <a:xfrm>
            <a:off x="3861720" y="1721160"/>
            <a:ext cx="4352040" cy="51364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s='Bangalore';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p=list(s);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p[0]= 'M';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s=''.join(p);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O/P -- Mangalore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s='Bangalore';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p=list(s);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p[0]= 'M';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s=' '.join(p);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O/P -- M a n g a l o r 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6"/>
          <p:cNvSpPr txBox="1"/>
          <p:nvPr/>
        </p:nvSpPr>
        <p:spPr>
          <a:xfrm>
            <a:off x="3570840" y="806040"/>
            <a:ext cx="1771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4500" spc="-1" strike="noStrike">
                <a:solidFill>
                  <a:srgbClr val="ff0000"/>
                </a:solidFill>
                <a:latin typeface="Times New Roman"/>
              </a:rPr>
              <a:t>Agenda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548640" y="1568520"/>
            <a:ext cx="453960" cy="336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548640" y="1987920"/>
            <a:ext cx="453960" cy="3366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548640" y="2406960"/>
            <a:ext cx="453960" cy="336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548640" y="2826000"/>
            <a:ext cx="453960" cy="3366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>
            <a:off x="548640" y="3245040"/>
            <a:ext cx="453960" cy="33660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2"/>
          <p:cNvSpPr/>
          <p:nvPr/>
        </p:nvSpPr>
        <p:spPr>
          <a:xfrm>
            <a:off x="548640" y="3664440"/>
            <a:ext cx="453960" cy="33660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3"/>
          <p:cNvSpPr/>
          <p:nvPr/>
        </p:nvSpPr>
        <p:spPr>
          <a:xfrm>
            <a:off x="548640" y="4083840"/>
            <a:ext cx="453960" cy="33660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4"/>
          <p:cNvSpPr/>
          <p:nvPr/>
        </p:nvSpPr>
        <p:spPr>
          <a:xfrm>
            <a:off x="548640" y="4502520"/>
            <a:ext cx="453960" cy="33660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"/>
          <p:cNvSpPr/>
          <p:nvPr/>
        </p:nvSpPr>
        <p:spPr>
          <a:xfrm>
            <a:off x="548640" y="4922280"/>
            <a:ext cx="453960" cy="3366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6"/>
          <p:cNvSpPr/>
          <p:nvPr/>
        </p:nvSpPr>
        <p:spPr>
          <a:xfrm>
            <a:off x="810720" y="1469520"/>
            <a:ext cx="675360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marL="12600">
              <a:lnSpc>
                <a:spcPct val="100000"/>
              </a:lnSpc>
              <a:spcBef>
                <a:spcPts val="400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What is</a:t>
            </a:r>
            <a:r>
              <a:rPr b="0" lang="en-US" sz="25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Python…?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6"/>
              </a:spcBef>
            </a:pP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Differences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between program and scripting language  History of</a:t>
            </a:r>
            <a:r>
              <a:rPr b="0" lang="en-US" sz="25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Python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0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Installing Python</a:t>
            </a:r>
            <a:r>
              <a:rPr b="0" lang="en-US" sz="25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IDE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ts val="3300"/>
              </a:lnSpc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Who uses python today  What can I do with</a:t>
            </a:r>
            <a:r>
              <a:rPr b="0" lang="en-US" sz="25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python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ts val="3300"/>
              </a:lnSpc>
              <a:spcBef>
                <a:spcPts val="6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Sample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Code  Python code</a:t>
            </a:r>
            <a:r>
              <a:rPr b="0" lang="en-US" sz="25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execution  Basic Concepts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ts val="3300"/>
              </a:lnSpc>
              <a:spcBef>
                <a:spcPts val="6"/>
              </a:spcBef>
            </a:pP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Sets: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629280" y="1795680"/>
            <a:ext cx="754344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s1={1,2,3,4,'red','blue'};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s2={3,4,'blue'};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print(s1.union(s2));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print(s1.intersection(s2));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O/P --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{1, 2, 3, 4, 'blue', 'red'}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{3, 4, 'blue'}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q1=[1,2,2,2,2,2,33,44,5];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set_new=set(q1);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print(set_new)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O/P --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{1, 2, 33, 5, 44}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----------------------------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8"/>
          <p:cNvSpPr/>
          <p:nvPr/>
        </p:nvSpPr>
        <p:spPr>
          <a:xfrm>
            <a:off x="3572280" y="2588400"/>
            <a:ext cx="4199760" cy="33220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v1=set();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v1.add(91);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v1.add(21);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v1.add(908);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print(v1);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O/P --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{91, 908, 21}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v1.remove(908);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print(v1);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O/P --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{91, 21}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String Functions: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CustomShape 7"/>
          <p:cNvSpPr/>
          <p:nvPr/>
        </p:nvSpPr>
        <p:spPr>
          <a:xfrm>
            <a:off x="629280" y="1795680"/>
            <a:ext cx="754344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fname=‘Vikash’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print(f_name.lower())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print(f_name.upper())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print(f_name.capitalize())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----Outputs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vikash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VIKASH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Vikash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print('123'.isnumeric())   ---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print('123a'.isnumeric())  --- 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Basic Operators: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CustomShape 7"/>
          <p:cNvSpPr/>
          <p:nvPr/>
        </p:nvSpPr>
        <p:spPr>
          <a:xfrm>
            <a:off x="629280" y="1769760"/>
            <a:ext cx="754344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number = 1 + 2 * 3 / 4.0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print(number)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O./P--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 Try these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remainder = 11 %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print(remainder)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squared = 7 **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cubed = 2 **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print(squared)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print(cubed)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String formatting: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629280" y="1769760"/>
            <a:ext cx="754344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name = "John"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age = 23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print("%s is %d years old." % (name, age))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54061"/>
                </a:solidFill>
                <a:latin typeface="Calibri"/>
              </a:rPr>
              <a:t>Here are some basic argument specifiers you should know: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%s </a:t>
            </a:r>
            <a:r>
              <a:rPr b="0" lang="en-US" sz="1800" spc="-1" strike="noStrike">
                <a:solidFill>
                  <a:srgbClr val="254061"/>
                </a:solidFill>
                <a:latin typeface="Calibri"/>
              </a:rPr>
              <a:t>- String (or any object with a string representation, like numbers)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%d </a:t>
            </a:r>
            <a:r>
              <a:rPr b="0" lang="en-US" sz="1800" spc="-1" strike="noStrike">
                <a:solidFill>
                  <a:srgbClr val="254061"/>
                </a:solidFill>
                <a:latin typeface="Calibri"/>
              </a:rPr>
              <a:t>- Integers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%f </a:t>
            </a:r>
            <a:r>
              <a:rPr b="0" lang="en-US" sz="1800" spc="-1" strike="noStrike">
                <a:solidFill>
                  <a:srgbClr val="254061"/>
                </a:solidFill>
                <a:latin typeface="Calibri"/>
              </a:rPr>
              <a:t>- Floating point numbers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%.&lt;number of digits&gt;f </a:t>
            </a:r>
            <a:r>
              <a:rPr b="0" lang="en-US" sz="1800" spc="-1" strike="noStrike">
                <a:solidFill>
                  <a:srgbClr val="254061"/>
                </a:solidFill>
                <a:latin typeface="Calibri"/>
              </a:rPr>
              <a:t>- Floating point numbers with a fixed amount of digits to the right of the dot.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%x/%X </a:t>
            </a:r>
            <a:r>
              <a:rPr b="0" lang="en-US" sz="1800" spc="-1" strike="noStrike">
                <a:solidFill>
                  <a:srgbClr val="254061"/>
                </a:solidFill>
                <a:latin typeface="Calibri"/>
              </a:rPr>
              <a:t>- Integers in hex representation (lowercase/uppercase)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Exercise: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629280" y="1769760"/>
            <a:ext cx="828576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Q. Write a code to print the following statement by using the values in the tupple: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Expected Output : Hello John Doe your age is 53.44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data = ("John", "Doe", 53.44)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Solution: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152280" y="1769760"/>
            <a:ext cx="905940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= ("John", "Doe", 53.44)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format_string = "Hello %s %s. Your age is %d.“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print(format_string % data)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e1d600"/>
                </a:solidFill>
                <a:uFillTx/>
                <a:latin typeface="Calibri"/>
                <a:hlinkClick r:id="rId6"/>
              </a:rPr>
              <a:t>https://www.learnpython.org/en/Basic_String_Operations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Conditions(If/Else):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152280" y="1769760"/>
            <a:ext cx="905940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x = 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x == 2: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print("x equals two!")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print("x does not equal to two.")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Exercise: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e1d600"/>
                </a:solidFill>
                <a:uFillTx/>
                <a:latin typeface="Calibri"/>
                <a:hlinkClick r:id="rId6"/>
              </a:rPr>
              <a:t>https://www.learnpython.org/en/Conditions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Loops: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CustomShape 7"/>
          <p:cNvSpPr/>
          <p:nvPr/>
        </p:nvSpPr>
        <p:spPr>
          <a:xfrm>
            <a:off x="152280" y="1769760"/>
            <a:ext cx="905940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7030a0"/>
                </a:solidFill>
                <a:latin typeface="Calibri"/>
              </a:rPr>
              <a:t>For Loop: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cities = ['Patna','Bangalore','Delhi','Kolkata']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city in cities: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print(city)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7030a0"/>
                </a:solidFill>
                <a:latin typeface="Calibri"/>
              </a:rPr>
              <a:t>While Loop: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count =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while count &lt; 5: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print(count)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count += 1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Exercise: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152280" y="1641240"/>
            <a:ext cx="9059400" cy="50731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Q. Print all the odd numbers between 1 to 100 which are divisible by 3.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Dictionaries: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152280" y="1641240"/>
            <a:ext cx="8381520" cy="17874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Groups of keys and values defined using {} 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 and value separated by :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Keys must be immutable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1" name="CustomShape 8"/>
          <p:cNvSpPr/>
          <p:nvPr/>
        </p:nvSpPr>
        <p:spPr>
          <a:xfrm>
            <a:off x="152280" y="3429000"/>
            <a:ext cx="8534160" cy="3276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kv1={'A':'apple','B':'Bat','C': 'Cat'}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print(kv1.keys())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dict_keys(['A', 'B', 'C'])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print(kv1.values())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for k,v in kv1.items():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print(k)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print(v)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-34200" y="684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6"/>
          <p:cNvSpPr txBox="1"/>
          <p:nvPr/>
        </p:nvSpPr>
        <p:spPr>
          <a:xfrm>
            <a:off x="2023560" y="1061280"/>
            <a:ext cx="4793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i="1" lang="en-US" sz="5000" spc="-7" strike="noStrike">
                <a:solidFill>
                  <a:srgbClr val="ff0000"/>
                </a:solidFill>
                <a:latin typeface="Times New Roman"/>
              </a:rPr>
              <a:t>What </a:t>
            </a:r>
            <a:r>
              <a:rPr b="0" i="1" lang="en-US" sz="5000" spc="-1" strike="noStrike">
                <a:solidFill>
                  <a:srgbClr val="ff0000"/>
                </a:solidFill>
                <a:latin typeface="Times New Roman"/>
              </a:rPr>
              <a:t>is</a:t>
            </a:r>
            <a:r>
              <a:rPr b="0" i="1" lang="en-US" sz="5000" spc="-60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i="1" lang="en-US" sz="5000" spc="-1" strike="noStrike">
                <a:solidFill>
                  <a:srgbClr val="ff0000"/>
                </a:solidFill>
                <a:latin typeface="Times New Roman"/>
              </a:rPr>
              <a:t>Python…?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514440" y="2799720"/>
            <a:ext cx="453960" cy="336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"/>
          <p:cNvSpPr/>
          <p:nvPr/>
        </p:nvSpPr>
        <p:spPr>
          <a:xfrm>
            <a:off x="548640" y="3560040"/>
            <a:ext cx="453960" cy="3366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9"/>
          <p:cNvSpPr/>
          <p:nvPr/>
        </p:nvSpPr>
        <p:spPr>
          <a:xfrm>
            <a:off x="775800" y="2697120"/>
            <a:ext cx="7796160" cy="12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Python </a:t>
            </a:r>
            <a:r>
              <a:rPr b="0" lang="en-US" sz="250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25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26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ge</a:t>
            </a:r>
            <a:r>
              <a:rPr b="0" lang="en-US" sz="2500" spc="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500" spc="4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al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27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4" strike="noStrike">
                <a:solidFill>
                  <a:srgbClr val="000000"/>
                </a:solidFill>
                <a:latin typeface="Times New Roman"/>
              </a:rPr>
              <a:t>pu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rpo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og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ra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500" spc="-15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500" spc="4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ng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500" spc="4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gua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is  often applied in scripting</a:t>
            </a:r>
            <a:r>
              <a:rPr b="0" lang="en-US" sz="25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roles.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Python is also called as Interpreted</a:t>
            </a:r>
            <a:r>
              <a:rPr b="0" lang="en-US" sz="2500" spc="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language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Dictionaries: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CustomShape 7"/>
          <p:cNvSpPr/>
          <p:nvPr/>
        </p:nvSpPr>
        <p:spPr>
          <a:xfrm>
            <a:off x="353160" y="4572000"/>
            <a:ext cx="8381520" cy="17874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9" name="CustomShape 8"/>
          <p:cNvSpPr/>
          <p:nvPr/>
        </p:nvSpPr>
        <p:spPr>
          <a:xfrm>
            <a:off x="416160" y="4419720"/>
            <a:ext cx="8381520" cy="17874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O/P: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 for Mahendra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 for Singh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 for Dhoni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 for CSK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0" name="CustomShape 9"/>
          <p:cNvSpPr/>
          <p:nvPr/>
        </p:nvSpPr>
        <p:spPr>
          <a:xfrm>
            <a:off x="380880" y="1905480"/>
            <a:ext cx="8381520" cy="199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kv2={'M':'Mahendra','S':'Singh','D': 'Dhoni'}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kv2['C']='CSK'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for k,v in kv2.items():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print('{0} for {1}'.format (k,v))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Functions: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CustomShape 7"/>
          <p:cNvSpPr/>
          <p:nvPr/>
        </p:nvSpPr>
        <p:spPr>
          <a:xfrm>
            <a:off x="210240" y="1589040"/>
            <a:ext cx="8381520" cy="511596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Function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def followed by the name of the function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body of the function starts with ---- a: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it is indented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def sayhello(name):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print("Hello "+name)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O/P -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Vikash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Calling -- sayhello('Vikash')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----------------------------------------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--&gt;First Class Functions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Functions are variable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can retain 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pass function as parameters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8"/>
          <p:cNvSpPr/>
          <p:nvPr/>
        </p:nvSpPr>
        <p:spPr>
          <a:xfrm>
            <a:off x="228600" y="2895480"/>
            <a:ext cx="3428640" cy="1523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sayhello(name):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print("Hello "+name)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O/P -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Hello Vikash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Functions: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210240" y="1589040"/>
            <a:ext cx="8381520" cy="511596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Inner function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 inside the function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def sayhi(name):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print('Hi', name)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def getaddress(name1):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print('Hey', name1 , '! where are u from ?')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getaddress(name)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sayhi('Suresh')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O/P-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 Suresh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Hey Suresh ! where are u from 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228600" y="2895480"/>
            <a:ext cx="5028840" cy="2666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sayhi(name):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print('Hi', name)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getaddress(name1):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print('Hey', name1 , '! where are u from ?')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getaddress(name)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sayhi('Suresh')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Functions: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CustomShape 7"/>
          <p:cNvSpPr/>
          <p:nvPr/>
        </p:nvSpPr>
        <p:spPr>
          <a:xfrm>
            <a:off x="210240" y="1589040"/>
            <a:ext cx="6494760" cy="77256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Higher Order function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Functions as parameter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CustomShape 8"/>
          <p:cNvSpPr/>
          <p:nvPr/>
        </p:nvSpPr>
        <p:spPr>
          <a:xfrm>
            <a:off x="236520" y="2514600"/>
            <a:ext cx="5638320" cy="3727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hi():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 "I say Hi!"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hello():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 "I say HELLO!"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 greeting(fn):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#storing the function in a variable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greet=fn()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print(greet)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greeting(hi)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greeting(hello)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9"/>
          <p:cNvSpPr/>
          <p:nvPr/>
        </p:nvSpPr>
        <p:spPr>
          <a:xfrm>
            <a:off x="6248520" y="3124080"/>
            <a:ext cx="2839320" cy="23086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O/P-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say Hi!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say HELLO!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4200" y="5220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TextShape 6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List Comprehension: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210240" y="1589040"/>
            <a:ext cx="6494760" cy="77256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List Comprehension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Elegant way to define and create list in Python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8"/>
          <p:cNvSpPr/>
          <p:nvPr/>
        </p:nvSpPr>
        <p:spPr>
          <a:xfrm>
            <a:off x="236520" y="2514600"/>
            <a:ext cx="9135720" cy="3727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lst=[x**2 for x in range (1,5)]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lst-&gt; [1,4,9,16]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--------- Examples  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lst=[x**2 for x in range (1,5)]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print(lst)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O/P: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[1, 4, 9, 16]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>
            <a:off x="3886200" y="2666880"/>
            <a:ext cx="5486040" cy="3574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Try these: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Celsius=range(0,50)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Fahrenheit=[((float(9)/5)*x+32) for x in Celsius]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print(Fahrenheit)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[x for x in range (1,20,2)]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O/P-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[1, 3, 5, 7, 9, 11, 13, 15, 17, 19]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[x for x in range (1,20) if x%2 ==1]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O/P-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[1, 3, 5, 7, 9, 11, 13, 15, 17, 19]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3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4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TextShape 5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Scope (variable):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CustomShape 6"/>
          <p:cNvSpPr/>
          <p:nvPr/>
        </p:nvSpPr>
        <p:spPr>
          <a:xfrm>
            <a:off x="172080" y="1676520"/>
            <a:ext cx="8457840" cy="4876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i=1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def A():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i=5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print('I am the local i= ',i)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print('I am the global i= ',i)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O/P-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 am the global i= 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 am the local i=  5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4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TextShape 5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Scope (variable):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CustomShape 6"/>
          <p:cNvSpPr/>
          <p:nvPr/>
        </p:nvSpPr>
        <p:spPr>
          <a:xfrm>
            <a:off x="457200" y="2362320"/>
            <a:ext cx="7391160" cy="20570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LEGB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Local -- can be inside a function or class method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Enclosed -- can be its enclosing fn , e.g if a fn is wrapped in another fn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Global-- -- refers to the uppermost level of the executing script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Built in -- special name python reserves for itself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TextShape 5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Scope (variable):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CustomShape 6"/>
          <p:cNvSpPr/>
          <p:nvPr/>
        </p:nvSpPr>
        <p:spPr>
          <a:xfrm>
            <a:off x="172080" y="1676520"/>
            <a:ext cx="8457840" cy="4876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----------------Examples-----------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a_var='global value'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def outer():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a_var='enclosed value'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def inner():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a_var='local_value'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print(a_var)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inner()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outer()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O/P--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local_value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3" name="CustomShape 7"/>
          <p:cNvSpPr/>
          <p:nvPr/>
        </p:nvSpPr>
        <p:spPr>
          <a:xfrm>
            <a:off x="4038480" y="2057400"/>
            <a:ext cx="4419360" cy="4343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a_var='global value'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outer():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a_var='enclosed value'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inner():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# a_var='local_value'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print(a_var)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inner()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outer()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O/P--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enclosed value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TextShape 5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Scope (variable):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9" name="CustomShape 6"/>
          <p:cNvSpPr/>
          <p:nvPr/>
        </p:nvSpPr>
        <p:spPr>
          <a:xfrm>
            <a:off x="172080" y="1676520"/>
            <a:ext cx="8457840" cy="4876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----------------Examples-----------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a_var='global value'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def outer():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#a_var='enclosed value'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def inner():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# a_var='local_value'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print(a_var)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inner()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outer()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O/P-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global value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2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TextShape 5"/>
          <p:cNvSpPr txBox="1"/>
          <p:nvPr/>
        </p:nvSpPr>
        <p:spPr>
          <a:xfrm>
            <a:off x="762120" y="961560"/>
            <a:ext cx="769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7" strike="noStrike">
                <a:solidFill>
                  <a:srgbClr val="006fc0"/>
                </a:solidFill>
                <a:latin typeface="Times New Roman"/>
              </a:rPr>
              <a:t>Scope (variable):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CustomShape 6"/>
          <p:cNvSpPr/>
          <p:nvPr/>
        </p:nvSpPr>
        <p:spPr>
          <a:xfrm>
            <a:off x="533520" y="1752480"/>
            <a:ext cx="7238520" cy="121896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Nonlocal variable: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Assigns the variable as Outer but non global variable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(Only one level up)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533520" y="2994480"/>
            <a:ext cx="8152920" cy="371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i=1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A():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i=5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print('I am the local i=',i)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def B():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nonlocal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print('I am the nonlocal i =',i)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i=6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print('I am the new i =',i)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print('I am the global i =',i)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4401360" y="3135240"/>
            <a:ext cx="3904200" cy="3341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am the global i 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am the local i=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am the nonlocal i =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am the new i = 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6"/>
          <p:cNvSpPr txBox="1"/>
          <p:nvPr/>
        </p:nvSpPr>
        <p:spPr>
          <a:xfrm>
            <a:off x="2008440" y="915480"/>
            <a:ext cx="48200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n-US" sz="4000" spc="-7" strike="noStrike">
                <a:solidFill>
                  <a:srgbClr val="ff0000"/>
                </a:solidFill>
                <a:latin typeface="Times New Roman"/>
              </a:rPr>
              <a:t>Python Code</a:t>
            </a:r>
            <a:r>
              <a:rPr b="0" i="1" lang="en-US" sz="4000" spc="-32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i="1" lang="en-US" sz="4000" spc="-7" strike="noStrike">
                <a:solidFill>
                  <a:srgbClr val="ff0000"/>
                </a:solidFill>
                <a:latin typeface="Times New Roman"/>
              </a:rPr>
              <a:t>Execution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320040" y="1758600"/>
            <a:ext cx="453960" cy="336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581760" y="1698840"/>
            <a:ext cx="8255160" cy="15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just">
              <a:lnSpc>
                <a:spcPct val="100000"/>
              </a:lnSpc>
              <a:spcBef>
                <a:spcPts val="96"/>
              </a:spcBef>
            </a:pPr>
            <a:r>
              <a:rPr b="0" lang="en-US" sz="2500" spc="-26" strike="noStrike">
                <a:solidFill>
                  <a:srgbClr val="000000"/>
                </a:solidFill>
                <a:latin typeface="Times New Roman"/>
              </a:rPr>
              <a:t>Python’s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traditional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runtime execution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model: source code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you 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type is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translated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byte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code, which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is then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run by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Python  </a:t>
            </a:r>
            <a:r>
              <a:rPr b="0" lang="en-US" sz="2500" spc="-26" strike="noStrike">
                <a:solidFill>
                  <a:srgbClr val="000000"/>
                </a:solidFill>
                <a:latin typeface="Times New Roman"/>
              </a:rPr>
              <a:t>Virtual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Machine. </a:t>
            </a:r>
            <a:r>
              <a:rPr b="0" lang="en-US" sz="2500" spc="-66" strike="noStrike">
                <a:solidFill>
                  <a:srgbClr val="000000"/>
                </a:solidFill>
                <a:latin typeface="Times New Roman"/>
              </a:rPr>
              <a:t>Your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code is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automatically compiled, but then 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it is</a:t>
            </a:r>
            <a:r>
              <a:rPr b="0" lang="en-US" sz="25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interpreted.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1143000" y="3581280"/>
            <a:ext cx="6781320" cy="18284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0"/>
          <p:cNvSpPr/>
          <p:nvPr/>
        </p:nvSpPr>
        <p:spPr>
          <a:xfrm>
            <a:off x="2106720" y="5717520"/>
            <a:ext cx="531144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40" algn="ctr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Source code extension is</a:t>
            </a:r>
            <a:r>
              <a:rPr b="0" lang="en-US" sz="20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.py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Byte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code extension is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.pyc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(compiled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python</a:t>
            </a:r>
            <a:r>
              <a:rPr b="0" lang="en-US" sz="20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code)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112400" y="598680"/>
            <a:ext cx="6914160" cy="123156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544400" indent="-1531800">
              <a:lnSpc>
                <a:spcPct val="100000"/>
              </a:lnSpc>
              <a:spcBef>
                <a:spcPts val="96"/>
              </a:spcBef>
            </a:pPr>
            <a:r>
              <a:rPr b="0" i="1" lang="en-US" sz="4000" spc="-15" strike="noStrike">
                <a:solidFill>
                  <a:srgbClr val="ff0000"/>
                </a:solidFill>
                <a:latin typeface="Times New Roman"/>
              </a:rPr>
              <a:t>Differences </a:t>
            </a:r>
            <a:r>
              <a:rPr b="0" i="1" lang="en-US" sz="4000" spc="-7" strike="noStrike">
                <a:solidFill>
                  <a:srgbClr val="ff0000"/>
                </a:solidFill>
                <a:latin typeface="Times New Roman"/>
              </a:rPr>
              <a:t>between </a:t>
            </a:r>
            <a:r>
              <a:rPr b="0" i="1" lang="en-US" sz="4000" spc="-26" strike="noStrike">
                <a:solidFill>
                  <a:srgbClr val="ff0000"/>
                </a:solidFill>
                <a:latin typeface="Times New Roman"/>
              </a:rPr>
              <a:t>program </a:t>
            </a:r>
            <a:r>
              <a:rPr b="0" i="1" lang="en-US" sz="4000" spc="-1" strike="noStrike">
                <a:solidFill>
                  <a:srgbClr val="ff0000"/>
                </a:solidFill>
                <a:latin typeface="Times New Roman"/>
              </a:rPr>
              <a:t>and  scripting</a:t>
            </a:r>
            <a:r>
              <a:rPr b="0" i="1" lang="en-US" sz="4000" spc="-15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i="1" lang="en-US" sz="4000" spc="-1" strike="noStrike">
                <a:solidFill>
                  <a:srgbClr val="ff0000"/>
                </a:solidFill>
                <a:latin typeface="Times New Roman"/>
              </a:rPr>
              <a:t>language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67760" y="2895480"/>
            <a:ext cx="435600" cy="322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167760" y="4358880"/>
            <a:ext cx="435600" cy="322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429120" y="2020320"/>
            <a:ext cx="3612240" cy="4109400"/>
          </a:xfrm>
          <a:prstGeom prst="rect">
            <a:avLst/>
          </a:prstGeom>
          <a:noFill/>
          <a:ln>
            <a:noFill/>
          </a:ln>
        </p:spPr>
        <p:txBody>
          <a:bodyPr lIns="0" rIns="0" tIns="222120" bIns="0">
            <a:spAutoFit/>
          </a:bodyPr>
          <a:p>
            <a:pPr marL="1131480">
              <a:lnSpc>
                <a:spcPct val="100000"/>
              </a:lnSpc>
              <a:spcBef>
                <a:spcPts val="1749"/>
              </a:spcBef>
            </a:pPr>
            <a:r>
              <a:rPr b="1" lang="en-US" sz="2800" spc="69" strike="noStrike">
                <a:solidFill>
                  <a:srgbClr val="04607a"/>
                </a:solidFill>
                <a:latin typeface="Trebuchet MS"/>
              </a:rPr>
              <a:t>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2600" algn="just">
              <a:lnSpc>
                <a:spcPct val="100000"/>
              </a:lnSpc>
              <a:spcBef>
                <a:spcPts val="142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US" sz="2400" spc="-12" strike="noStrike">
                <a:solidFill>
                  <a:srgbClr val="000000"/>
                </a:solidFill>
                <a:latin typeface="Times New Roman"/>
              </a:rPr>
              <a:t>program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executed </a:t>
            </a:r>
            <a:r>
              <a:rPr b="0" i="1" lang="en-US" sz="2400" spc="-7" strike="noStrike">
                <a:solidFill>
                  <a:srgbClr val="000000"/>
                </a:solidFill>
                <a:latin typeface="Times New Roman"/>
              </a:rPr>
              <a:t>(i.e. 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i="1" lang="en-US" sz="2400" spc="-21" strike="noStrike">
                <a:solidFill>
                  <a:srgbClr val="000000"/>
                </a:solidFill>
                <a:latin typeface="Times New Roman"/>
              </a:rPr>
              <a:t>source </a:t>
            </a:r>
            <a:r>
              <a:rPr b="0" i="1" lang="en-US" sz="2400" spc="-12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i="1" lang="en-US" sz="2400" spc="-7" strike="noStrike">
                <a:solidFill>
                  <a:srgbClr val="000000"/>
                </a:solidFill>
                <a:latin typeface="Times New Roman"/>
              </a:rPr>
              <a:t>first compiled, 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and the </a:t>
            </a:r>
            <a:r>
              <a:rPr b="0" i="1" lang="en-US" sz="2400" spc="-15" strike="noStrike">
                <a:solidFill>
                  <a:srgbClr val="000000"/>
                </a:solidFill>
                <a:latin typeface="Times New Roman"/>
              </a:rPr>
              <a:t>result </a:t>
            </a:r>
            <a:r>
              <a:rPr b="0" i="1" lang="en-US" sz="2400" spc="-12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i="1" lang="en-US" sz="2400" spc="-7" strike="noStrike">
                <a:solidFill>
                  <a:srgbClr val="000000"/>
                </a:solidFill>
                <a:latin typeface="Times New Roman"/>
              </a:rPr>
              <a:t>that 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compilation is</a:t>
            </a:r>
            <a:r>
              <a:rPr b="0" i="1" lang="en-US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expected)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2600" algn="just">
              <a:lnSpc>
                <a:spcPct val="100000"/>
              </a:lnSpc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 "program"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general,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sequence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of instructions 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written so that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computer  can perform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certain</a:t>
            </a:r>
            <a:r>
              <a:rPr b="1" lang="en-US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task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4511880" y="2895480"/>
            <a:ext cx="435600" cy="3225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4511880" y="3334320"/>
            <a:ext cx="435600" cy="3229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7"/>
          <p:cNvSpPr txBox="1"/>
          <p:nvPr/>
        </p:nvSpPr>
        <p:spPr>
          <a:xfrm>
            <a:off x="4773600" y="2069280"/>
            <a:ext cx="3668760" cy="4511880"/>
          </a:xfrm>
          <a:prstGeom prst="rect">
            <a:avLst/>
          </a:prstGeom>
          <a:noFill/>
          <a:ln>
            <a:noFill/>
          </a:ln>
        </p:spPr>
        <p:txBody>
          <a:bodyPr lIns="0" rIns="0" tIns="195480" bIns="0">
            <a:spAutoFit/>
          </a:bodyPr>
          <a:p>
            <a:pPr marL="867960">
              <a:lnSpc>
                <a:spcPct val="100000"/>
              </a:lnSpc>
              <a:spcBef>
                <a:spcPts val="1539"/>
              </a:spcBef>
            </a:pPr>
            <a:r>
              <a:rPr b="1" lang="en-US" sz="2800" spc="43" strike="noStrike">
                <a:solidFill>
                  <a:srgbClr val="04607a"/>
                </a:solidFill>
                <a:latin typeface="Trebuchet MS"/>
              </a:rPr>
              <a:t>Scripting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124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script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US" sz="2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interpreted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"script"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code written in  a scripting language.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scripting language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4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nothing  but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type of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programming  language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which </a:t>
            </a:r>
            <a:r>
              <a:rPr b="1" lang="en-US" sz="2400" spc="-12" strike="noStrike">
                <a:solidFill>
                  <a:srgbClr val="000000"/>
                </a:solidFill>
                <a:latin typeface="Times New Roman"/>
              </a:rPr>
              <a:t>we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can 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write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code to</a:t>
            </a:r>
            <a:r>
              <a:rPr b="1" lang="en-US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Times New Roman"/>
              </a:rPr>
              <a:t>control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another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software</a:t>
            </a:r>
            <a:r>
              <a:rPr b="0" lang="en-US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application.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extShape 6"/>
          <p:cNvSpPr txBox="1"/>
          <p:nvPr/>
        </p:nvSpPr>
        <p:spPr>
          <a:xfrm>
            <a:off x="1473480" y="729720"/>
            <a:ext cx="58917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4500" spc="-1" strike="noStrike">
                <a:solidFill>
                  <a:srgbClr val="c00000"/>
                </a:solidFill>
                <a:latin typeface="Times New Roman"/>
              </a:rPr>
              <a:t>Why</a:t>
            </a:r>
            <a:r>
              <a:rPr b="0" i="1" lang="en-US" sz="45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i="1" lang="en-US" sz="4500" spc="-7" strike="noStrike">
                <a:solidFill>
                  <a:srgbClr val="c00000"/>
                </a:solidFill>
                <a:latin typeface="Times New Roman"/>
              </a:rPr>
              <a:t>was</a:t>
            </a:r>
            <a:r>
              <a:rPr b="0" i="1" lang="en-US" sz="4500" spc="-7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i="1" lang="en-US" sz="4500" spc="-1" strike="noStrike">
                <a:solidFill>
                  <a:srgbClr val="c00000"/>
                </a:solidFill>
                <a:latin typeface="Times New Roman"/>
              </a:rPr>
              <a:t>python</a:t>
            </a:r>
            <a:r>
              <a:rPr b="0" i="1" lang="en-US" sz="4500" spc="-75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i="1" lang="en-US" sz="4500" spc="-26" strike="noStrike">
                <a:solidFill>
                  <a:srgbClr val="c00000"/>
                </a:solidFill>
                <a:latin typeface="Times New Roman"/>
              </a:rPr>
              <a:t>created?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810720" y="1642320"/>
            <a:ext cx="7805520" cy="20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algn="just">
              <a:lnSpc>
                <a:spcPct val="100000"/>
              </a:lnSpc>
              <a:spcBef>
                <a:spcPts val="105"/>
              </a:spcBef>
            </a:pPr>
            <a:r>
              <a:rPr b="0" lang="en-US" sz="2600" spc="-60" strike="noStrike">
                <a:solidFill>
                  <a:srgbClr val="000000"/>
                </a:solidFill>
                <a:latin typeface="Times New Roman"/>
              </a:rPr>
              <a:t>"My </a:t>
            </a:r>
            <a:r>
              <a:rPr b="0" lang="en-US" sz="2600" spc="69" strike="noStrike">
                <a:solidFill>
                  <a:srgbClr val="000000"/>
                </a:solidFill>
                <a:latin typeface="Times New Roman"/>
              </a:rPr>
              <a:t>original </a:t>
            </a:r>
            <a:r>
              <a:rPr b="0" lang="en-US" sz="2600" spc="97" strike="noStrike">
                <a:solidFill>
                  <a:srgbClr val="000000"/>
                </a:solidFill>
                <a:latin typeface="Times New Roman"/>
              </a:rPr>
              <a:t>motivation </a:t>
            </a:r>
            <a:r>
              <a:rPr b="0" lang="en-US" sz="2600" spc="49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600" spc="94" strike="noStrike">
                <a:solidFill>
                  <a:srgbClr val="000000"/>
                </a:solidFill>
                <a:latin typeface="Times New Roman"/>
              </a:rPr>
              <a:t>creating </a:t>
            </a:r>
            <a:r>
              <a:rPr b="0" lang="en-US" sz="2600" spc="117" strike="noStrike">
                <a:solidFill>
                  <a:srgbClr val="000000"/>
                </a:solidFill>
                <a:latin typeface="Times New Roman"/>
              </a:rPr>
              <a:t>Python </a:t>
            </a:r>
            <a:r>
              <a:rPr b="0" lang="en-US" sz="2600" spc="43" strike="noStrike">
                <a:solidFill>
                  <a:srgbClr val="000000"/>
                </a:solidFill>
                <a:latin typeface="Times New Roman"/>
              </a:rPr>
              <a:t>was 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the  </a:t>
            </a:r>
            <a:r>
              <a:rPr b="0" lang="en-US" sz="2600" spc="58" strike="noStrike">
                <a:solidFill>
                  <a:srgbClr val="000000"/>
                </a:solidFill>
                <a:latin typeface="Times New Roman"/>
              </a:rPr>
              <a:t>perceived </a:t>
            </a:r>
            <a:r>
              <a:rPr b="0" lang="en-US" sz="2600" spc="137" strike="noStrike">
                <a:solidFill>
                  <a:srgbClr val="000000"/>
                </a:solidFill>
                <a:latin typeface="Times New Roman"/>
              </a:rPr>
              <a:t>need </a:t>
            </a:r>
            <a:r>
              <a:rPr b="0" lang="en-US" sz="2600" spc="49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600" spc="94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600" spc="103" strike="noStrike">
                <a:solidFill>
                  <a:srgbClr val="000000"/>
                </a:solidFill>
                <a:latin typeface="Times New Roman"/>
              </a:rPr>
              <a:t>higher </a:t>
            </a:r>
            <a:r>
              <a:rPr b="0" lang="en-US" sz="2600" spc="18" strike="noStrike">
                <a:solidFill>
                  <a:srgbClr val="000000"/>
                </a:solidFill>
                <a:latin typeface="Times New Roman"/>
              </a:rPr>
              <a:t>level </a:t>
            </a:r>
            <a:r>
              <a:rPr b="0" lang="en-US" sz="2600" spc="77" strike="noStrike">
                <a:solidFill>
                  <a:srgbClr val="000000"/>
                </a:solidFill>
                <a:latin typeface="Times New Roman"/>
              </a:rPr>
              <a:t>language </a:t>
            </a:r>
            <a:r>
              <a:rPr b="0" lang="en-US" sz="2600" spc="109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the  </a:t>
            </a:r>
            <a:r>
              <a:rPr b="0" lang="en-US" sz="2600" spc="83" strike="noStrike">
                <a:solidFill>
                  <a:srgbClr val="000000"/>
                </a:solidFill>
                <a:latin typeface="Times New Roman"/>
              </a:rPr>
              <a:t>Amoeba </a:t>
            </a:r>
            <a:r>
              <a:rPr b="0" lang="en-US" sz="2600" spc="109" strike="noStrike">
                <a:solidFill>
                  <a:srgbClr val="000000"/>
                </a:solidFill>
                <a:latin typeface="Times New Roman"/>
              </a:rPr>
              <a:t>[Operating </a:t>
            </a:r>
            <a:r>
              <a:rPr b="0" lang="en-US" sz="2600" spc="38" strike="noStrike">
                <a:solidFill>
                  <a:srgbClr val="000000"/>
                </a:solidFill>
                <a:latin typeface="Times New Roman"/>
              </a:rPr>
              <a:t>Systems]</a:t>
            </a:r>
            <a:r>
              <a:rPr b="0" lang="en-US" sz="2600" spc="-3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77" strike="noStrike">
                <a:solidFill>
                  <a:srgbClr val="000000"/>
                </a:solidFill>
                <a:latin typeface="Times New Roman"/>
              </a:rPr>
              <a:t>project.</a:t>
            </a:r>
            <a:endParaRPr b="0" lang="en-US" sz="2600" spc="-1" strike="noStrike">
              <a:latin typeface="Arial"/>
            </a:endParaRPr>
          </a:p>
          <a:p>
            <a:pPr marL="1566720">
              <a:lnSpc>
                <a:spcPct val="100000"/>
              </a:lnSpc>
              <a:spcBef>
                <a:spcPts val="624"/>
              </a:spcBef>
            </a:pPr>
            <a:r>
              <a:rPr b="0" lang="en-US" sz="2600" spc="12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600" spc="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77" strike="noStrike">
                <a:solidFill>
                  <a:srgbClr val="000000"/>
                </a:solidFill>
                <a:latin typeface="Times New Roman"/>
              </a:rPr>
              <a:t>realized</a:t>
            </a:r>
            <a:r>
              <a:rPr b="0" lang="en-US" sz="2600" spc="7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62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US" sz="2600" spc="16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09" strike="noStrike">
                <a:solidFill>
                  <a:srgbClr val="000000"/>
                </a:solidFill>
                <a:latin typeface="Times New Roman"/>
              </a:rPr>
              <a:t>development</a:t>
            </a:r>
            <a:r>
              <a:rPr b="0" lang="en-US" sz="2600" spc="10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8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600" spc="18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72" strike="noStrike">
                <a:solidFill>
                  <a:srgbClr val="000000"/>
                </a:solidFill>
                <a:latin typeface="Times New Roman"/>
              </a:rPr>
              <a:t>system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810720" y="3307320"/>
            <a:ext cx="688608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600" spc="143" strike="noStrike">
                <a:solidFill>
                  <a:srgbClr val="000000"/>
                </a:solidFill>
                <a:latin typeface="Times New Roman"/>
              </a:rPr>
              <a:t>admi</a:t>
            </a:r>
            <a:r>
              <a:rPr b="0" lang="en-US" sz="2600" spc="128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600" spc="89" strike="noStrike">
                <a:solidFill>
                  <a:srgbClr val="000000"/>
                </a:solidFill>
                <a:latin typeface="Times New Roman"/>
              </a:rPr>
              <a:t>ist</a:t>
            </a:r>
            <a:r>
              <a:rPr b="0" lang="en-US" sz="2600" spc="49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600" spc="123" strike="noStrike">
                <a:solidFill>
                  <a:srgbClr val="000000"/>
                </a:solidFill>
                <a:latin typeface="Times New Roman"/>
              </a:rPr>
              <a:t>ation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77" strike="noStrike">
                <a:solidFill>
                  <a:srgbClr val="000000"/>
                </a:solidFill>
                <a:latin typeface="Times New Roman"/>
              </a:rPr>
              <a:t>util</a:t>
            </a:r>
            <a:r>
              <a:rPr b="0" lang="en-US" sz="2600" spc="43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600" spc="9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600" spc="89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600" spc="63" strike="noStrike">
                <a:solidFill>
                  <a:srgbClr val="000000"/>
                </a:solidFill>
                <a:latin typeface="Times New Roman"/>
              </a:rPr>
              <a:t>es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69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600" spc="143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4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US" sz="2600" spc="63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03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600" spc="16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600" spc="94" strike="noStrike">
                <a:solidFill>
                  <a:srgbClr val="000000"/>
                </a:solidFill>
                <a:latin typeface="Times New Roman"/>
              </a:rPr>
              <a:t>ki</a:t>
            </a:r>
            <a:r>
              <a:rPr b="0" lang="en-US" sz="2600" spc="11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600" spc="18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600" spc="89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600" spc="103" strike="noStrike">
                <a:solidFill>
                  <a:srgbClr val="000000"/>
                </a:solidFill>
                <a:latin typeface="Times New Roman"/>
              </a:rPr>
              <a:t>o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810720" y="3703680"/>
            <a:ext cx="69292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600" spc="13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600" spc="49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600" spc="8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600" spc="49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600" spc="-106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600" spc="8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600" spc="-80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600" spc="12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97" strike="noStrike">
                <a:solidFill>
                  <a:srgbClr val="000000"/>
                </a:solidFill>
                <a:latin typeface="Times New Roman"/>
              </a:rPr>
              <a:t>doin</a:t>
            </a:r>
            <a:r>
              <a:rPr b="0" lang="en-US" sz="2600" spc="11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28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600" spc="134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2600" spc="8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09" strike="noStrike">
                <a:solidFill>
                  <a:srgbClr val="000000"/>
                </a:solidFill>
                <a:latin typeface="Times New Roman"/>
              </a:rPr>
              <a:t>things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69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600" spc="143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48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US" sz="2600" spc="180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52" strike="noStrike">
                <a:solidFill>
                  <a:srgbClr val="000000"/>
                </a:solidFill>
                <a:latin typeface="Times New Roman"/>
              </a:rPr>
              <a:t>Bo</a:t>
            </a:r>
            <a:r>
              <a:rPr b="0" lang="en-US" sz="2600" spc="148" strike="noStrike">
                <a:solidFill>
                  <a:srgbClr val="000000"/>
                </a:solidFill>
                <a:latin typeface="Times New Roman"/>
              </a:rPr>
              <a:t>urne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7877160" y="3307320"/>
            <a:ext cx="732600" cy="12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50760" indent="-37800">
              <a:lnSpc>
                <a:spcPct val="100000"/>
              </a:lnSpc>
              <a:spcBef>
                <a:spcPts val="105"/>
              </a:spcBef>
            </a:pPr>
            <a:r>
              <a:rPr b="0" lang="en-US" sz="2600" spc="-1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600" spc="137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600" spc="-46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600" spc="12" strike="noStrike">
                <a:solidFill>
                  <a:srgbClr val="000000"/>
                </a:solidFill>
                <a:latin typeface="Times New Roman"/>
              </a:rPr>
              <a:t>.  </a:t>
            </a:r>
            <a:r>
              <a:rPr b="0" lang="en-US" sz="2600" spc="111" strike="noStrike">
                <a:solidFill>
                  <a:srgbClr val="000000"/>
                </a:solidFill>
                <a:latin typeface="Times New Roman"/>
              </a:rPr>
              <a:t>sh</a:t>
            </a:r>
            <a:r>
              <a:rPr b="0" lang="en-US" sz="2600" spc="97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600" spc="4" strike="noStrike">
                <a:solidFill>
                  <a:srgbClr val="000000"/>
                </a:solidFill>
                <a:latin typeface="Times New Roman"/>
              </a:rPr>
              <a:t>ll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810720" y="4021560"/>
            <a:ext cx="7805520" cy="22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>
            <a:spAutoFit/>
          </a:bodyPr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en-US" sz="2600" spc="109" strike="noStrike">
                <a:solidFill>
                  <a:srgbClr val="000000"/>
                </a:solidFill>
                <a:latin typeface="Times New Roman"/>
              </a:rPr>
              <a:t>wouldn't</a:t>
            </a:r>
            <a:r>
              <a:rPr b="0" lang="en-US" sz="2600" spc="-1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63" strike="noStrike">
                <a:solidFill>
                  <a:srgbClr val="000000"/>
                </a:solidFill>
                <a:latin typeface="Times New Roman"/>
              </a:rPr>
              <a:t>work</a:t>
            </a:r>
            <a:r>
              <a:rPr b="0" lang="en-US" sz="26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4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2600" spc="-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9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600" spc="-14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52" strike="noStrike">
                <a:solidFill>
                  <a:srgbClr val="000000"/>
                </a:solidFill>
                <a:latin typeface="Times New Roman"/>
              </a:rPr>
              <a:t>variety</a:t>
            </a:r>
            <a:r>
              <a:rPr b="0" lang="en-US" sz="26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18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77" strike="noStrike">
                <a:solidFill>
                  <a:srgbClr val="000000"/>
                </a:solidFill>
                <a:latin typeface="Times New Roman"/>
              </a:rPr>
              <a:t>reasons.</a:t>
            </a:r>
            <a:r>
              <a:rPr b="0" lang="en-US" sz="26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18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en-US" sz="2600" spc="-1" strike="noStrike">
              <a:latin typeface="Arial"/>
            </a:endParaRPr>
          </a:p>
          <a:p>
            <a:pPr marL="12600" indent="1553760">
              <a:lnSpc>
                <a:spcPct val="100000"/>
              </a:lnSpc>
              <a:spcBef>
                <a:spcPts val="624"/>
              </a:spcBef>
            </a:pPr>
            <a:r>
              <a:rPr b="0" lang="en-US" sz="2600" spc="-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2600" spc="-7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600" spc="12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600" spc="9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600" spc="8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4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US" sz="2600" spc="6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9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34" strike="noStrike">
                <a:solidFill>
                  <a:srgbClr val="000000"/>
                </a:solidFill>
                <a:latin typeface="Times New Roman"/>
              </a:rPr>
              <a:t>nee</a:t>
            </a:r>
            <a:r>
              <a:rPr b="0" lang="en-US" sz="2600" spc="148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-9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US" sz="2600" spc="117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9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94" strike="noStrike">
                <a:solidFill>
                  <a:srgbClr val="000000"/>
                </a:solidFill>
                <a:latin typeface="Times New Roman"/>
              </a:rPr>
              <a:t>la</a:t>
            </a:r>
            <a:r>
              <a:rPr b="0" lang="en-US" sz="2600" spc="117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600" spc="77" strike="noStrike">
                <a:solidFill>
                  <a:srgbClr val="000000"/>
                </a:solidFill>
                <a:latin typeface="Times New Roman"/>
              </a:rPr>
              <a:t>gua</a:t>
            </a:r>
            <a:r>
              <a:rPr b="0" lang="en-US" sz="2600" spc="12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600" spc="8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600" spc="154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US" sz="2600" spc="16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600" spc="180" strike="noStrike">
                <a:solidFill>
                  <a:srgbClr val="000000"/>
                </a:solidFill>
                <a:latin typeface="Times New Roman"/>
              </a:rPr>
              <a:t>t  </a:t>
            </a:r>
            <a:r>
              <a:rPr b="0" lang="en-US" sz="2600" spc="83" strike="noStrike">
                <a:solidFill>
                  <a:srgbClr val="000000"/>
                </a:solidFill>
                <a:latin typeface="Times New Roman"/>
              </a:rPr>
              <a:t>would</a:t>
            </a:r>
            <a:r>
              <a:rPr b="0" lang="en-US" sz="26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77" strike="noStrike">
                <a:solidFill>
                  <a:srgbClr val="000000"/>
                </a:solidFill>
                <a:latin typeface="Times New Roman"/>
              </a:rPr>
              <a:t>bridge</a:t>
            </a:r>
            <a:r>
              <a:rPr b="0" lang="en-US" sz="26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600" spc="-13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83" strike="noStrike">
                <a:solidFill>
                  <a:srgbClr val="000000"/>
                </a:solidFill>
                <a:latin typeface="Times New Roman"/>
              </a:rPr>
              <a:t>gap</a:t>
            </a:r>
            <a:r>
              <a:rPr b="0" lang="en-US" sz="26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109" strike="noStrike">
                <a:solidFill>
                  <a:srgbClr val="000000"/>
                </a:solidFill>
                <a:latin typeface="Times New Roman"/>
              </a:rPr>
              <a:t>between</a:t>
            </a:r>
            <a:r>
              <a:rPr b="0" lang="en-US" sz="26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-4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26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26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15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600" spc="-11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24" strike="noStrike">
                <a:solidFill>
                  <a:srgbClr val="000000"/>
                </a:solidFill>
                <a:latin typeface="Times New Roman"/>
              </a:rPr>
              <a:t>shell”</a:t>
            </a:r>
            <a:endParaRPr b="0" lang="en-US" sz="2600" spc="-1" strike="noStrike">
              <a:latin typeface="Arial"/>
            </a:endParaRPr>
          </a:p>
          <a:p>
            <a:pPr marL="4310280" indent="1553760">
              <a:lnSpc>
                <a:spcPct val="100000"/>
              </a:lnSpc>
              <a:spcBef>
                <a:spcPts val="624"/>
              </a:spcBef>
            </a:pPr>
            <a:r>
              <a:rPr b="0" lang="en-US" sz="2600" spc="69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en-US" sz="2600" spc="83" strike="noStrike">
                <a:solidFill>
                  <a:srgbClr val="000000"/>
                </a:solidFill>
                <a:latin typeface="Times New Roman"/>
              </a:rPr>
              <a:t>Guido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Van</a:t>
            </a:r>
            <a:r>
              <a:rPr b="0" lang="en-US" sz="2600" spc="-3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77" strike="noStrike">
                <a:solidFill>
                  <a:srgbClr val="000000"/>
                </a:solidFill>
                <a:latin typeface="Times New Roman"/>
              </a:rPr>
              <a:t>Rossum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6"/>
          <p:cNvSpPr txBox="1"/>
          <p:nvPr/>
        </p:nvSpPr>
        <p:spPr>
          <a:xfrm>
            <a:off x="630720" y="732960"/>
            <a:ext cx="78019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n-US" sz="4000" spc="-66" strike="noStrike">
                <a:solidFill>
                  <a:srgbClr val="ff0000"/>
                </a:solidFill>
                <a:latin typeface="Times New Roman"/>
              </a:rPr>
              <a:t>Python: </a:t>
            </a:r>
            <a:r>
              <a:rPr b="0" i="1" lang="en-US" sz="4000" spc="-7" strike="noStrike">
                <a:solidFill>
                  <a:srgbClr val="ff0000"/>
                </a:solidFill>
                <a:latin typeface="Times New Roman"/>
              </a:rPr>
              <a:t>Benevolent Dictator For</a:t>
            </a:r>
            <a:r>
              <a:rPr b="0" i="1" lang="en-US" sz="4000" spc="38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i="1" lang="en-US" sz="4000" spc="-12" strike="noStrike">
                <a:solidFill>
                  <a:srgbClr val="ff0000"/>
                </a:solidFill>
                <a:latin typeface="Times New Roman"/>
              </a:rPr>
              <a:t>Life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383400" y="2203920"/>
            <a:ext cx="5099400" cy="22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just">
              <a:lnSpc>
                <a:spcPct val="100000"/>
              </a:lnSpc>
              <a:spcBef>
                <a:spcPts val="96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Python is an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experiment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in how much 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freedom program-mers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need. </a:t>
            </a:r>
            <a:r>
              <a:rPr b="0" lang="en-US" sz="2500" spc="-66" strike="noStrike">
                <a:solidFill>
                  <a:srgbClr val="000000"/>
                </a:solidFill>
                <a:latin typeface="Times New Roman"/>
              </a:rPr>
              <a:t>Too 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much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freedom and nobody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read  another's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code; too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little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and  expressive-ness is</a:t>
            </a:r>
            <a:r>
              <a:rPr b="0" lang="en-US" sz="25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endangered.”</a:t>
            </a:r>
            <a:endParaRPr b="0" lang="en-US" sz="2500" spc="-1" strike="noStrike">
              <a:latin typeface="Arial"/>
            </a:endParaRPr>
          </a:p>
          <a:p>
            <a:pPr marL="488160">
              <a:lnSpc>
                <a:spcPct val="100000"/>
              </a:lnSpc>
            </a:pPr>
            <a:r>
              <a:rPr b="0" lang="en-US" sz="2500" spc="-7" strike="noStrike">
                <a:solidFill>
                  <a:srgbClr val="92d050"/>
                </a:solidFill>
                <a:latin typeface="Times New Roman"/>
              </a:rPr>
              <a:t>- Guido van</a:t>
            </a:r>
            <a:r>
              <a:rPr b="0" lang="en-US" sz="2500" spc="24" strike="noStrike">
                <a:solidFill>
                  <a:srgbClr val="92d05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92d050"/>
                </a:solidFill>
                <a:latin typeface="Times New Roman"/>
              </a:rPr>
              <a:t>Rossum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5867280" y="1600200"/>
            <a:ext cx="2845080" cy="4266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6"/>
          <p:cNvSpPr txBox="1"/>
          <p:nvPr/>
        </p:nvSpPr>
        <p:spPr>
          <a:xfrm>
            <a:off x="2908080" y="656640"/>
            <a:ext cx="33256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n-US" sz="4000" spc="-7" strike="noStrike">
                <a:solidFill>
                  <a:srgbClr val="ff0000"/>
                </a:solidFill>
                <a:latin typeface="Times New Roman"/>
              </a:rPr>
              <a:t>Scope of</a:t>
            </a:r>
            <a:r>
              <a:rPr b="0" i="1" lang="en-US" sz="4000" spc="-52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i="1" lang="en-US" sz="4000" spc="-7" strike="noStrike">
                <a:solidFill>
                  <a:srgbClr val="ff0000"/>
                </a:solidFill>
                <a:latin typeface="Times New Roman"/>
              </a:rPr>
              <a:t>Python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548640" y="1606320"/>
            <a:ext cx="453960" cy="336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"/>
          <p:cNvSpPr/>
          <p:nvPr/>
        </p:nvSpPr>
        <p:spPr>
          <a:xfrm>
            <a:off x="548640" y="2521440"/>
            <a:ext cx="453960" cy="3366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9"/>
          <p:cNvSpPr/>
          <p:nvPr/>
        </p:nvSpPr>
        <p:spPr>
          <a:xfrm>
            <a:off x="548640" y="4350240"/>
            <a:ext cx="453960" cy="336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0"/>
          <p:cNvSpPr/>
          <p:nvPr/>
        </p:nvSpPr>
        <p:spPr>
          <a:xfrm>
            <a:off x="548640" y="5722200"/>
            <a:ext cx="453960" cy="3366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1"/>
          <p:cNvSpPr/>
          <p:nvPr/>
        </p:nvSpPr>
        <p:spPr>
          <a:xfrm>
            <a:off x="810720" y="1469160"/>
            <a:ext cx="394812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>
            <a:spAutoFit/>
          </a:bodyPr>
          <a:p>
            <a:pPr marL="12600">
              <a:lnSpc>
                <a:spcPct val="100000"/>
              </a:lnSpc>
              <a:spcBef>
                <a:spcPts val="706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Science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20000"/>
              </a:lnSpc>
              <a:spcBef>
                <a:spcPts val="6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- Bioinformatics  System</a:t>
            </a:r>
            <a:r>
              <a:rPr b="0" lang="en-US" sz="2500" spc="-1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Administration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-Unix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500" spc="-60" strike="noStrike">
                <a:solidFill>
                  <a:srgbClr val="000000"/>
                </a:solidFill>
                <a:latin typeface="Times New Roman"/>
              </a:rPr>
              <a:t>-Web</a:t>
            </a:r>
            <a:r>
              <a:rPr b="0" lang="en-US" sz="25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logic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500" spc="-60" strike="noStrike">
                <a:solidFill>
                  <a:srgbClr val="000000"/>
                </a:solidFill>
                <a:latin typeface="Times New Roman"/>
              </a:rPr>
              <a:t>-Web</a:t>
            </a:r>
            <a:r>
              <a:rPr b="0" lang="en-US" sz="25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sphere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500" spc="-75" strike="noStrike">
                <a:solidFill>
                  <a:srgbClr val="000000"/>
                </a:solidFill>
                <a:latin typeface="Times New Roman"/>
              </a:rPr>
              <a:t>Web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Application</a:t>
            </a:r>
            <a:r>
              <a:rPr b="0" lang="en-US" sz="25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Development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4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-CGI</a:t>
            </a:r>
            <a:endParaRPr b="0" lang="en-US" sz="2500" spc="-1" strike="noStrike"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-Jython –</a:t>
            </a:r>
            <a:r>
              <a:rPr b="0" lang="en-US" sz="25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Servlets  </a:t>
            </a:r>
            <a:r>
              <a:rPr b="0" lang="en-US" sz="2500" spc="-32" strike="noStrike">
                <a:solidFill>
                  <a:srgbClr val="000000"/>
                </a:solidFill>
                <a:latin typeface="Times New Roman"/>
              </a:rPr>
              <a:t>Testing</a:t>
            </a:r>
            <a:r>
              <a:rPr b="0" lang="en-US" sz="25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scripts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360"/>
            <a:ext cx="9143640" cy="102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4401360" y="0"/>
            <a:ext cx="4742280" cy="59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0" y="0"/>
            <a:ext cx="9087840" cy="102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>
            <a:off x="-720" y="52200"/>
            <a:ext cx="9145080" cy="901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6"/>
          <p:cNvSpPr txBox="1"/>
          <p:nvPr/>
        </p:nvSpPr>
        <p:spPr>
          <a:xfrm>
            <a:off x="1510200" y="808920"/>
            <a:ext cx="61196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n-US" sz="4000" spc="-12" strike="noStrike">
                <a:solidFill>
                  <a:srgbClr val="ff0000"/>
                </a:solidFill>
                <a:latin typeface="Times New Roman"/>
              </a:rPr>
              <a:t>Why </a:t>
            </a:r>
            <a:r>
              <a:rPr b="0" i="1" lang="en-US" sz="4000" spc="-7" strike="noStrike">
                <a:solidFill>
                  <a:srgbClr val="ff0000"/>
                </a:solidFill>
                <a:latin typeface="Times New Roman"/>
              </a:rPr>
              <a:t>to use Python…?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548640" y="2673720"/>
            <a:ext cx="453960" cy="336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548640" y="3969360"/>
            <a:ext cx="453960" cy="3366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548640" y="4884120"/>
            <a:ext cx="453960" cy="336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0"/>
          <p:cNvSpPr/>
          <p:nvPr/>
        </p:nvSpPr>
        <p:spPr>
          <a:xfrm>
            <a:off x="536040" y="1621440"/>
            <a:ext cx="811188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The following </a:t>
            </a:r>
            <a:r>
              <a:rPr b="0" lang="en-US" sz="2500" spc="-12" strike="noStrike">
                <a:solidFill>
                  <a:srgbClr val="000000"/>
                </a:solidFill>
                <a:latin typeface="Times New Roman"/>
              </a:rPr>
              <a:t>primary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factors cited by Python users  seem to be</a:t>
            </a:r>
            <a:r>
              <a:rPr b="0" lang="en-US" sz="25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these:</a:t>
            </a:r>
            <a:endParaRPr b="0" lang="en-US" sz="2500" spc="-1" strike="noStrike">
              <a:latin typeface="Arial"/>
            </a:endParaRPr>
          </a:p>
          <a:p>
            <a:pPr marL="286920">
              <a:lnSpc>
                <a:spcPct val="100000"/>
              </a:lnSpc>
              <a:spcBef>
                <a:spcPts val="601"/>
              </a:spcBef>
            </a:pPr>
            <a:r>
              <a:rPr b="0" lang="en-US" sz="2500" spc="-7" strike="noStrike">
                <a:solidFill>
                  <a:srgbClr val="c00000"/>
                </a:solidFill>
                <a:latin typeface="Times New Roman"/>
              </a:rPr>
              <a:t>Python is</a:t>
            </a:r>
            <a:r>
              <a:rPr b="0" lang="en-US" sz="2500" spc="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c00000"/>
                </a:solidFill>
                <a:latin typeface="Times New Roman"/>
              </a:rPr>
              <a:t>object-oriented</a:t>
            </a:r>
            <a:endParaRPr b="0" lang="en-US" sz="2500" spc="-1" strike="noStrike">
              <a:latin typeface="Arial"/>
            </a:endParaRPr>
          </a:p>
          <a:p>
            <a:pPr marL="286920">
              <a:lnSpc>
                <a:spcPct val="100000"/>
              </a:lnSpc>
              <a:spcBef>
                <a:spcPts val="601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Structure supports such concepts as polymorphism, operation  overloading, and multiple</a:t>
            </a:r>
            <a:r>
              <a:rPr b="0" lang="en-US" sz="2500" spc="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inheritance.</a:t>
            </a:r>
            <a:endParaRPr b="0" lang="en-US" sz="2500" spc="-1" strike="noStrike">
              <a:latin typeface="Arial"/>
            </a:endParaRPr>
          </a:p>
          <a:p>
            <a:pPr marL="286920">
              <a:lnSpc>
                <a:spcPct val="100000"/>
              </a:lnSpc>
              <a:spcBef>
                <a:spcPts val="604"/>
              </a:spcBef>
            </a:pPr>
            <a:r>
              <a:rPr b="0" lang="en-US" sz="2500" spc="-7" strike="noStrike">
                <a:solidFill>
                  <a:srgbClr val="c00000"/>
                </a:solidFill>
                <a:latin typeface="Times New Roman"/>
              </a:rPr>
              <a:t>Indentation</a:t>
            </a:r>
            <a:endParaRPr b="0" lang="en-US" sz="2500" spc="-1" strike="noStrike">
              <a:latin typeface="Arial"/>
            </a:endParaRPr>
          </a:p>
          <a:p>
            <a:pPr marL="286920">
              <a:lnSpc>
                <a:spcPts val="3600"/>
              </a:lnSpc>
              <a:spcBef>
                <a:spcPts val="221"/>
              </a:spcBef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Indentation is one of the greatest feature in Python.  </a:t>
            </a:r>
            <a:r>
              <a:rPr b="0" lang="en-US" sz="2500" spc="-7" strike="noStrike">
                <a:solidFill>
                  <a:srgbClr val="c00000"/>
                </a:solidFill>
                <a:latin typeface="Times New Roman"/>
              </a:rPr>
              <a:t>It's free (open</a:t>
            </a:r>
            <a:r>
              <a:rPr b="0" lang="en-US" sz="2500" spc="52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c00000"/>
                </a:solidFill>
                <a:latin typeface="Times New Roman"/>
              </a:rPr>
              <a:t>source)</a:t>
            </a:r>
            <a:endParaRPr b="0" lang="en-US" sz="2500" spc="-1" strike="noStrike">
              <a:latin typeface="Arial"/>
            </a:endParaRPr>
          </a:p>
          <a:p>
            <a:pPr marL="286920">
              <a:lnSpc>
                <a:spcPts val="3600"/>
              </a:lnSpc>
            </a:pP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Downloading and installing Python is free and easy  Source code is easily</a:t>
            </a:r>
            <a:r>
              <a:rPr b="0" lang="en-US" sz="25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500" spc="-7" strike="noStrike">
                <a:solidFill>
                  <a:srgbClr val="000000"/>
                </a:solidFill>
                <a:latin typeface="Times New Roman"/>
              </a:rPr>
              <a:t>accessible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4F1F368929134AA7844E938F90CFF1" ma:contentTypeVersion="2" ma:contentTypeDescription="Create a new document." ma:contentTypeScope="" ma:versionID="410dad94017db81972718bd4e3c089dc">
  <xsd:schema xmlns:xsd="http://www.w3.org/2001/XMLSchema" xmlns:xs="http://www.w3.org/2001/XMLSchema" xmlns:p="http://schemas.microsoft.com/office/2006/metadata/properties" xmlns:ns2="4f4b78b6-1938-4626-95cb-e8d0d9a8c779" targetNamespace="http://schemas.microsoft.com/office/2006/metadata/properties" ma:root="true" ma:fieldsID="9778b5363fd20f4a60279ee31862aa72" ns2:_="">
    <xsd:import namespace="4f4b78b6-1938-4626-95cb-e8d0d9a8c7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b78b6-1938-4626-95cb-e8d0d9a8c7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448D7-BBCB-43B0-A9F0-DEEBDA0633D7}"/>
</file>

<file path=customXml/itemProps2.xml><?xml version="1.0" encoding="utf-8"?>
<ds:datastoreItem xmlns:ds="http://schemas.openxmlformats.org/officeDocument/2006/customXml" ds:itemID="{86173320-AC33-4E96-9B27-AE8D0556FFD4}"/>
</file>

<file path=customXml/itemProps3.xml><?xml version="1.0" encoding="utf-8"?>
<ds:datastoreItem xmlns:ds="http://schemas.openxmlformats.org/officeDocument/2006/customXml" ds:itemID="{093AD721-175A-4AB6-B8DE-3B9A3A0F164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Application>LibreOffice/6.1.4.2$Windows_X86_64 LibreOffice_project/9d0f32d1f0b509096fd65e0d4bec26ddd1938fd3</Application>
  <Words>2212</Words>
  <Paragraphs>507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2019-06-18T02:43:13Z</dcterms:created>
  <dc:creator/>
  <dc:description/>
  <dc:language>en-US</dc:language>
  <cp:lastModifiedBy/>
  <dcterms:modified xsi:type="dcterms:W3CDTF">2020-06-15T18:10:04Z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0x010100824F1F368929134AA7844E938F90CFF1</vt:lpwstr>
  </property>
  <property fmtid="{D5CDD505-2E9C-101B-9397-08002B2CF9AE}" pid="4" name="Created">
    <vt:filetime>2014-07-05T00:00:00Z</vt:filetime>
  </property>
  <property fmtid="{D5CDD505-2E9C-101B-9397-08002B2CF9AE}" pid="5" name="Creator">
    <vt:lpwstr>Microsoft® PowerPoint® 2013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astSaved">
    <vt:filetime>2019-06-18T00:00:00Z</vt:filetime>
  </property>
  <property fmtid="{D5CDD505-2E9C-101B-9397-08002B2CF9AE}" pid="9" name="LinksUpToDate">
    <vt:bool>0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On-screen Show (4:3)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39</vt:i4>
  </property>
</Properties>
</file>