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8288000" cy="10287000"/>
  <p:notesSz cx="6858000" cy="9144000"/>
  <p:embeddedFontLst>
    <p:embeddedFont>
      <p:font typeface="Inter Bold" charset="1" panose="020B0802030000000004"/>
      <p:regular r:id="rId20"/>
    </p:embeddedFont>
    <p:embeddedFont>
      <p:font typeface="Open Sans" charset="1" panose="00000000000000000000"/>
      <p:regular r:id="rId21"/>
    </p:embeddedFont>
    <p:embeddedFont>
      <p:font typeface="Open Sans Bold" charset="1" panose="00000000000000000000"/>
      <p:regular r:id="rId22"/>
    </p:embeddedFont>
    <p:embeddedFont>
      <p:font typeface="Open Sans Semi-Bold" charset="1" panose="00000000000000000000"/>
      <p:regular r:id="rId23"/>
    </p:embeddedFont>
    <p:embeddedFont>
      <p:font typeface="Poppins Bold" charset="1" panose="00000800000000000000"/>
      <p:regular r:id="rId24"/>
    </p:embeddedFont>
    <p:embeddedFont>
      <p:font typeface="Poppins Medium" charset="1" panose="00000600000000000000"/>
      <p:regular r:id="rId25"/>
    </p:embeddedFont>
    <p:embeddedFont>
      <p:font typeface="Poppins" charset="1" panose="0000050000000000000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1074658" y="8563446"/>
            <a:ext cx="16138684" cy="0"/>
          </a:xfrm>
          <a:prstGeom prst="line">
            <a:avLst/>
          </a:prstGeom>
          <a:ln cap="flat" w="38100">
            <a:solidFill>
              <a:srgbClr val="17726D"/>
            </a:solidFill>
            <a:prstDash val="solid"/>
            <a:headEnd type="none" len="sm" w="sm"/>
            <a:tailEnd type="none" len="sm" w="sm"/>
          </a:ln>
        </p:spPr>
      </p:sp>
      <p:sp>
        <p:nvSpPr>
          <p:cNvPr name="TextBox 3" id="3"/>
          <p:cNvSpPr txBox="true"/>
          <p:nvPr/>
        </p:nvSpPr>
        <p:spPr>
          <a:xfrm rot="0">
            <a:off x="981075" y="2884046"/>
            <a:ext cx="14166687" cy="2669325"/>
          </a:xfrm>
          <a:prstGeom prst="rect">
            <a:avLst/>
          </a:prstGeom>
        </p:spPr>
        <p:txBody>
          <a:bodyPr anchor="t" rtlCol="false" tIns="0" lIns="0" bIns="0" rIns="0">
            <a:spAutoFit/>
          </a:bodyPr>
          <a:lstStyle/>
          <a:p>
            <a:pPr algn="l">
              <a:lnSpc>
                <a:spcPts val="21873"/>
              </a:lnSpc>
            </a:pPr>
            <a:r>
              <a:rPr lang="en-US" sz="15624">
                <a:solidFill>
                  <a:srgbClr val="17726D"/>
                </a:solidFill>
                <a:latin typeface="Inter Bold"/>
                <a:ea typeface="Inter Bold"/>
                <a:cs typeface="Inter Bold"/>
                <a:sym typeface="Inter Bold"/>
              </a:rPr>
              <a:t>CASE STUDY</a:t>
            </a:r>
          </a:p>
        </p:txBody>
      </p:sp>
      <p:sp>
        <p:nvSpPr>
          <p:cNvPr name="TextBox 4" id="4"/>
          <p:cNvSpPr txBox="true"/>
          <p:nvPr/>
        </p:nvSpPr>
        <p:spPr>
          <a:xfrm rot="0">
            <a:off x="1074658" y="9194181"/>
            <a:ext cx="2012164" cy="368301"/>
          </a:xfrm>
          <a:prstGeom prst="rect">
            <a:avLst/>
          </a:prstGeom>
        </p:spPr>
        <p:txBody>
          <a:bodyPr anchor="t" rtlCol="false" tIns="0" lIns="0" bIns="0" rIns="0">
            <a:spAutoFit/>
          </a:bodyPr>
          <a:lstStyle/>
          <a:p>
            <a:pPr algn="just" marL="0" indent="0" lvl="0">
              <a:lnSpc>
                <a:spcPts val="3099"/>
              </a:lnSpc>
            </a:pPr>
            <a:r>
              <a:rPr lang="en-US" sz="1999">
                <a:solidFill>
                  <a:srgbClr val="000000"/>
                </a:solidFill>
                <a:latin typeface="Open Sans"/>
                <a:ea typeface="Open Sans"/>
                <a:cs typeface="Open Sans"/>
                <a:sym typeface="Open Sans"/>
              </a:rPr>
              <a:t>Animesh Yadav</a:t>
            </a:r>
          </a:p>
        </p:txBody>
      </p:sp>
      <p:sp>
        <p:nvSpPr>
          <p:cNvPr name="TextBox 5" id="5"/>
          <p:cNvSpPr txBox="true"/>
          <p:nvPr/>
        </p:nvSpPr>
        <p:spPr>
          <a:xfrm rot="0">
            <a:off x="1074658" y="8862553"/>
            <a:ext cx="2012164" cy="368301"/>
          </a:xfrm>
          <a:prstGeom prst="rect">
            <a:avLst/>
          </a:prstGeom>
        </p:spPr>
        <p:txBody>
          <a:bodyPr anchor="t" rtlCol="false" tIns="0" lIns="0" bIns="0" rIns="0">
            <a:spAutoFit/>
          </a:bodyPr>
          <a:lstStyle/>
          <a:p>
            <a:pPr algn="just" marL="0" indent="0" lvl="0">
              <a:lnSpc>
                <a:spcPts val="3099"/>
              </a:lnSpc>
            </a:pPr>
            <a:r>
              <a:rPr lang="en-US" sz="1999">
                <a:solidFill>
                  <a:srgbClr val="000000"/>
                </a:solidFill>
                <a:latin typeface="Open Sans Bold"/>
                <a:ea typeface="Open Sans Bold"/>
                <a:cs typeface="Open Sans Bold"/>
                <a:sym typeface="Open Sans Bold"/>
              </a:rPr>
              <a:t>Presented by:</a:t>
            </a:r>
          </a:p>
        </p:txBody>
      </p:sp>
      <p:sp>
        <p:nvSpPr>
          <p:cNvPr name="TextBox 6" id="6"/>
          <p:cNvSpPr txBox="true"/>
          <p:nvPr/>
        </p:nvSpPr>
        <p:spPr>
          <a:xfrm rot="0">
            <a:off x="14344595" y="8853028"/>
            <a:ext cx="2868747" cy="407036"/>
          </a:xfrm>
          <a:prstGeom prst="rect">
            <a:avLst/>
          </a:prstGeom>
        </p:spPr>
        <p:txBody>
          <a:bodyPr anchor="t" rtlCol="false" tIns="0" lIns="0" bIns="0" rIns="0">
            <a:spAutoFit/>
          </a:bodyPr>
          <a:lstStyle/>
          <a:p>
            <a:pPr algn="r" marL="0" indent="0" lvl="0">
              <a:lnSpc>
                <a:spcPts val="3409"/>
              </a:lnSpc>
            </a:pPr>
            <a:r>
              <a:rPr lang="en-US" sz="2199">
                <a:solidFill>
                  <a:srgbClr val="000000"/>
                </a:solidFill>
                <a:latin typeface="Open Sans Bold"/>
                <a:ea typeface="Open Sans Bold"/>
                <a:cs typeface="Open Sans Bold"/>
                <a:sym typeface="Open Sans Bold"/>
              </a:rPr>
              <a:t>July 2024</a:t>
            </a:r>
          </a:p>
        </p:txBody>
      </p:sp>
      <p:sp>
        <p:nvSpPr>
          <p:cNvPr name="TextBox 7" id="7"/>
          <p:cNvSpPr txBox="true"/>
          <p:nvPr/>
        </p:nvSpPr>
        <p:spPr>
          <a:xfrm rot="0">
            <a:off x="1370671" y="5467646"/>
            <a:ext cx="12197699" cy="755016"/>
          </a:xfrm>
          <a:prstGeom prst="rect">
            <a:avLst/>
          </a:prstGeom>
        </p:spPr>
        <p:txBody>
          <a:bodyPr anchor="t" rtlCol="false" tIns="0" lIns="0" bIns="0" rIns="0">
            <a:spAutoFit/>
          </a:bodyPr>
          <a:lstStyle/>
          <a:p>
            <a:pPr algn="l" marL="0" indent="0" lvl="0">
              <a:lnSpc>
                <a:spcPts val="6159"/>
              </a:lnSpc>
            </a:pPr>
            <a:r>
              <a:rPr lang="en-US" sz="4399" spc="325">
                <a:solidFill>
                  <a:srgbClr val="000000"/>
                </a:solidFill>
                <a:latin typeface="Open Sans Semi-Bold"/>
                <a:ea typeface="Open Sans Semi-Bold"/>
                <a:cs typeface="Open Sans Semi-Bold"/>
                <a:sym typeface="Open Sans Semi-Bold"/>
              </a:rPr>
              <a:t>CYCLISTIC BIKE SHARE DATA ANALYSIS</a:t>
            </a:r>
          </a:p>
        </p:txBody>
      </p:sp>
      <p:grpSp>
        <p:nvGrpSpPr>
          <p:cNvPr name="Group 8" id="8"/>
          <p:cNvGrpSpPr/>
          <p:nvPr/>
        </p:nvGrpSpPr>
        <p:grpSpPr>
          <a:xfrm rot="0">
            <a:off x="1028700" y="541071"/>
            <a:ext cx="3909357" cy="555884"/>
            <a:chOff x="0" y="0"/>
            <a:chExt cx="5212475" cy="741179"/>
          </a:xfrm>
        </p:grpSpPr>
        <p:sp>
          <p:nvSpPr>
            <p:cNvPr name="Freeform 9" id="9"/>
            <p:cNvSpPr/>
            <p:nvPr/>
          </p:nvSpPr>
          <p:spPr>
            <a:xfrm flipH="false" flipV="false" rot="0">
              <a:off x="0" y="0"/>
              <a:ext cx="911922" cy="741179"/>
            </a:xfrm>
            <a:custGeom>
              <a:avLst/>
              <a:gdLst/>
              <a:ahLst/>
              <a:cxnLst/>
              <a:rect r="r" b="b" t="t" l="l"/>
              <a:pathLst>
                <a:path h="741179" w="911922">
                  <a:moveTo>
                    <a:pt x="0" y="0"/>
                  </a:moveTo>
                  <a:lnTo>
                    <a:pt x="911922" y="0"/>
                  </a:lnTo>
                  <a:lnTo>
                    <a:pt x="911922" y="741179"/>
                  </a:lnTo>
                  <a:lnTo>
                    <a:pt x="0" y="741179"/>
                  </a:lnTo>
                  <a:lnTo>
                    <a:pt x="0" y="0"/>
                  </a:lnTo>
                  <a:close/>
                </a:path>
              </a:pathLst>
            </a:custGeom>
            <a:blipFill>
              <a:blip r:embed="rId2"/>
              <a:stretch>
                <a:fillRect l="0" t="0" r="0" b="0"/>
              </a:stretch>
            </a:blipFill>
          </p:spPr>
        </p:sp>
        <p:sp>
          <p:nvSpPr>
            <p:cNvPr name="TextBox 10" id="10"/>
            <p:cNvSpPr txBox="true"/>
            <p:nvPr/>
          </p:nvSpPr>
          <p:spPr>
            <a:xfrm rot="0">
              <a:off x="957281" y="30653"/>
              <a:ext cx="4255195" cy="622724"/>
            </a:xfrm>
            <a:prstGeom prst="rect">
              <a:avLst/>
            </a:prstGeom>
          </p:spPr>
          <p:txBody>
            <a:bodyPr anchor="t" rtlCol="false" tIns="0" lIns="0" bIns="0" rIns="0">
              <a:spAutoFit/>
            </a:bodyPr>
            <a:lstStyle/>
            <a:p>
              <a:pPr algn="l">
                <a:lnSpc>
                  <a:spcPts val="3919"/>
                </a:lnSpc>
              </a:pPr>
              <a:r>
                <a:rPr lang="en-US" sz="2799">
                  <a:solidFill>
                    <a:srgbClr val="000000"/>
                  </a:solidFill>
                  <a:latin typeface="Open Sans Semi-Bold"/>
                  <a:ea typeface="Open Sans Semi-Bold"/>
                  <a:cs typeface="Open Sans Semi-Bold"/>
                  <a:sym typeface="Open Sans Semi-Bold"/>
                </a:rPr>
                <a:t>CYCLISTIC</a:t>
              </a: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flipV="true">
            <a:off x="479233" y="1704020"/>
            <a:ext cx="6117767" cy="38100"/>
          </a:xfrm>
          <a:prstGeom prst="line">
            <a:avLst/>
          </a:prstGeom>
          <a:ln cap="flat" w="76200">
            <a:solidFill>
              <a:srgbClr val="EAE4D2"/>
            </a:solidFill>
            <a:prstDash val="solid"/>
            <a:headEnd type="none" len="sm" w="sm"/>
            <a:tailEnd type="none" len="sm" w="sm"/>
          </a:ln>
        </p:spPr>
      </p:sp>
      <p:sp>
        <p:nvSpPr>
          <p:cNvPr name="Freeform 3" id="3"/>
          <p:cNvSpPr/>
          <p:nvPr/>
        </p:nvSpPr>
        <p:spPr>
          <a:xfrm flipH="false" flipV="false" rot="0">
            <a:off x="12101858" y="4316272"/>
            <a:ext cx="5409065" cy="5725179"/>
          </a:xfrm>
          <a:custGeom>
            <a:avLst/>
            <a:gdLst/>
            <a:ahLst/>
            <a:cxnLst/>
            <a:rect r="r" b="b" t="t" l="l"/>
            <a:pathLst>
              <a:path h="5725179" w="5409065">
                <a:moveTo>
                  <a:pt x="0" y="0"/>
                </a:moveTo>
                <a:lnTo>
                  <a:pt x="5409065" y="0"/>
                </a:lnTo>
                <a:lnTo>
                  <a:pt x="5409065" y="5725179"/>
                </a:lnTo>
                <a:lnTo>
                  <a:pt x="0" y="5725179"/>
                </a:lnTo>
                <a:lnTo>
                  <a:pt x="0" y="0"/>
                </a:lnTo>
                <a:close/>
              </a:path>
            </a:pathLst>
          </a:custGeom>
          <a:blipFill>
            <a:blip r:embed="rId2"/>
            <a:stretch>
              <a:fillRect l="0" t="0" r="0" b="0"/>
            </a:stretch>
          </a:blipFill>
        </p:spPr>
      </p:sp>
      <p:sp>
        <p:nvSpPr>
          <p:cNvPr name="Freeform 4" id="4"/>
          <p:cNvSpPr/>
          <p:nvPr/>
        </p:nvSpPr>
        <p:spPr>
          <a:xfrm flipH="false" flipV="false" rot="0">
            <a:off x="478996" y="4316272"/>
            <a:ext cx="11317985" cy="5725179"/>
          </a:xfrm>
          <a:custGeom>
            <a:avLst/>
            <a:gdLst/>
            <a:ahLst/>
            <a:cxnLst/>
            <a:rect r="r" b="b" t="t" l="l"/>
            <a:pathLst>
              <a:path h="5725179" w="11317985">
                <a:moveTo>
                  <a:pt x="0" y="0"/>
                </a:moveTo>
                <a:lnTo>
                  <a:pt x="11317984" y="0"/>
                </a:lnTo>
                <a:lnTo>
                  <a:pt x="11317984" y="5725179"/>
                </a:lnTo>
                <a:lnTo>
                  <a:pt x="0" y="5725179"/>
                </a:lnTo>
                <a:lnTo>
                  <a:pt x="0" y="0"/>
                </a:lnTo>
                <a:close/>
              </a:path>
            </a:pathLst>
          </a:custGeom>
          <a:blipFill>
            <a:blip r:embed="rId3"/>
            <a:stretch>
              <a:fillRect l="0" t="0" r="0" b="0"/>
            </a:stretch>
          </a:blipFill>
        </p:spPr>
      </p:sp>
      <p:sp>
        <p:nvSpPr>
          <p:cNvPr name="TextBox 5" id="5"/>
          <p:cNvSpPr txBox="true"/>
          <p:nvPr/>
        </p:nvSpPr>
        <p:spPr>
          <a:xfrm rot="0">
            <a:off x="478996" y="515305"/>
            <a:ext cx="13496401" cy="1150616"/>
          </a:xfrm>
          <a:prstGeom prst="rect">
            <a:avLst/>
          </a:prstGeom>
        </p:spPr>
        <p:txBody>
          <a:bodyPr anchor="t" rtlCol="false" tIns="0" lIns="0" bIns="0" rIns="0">
            <a:spAutoFit/>
          </a:bodyPr>
          <a:lstStyle/>
          <a:p>
            <a:pPr algn="l">
              <a:lnSpc>
                <a:spcPts val="8819"/>
              </a:lnSpc>
            </a:pPr>
            <a:r>
              <a:rPr lang="en-US" sz="8399">
                <a:solidFill>
                  <a:srgbClr val="17726D"/>
                </a:solidFill>
                <a:latin typeface="Inter Bold"/>
                <a:ea typeface="Inter Bold"/>
                <a:cs typeface="Inter Bold"/>
                <a:sym typeface="Inter Bold"/>
              </a:rPr>
              <a:t>BIKE TYPE PREFERENCES</a:t>
            </a:r>
          </a:p>
        </p:txBody>
      </p:sp>
      <p:sp>
        <p:nvSpPr>
          <p:cNvPr name="TextBox 6" id="6"/>
          <p:cNvSpPr txBox="true"/>
          <p:nvPr/>
        </p:nvSpPr>
        <p:spPr>
          <a:xfrm rot="0">
            <a:off x="478996" y="1903793"/>
            <a:ext cx="17666175" cy="2636380"/>
          </a:xfrm>
          <a:prstGeom prst="rect">
            <a:avLst/>
          </a:prstGeom>
        </p:spPr>
        <p:txBody>
          <a:bodyPr anchor="t" rtlCol="false" tIns="0" lIns="0" bIns="0" rIns="0">
            <a:spAutoFit/>
          </a:bodyPr>
          <a:lstStyle/>
          <a:p>
            <a:pPr algn="just">
              <a:lnSpc>
                <a:spcPts val="4680"/>
              </a:lnSpc>
            </a:pPr>
            <a:r>
              <a:rPr lang="en-US" sz="2659" spc="106">
                <a:solidFill>
                  <a:srgbClr val="000000"/>
                </a:solidFill>
                <a:latin typeface="Poppins Bold"/>
                <a:ea typeface="Poppins Bold"/>
                <a:cs typeface="Poppins Bold"/>
                <a:sym typeface="Poppins Bold"/>
              </a:rPr>
              <a:t>Key Findings:</a:t>
            </a:r>
          </a:p>
          <a:p>
            <a:pPr algn="just" marL="493900" indent="-246950" lvl="1">
              <a:lnSpc>
                <a:spcPts val="4026"/>
              </a:lnSpc>
              <a:buFont typeface="Arial"/>
              <a:buChar char="•"/>
            </a:pPr>
            <a:r>
              <a:rPr lang="en-US" sz="2287" spc="91">
                <a:solidFill>
                  <a:srgbClr val="000000"/>
                </a:solidFill>
                <a:latin typeface="Poppins Bold"/>
                <a:ea typeface="Poppins Bold"/>
                <a:cs typeface="Poppins Bold"/>
                <a:sym typeface="Poppins Bold"/>
              </a:rPr>
              <a:t>Casual Riders:</a:t>
            </a:r>
            <a:r>
              <a:rPr lang="en-US" sz="2287" spc="91">
                <a:solidFill>
                  <a:srgbClr val="000000"/>
                </a:solidFill>
                <a:latin typeface="Poppins"/>
                <a:ea typeface="Poppins"/>
                <a:cs typeface="Poppins"/>
                <a:sym typeface="Poppins"/>
              </a:rPr>
              <a:t> Prefer electric bikes.</a:t>
            </a:r>
          </a:p>
          <a:p>
            <a:pPr algn="just" marL="493900" indent="-246950" lvl="1">
              <a:lnSpc>
                <a:spcPts val="4026"/>
              </a:lnSpc>
              <a:buFont typeface="Arial"/>
              <a:buChar char="•"/>
            </a:pPr>
            <a:r>
              <a:rPr lang="en-US" sz="2287" spc="91">
                <a:solidFill>
                  <a:srgbClr val="000000"/>
                </a:solidFill>
                <a:latin typeface="Poppins Bold"/>
                <a:ea typeface="Poppins Bold"/>
                <a:cs typeface="Poppins Bold"/>
                <a:sym typeface="Poppins Bold"/>
              </a:rPr>
              <a:t>Premium Members:</a:t>
            </a:r>
            <a:r>
              <a:rPr lang="en-US" sz="2287" spc="91">
                <a:solidFill>
                  <a:srgbClr val="000000"/>
                </a:solidFill>
                <a:latin typeface="Poppins"/>
                <a:ea typeface="Poppins"/>
                <a:cs typeface="Poppins"/>
                <a:sym typeface="Poppins"/>
              </a:rPr>
              <a:t> Prefer classic bikes.</a:t>
            </a:r>
          </a:p>
          <a:p>
            <a:pPr algn="just" marL="493900" indent="-246950" lvl="1">
              <a:lnSpc>
                <a:spcPts val="4026"/>
              </a:lnSpc>
              <a:buFont typeface="Arial"/>
              <a:buChar char="•"/>
            </a:pPr>
            <a:r>
              <a:rPr lang="en-US" sz="2287" spc="91">
                <a:solidFill>
                  <a:srgbClr val="000000"/>
                </a:solidFill>
                <a:latin typeface="Poppins Bold"/>
                <a:ea typeface="Poppins Bold"/>
                <a:cs typeface="Poppins Bold"/>
                <a:sym typeface="Poppins Bold"/>
              </a:rPr>
              <a:t>Insight:</a:t>
            </a:r>
            <a:r>
              <a:rPr lang="en-US" sz="2287" spc="91">
                <a:solidFill>
                  <a:srgbClr val="000000"/>
                </a:solidFill>
                <a:latin typeface="Poppins"/>
                <a:ea typeface="Poppins"/>
                <a:cs typeface="Poppins"/>
                <a:sym typeface="Poppins"/>
              </a:rPr>
              <a:t> Marketing strategies can be tailored based on bike preferences to attract more users.</a:t>
            </a:r>
          </a:p>
          <a:p>
            <a:pPr algn="just" marL="0" indent="0" lvl="0">
              <a:lnSpc>
                <a:spcPts val="4378"/>
              </a:lnSpc>
            </a:pP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457494"/>
            <a:ext cx="18288000" cy="1495425"/>
            <a:chOff x="0" y="0"/>
            <a:chExt cx="4816593" cy="393857"/>
          </a:xfrm>
        </p:grpSpPr>
        <p:sp>
          <p:nvSpPr>
            <p:cNvPr name="Freeform 3" id="3"/>
            <p:cNvSpPr/>
            <p:nvPr/>
          </p:nvSpPr>
          <p:spPr>
            <a:xfrm flipH="false" flipV="false" rot="0">
              <a:off x="0" y="0"/>
              <a:ext cx="4816592" cy="393857"/>
            </a:xfrm>
            <a:custGeom>
              <a:avLst/>
              <a:gdLst/>
              <a:ahLst/>
              <a:cxnLst/>
              <a:rect r="r" b="b" t="t" l="l"/>
              <a:pathLst>
                <a:path h="393857" w="4816592">
                  <a:moveTo>
                    <a:pt x="0" y="0"/>
                  </a:moveTo>
                  <a:lnTo>
                    <a:pt x="4816592" y="0"/>
                  </a:lnTo>
                  <a:lnTo>
                    <a:pt x="4816592" y="393857"/>
                  </a:lnTo>
                  <a:lnTo>
                    <a:pt x="0" y="393857"/>
                  </a:lnTo>
                  <a:close/>
                </a:path>
              </a:pathLst>
            </a:custGeom>
            <a:solidFill>
              <a:srgbClr val="17726D"/>
            </a:solidFill>
          </p:spPr>
        </p:sp>
        <p:sp>
          <p:nvSpPr>
            <p:cNvPr name="TextBox 4" id="4"/>
            <p:cNvSpPr txBox="true"/>
            <p:nvPr/>
          </p:nvSpPr>
          <p:spPr>
            <a:xfrm>
              <a:off x="0" y="-47625"/>
              <a:ext cx="4816593" cy="441482"/>
            </a:xfrm>
            <a:prstGeom prst="rect">
              <a:avLst/>
            </a:prstGeom>
          </p:spPr>
          <p:txBody>
            <a:bodyPr anchor="ctr" rtlCol="false" tIns="50800" lIns="50800" bIns="50800" rIns="50800"/>
            <a:lstStyle/>
            <a:p>
              <a:pPr algn="ctr">
                <a:lnSpc>
                  <a:spcPts val="2479"/>
                </a:lnSpc>
              </a:pPr>
            </a:p>
          </p:txBody>
        </p:sp>
      </p:grpSp>
      <p:sp>
        <p:nvSpPr>
          <p:cNvPr name="TextBox 5" id="5"/>
          <p:cNvSpPr txBox="true"/>
          <p:nvPr/>
        </p:nvSpPr>
        <p:spPr>
          <a:xfrm rot="0">
            <a:off x="441266" y="765151"/>
            <a:ext cx="9997777" cy="984885"/>
          </a:xfrm>
          <a:prstGeom prst="rect">
            <a:avLst/>
          </a:prstGeom>
        </p:spPr>
        <p:txBody>
          <a:bodyPr anchor="t" rtlCol="false" tIns="0" lIns="0" bIns="0" rIns="0">
            <a:spAutoFit/>
          </a:bodyPr>
          <a:lstStyle/>
          <a:p>
            <a:pPr algn="l">
              <a:lnSpc>
                <a:spcPts val="7560"/>
              </a:lnSpc>
            </a:pPr>
            <a:r>
              <a:rPr lang="en-US" sz="7200">
                <a:solidFill>
                  <a:srgbClr val="FFFFFF"/>
                </a:solidFill>
                <a:latin typeface="Inter Bold"/>
                <a:ea typeface="Inter Bold"/>
                <a:cs typeface="Inter Bold"/>
                <a:sym typeface="Inter Bold"/>
              </a:rPr>
              <a:t>RECOMMENDATIONS</a:t>
            </a:r>
          </a:p>
        </p:txBody>
      </p:sp>
      <p:grpSp>
        <p:nvGrpSpPr>
          <p:cNvPr name="Group 6" id="6"/>
          <p:cNvGrpSpPr/>
          <p:nvPr/>
        </p:nvGrpSpPr>
        <p:grpSpPr>
          <a:xfrm rot="0">
            <a:off x="15357705" y="7637029"/>
            <a:ext cx="4136867" cy="4136867"/>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name="TextBox 8" id="8"/>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sp>
        <p:nvSpPr>
          <p:cNvPr name="TextBox 9" id="9"/>
          <p:cNvSpPr txBox="true"/>
          <p:nvPr/>
        </p:nvSpPr>
        <p:spPr>
          <a:xfrm rot="0">
            <a:off x="712543" y="3442708"/>
            <a:ext cx="16546757" cy="2816860"/>
          </a:xfrm>
          <a:prstGeom prst="rect">
            <a:avLst/>
          </a:prstGeom>
        </p:spPr>
        <p:txBody>
          <a:bodyPr anchor="t" rtlCol="false" tIns="0" lIns="0" bIns="0" rIns="0">
            <a:spAutoFit/>
          </a:bodyPr>
          <a:lstStyle/>
          <a:p>
            <a:pPr algn="just">
              <a:lnSpc>
                <a:spcPts val="3410"/>
              </a:lnSpc>
            </a:pPr>
            <a:r>
              <a:rPr lang="en-US" sz="2200">
                <a:solidFill>
                  <a:srgbClr val="000000"/>
                </a:solidFill>
                <a:latin typeface="Poppins"/>
                <a:ea typeface="Poppins"/>
                <a:cs typeface="Poppins"/>
                <a:sym typeface="Poppins"/>
              </a:rPr>
              <a:t>Launch campaigns emphasizing the benefits of premium membership, such as cost savings for frequent riders, convenience, and exclusive perks. Focus on promoting these benefits during peak usage times and popular days for casual riders.</a:t>
            </a:r>
          </a:p>
          <a:p>
            <a:pPr algn="just">
              <a:lnSpc>
                <a:spcPts val="2015"/>
              </a:lnSpc>
            </a:pPr>
          </a:p>
          <a:p>
            <a:pPr algn="just" marL="474981" indent="-237491" lvl="1">
              <a:lnSpc>
                <a:spcPts val="3410"/>
              </a:lnSpc>
              <a:buFont typeface="Arial"/>
              <a:buChar char="•"/>
            </a:pPr>
            <a:r>
              <a:rPr lang="en-US" sz="2200">
                <a:solidFill>
                  <a:srgbClr val="000000"/>
                </a:solidFill>
                <a:latin typeface="Poppins Bold"/>
                <a:ea typeface="Poppins Bold"/>
                <a:cs typeface="Poppins Bold"/>
                <a:sym typeface="Poppins Bold"/>
              </a:rPr>
              <a:t>Pros:</a:t>
            </a:r>
            <a:r>
              <a:rPr lang="en-US" sz="2200">
                <a:solidFill>
                  <a:srgbClr val="000000"/>
                </a:solidFill>
                <a:latin typeface="Poppins"/>
                <a:ea typeface="Poppins"/>
                <a:cs typeface="Poppins"/>
                <a:sym typeface="Poppins"/>
              </a:rPr>
              <a:t> High engagement during times when casual riders are most active.</a:t>
            </a:r>
          </a:p>
          <a:p>
            <a:pPr algn="just" marL="474981" indent="-237491" lvl="1">
              <a:lnSpc>
                <a:spcPts val="3410"/>
              </a:lnSpc>
              <a:buFont typeface="Arial"/>
              <a:buChar char="•"/>
            </a:pPr>
            <a:r>
              <a:rPr lang="en-US" sz="2200">
                <a:solidFill>
                  <a:srgbClr val="000000"/>
                </a:solidFill>
                <a:latin typeface="Poppins Bold"/>
                <a:ea typeface="Poppins Bold"/>
                <a:cs typeface="Poppins Bold"/>
                <a:sym typeface="Poppins Bold"/>
              </a:rPr>
              <a:t>Cons: </a:t>
            </a:r>
            <a:r>
              <a:rPr lang="en-US" sz="2200">
                <a:solidFill>
                  <a:srgbClr val="000000"/>
                </a:solidFill>
                <a:latin typeface="Poppins"/>
                <a:ea typeface="Poppins"/>
                <a:cs typeface="Poppins"/>
                <a:sym typeface="Poppins"/>
              </a:rPr>
              <a:t>Higher marketing costs.</a:t>
            </a:r>
          </a:p>
          <a:p>
            <a:pPr algn="just" marL="0" indent="0" lvl="0">
              <a:lnSpc>
                <a:spcPts val="3410"/>
              </a:lnSpc>
            </a:pPr>
          </a:p>
        </p:txBody>
      </p:sp>
      <p:sp>
        <p:nvSpPr>
          <p:cNvPr name="TextBox 10" id="10"/>
          <p:cNvSpPr txBox="true"/>
          <p:nvPr/>
        </p:nvSpPr>
        <p:spPr>
          <a:xfrm rot="0">
            <a:off x="712543" y="7470140"/>
            <a:ext cx="16546757" cy="2816860"/>
          </a:xfrm>
          <a:prstGeom prst="rect">
            <a:avLst/>
          </a:prstGeom>
        </p:spPr>
        <p:txBody>
          <a:bodyPr anchor="t" rtlCol="false" tIns="0" lIns="0" bIns="0" rIns="0">
            <a:spAutoFit/>
          </a:bodyPr>
          <a:lstStyle/>
          <a:p>
            <a:pPr algn="just">
              <a:lnSpc>
                <a:spcPts val="3410"/>
              </a:lnSpc>
            </a:pPr>
            <a:r>
              <a:rPr lang="en-US" sz="2200">
                <a:solidFill>
                  <a:srgbClr val="000000"/>
                </a:solidFill>
                <a:latin typeface="Poppins"/>
                <a:ea typeface="Poppins"/>
                <a:cs typeface="Poppins"/>
                <a:sym typeface="Poppins"/>
              </a:rPr>
              <a:t>Ensure high availability of electric bikes at top stations during weekends and peak hours to cater to casual riders' preferences. Offer limited-time promotions or discounts for upgrading to premium membership, particularly during the summer months when casual ridership peaks.</a:t>
            </a:r>
          </a:p>
          <a:p>
            <a:pPr algn="just">
              <a:lnSpc>
                <a:spcPts val="2015"/>
              </a:lnSpc>
            </a:pPr>
          </a:p>
          <a:p>
            <a:pPr algn="just" marL="474981" indent="-237491" lvl="1">
              <a:lnSpc>
                <a:spcPts val="3410"/>
              </a:lnSpc>
              <a:buFont typeface="Arial"/>
              <a:buChar char="•"/>
            </a:pPr>
            <a:r>
              <a:rPr lang="en-US" sz="2200">
                <a:solidFill>
                  <a:srgbClr val="000000"/>
                </a:solidFill>
                <a:latin typeface="Poppins Bold"/>
                <a:ea typeface="Poppins Bold"/>
                <a:cs typeface="Poppins Bold"/>
                <a:sym typeface="Poppins Bold"/>
              </a:rPr>
              <a:t>Pros:</a:t>
            </a:r>
            <a:r>
              <a:rPr lang="en-US" sz="2200">
                <a:solidFill>
                  <a:srgbClr val="000000"/>
                </a:solidFill>
                <a:latin typeface="Poppins"/>
                <a:ea typeface="Poppins"/>
                <a:cs typeface="Poppins"/>
                <a:sym typeface="Poppins"/>
              </a:rPr>
              <a:t> Increased user satisfaction and higher likelihood of converting to premium.</a:t>
            </a:r>
          </a:p>
          <a:p>
            <a:pPr algn="just" marL="474981" indent="-237491" lvl="1">
              <a:lnSpc>
                <a:spcPts val="3410"/>
              </a:lnSpc>
              <a:buFont typeface="Arial"/>
              <a:buChar char="•"/>
            </a:pPr>
            <a:r>
              <a:rPr lang="en-US" sz="2200">
                <a:solidFill>
                  <a:srgbClr val="000000"/>
                </a:solidFill>
                <a:latin typeface="Poppins Bold"/>
                <a:ea typeface="Poppins Bold"/>
                <a:cs typeface="Poppins Bold"/>
                <a:sym typeface="Poppins Bold"/>
              </a:rPr>
              <a:t>Cons:</a:t>
            </a:r>
            <a:r>
              <a:rPr lang="en-US" sz="2200">
                <a:solidFill>
                  <a:srgbClr val="000000"/>
                </a:solidFill>
                <a:latin typeface="Poppins"/>
                <a:ea typeface="Poppins"/>
                <a:cs typeface="Poppins"/>
                <a:sym typeface="Poppins"/>
              </a:rPr>
              <a:t> Operational costs to maintain bike availability.</a:t>
            </a:r>
          </a:p>
          <a:p>
            <a:pPr algn="just" marL="0" indent="0" lvl="0">
              <a:lnSpc>
                <a:spcPts val="3410"/>
              </a:lnSpc>
            </a:pPr>
          </a:p>
        </p:txBody>
      </p:sp>
      <p:sp>
        <p:nvSpPr>
          <p:cNvPr name="TextBox 11" id="11"/>
          <p:cNvSpPr txBox="true"/>
          <p:nvPr/>
        </p:nvSpPr>
        <p:spPr>
          <a:xfrm rot="0">
            <a:off x="441266" y="2932270"/>
            <a:ext cx="7957711" cy="464820"/>
          </a:xfrm>
          <a:prstGeom prst="rect">
            <a:avLst/>
          </a:prstGeom>
        </p:spPr>
        <p:txBody>
          <a:bodyPr anchor="t" rtlCol="false" tIns="0" lIns="0" bIns="0" rIns="0">
            <a:spAutoFit/>
          </a:bodyPr>
          <a:lstStyle/>
          <a:p>
            <a:pPr algn="ctr">
              <a:lnSpc>
                <a:spcPts val="3569"/>
              </a:lnSpc>
              <a:spcBef>
                <a:spcPct val="0"/>
              </a:spcBef>
            </a:pPr>
            <a:r>
              <a:rPr lang="en-US" sz="3399">
                <a:solidFill>
                  <a:srgbClr val="17726D"/>
                </a:solidFill>
                <a:latin typeface="Inter Bold"/>
                <a:ea typeface="Inter Bold"/>
                <a:cs typeface="Inter Bold"/>
                <a:sym typeface="Inter Bold"/>
              </a:rPr>
              <a:t>TARGETED MARKETING CAMPAIGNS</a:t>
            </a:r>
          </a:p>
        </p:txBody>
      </p:sp>
      <p:sp>
        <p:nvSpPr>
          <p:cNvPr name="TextBox 12" id="12"/>
          <p:cNvSpPr txBox="true"/>
          <p:nvPr/>
        </p:nvSpPr>
        <p:spPr>
          <a:xfrm rot="0">
            <a:off x="441266" y="6897196"/>
            <a:ext cx="10800186" cy="464820"/>
          </a:xfrm>
          <a:prstGeom prst="rect">
            <a:avLst/>
          </a:prstGeom>
        </p:spPr>
        <p:txBody>
          <a:bodyPr anchor="t" rtlCol="false" tIns="0" lIns="0" bIns="0" rIns="0">
            <a:spAutoFit/>
          </a:bodyPr>
          <a:lstStyle/>
          <a:p>
            <a:pPr algn="ctr">
              <a:lnSpc>
                <a:spcPts val="3569"/>
              </a:lnSpc>
              <a:spcBef>
                <a:spcPct val="0"/>
              </a:spcBef>
            </a:pPr>
            <a:r>
              <a:rPr lang="en-US" sz="3399">
                <a:solidFill>
                  <a:srgbClr val="17726D"/>
                </a:solidFill>
                <a:latin typeface="Inter Bold"/>
                <a:ea typeface="Inter Bold"/>
                <a:cs typeface="Inter Bold"/>
                <a:sym typeface="Inter Bold"/>
              </a:rPr>
              <a:t>OPTIMIZED BIKE AVAILABILITY AND PROMOTIONS</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5357705" y="7637029"/>
            <a:ext cx="4136867" cy="4136867"/>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sp>
        <p:nvSpPr>
          <p:cNvPr name="TextBox 5" id="5"/>
          <p:cNvSpPr txBox="true"/>
          <p:nvPr/>
        </p:nvSpPr>
        <p:spPr>
          <a:xfrm rot="0">
            <a:off x="712543" y="1011418"/>
            <a:ext cx="16546757" cy="2816860"/>
          </a:xfrm>
          <a:prstGeom prst="rect">
            <a:avLst/>
          </a:prstGeom>
        </p:spPr>
        <p:txBody>
          <a:bodyPr anchor="t" rtlCol="false" tIns="0" lIns="0" bIns="0" rIns="0">
            <a:spAutoFit/>
          </a:bodyPr>
          <a:lstStyle/>
          <a:p>
            <a:pPr algn="just">
              <a:lnSpc>
                <a:spcPts val="3410"/>
              </a:lnSpc>
            </a:pPr>
            <a:r>
              <a:rPr lang="en-US" sz="2200">
                <a:solidFill>
                  <a:srgbClr val="000000"/>
                </a:solidFill>
                <a:latin typeface="Poppins"/>
                <a:ea typeface="Poppins"/>
                <a:cs typeface="Poppins"/>
                <a:sym typeface="Poppins"/>
              </a:rPr>
              <a:t>Improve amenities and services at the most frequented stations for both casual and premium members. Consider adding features like quick check-in/out kiosks, better signage, and promotional material highlighting the advantages of premium membership.</a:t>
            </a:r>
          </a:p>
          <a:p>
            <a:pPr algn="just">
              <a:lnSpc>
                <a:spcPts val="2015"/>
              </a:lnSpc>
            </a:pPr>
          </a:p>
          <a:p>
            <a:pPr algn="just" marL="474981" indent="-237491" lvl="1">
              <a:lnSpc>
                <a:spcPts val="3410"/>
              </a:lnSpc>
              <a:buFont typeface="Arial"/>
              <a:buChar char="•"/>
            </a:pPr>
            <a:r>
              <a:rPr lang="en-US" sz="2200">
                <a:solidFill>
                  <a:srgbClr val="000000"/>
                </a:solidFill>
                <a:latin typeface="Poppins Bold"/>
                <a:ea typeface="Poppins Bold"/>
                <a:cs typeface="Poppins Bold"/>
                <a:sym typeface="Poppins Bold"/>
              </a:rPr>
              <a:t>Pros:</a:t>
            </a:r>
            <a:r>
              <a:rPr lang="en-US" sz="2200">
                <a:solidFill>
                  <a:srgbClr val="000000"/>
                </a:solidFill>
                <a:latin typeface="Poppins"/>
                <a:ea typeface="Poppins"/>
                <a:cs typeface="Poppins"/>
                <a:sym typeface="Poppins"/>
              </a:rPr>
              <a:t> Improved user experience and higher retention rates.</a:t>
            </a:r>
          </a:p>
          <a:p>
            <a:pPr algn="just" marL="474981" indent="-237491" lvl="1">
              <a:lnSpc>
                <a:spcPts val="3410"/>
              </a:lnSpc>
              <a:buFont typeface="Arial"/>
              <a:buChar char="•"/>
            </a:pPr>
            <a:r>
              <a:rPr lang="en-US" sz="2200">
                <a:solidFill>
                  <a:srgbClr val="000000"/>
                </a:solidFill>
                <a:latin typeface="Poppins Bold"/>
                <a:ea typeface="Poppins Bold"/>
                <a:cs typeface="Poppins Bold"/>
                <a:sym typeface="Poppins Bold"/>
              </a:rPr>
              <a:t>Cons:</a:t>
            </a:r>
            <a:r>
              <a:rPr lang="en-US" sz="2200">
                <a:solidFill>
                  <a:srgbClr val="000000"/>
                </a:solidFill>
                <a:latin typeface="Poppins"/>
                <a:ea typeface="Poppins"/>
                <a:cs typeface="Poppins"/>
                <a:sym typeface="Poppins"/>
              </a:rPr>
              <a:t> Initial investment in infrastructure.</a:t>
            </a:r>
          </a:p>
          <a:p>
            <a:pPr algn="just" marL="0" indent="0" lvl="0">
              <a:lnSpc>
                <a:spcPts val="3410"/>
              </a:lnSpc>
            </a:pPr>
          </a:p>
        </p:txBody>
      </p:sp>
      <p:sp>
        <p:nvSpPr>
          <p:cNvPr name="TextBox 6" id="6"/>
          <p:cNvSpPr txBox="true"/>
          <p:nvPr/>
        </p:nvSpPr>
        <p:spPr>
          <a:xfrm rot="0">
            <a:off x="712543" y="4747694"/>
            <a:ext cx="16546757" cy="1959610"/>
          </a:xfrm>
          <a:prstGeom prst="rect">
            <a:avLst/>
          </a:prstGeom>
        </p:spPr>
        <p:txBody>
          <a:bodyPr anchor="t" rtlCol="false" tIns="0" lIns="0" bIns="0" rIns="0">
            <a:spAutoFit/>
          </a:bodyPr>
          <a:lstStyle/>
          <a:p>
            <a:pPr algn="just">
              <a:lnSpc>
                <a:spcPts val="3410"/>
              </a:lnSpc>
            </a:pPr>
            <a:r>
              <a:rPr lang="en-US" sz="2200">
                <a:solidFill>
                  <a:srgbClr val="000000"/>
                </a:solidFill>
                <a:latin typeface="Poppins"/>
                <a:ea typeface="Poppins"/>
                <a:cs typeface="Poppins"/>
                <a:sym typeface="Poppins"/>
              </a:rPr>
              <a:t>Offer seasonal discounts for premium memberships during peak months (July to September). Provide attractive deals during the summer when casual ridership is high.</a:t>
            </a:r>
          </a:p>
          <a:p>
            <a:pPr algn="just">
              <a:lnSpc>
                <a:spcPts val="2015"/>
              </a:lnSpc>
            </a:pPr>
          </a:p>
          <a:p>
            <a:pPr algn="just" marL="474981" indent="-237491" lvl="1">
              <a:lnSpc>
                <a:spcPts val="3410"/>
              </a:lnSpc>
              <a:buFont typeface="Arial"/>
              <a:buChar char="•"/>
            </a:pPr>
            <a:r>
              <a:rPr lang="en-US" sz="2200">
                <a:solidFill>
                  <a:srgbClr val="000000"/>
                </a:solidFill>
                <a:latin typeface="Poppins Bold"/>
                <a:ea typeface="Poppins Bold"/>
                <a:cs typeface="Poppins Bold"/>
                <a:sym typeface="Poppins Bold"/>
              </a:rPr>
              <a:t>Pros: </a:t>
            </a:r>
            <a:r>
              <a:rPr lang="en-US" sz="2200">
                <a:solidFill>
                  <a:srgbClr val="000000"/>
                </a:solidFill>
                <a:latin typeface="Poppins"/>
                <a:ea typeface="Poppins"/>
                <a:cs typeface="Poppins"/>
                <a:sym typeface="Poppins"/>
              </a:rPr>
              <a:t>Higher conversion rates during peak season.</a:t>
            </a:r>
          </a:p>
          <a:p>
            <a:pPr algn="just" marL="474981" indent="-237491" lvl="1">
              <a:lnSpc>
                <a:spcPts val="3410"/>
              </a:lnSpc>
              <a:buFont typeface="Arial"/>
              <a:buChar char="•"/>
            </a:pPr>
            <a:r>
              <a:rPr lang="en-US" sz="2200">
                <a:solidFill>
                  <a:srgbClr val="000000"/>
                </a:solidFill>
                <a:latin typeface="Poppins Bold"/>
                <a:ea typeface="Poppins Bold"/>
                <a:cs typeface="Poppins Bold"/>
                <a:sym typeface="Poppins Bold"/>
              </a:rPr>
              <a:t>Cons: </a:t>
            </a:r>
            <a:r>
              <a:rPr lang="en-US" sz="2200">
                <a:solidFill>
                  <a:srgbClr val="000000"/>
                </a:solidFill>
                <a:latin typeface="Poppins"/>
                <a:ea typeface="Poppins"/>
                <a:cs typeface="Poppins"/>
                <a:sym typeface="Poppins"/>
              </a:rPr>
              <a:t>Potentially lower profit margins during the discount period.</a:t>
            </a:r>
          </a:p>
        </p:txBody>
      </p:sp>
      <p:sp>
        <p:nvSpPr>
          <p:cNvPr name="TextBox 7" id="7"/>
          <p:cNvSpPr txBox="true"/>
          <p:nvPr/>
        </p:nvSpPr>
        <p:spPr>
          <a:xfrm rot="0">
            <a:off x="712543" y="7908350"/>
            <a:ext cx="16546757" cy="1959610"/>
          </a:xfrm>
          <a:prstGeom prst="rect">
            <a:avLst/>
          </a:prstGeom>
        </p:spPr>
        <p:txBody>
          <a:bodyPr anchor="t" rtlCol="false" tIns="0" lIns="0" bIns="0" rIns="0">
            <a:spAutoFit/>
          </a:bodyPr>
          <a:lstStyle/>
          <a:p>
            <a:pPr algn="just">
              <a:lnSpc>
                <a:spcPts val="3410"/>
              </a:lnSpc>
            </a:pPr>
            <a:r>
              <a:rPr lang="en-US" sz="2200">
                <a:solidFill>
                  <a:srgbClr val="000000"/>
                </a:solidFill>
                <a:latin typeface="Poppins"/>
                <a:ea typeface="Poppins"/>
                <a:cs typeface="Poppins"/>
                <a:sym typeface="Poppins"/>
              </a:rPr>
              <a:t>Incentivize current premium members to refer friends and family to join as premium members. Offer bonuses such as ride credits or discounts for successful referrals</a:t>
            </a:r>
          </a:p>
          <a:p>
            <a:pPr algn="just">
              <a:lnSpc>
                <a:spcPts val="2015"/>
              </a:lnSpc>
            </a:pPr>
          </a:p>
          <a:p>
            <a:pPr algn="just" marL="474981" indent="-237491" lvl="1">
              <a:lnSpc>
                <a:spcPts val="3410"/>
              </a:lnSpc>
              <a:buFont typeface="Arial"/>
              <a:buChar char="•"/>
            </a:pPr>
            <a:r>
              <a:rPr lang="en-US" sz="2200">
                <a:solidFill>
                  <a:srgbClr val="000000"/>
                </a:solidFill>
                <a:latin typeface="Poppins Bold"/>
                <a:ea typeface="Poppins Bold"/>
                <a:cs typeface="Poppins Bold"/>
                <a:sym typeface="Poppins Bold"/>
              </a:rPr>
              <a:t>Pros:</a:t>
            </a:r>
            <a:r>
              <a:rPr lang="en-US" sz="2200">
                <a:solidFill>
                  <a:srgbClr val="000000"/>
                </a:solidFill>
                <a:latin typeface="Poppins"/>
                <a:ea typeface="Poppins"/>
                <a:cs typeface="Poppins"/>
                <a:sym typeface="Poppins"/>
              </a:rPr>
              <a:t> Organic growth through word-of-mouth.</a:t>
            </a:r>
          </a:p>
          <a:p>
            <a:pPr algn="just" marL="474981" indent="-237491" lvl="1">
              <a:lnSpc>
                <a:spcPts val="3410"/>
              </a:lnSpc>
              <a:buFont typeface="Arial"/>
              <a:buChar char="•"/>
            </a:pPr>
            <a:r>
              <a:rPr lang="en-US" sz="2200">
                <a:solidFill>
                  <a:srgbClr val="000000"/>
                </a:solidFill>
                <a:latin typeface="Poppins Bold"/>
                <a:ea typeface="Poppins Bold"/>
                <a:cs typeface="Poppins Bold"/>
                <a:sym typeface="Poppins Bold"/>
              </a:rPr>
              <a:t>Cons: </a:t>
            </a:r>
            <a:r>
              <a:rPr lang="en-US" sz="2200">
                <a:solidFill>
                  <a:srgbClr val="000000"/>
                </a:solidFill>
                <a:latin typeface="Poppins"/>
                <a:ea typeface="Poppins"/>
                <a:cs typeface="Poppins"/>
                <a:sym typeface="Poppins"/>
              </a:rPr>
              <a:t>Cost of providing referral bonuses.</a:t>
            </a:r>
          </a:p>
        </p:txBody>
      </p:sp>
      <p:sp>
        <p:nvSpPr>
          <p:cNvPr name="TextBox 8" id="8"/>
          <p:cNvSpPr txBox="true"/>
          <p:nvPr/>
        </p:nvSpPr>
        <p:spPr>
          <a:xfrm rot="0">
            <a:off x="441266" y="466665"/>
            <a:ext cx="11815355" cy="464820"/>
          </a:xfrm>
          <a:prstGeom prst="rect">
            <a:avLst/>
          </a:prstGeom>
        </p:spPr>
        <p:txBody>
          <a:bodyPr anchor="t" rtlCol="false" tIns="0" lIns="0" bIns="0" rIns="0">
            <a:spAutoFit/>
          </a:bodyPr>
          <a:lstStyle/>
          <a:p>
            <a:pPr algn="ctr">
              <a:lnSpc>
                <a:spcPts val="3569"/>
              </a:lnSpc>
              <a:spcBef>
                <a:spcPct val="0"/>
              </a:spcBef>
            </a:pPr>
            <a:r>
              <a:rPr lang="en-US" sz="3399">
                <a:solidFill>
                  <a:srgbClr val="17726D"/>
                </a:solidFill>
                <a:latin typeface="Inter Bold"/>
                <a:ea typeface="Inter Bold"/>
                <a:cs typeface="Inter Bold"/>
                <a:sym typeface="Inter Bold"/>
              </a:rPr>
              <a:t>ENHANCED USER EXPERIENCE AT POPULAR STATIONS</a:t>
            </a:r>
          </a:p>
        </p:txBody>
      </p:sp>
      <p:sp>
        <p:nvSpPr>
          <p:cNvPr name="TextBox 9" id="9"/>
          <p:cNvSpPr txBox="true"/>
          <p:nvPr/>
        </p:nvSpPr>
        <p:spPr>
          <a:xfrm rot="0">
            <a:off x="441266" y="4101899"/>
            <a:ext cx="8205863" cy="464820"/>
          </a:xfrm>
          <a:prstGeom prst="rect">
            <a:avLst/>
          </a:prstGeom>
        </p:spPr>
        <p:txBody>
          <a:bodyPr anchor="t" rtlCol="false" tIns="0" lIns="0" bIns="0" rIns="0">
            <a:spAutoFit/>
          </a:bodyPr>
          <a:lstStyle/>
          <a:p>
            <a:pPr algn="ctr">
              <a:lnSpc>
                <a:spcPts val="3569"/>
              </a:lnSpc>
              <a:spcBef>
                <a:spcPct val="0"/>
              </a:spcBef>
            </a:pPr>
            <a:r>
              <a:rPr lang="en-US" sz="3399">
                <a:solidFill>
                  <a:srgbClr val="17726D"/>
                </a:solidFill>
                <a:latin typeface="Inter Bold"/>
                <a:ea typeface="Inter Bold"/>
                <a:cs typeface="Inter Bold"/>
                <a:sym typeface="Inter Bold"/>
              </a:rPr>
              <a:t>SEASONAL MEMBERSHIP DISCOUNTS</a:t>
            </a:r>
          </a:p>
        </p:txBody>
      </p:sp>
      <p:sp>
        <p:nvSpPr>
          <p:cNvPr name="TextBox 10" id="10"/>
          <p:cNvSpPr txBox="true"/>
          <p:nvPr/>
        </p:nvSpPr>
        <p:spPr>
          <a:xfrm rot="0">
            <a:off x="441266" y="7331216"/>
            <a:ext cx="11589762" cy="464820"/>
          </a:xfrm>
          <a:prstGeom prst="rect">
            <a:avLst/>
          </a:prstGeom>
        </p:spPr>
        <p:txBody>
          <a:bodyPr anchor="t" rtlCol="false" tIns="0" lIns="0" bIns="0" rIns="0">
            <a:spAutoFit/>
          </a:bodyPr>
          <a:lstStyle/>
          <a:p>
            <a:pPr algn="ctr">
              <a:lnSpc>
                <a:spcPts val="3569"/>
              </a:lnSpc>
              <a:spcBef>
                <a:spcPct val="0"/>
              </a:spcBef>
            </a:pPr>
            <a:r>
              <a:rPr lang="en-US" sz="3399">
                <a:solidFill>
                  <a:srgbClr val="17726D"/>
                </a:solidFill>
                <a:latin typeface="Inter Bold"/>
                <a:ea typeface="Inter Bold"/>
                <a:cs typeface="Inter Bold"/>
                <a:sym typeface="Inter Bold"/>
              </a:rPr>
              <a:t>REFERRAL BONUS FOR CURRENT PREMIUM MEMBERS</a:t>
            </a: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5357705" y="7637029"/>
            <a:ext cx="4136867" cy="4136867"/>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sp>
        <p:nvSpPr>
          <p:cNvPr name="TextBox 5" id="5"/>
          <p:cNvSpPr txBox="true"/>
          <p:nvPr/>
        </p:nvSpPr>
        <p:spPr>
          <a:xfrm rot="0">
            <a:off x="712543" y="1011418"/>
            <a:ext cx="16546757" cy="1959610"/>
          </a:xfrm>
          <a:prstGeom prst="rect">
            <a:avLst/>
          </a:prstGeom>
        </p:spPr>
        <p:txBody>
          <a:bodyPr anchor="t" rtlCol="false" tIns="0" lIns="0" bIns="0" rIns="0">
            <a:spAutoFit/>
          </a:bodyPr>
          <a:lstStyle/>
          <a:p>
            <a:pPr algn="just">
              <a:lnSpc>
                <a:spcPts val="3410"/>
              </a:lnSpc>
            </a:pPr>
            <a:r>
              <a:rPr lang="en-US" sz="2200">
                <a:solidFill>
                  <a:srgbClr val="000000"/>
                </a:solidFill>
                <a:latin typeface="Poppins"/>
                <a:ea typeface="Poppins"/>
                <a:cs typeface="Poppins"/>
                <a:sym typeface="Poppins"/>
              </a:rPr>
              <a:t>Introduce loyalty programs to reward frequent casual riders with points that can be redeemed for discounts on premium memberships. Track rider frequency and offer incentives for upgrading.</a:t>
            </a:r>
          </a:p>
          <a:p>
            <a:pPr algn="just">
              <a:lnSpc>
                <a:spcPts val="2015"/>
              </a:lnSpc>
            </a:pPr>
          </a:p>
          <a:p>
            <a:pPr algn="just" marL="474981" indent="-237491" lvl="1">
              <a:lnSpc>
                <a:spcPts val="3410"/>
              </a:lnSpc>
              <a:buFont typeface="Arial"/>
              <a:buChar char="•"/>
            </a:pPr>
            <a:r>
              <a:rPr lang="en-US" sz="2200">
                <a:solidFill>
                  <a:srgbClr val="000000"/>
                </a:solidFill>
                <a:latin typeface="Poppins Bold"/>
                <a:ea typeface="Poppins Bold"/>
                <a:cs typeface="Poppins Bold"/>
                <a:sym typeface="Poppins Bold"/>
              </a:rPr>
              <a:t>Pros:</a:t>
            </a:r>
            <a:r>
              <a:rPr lang="en-US" sz="2200">
                <a:solidFill>
                  <a:srgbClr val="000000"/>
                </a:solidFill>
                <a:latin typeface="Poppins"/>
                <a:ea typeface="Poppins"/>
                <a:cs typeface="Poppins"/>
                <a:sym typeface="Poppins"/>
              </a:rPr>
              <a:t> Encourages frequent riders to upgrade.</a:t>
            </a:r>
          </a:p>
          <a:p>
            <a:pPr algn="just" marL="474981" indent="-237491" lvl="1">
              <a:lnSpc>
                <a:spcPts val="3410"/>
              </a:lnSpc>
              <a:buFont typeface="Arial"/>
              <a:buChar char="•"/>
            </a:pPr>
            <a:r>
              <a:rPr lang="en-US" sz="2200">
                <a:solidFill>
                  <a:srgbClr val="000000"/>
                </a:solidFill>
                <a:latin typeface="Poppins Bold"/>
                <a:ea typeface="Poppins Bold"/>
                <a:cs typeface="Poppins Bold"/>
                <a:sym typeface="Poppins Bold"/>
              </a:rPr>
              <a:t>Cons:</a:t>
            </a:r>
            <a:r>
              <a:rPr lang="en-US" sz="2200">
                <a:solidFill>
                  <a:srgbClr val="000000"/>
                </a:solidFill>
                <a:latin typeface="Poppins"/>
                <a:ea typeface="Poppins"/>
                <a:cs typeface="Poppins"/>
                <a:sym typeface="Poppins"/>
              </a:rPr>
              <a:t> Administrative costs of managing the program</a:t>
            </a:r>
          </a:p>
        </p:txBody>
      </p:sp>
      <p:sp>
        <p:nvSpPr>
          <p:cNvPr name="TextBox 6" id="6"/>
          <p:cNvSpPr txBox="true"/>
          <p:nvPr/>
        </p:nvSpPr>
        <p:spPr>
          <a:xfrm rot="0">
            <a:off x="712543" y="4494214"/>
            <a:ext cx="16546757" cy="1959610"/>
          </a:xfrm>
          <a:prstGeom prst="rect">
            <a:avLst/>
          </a:prstGeom>
        </p:spPr>
        <p:txBody>
          <a:bodyPr anchor="t" rtlCol="false" tIns="0" lIns="0" bIns="0" rIns="0">
            <a:spAutoFit/>
          </a:bodyPr>
          <a:lstStyle/>
          <a:p>
            <a:pPr algn="just">
              <a:lnSpc>
                <a:spcPts val="3410"/>
              </a:lnSpc>
            </a:pPr>
            <a:r>
              <a:rPr lang="en-US" sz="2200">
                <a:solidFill>
                  <a:srgbClr val="000000"/>
                </a:solidFill>
                <a:latin typeface="Poppins"/>
                <a:ea typeface="Poppins"/>
                <a:cs typeface="Poppins"/>
                <a:sym typeface="Poppins"/>
              </a:rPr>
              <a:t>Offer a limited-time free trial period for casual riders to experience the benefits of premium membership. Allow casual riders to try premium features for a week or a month.</a:t>
            </a:r>
          </a:p>
          <a:p>
            <a:pPr algn="just">
              <a:lnSpc>
                <a:spcPts val="2015"/>
              </a:lnSpc>
            </a:pPr>
          </a:p>
          <a:p>
            <a:pPr algn="just" marL="474981" indent="-237491" lvl="1">
              <a:lnSpc>
                <a:spcPts val="3410"/>
              </a:lnSpc>
              <a:buFont typeface="Arial"/>
              <a:buChar char="•"/>
            </a:pPr>
            <a:r>
              <a:rPr lang="en-US" sz="2200">
                <a:solidFill>
                  <a:srgbClr val="000000"/>
                </a:solidFill>
                <a:latin typeface="Poppins Bold"/>
                <a:ea typeface="Poppins Bold"/>
                <a:cs typeface="Poppins Bold"/>
                <a:sym typeface="Poppins Bold"/>
              </a:rPr>
              <a:t>Pros: </a:t>
            </a:r>
            <a:r>
              <a:rPr lang="en-US" sz="2200">
                <a:solidFill>
                  <a:srgbClr val="000000"/>
                </a:solidFill>
                <a:latin typeface="Poppins"/>
                <a:ea typeface="Poppins"/>
                <a:cs typeface="Poppins"/>
                <a:sym typeface="Poppins"/>
              </a:rPr>
              <a:t>Provides a risk-free way for casual riders to experience premium benefits.</a:t>
            </a:r>
          </a:p>
          <a:p>
            <a:pPr algn="just" marL="474981" indent="-237491" lvl="1">
              <a:lnSpc>
                <a:spcPts val="3410"/>
              </a:lnSpc>
              <a:buFont typeface="Arial"/>
              <a:buChar char="•"/>
            </a:pPr>
            <a:r>
              <a:rPr lang="en-US" sz="2200">
                <a:solidFill>
                  <a:srgbClr val="000000"/>
                </a:solidFill>
                <a:latin typeface="Poppins Bold"/>
                <a:ea typeface="Poppins Bold"/>
                <a:cs typeface="Poppins Bold"/>
                <a:sym typeface="Poppins Bold"/>
              </a:rPr>
              <a:t>Cons: </a:t>
            </a:r>
            <a:r>
              <a:rPr lang="en-US" sz="2200">
                <a:solidFill>
                  <a:srgbClr val="000000"/>
                </a:solidFill>
                <a:latin typeface="Poppins"/>
                <a:ea typeface="Poppins"/>
                <a:cs typeface="Poppins"/>
                <a:sym typeface="Poppins"/>
              </a:rPr>
              <a:t>Potential short-term loss in revenue.</a:t>
            </a:r>
          </a:p>
        </p:txBody>
      </p:sp>
      <p:sp>
        <p:nvSpPr>
          <p:cNvPr name="TextBox 7" id="7"/>
          <p:cNvSpPr txBox="true"/>
          <p:nvPr/>
        </p:nvSpPr>
        <p:spPr>
          <a:xfrm rot="0">
            <a:off x="712543" y="7908350"/>
            <a:ext cx="16546757" cy="1959610"/>
          </a:xfrm>
          <a:prstGeom prst="rect">
            <a:avLst/>
          </a:prstGeom>
        </p:spPr>
        <p:txBody>
          <a:bodyPr anchor="t" rtlCol="false" tIns="0" lIns="0" bIns="0" rIns="0">
            <a:spAutoFit/>
          </a:bodyPr>
          <a:lstStyle/>
          <a:p>
            <a:pPr algn="just">
              <a:lnSpc>
                <a:spcPts val="3410"/>
              </a:lnSpc>
            </a:pPr>
            <a:r>
              <a:rPr lang="en-US" sz="2200">
                <a:solidFill>
                  <a:srgbClr val="000000"/>
                </a:solidFill>
                <a:latin typeface="Poppins"/>
                <a:ea typeface="Poppins"/>
                <a:cs typeface="Poppins"/>
                <a:sym typeface="Poppins"/>
              </a:rPr>
              <a:t>Regularly analyze feedback from casual riders to identify pain points and improve services. Use insights to enhance the overall user experience and address barriers to upgrading.</a:t>
            </a:r>
          </a:p>
          <a:p>
            <a:pPr algn="just">
              <a:lnSpc>
                <a:spcPts val="2015"/>
              </a:lnSpc>
            </a:pPr>
          </a:p>
          <a:p>
            <a:pPr algn="just" marL="474981" indent="-237491" lvl="1">
              <a:lnSpc>
                <a:spcPts val="3410"/>
              </a:lnSpc>
              <a:buFont typeface="Arial"/>
              <a:buChar char="•"/>
            </a:pPr>
            <a:r>
              <a:rPr lang="en-US" sz="2200">
                <a:solidFill>
                  <a:srgbClr val="000000"/>
                </a:solidFill>
                <a:latin typeface="Poppins Bold"/>
                <a:ea typeface="Poppins Bold"/>
                <a:cs typeface="Poppins Bold"/>
                <a:sym typeface="Poppins Bold"/>
              </a:rPr>
              <a:t>Pros:</a:t>
            </a:r>
            <a:r>
              <a:rPr lang="en-US" sz="2200">
                <a:solidFill>
                  <a:srgbClr val="000000"/>
                </a:solidFill>
                <a:latin typeface="Poppins"/>
                <a:ea typeface="Poppins"/>
                <a:cs typeface="Poppins"/>
                <a:sym typeface="Poppins"/>
              </a:rPr>
              <a:t> Continuous improvement based on real user feedback.</a:t>
            </a:r>
          </a:p>
          <a:p>
            <a:pPr algn="just" marL="474981" indent="-237491" lvl="1">
              <a:lnSpc>
                <a:spcPts val="3410"/>
              </a:lnSpc>
              <a:buFont typeface="Arial"/>
              <a:buChar char="•"/>
            </a:pPr>
            <a:r>
              <a:rPr lang="en-US" sz="2200">
                <a:solidFill>
                  <a:srgbClr val="000000"/>
                </a:solidFill>
                <a:latin typeface="Poppins Bold"/>
                <a:ea typeface="Poppins Bold"/>
                <a:cs typeface="Poppins Bold"/>
                <a:sym typeface="Poppins Bold"/>
              </a:rPr>
              <a:t>Cons:</a:t>
            </a:r>
            <a:r>
              <a:rPr lang="en-US" sz="2200">
                <a:solidFill>
                  <a:srgbClr val="000000"/>
                </a:solidFill>
                <a:latin typeface="Poppins"/>
                <a:ea typeface="Poppins"/>
                <a:cs typeface="Poppins"/>
                <a:sym typeface="Poppins"/>
              </a:rPr>
              <a:t> Time and resource-intensive to collect and analyze feedback.</a:t>
            </a:r>
          </a:p>
        </p:txBody>
      </p:sp>
      <p:sp>
        <p:nvSpPr>
          <p:cNvPr name="TextBox 8" id="8"/>
          <p:cNvSpPr txBox="true"/>
          <p:nvPr/>
        </p:nvSpPr>
        <p:spPr>
          <a:xfrm rot="0">
            <a:off x="441266" y="466665"/>
            <a:ext cx="9807575" cy="464820"/>
          </a:xfrm>
          <a:prstGeom prst="rect">
            <a:avLst/>
          </a:prstGeom>
        </p:spPr>
        <p:txBody>
          <a:bodyPr anchor="t" rtlCol="false" tIns="0" lIns="0" bIns="0" rIns="0">
            <a:spAutoFit/>
          </a:bodyPr>
          <a:lstStyle/>
          <a:p>
            <a:pPr algn="ctr">
              <a:lnSpc>
                <a:spcPts val="3569"/>
              </a:lnSpc>
              <a:spcBef>
                <a:spcPct val="0"/>
              </a:spcBef>
            </a:pPr>
            <a:r>
              <a:rPr lang="en-US" sz="3399">
                <a:solidFill>
                  <a:srgbClr val="17726D"/>
                </a:solidFill>
                <a:latin typeface="Inter Bold"/>
                <a:ea typeface="Inter Bold"/>
                <a:cs typeface="Inter Bold"/>
                <a:sym typeface="Inter Bold"/>
              </a:rPr>
              <a:t>LOYALTY PROGRAMS FOR FREQUENT RIDERS</a:t>
            </a:r>
          </a:p>
        </p:txBody>
      </p:sp>
      <p:sp>
        <p:nvSpPr>
          <p:cNvPr name="TextBox 9" id="9"/>
          <p:cNvSpPr txBox="true"/>
          <p:nvPr/>
        </p:nvSpPr>
        <p:spPr>
          <a:xfrm rot="0">
            <a:off x="441266" y="3848420"/>
            <a:ext cx="10326440" cy="464820"/>
          </a:xfrm>
          <a:prstGeom prst="rect">
            <a:avLst/>
          </a:prstGeom>
        </p:spPr>
        <p:txBody>
          <a:bodyPr anchor="t" rtlCol="false" tIns="0" lIns="0" bIns="0" rIns="0">
            <a:spAutoFit/>
          </a:bodyPr>
          <a:lstStyle/>
          <a:p>
            <a:pPr algn="ctr">
              <a:lnSpc>
                <a:spcPts val="3569"/>
              </a:lnSpc>
              <a:spcBef>
                <a:spcPct val="0"/>
              </a:spcBef>
            </a:pPr>
            <a:r>
              <a:rPr lang="en-US" sz="3399">
                <a:solidFill>
                  <a:srgbClr val="17726D"/>
                </a:solidFill>
                <a:latin typeface="Inter Bold"/>
                <a:ea typeface="Inter Bold"/>
                <a:cs typeface="Inter Bold"/>
                <a:sym typeface="Inter Bold"/>
              </a:rPr>
              <a:t>FREE TRIAL PERIOD FOR PREMIUM MEMBERSHIP</a:t>
            </a:r>
          </a:p>
        </p:txBody>
      </p:sp>
      <p:sp>
        <p:nvSpPr>
          <p:cNvPr name="TextBox 10" id="10"/>
          <p:cNvSpPr txBox="true"/>
          <p:nvPr/>
        </p:nvSpPr>
        <p:spPr>
          <a:xfrm rot="0">
            <a:off x="441266" y="7331216"/>
            <a:ext cx="13417067" cy="464820"/>
          </a:xfrm>
          <a:prstGeom prst="rect">
            <a:avLst/>
          </a:prstGeom>
        </p:spPr>
        <p:txBody>
          <a:bodyPr anchor="t" rtlCol="false" tIns="0" lIns="0" bIns="0" rIns="0">
            <a:spAutoFit/>
          </a:bodyPr>
          <a:lstStyle/>
          <a:p>
            <a:pPr algn="ctr">
              <a:lnSpc>
                <a:spcPts val="3569"/>
              </a:lnSpc>
              <a:spcBef>
                <a:spcPct val="0"/>
              </a:spcBef>
            </a:pPr>
            <a:r>
              <a:rPr lang="en-US" sz="3399">
                <a:solidFill>
                  <a:srgbClr val="17726D"/>
                </a:solidFill>
                <a:latin typeface="Inter Bold"/>
                <a:ea typeface="Inter Bold"/>
                <a:cs typeface="Inter Bold"/>
                <a:sym typeface="Inter Bold"/>
              </a:rPr>
              <a:t> USER FEEDBACK ANALYSIS FOR CONTINUOUS IMPROVEMENT</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275918" y="793769"/>
            <a:ext cx="633545" cy="300142"/>
          </a:xfrm>
          <a:custGeom>
            <a:avLst/>
            <a:gdLst/>
            <a:ahLst/>
            <a:cxnLst/>
            <a:rect r="r" b="b" t="t" l="l"/>
            <a:pathLst>
              <a:path h="300142" w="633545">
                <a:moveTo>
                  <a:pt x="0" y="0"/>
                </a:moveTo>
                <a:lnTo>
                  <a:pt x="633545" y="0"/>
                </a:lnTo>
                <a:lnTo>
                  <a:pt x="633545" y="300141"/>
                </a:lnTo>
                <a:lnTo>
                  <a:pt x="0" y="3001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981075" y="2884046"/>
            <a:ext cx="14166687" cy="2669325"/>
          </a:xfrm>
          <a:prstGeom prst="rect">
            <a:avLst/>
          </a:prstGeom>
        </p:spPr>
        <p:txBody>
          <a:bodyPr anchor="t" rtlCol="false" tIns="0" lIns="0" bIns="0" rIns="0">
            <a:spAutoFit/>
          </a:bodyPr>
          <a:lstStyle/>
          <a:p>
            <a:pPr algn="l">
              <a:lnSpc>
                <a:spcPts val="21873"/>
              </a:lnSpc>
            </a:pPr>
            <a:r>
              <a:rPr lang="en-US" sz="15624">
                <a:solidFill>
                  <a:srgbClr val="17726D"/>
                </a:solidFill>
                <a:latin typeface="Inter Bold"/>
                <a:ea typeface="Inter Bold"/>
                <a:cs typeface="Inter Bold"/>
                <a:sym typeface="Inter Bold"/>
              </a:rPr>
              <a:t>THANK YOU</a:t>
            </a:r>
          </a:p>
        </p:txBody>
      </p:sp>
      <p:sp>
        <p:nvSpPr>
          <p:cNvPr name="TextBox 4" id="4"/>
          <p:cNvSpPr txBox="true"/>
          <p:nvPr/>
        </p:nvSpPr>
        <p:spPr>
          <a:xfrm rot="0">
            <a:off x="1690843" y="5507968"/>
            <a:ext cx="8069342" cy="481330"/>
          </a:xfrm>
          <a:prstGeom prst="rect">
            <a:avLst/>
          </a:prstGeom>
        </p:spPr>
        <p:txBody>
          <a:bodyPr anchor="t" rtlCol="false" tIns="0" lIns="0" bIns="0" rIns="0">
            <a:spAutoFit/>
          </a:bodyPr>
          <a:lstStyle/>
          <a:p>
            <a:pPr algn="l" marL="0" indent="0" lvl="0">
              <a:lnSpc>
                <a:spcPts val="3919"/>
              </a:lnSpc>
            </a:pPr>
            <a:r>
              <a:rPr lang="en-US" sz="2799" spc="207">
                <a:solidFill>
                  <a:srgbClr val="000000"/>
                </a:solidFill>
                <a:latin typeface="Open Sans Semi-Bold"/>
                <a:ea typeface="Open Sans Semi-Bold"/>
                <a:cs typeface="Open Sans Semi-Bold"/>
                <a:sym typeface="Open Sans Semi-Bold"/>
              </a:rPr>
              <a:t>FOR YOUR NICE ATTENTION</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561749" y="4861585"/>
            <a:ext cx="947614" cy="1087091"/>
            <a:chOff x="0" y="0"/>
            <a:chExt cx="885786" cy="1016162"/>
          </a:xfrm>
        </p:grpSpPr>
        <p:sp>
          <p:nvSpPr>
            <p:cNvPr name="Freeform 3" id="3"/>
            <p:cNvSpPr/>
            <p:nvPr/>
          </p:nvSpPr>
          <p:spPr>
            <a:xfrm flipH="false" flipV="false" rot="0">
              <a:off x="0" y="0"/>
              <a:ext cx="885786" cy="1016162"/>
            </a:xfrm>
            <a:custGeom>
              <a:avLst/>
              <a:gdLst/>
              <a:ahLst/>
              <a:cxnLst/>
              <a:rect r="r" b="b" t="t" l="l"/>
              <a:pathLst>
                <a:path h="1016162" w="885786">
                  <a:moveTo>
                    <a:pt x="442893" y="0"/>
                  </a:moveTo>
                  <a:cubicBezTo>
                    <a:pt x="198290" y="0"/>
                    <a:pt x="0" y="227476"/>
                    <a:pt x="0" y="508081"/>
                  </a:cubicBezTo>
                  <a:cubicBezTo>
                    <a:pt x="0" y="788686"/>
                    <a:pt x="198290" y="1016162"/>
                    <a:pt x="442893" y="1016162"/>
                  </a:cubicBezTo>
                  <a:cubicBezTo>
                    <a:pt x="687496" y="1016162"/>
                    <a:pt x="885786" y="788686"/>
                    <a:pt x="885786" y="508081"/>
                  </a:cubicBezTo>
                  <a:cubicBezTo>
                    <a:pt x="885786" y="227476"/>
                    <a:pt x="687496" y="0"/>
                    <a:pt x="442893" y="0"/>
                  </a:cubicBezTo>
                  <a:close/>
                </a:path>
              </a:pathLst>
            </a:custGeom>
            <a:solidFill>
              <a:srgbClr val="EAE4D2"/>
            </a:solidFill>
          </p:spPr>
        </p:sp>
        <p:sp>
          <p:nvSpPr>
            <p:cNvPr name="TextBox 4" id="4"/>
            <p:cNvSpPr txBox="true"/>
            <p:nvPr/>
          </p:nvSpPr>
          <p:spPr>
            <a:xfrm>
              <a:off x="83042" y="15"/>
              <a:ext cx="719701" cy="920882"/>
            </a:xfrm>
            <a:prstGeom prst="rect">
              <a:avLst/>
            </a:prstGeom>
          </p:spPr>
          <p:txBody>
            <a:bodyPr anchor="ctr" rtlCol="false" tIns="44470" lIns="44470" bIns="44470" rIns="44470"/>
            <a:lstStyle/>
            <a:p>
              <a:pPr algn="ctr">
                <a:lnSpc>
                  <a:spcPts val="4619"/>
                </a:lnSpc>
              </a:pPr>
              <a:r>
                <a:rPr lang="en-US" sz="3299">
                  <a:solidFill>
                    <a:srgbClr val="17726D"/>
                  </a:solidFill>
                  <a:latin typeface="Poppins Bold"/>
                  <a:ea typeface="Poppins Bold"/>
                  <a:cs typeface="Poppins Bold"/>
                  <a:sym typeface="Poppins Bold"/>
                </a:rPr>
                <a:t>01</a:t>
              </a:r>
            </a:p>
          </p:txBody>
        </p:sp>
      </p:grpSp>
      <p:grpSp>
        <p:nvGrpSpPr>
          <p:cNvPr name="Group 5" id="5"/>
          <p:cNvGrpSpPr/>
          <p:nvPr/>
        </p:nvGrpSpPr>
        <p:grpSpPr>
          <a:xfrm rot="0">
            <a:off x="6594453" y="4858392"/>
            <a:ext cx="974675" cy="1216013"/>
            <a:chOff x="0" y="0"/>
            <a:chExt cx="885786" cy="1105114"/>
          </a:xfrm>
        </p:grpSpPr>
        <p:sp>
          <p:nvSpPr>
            <p:cNvPr name="Freeform 6" id="6"/>
            <p:cNvSpPr/>
            <p:nvPr/>
          </p:nvSpPr>
          <p:spPr>
            <a:xfrm flipH="false" flipV="false" rot="0">
              <a:off x="0" y="0"/>
              <a:ext cx="885786" cy="1105114"/>
            </a:xfrm>
            <a:custGeom>
              <a:avLst/>
              <a:gdLst/>
              <a:ahLst/>
              <a:cxnLst/>
              <a:rect r="r" b="b" t="t" l="l"/>
              <a:pathLst>
                <a:path h="1105114" w="885786">
                  <a:moveTo>
                    <a:pt x="442893" y="0"/>
                  </a:moveTo>
                  <a:cubicBezTo>
                    <a:pt x="198290" y="0"/>
                    <a:pt x="0" y="247388"/>
                    <a:pt x="0" y="552557"/>
                  </a:cubicBezTo>
                  <a:cubicBezTo>
                    <a:pt x="0" y="857726"/>
                    <a:pt x="198290" y="1105114"/>
                    <a:pt x="442893" y="1105114"/>
                  </a:cubicBezTo>
                  <a:cubicBezTo>
                    <a:pt x="687496" y="1105114"/>
                    <a:pt x="885786" y="857726"/>
                    <a:pt x="885786" y="552557"/>
                  </a:cubicBezTo>
                  <a:cubicBezTo>
                    <a:pt x="885786" y="247388"/>
                    <a:pt x="687496" y="0"/>
                    <a:pt x="442893" y="0"/>
                  </a:cubicBezTo>
                  <a:close/>
                </a:path>
              </a:pathLst>
            </a:custGeom>
            <a:solidFill>
              <a:srgbClr val="EAE4D2"/>
            </a:solidFill>
          </p:spPr>
        </p:sp>
        <p:sp>
          <p:nvSpPr>
            <p:cNvPr name="TextBox 7" id="7"/>
            <p:cNvSpPr txBox="true"/>
            <p:nvPr/>
          </p:nvSpPr>
          <p:spPr>
            <a:xfrm>
              <a:off x="83042" y="-10696"/>
              <a:ext cx="719701" cy="1012205"/>
            </a:xfrm>
            <a:prstGeom prst="rect">
              <a:avLst/>
            </a:prstGeom>
          </p:spPr>
          <p:txBody>
            <a:bodyPr anchor="ctr" rtlCol="false" tIns="44470" lIns="44470" bIns="44470" rIns="44470"/>
            <a:lstStyle/>
            <a:p>
              <a:pPr algn="ctr">
                <a:lnSpc>
                  <a:spcPts val="5179"/>
                </a:lnSpc>
              </a:pPr>
              <a:r>
                <a:rPr lang="en-US" sz="3699">
                  <a:solidFill>
                    <a:srgbClr val="17726D"/>
                  </a:solidFill>
                  <a:latin typeface="Poppins Bold"/>
                  <a:ea typeface="Poppins Bold"/>
                  <a:cs typeface="Poppins Bold"/>
                  <a:sym typeface="Poppins Bold"/>
                </a:rPr>
                <a:t>04</a:t>
              </a:r>
            </a:p>
          </p:txBody>
        </p:sp>
      </p:grpSp>
      <p:grpSp>
        <p:nvGrpSpPr>
          <p:cNvPr name="Group 8" id="8"/>
          <p:cNvGrpSpPr/>
          <p:nvPr/>
        </p:nvGrpSpPr>
        <p:grpSpPr>
          <a:xfrm rot="0">
            <a:off x="561749" y="6462792"/>
            <a:ext cx="970230" cy="1216013"/>
            <a:chOff x="0" y="0"/>
            <a:chExt cx="885786" cy="1110176"/>
          </a:xfrm>
        </p:grpSpPr>
        <p:sp>
          <p:nvSpPr>
            <p:cNvPr name="Freeform 9" id="9"/>
            <p:cNvSpPr/>
            <p:nvPr/>
          </p:nvSpPr>
          <p:spPr>
            <a:xfrm flipH="false" flipV="false" rot="0">
              <a:off x="0" y="0"/>
              <a:ext cx="885786" cy="1110177"/>
            </a:xfrm>
            <a:custGeom>
              <a:avLst/>
              <a:gdLst/>
              <a:ahLst/>
              <a:cxnLst/>
              <a:rect r="r" b="b" t="t" l="l"/>
              <a:pathLst>
                <a:path h="1110177" w="885786">
                  <a:moveTo>
                    <a:pt x="442893" y="0"/>
                  </a:moveTo>
                  <a:cubicBezTo>
                    <a:pt x="198290" y="0"/>
                    <a:pt x="0" y="248521"/>
                    <a:pt x="0" y="555088"/>
                  </a:cubicBezTo>
                  <a:cubicBezTo>
                    <a:pt x="0" y="861655"/>
                    <a:pt x="198290" y="1110177"/>
                    <a:pt x="442893" y="1110177"/>
                  </a:cubicBezTo>
                  <a:cubicBezTo>
                    <a:pt x="687496" y="1110177"/>
                    <a:pt x="885786" y="861655"/>
                    <a:pt x="885786" y="555088"/>
                  </a:cubicBezTo>
                  <a:cubicBezTo>
                    <a:pt x="885786" y="248521"/>
                    <a:pt x="687496" y="0"/>
                    <a:pt x="442893" y="0"/>
                  </a:cubicBezTo>
                  <a:close/>
                </a:path>
              </a:pathLst>
            </a:custGeom>
            <a:solidFill>
              <a:srgbClr val="EAE4D2"/>
            </a:solidFill>
          </p:spPr>
        </p:sp>
        <p:sp>
          <p:nvSpPr>
            <p:cNvPr name="TextBox 10" id="10"/>
            <p:cNvSpPr txBox="true"/>
            <p:nvPr/>
          </p:nvSpPr>
          <p:spPr>
            <a:xfrm>
              <a:off x="83042" y="-10221"/>
              <a:ext cx="719701" cy="1016318"/>
            </a:xfrm>
            <a:prstGeom prst="rect">
              <a:avLst/>
            </a:prstGeom>
          </p:spPr>
          <p:txBody>
            <a:bodyPr anchor="ctr" rtlCol="false" tIns="44470" lIns="44470" bIns="44470" rIns="44470"/>
            <a:lstStyle/>
            <a:p>
              <a:pPr algn="ctr">
                <a:lnSpc>
                  <a:spcPts val="5179"/>
                </a:lnSpc>
              </a:pPr>
              <a:r>
                <a:rPr lang="en-US" sz="3699">
                  <a:solidFill>
                    <a:srgbClr val="17726D"/>
                  </a:solidFill>
                  <a:latin typeface="Poppins Bold"/>
                  <a:ea typeface="Poppins Bold"/>
                  <a:cs typeface="Poppins Bold"/>
                  <a:sym typeface="Poppins Bold"/>
                </a:rPr>
                <a:t>02</a:t>
              </a:r>
            </a:p>
          </p:txBody>
        </p:sp>
      </p:grpSp>
      <p:grpSp>
        <p:nvGrpSpPr>
          <p:cNvPr name="Group 11" id="11"/>
          <p:cNvGrpSpPr/>
          <p:nvPr/>
        </p:nvGrpSpPr>
        <p:grpSpPr>
          <a:xfrm rot="0">
            <a:off x="6594453" y="6448126"/>
            <a:ext cx="981449" cy="1216013"/>
            <a:chOff x="0" y="0"/>
            <a:chExt cx="885786" cy="1097486"/>
          </a:xfrm>
        </p:grpSpPr>
        <p:sp>
          <p:nvSpPr>
            <p:cNvPr name="Freeform 12" id="12"/>
            <p:cNvSpPr/>
            <p:nvPr/>
          </p:nvSpPr>
          <p:spPr>
            <a:xfrm flipH="false" flipV="false" rot="0">
              <a:off x="0" y="0"/>
              <a:ext cx="885786" cy="1097486"/>
            </a:xfrm>
            <a:custGeom>
              <a:avLst/>
              <a:gdLst/>
              <a:ahLst/>
              <a:cxnLst/>
              <a:rect r="r" b="b" t="t" l="l"/>
              <a:pathLst>
                <a:path h="1097486" w="885786">
                  <a:moveTo>
                    <a:pt x="442893" y="0"/>
                  </a:moveTo>
                  <a:cubicBezTo>
                    <a:pt x="198290" y="0"/>
                    <a:pt x="0" y="245681"/>
                    <a:pt x="0" y="548743"/>
                  </a:cubicBezTo>
                  <a:cubicBezTo>
                    <a:pt x="0" y="851806"/>
                    <a:pt x="198290" y="1097486"/>
                    <a:pt x="442893" y="1097486"/>
                  </a:cubicBezTo>
                  <a:cubicBezTo>
                    <a:pt x="687496" y="1097486"/>
                    <a:pt x="885786" y="851806"/>
                    <a:pt x="885786" y="548743"/>
                  </a:cubicBezTo>
                  <a:cubicBezTo>
                    <a:pt x="885786" y="245681"/>
                    <a:pt x="687496" y="0"/>
                    <a:pt x="442893" y="0"/>
                  </a:cubicBezTo>
                  <a:close/>
                </a:path>
              </a:pathLst>
            </a:custGeom>
            <a:solidFill>
              <a:srgbClr val="EAE4D2"/>
            </a:solidFill>
          </p:spPr>
        </p:sp>
        <p:sp>
          <p:nvSpPr>
            <p:cNvPr name="TextBox 13" id="13"/>
            <p:cNvSpPr txBox="true"/>
            <p:nvPr/>
          </p:nvSpPr>
          <p:spPr>
            <a:xfrm>
              <a:off x="83042" y="-11411"/>
              <a:ext cx="719701" cy="1006008"/>
            </a:xfrm>
            <a:prstGeom prst="rect">
              <a:avLst/>
            </a:prstGeom>
          </p:spPr>
          <p:txBody>
            <a:bodyPr anchor="ctr" rtlCol="false" tIns="44470" lIns="44470" bIns="44470" rIns="44470"/>
            <a:lstStyle/>
            <a:p>
              <a:pPr algn="ctr">
                <a:lnSpc>
                  <a:spcPts val="5179"/>
                </a:lnSpc>
              </a:pPr>
              <a:r>
                <a:rPr lang="en-US" sz="3699">
                  <a:solidFill>
                    <a:srgbClr val="17726D"/>
                  </a:solidFill>
                  <a:latin typeface="Poppins Bold"/>
                  <a:ea typeface="Poppins Bold"/>
                  <a:cs typeface="Poppins Bold"/>
                  <a:sym typeface="Poppins Bold"/>
                </a:rPr>
                <a:t>05</a:t>
              </a:r>
            </a:p>
          </p:txBody>
        </p:sp>
      </p:grpSp>
      <p:grpSp>
        <p:nvGrpSpPr>
          <p:cNvPr name="Group 14" id="14"/>
          <p:cNvGrpSpPr/>
          <p:nvPr/>
        </p:nvGrpSpPr>
        <p:grpSpPr>
          <a:xfrm rot="0">
            <a:off x="539223" y="7951355"/>
            <a:ext cx="992668" cy="1216013"/>
            <a:chOff x="0" y="0"/>
            <a:chExt cx="885786" cy="1085083"/>
          </a:xfrm>
        </p:grpSpPr>
        <p:sp>
          <p:nvSpPr>
            <p:cNvPr name="Freeform 15" id="15"/>
            <p:cNvSpPr/>
            <p:nvPr/>
          </p:nvSpPr>
          <p:spPr>
            <a:xfrm flipH="false" flipV="false" rot="0">
              <a:off x="0" y="0"/>
              <a:ext cx="885786" cy="1085083"/>
            </a:xfrm>
            <a:custGeom>
              <a:avLst/>
              <a:gdLst/>
              <a:ahLst/>
              <a:cxnLst/>
              <a:rect r="r" b="b" t="t" l="l"/>
              <a:pathLst>
                <a:path h="1085083" w="885786">
                  <a:moveTo>
                    <a:pt x="442893" y="0"/>
                  </a:moveTo>
                  <a:cubicBezTo>
                    <a:pt x="198290" y="0"/>
                    <a:pt x="0" y="242904"/>
                    <a:pt x="0" y="542542"/>
                  </a:cubicBezTo>
                  <a:cubicBezTo>
                    <a:pt x="0" y="842179"/>
                    <a:pt x="198290" y="1085083"/>
                    <a:pt x="442893" y="1085083"/>
                  </a:cubicBezTo>
                  <a:cubicBezTo>
                    <a:pt x="687496" y="1085083"/>
                    <a:pt x="885786" y="842179"/>
                    <a:pt x="885786" y="542542"/>
                  </a:cubicBezTo>
                  <a:cubicBezTo>
                    <a:pt x="885786" y="242904"/>
                    <a:pt x="687496" y="0"/>
                    <a:pt x="442893" y="0"/>
                  </a:cubicBezTo>
                  <a:close/>
                </a:path>
              </a:pathLst>
            </a:custGeom>
            <a:solidFill>
              <a:srgbClr val="EAE4D2"/>
            </a:solidFill>
          </p:spPr>
        </p:sp>
        <p:sp>
          <p:nvSpPr>
            <p:cNvPr name="TextBox 16" id="16"/>
            <p:cNvSpPr txBox="true"/>
            <p:nvPr/>
          </p:nvSpPr>
          <p:spPr>
            <a:xfrm>
              <a:off x="83042" y="-12573"/>
              <a:ext cx="719701" cy="995930"/>
            </a:xfrm>
            <a:prstGeom prst="rect">
              <a:avLst/>
            </a:prstGeom>
          </p:spPr>
          <p:txBody>
            <a:bodyPr anchor="ctr" rtlCol="false" tIns="44470" lIns="44470" bIns="44470" rIns="44470"/>
            <a:lstStyle/>
            <a:p>
              <a:pPr algn="ctr">
                <a:lnSpc>
                  <a:spcPts val="5179"/>
                </a:lnSpc>
              </a:pPr>
              <a:r>
                <a:rPr lang="en-US" sz="3699">
                  <a:solidFill>
                    <a:srgbClr val="17726D"/>
                  </a:solidFill>
                  <a:latin typeface="Poppins Bold"/>
                  <a:ea typeface="Poppins Bold"/>
                  <a:cs typeface="Poppins Bold"/>
                  <a:sym typeface="Poppins Bold"/>
                </a:rPr>
                <a:t>03</a:t>
              </a:r>
            </a:p>
          </p:txBody>
        </p:sp>
      </p:grpSp>
      <p:grpSp>
        <p:nvGrpSpPr>
          <p:cNvPr name="Group 17" id="17"/>
          <p:cNvGrpSpPr/>
          <p:nvPr/>
        </p:nvGrpSpPr>
        <p:grpSpPr>
          <a:xfrm rot="0">
            <a:off x="6594453" y="8042287"/>
            <a:ext cx="981449" cy="1216013"/>
            <a:chOff x="0" y="0"/>
            <a:chExt cx="885786" cy="1097486"/>
          </a:xfrm>
        </p:grpSpPr>
        <p:sp>
          <p:nvSpPr>
            <p:cNvPr name="Freeform 18" id="18"/>
            <p:cNvSpPr/>
            <p:nvPr/>
          </p:nvSpPr>
          <p:spPr>
            <a:xfrm flipH="false" flipV="false" rot="0">
              <a:off x="0" y="0"/>
              <a:ext cx="885786" cy="1097486"/>
            </a:xfrm>
            <a:custGeom>
              <a:avLst/>
              <a:gdLst/>
              <a:ahLst/>
              <a:cxnLst/>
              <a:rect r="r" b="b" t="t" l="l"/>
              <a:pathLst>
                <a:path h="1097486" w="885786">
                  <a:moveTo>
                    <a:pt x="442893" y="0"/>
                  </a:moveTo>
                  <a:cubicBezTo>
                    <a:pt x="198290" y="0"/>
                    <a:pt x="0" y="245681"/>
                    <a:pt x="0" y="548743"/>
                  </a:cubicBezTo>
                  <a:cubicBezTo>
                    <a:pt x="0" y="851806"/>
                    <a:pt x="198290" y="1097486"/>
                    <a:pt x="442893" y="1097486"/>
                  </a:cubicBezTo>
                  <a:cubicBezTo>
                    <a:pt x="687496" y="1097486"/>
                    <a:pt x="885786" y="851806"/>
                    <a:pt x="885786" y="548743"/>
                  </a:cubicBezTo>
                  <a:cubicBezTo>
                    <a:pt x="885786" y="245681"/>
                    <a:pt x="687496" y="0"/>
                    <a:pt x="442893" y="0"/>
                  </a:cubicBezTo>
                  <a:close/>
                </a:path>
              </a:pathLst>
            </a:custGeom>
            <a:solidFill>
              <a:srgbClr val="EAE4D2"/>
            </a:solidFill>
          </p:spPr>
        </p:sp>
        <p:sp>
          <p:nvSpPr>
            <p:cNvPr name="TextBox 19" id="19"/>
            <p:cNvSpPr txBox="true"/>
            <p:nvPr/>
          </p:nvSpPr>
          <p:spPr>
            <a:xfrm>
              <a:off x="83042" y="-11411"/>
              <a:ext cx="719701" cy="1006008"/>
            </a:xfrm>
            <a:prstGeom prst="rect">
              <a:avLst/>
            </a:prstGeom>
          </p:spPr>
          <p:txBody>
            <a:bodyPr anchor="ctr" rtlCol="false" tIns="44470" lIns="44470" bIns="44470" rIns="44470"/>
            <a:lstStyle/>
            <a:p>
              <a:pPr algn="ctr">
                <a:lnSpc>
                  <a:spcPts val="5179"/>
                </a:lnSpc>
              </a:pPr>
              <a:r>
                <a:rPr lang="en-US" sz="3699">
                  <a:solidFill>
                    <a:srgbClr val="17726D"/>
                  </a:solidFill>
                  <a:latin typeface="Poppins Bold"/>
                  <a:ea typeface="Poppins Bold"/>
                  <a:cs typeface="Poppins Bold"/>
                  <a:sym typeface="Poppins Bold"/>
                </a:rPr>
                <a:t>06</a:t>
              </a:r>
            </a:p>
          </p:txBody>
        </p:sp>
      </p:grpSp>
      <p:sp>
        <p:nvSpPr>
          <p:cNvPr name="AutoShape 20" id="20"/>
          <p:cNvSpPr/>
          <p:nvPr/>
        </p:nvSpPr>
        <p:spPr>
          <a:xfrm>
            <a:off x="489549" y="2632235"/>
            <a:ext cx="6008511" cy="0"/>
          </a:xfrm>
          <a:prstGeom prst="line">
            <a:avLst/>
          </a:prstGeom>
          <a:ln cap="flat" w="76200">
            <a:solidFill>
              <a:srgbClr val="EAE4D2"/>
            </a:solidFill>
            <a:prstDash val="solid"/>
            <a:headEnd type="none" len="sm" w="sm"/>
            <a:tailEnd type="none" len="sm" w="sm"/>
          </a:ln>
        </p:spPr>
      </p:sp>
      <p:grpSp>
        <p:nvGrpSpPr>
          <p:cNvPr name="Group 21" id="21"/>
          <p:cNvGrpSpPr/>
          <p:nvPr/>
        </p:nvGrpSpPr>
        <p:grpSpPr>
          <a:xfrm rot="0">
            <a:off x="13804765" y="-319416"/>
            <a:ext cx="11034469" cy="11249385"/>
            <a:chOff x="0" y="0"/>
            <a:chExt cx="2906198" cy="2962801"/>
          </a:xfrm>
        </p:grpSpPr>
        <p:sp>
          <p:nvSpPr>
            <p:cNvPr name="Freeform 22" id="22"/>
            <p:cNvSpPr/>
            <p:nvPr/>
          </p:nvSpPr>
          <p:spPr>
            <a:xfrm flipH="false" flipV="false" rot="0">
              <a:off x="0" y="0"/>
              <a:ext cx="2906198" cy="2962801"/>
            </a:xfrm>
            <a:custGeom>
              <a:avLst/>
              <a:gdLst/>
              <a:ahLst/>
              <a:cxnLst/>
              <a:rect r="r" b="b" t="t" l="l"/>
              <a:pathLst>
                <a:path h="2962801" w="2906198">
                  <a:moveTo>
                    <a:pt x="0" y="0"/>
                  </a:moveTo>
                  <a:lnTo>
                    <a:pt x="2906198" y="0"/>
                  </a:lnTo>
                  <a:lnTo>
                    <a:pt x="2906198" y="2962801"/>
                  </a:lnTo>
                  <a:lnTo>
                    <a:pt x="0" y="2962801"/>
                  </a:lnTo>
                  <a:close/>
                </a:path>
              </a:pathLst>
            </a:custGeom>
            <a:solidFill>
              <a:srgbClr val="17726D"/>
            </a:solidFill>
          </p:spPr>
        </p:sp>
        <p:sp>
          <p:nvSpPr>
            <p:cNvPr name="TextBox 23" id="23"/>
            <p:cNvSpPr txBox="true"/>
            <p:nvPr/>
          </p:nvSpPr>
          <p:spPr>
            <a:xfrm>
              <a:off x="0" y="-47625"/>
              <a:ext cx="2906198" cy="3010426"/>
            </a:xfrm>
            <a:prstGeom prst="rect">
              <a:avLst/>
            </a:prstGeom>
          </p:spPr>
          <p:txBody>
            <a:bodyPr anchor="ctr" rtlCol="false" tIns="50800" lIns="50800" bIns="50800" rIns="50800"/>
            <a:lstStyle/>
            <a:p>
              <a:pPr algn="ctr">
                <a:lnSpc>
                  <a:spcPts val="2479"/>
                </a:lnSpc>
              </a:pPr>
            </a:p>
          </p:txBody>
        </p:sp>
      </p:grpSp>
      <p:sp>
        <p:nvSpPr>
          <p:cNvPr name="TextBox 24" id="24"/>
          <p:cNvSpPr txBox="true"/>
          <p:nvPr/>
        </p:nvSpPr>
        <p:spPr>
          <a:xfrm rot="0">
            <a:off x="489549" y="474332"/>
            <a:ext cx="4924730" cy="1937385"/>
          </a:xfrm>
          <a:prstGeom prst="rect">
            <a:avLst/>
          </a:prstGeom>
        </p:spPr>
        <p:txBody>
          <a:bodyPr anchor="t" rtlCol="false" tIns="0" lIns="0" bIns="0" rIns="0">
            <a:spAutoFit/>
          </a:bodyPr>
          <a:lstStyle/>
          <a:p>
            <a:pPr algn="l">
              <a:lnSpc>
                <a:spcPts val="7560"/>
              </a:lnSpc>
            </a:pPr>
            <a:r>
              <a:rPr lang="en-US" sz="7200">
                <a:solidFill>
                  <a:srgbClr val="17726D"/>
                </a:solidFill>
                <a:latin typeface="Inter Bold"/>
                <a:ea typeface="Inter Bold"/>
                <a:cs typeface="Inter Bold"/>
                <a:sym typeface="Inter Bold"/>
              </a:rPr>
              <a:t>TABLE OF CONTENT</a:t>
            </a:r>
          </a:p>
        </p:txBody>
      </p:sp>
      <p:sp>
        <p:nvSpPr>
          <p:cNvPr name="TextBox 25" id="25"/>
          <p:cNvSpPr txBox="true"/>
          <p:nvPr/>
        </p:nvSpPr>
        <p:spPr>
          <a:xfrm rot="0">
            <a:off x="1951905" y="4965198"/>
            <a:ext cx="4458758" cy="584908"/>
          </a:xfrm>
          <a:prstGeom prst="rect">
            <a:avLst/>
          </a:prstGeom>
        </p:spPr>
        <p:txBody>
          <a:bodyPr anchor="t" rtlCol="false" tIns="0" lIns="0" bIns="0" rIns="0">
            <a:spAutoFit/>
          </a:bodyPr>
          <a:lstStyle/>
          <a:p>
            <a:pPr algn="l">
              <a:lnSpc>
                <a:spcPts val="4510"/>
              </a:lnSpc>
            </a:pPr>
            <a:r>
              <a:rPr lang="en-US" sz="3222">
                <a:solidFill>
                  <a:srgbClr val="000000"/>
                </a:solidFill>
                <a:latin typeface="Poppins Medium"/>
                <a:ea typeface="Poppins Medium"/>
                <a:cs typeface="Poppins Medium"/>
                <a:sym typeface="Poppins Medium"/>
              </a:rPr>
              <a:t>Introduction</a:t>
            </a:r>
          </a:p>
        </p:txBody>
      </p:sp>
      <p:sp>
        <p:nvSpPr>
          <p:cNvPr name="TextBox 26" id="26"/>
          <p:cNvSpPr txBox="true"/>
          <p:nvPr/>
        </p:nvSpPr>
        <p:spPr>
          <a:xfrm rot="0">
            <a:off x="7998140" y="5059222"/>
            <a:ext cx="4458758" cy="584908"/>
          </a:xfrm>
          <a:prstGeom prst="rect">
            <a:avLst/>
          </a:prstGeom>
        </p:spPr>
        <p:txBody>
          <a:bodyPr anchor="t" rtlCol="false" tIns="0" lIns="0" bIns="0" rIns="0">
            <a:spAutoFit/>
          </a:bodyPr>
          <a:lstStyle/>
          <a:p>
            <a:pPr algn="l">
              <a:lnSpc>
                <a:spcPts val="4510"/>
              </a:lnSpc>
            </a:pPr>
            <a:r>
              <a:rPr lang="en-US" sz="3222">
                <a:solidFill>
                  <a:srgbClr val="000000"/>
                </a:solidFill>
                <a:latin typeface="Poppins Medium"/>
                <a:ea typeface="Poppins Medium"/>
                <a:cs typeface="Poppins Medium"/>
                <a:sym typeface="Poppins Medium"/>
              </a:rPr>
              <a:t>Causes</a:t>
            </a:r>
          </a:p>
        </p:txBody>
      </p:sp>
      <p:sp>
        <p:nvSpPr>
          <p:cNvPr name="TextBox 27" id="27"/>
          <p:cNvSpPr txBox="true"/>
          <p:nvPr/>
        </p:nvSpPr>
        <p:spPr>
          <a:xfrm rot="0">
            <a:off x="1951905" y="6578955"/>
            <a:ext cx="4458758" cy="584908"/>
          </a:xfrm>
          <a:prstGeom prst="rect">
            <a:avLst/>
          </a:prstGeom>
        </p:spPr>
        <p:txBody>
          <a:bodyPr anchor="t" rtlCol="false" tIns="0" lIns="0" bIns="0" rIns="0">
            <a:spAutoFit/>
          </a:bodyPr>
          <a:lstStyle/>
          <a:p>
            <a:pPr algn="l">
              <a:lnSpc>
                <a:spcPts val="4510"/>
              </a:lnSpc>
            </a:pPr>
            <a:r>
              <a:rPr lang="en-US" sz="3222">
                <a:solidFill>
                  <a:srgbClr val="000000"/>
                </a:solidFill>
                <a:latin typeface="Poppins Medium"/>
                <a:ea typeface="Poppins Medium"/>
                <a:cs typeface="Poppins Medium"/>
                <a:sym typeface="Poppins Medium"/>
              </a:rPr>
              <a:t>Business Question</a:t>
            </a:r>
          </a:p>
        </p:txBody>
      </p:sp>
      <p:sp>
        <p:nvSpPr>
          <p:cNvPr name="TextBox 28" id="28"/>
          <p:cNvSpPr txBox="true"/>
          <p:nvPr/>
        </p:nvSpPr>
        <p:spPr>
          <a:xfrm rot="0">
            <a:off x="7998140" y="6672979"/>
            <a:ext cx="4458758" cy="584908"/>
          </a:xfrm>
          <a:prstGeom prst="rect">
            <a:avLst/>
          </a:prstGeom>
        </p:spPr>
        <p:txBody>
          <a:bodyPr anchor="t" rtlCol="false" tIns="0" lIns="0" bIns="0" rIns="0">
            <a:spAutoFit/>
          </a:bodyPr>
          <a:lstStyle/>
          <a:p>
            <a:pPr algn="l">
              <a:lnSpc>
                <a:spcPts val="4510"/>
              </a:lnSpc>
            </a:pPr>
            <a:r>
              <a:rPr lang="en-US" sz="3222">
                <a:solidFill>
                  <a:srgbClr val="000000"/>
                </a:solidFill>
                <a:latin typeface="Poppins Medium"/>
                <a:ea typeface="Poppins Medium"/>
                <a:cs typeface="Poppins Medium"/>
                <a:sym typeface="Poppins Medium"/>
              </a:rPr>
              <a:t>Recommendations</a:t>
            </a:r>
          </a:p>
        </p:txBody>
      </p:sp>
      <p:sp>
        <p:nvSpPr>
          <p:cNvPr name="TextBox 29" id="29"/>
          <p:cNvSpPr txBox="true"/>
          <p:nvPr/>
        </p:nvSpPr>
        <p:spPr>
          <a:xfrm rot="0">
            <a:off x="1951905" y="8192713"/>
            <a:ext cx="4458758" cy="584908"/>
          </a:xfrm>
          <a:prstGeom prst="rect">
            <a:avLst/>
          </a:prstGeom>
        </p:spPr>
        <p:txBody>
          <a:bodyPr anchor="t" rtlCol="false" tIns="0" lIns="0" bIns="0" rIns="0">
            <a:spAutoFit/>
          </a:bodyPr>
          <a:lstStyle/>
          <a:p>
            <a:pPr algn="l">
              <a:lnSpc>
                <a:spcPts val="4510"/>
              </a:lnSpc>
            </a:pPr>
            <a:r>
              <a:rPr lang="en-US" sz="3222">
                <a:solidFill>
                  <a:srgbClr val="000000"/>
                </a:solidFill>
                <a:latin typeface="Poppins Medium"/>
                <a:ea typeface="Poppins Medium"/>
                <a:cs typeface="Poppins Medium"/>
                <a:sym typeface="Poppins Medium"/>
              </a:rPr>
              <a:t>Analysis</a:t>
            </a:r>
          </a:p>
        </p:txBody>
      </p:sp>
      <p:sp>
        <p:nvSpPr>
          <p:cNvPr name="TextBox 30" id="30"/>
          <p:cNvSpPr txBox="true"/>
          <p:nvPr/>
        </p:nvSpPr>
        <p:spPr>
          <a:xfrm rot="0">
            <a:off x="7998140" y="8286737"/>
            <a:ext cx="4458758" cy="584908"/>
          </a:xfrm>
          <a:prstGeom prst="rect">
            <a:avLst/>
          </a:prstGeom>
        </p:spPr>
        <p:txBody>
          <a:bodyPr anchor="t" rtlCol="false" tIns="0" lIns="0" bIns="0" rIns="0">
            <a:spAutoFit/>
          </a:bodyPr>
          <a:lstStyle/>
          <a:p>
            <a:pPr algn="l">
              <a:lnSpc>
                <a:spcPts val="4510"/>
              </a:lnSpc>
            </a:pPr>
            <a:r>
              <a:rPr lang="en-US" sz="3222">
                <a:solidFill>
                  <a:srgbClr val="000000"/>
                </a:solidFill>
                <a:latin typeface="Poppins Medium"/>
                <a:ea typeface="Poppins Medium"/>
                <a:cs typeface="Poppins Medium"/>
                <a:sym typeface="Poppins Medium"/>
              </a:rPr>
              <a:t>Conclusion</a:t>
            </a:r>
          </a:p>
        </p:txBody>
      </p:sp>
      <p:sp>
        <p:nvSpPr>
          <p:cNvPr name="TextBox 31" id="31"/>
          <p:cNvSpPr txBox="true"/>
          <p:nvPr/>
        </p:nvSpPr>
        <p:spPr>
          <a:xfrm rot="0">
            <a:off x="508599" y="2938515"/>
            <a:ext cx="6818840" cy="396240"/>
          </a:xfrm>
          <a:prstGeom prst="rect">
            <a:avLst/>
          </a:prstGeom>
        </p:spPr>
        <p:txBody>
          <a:bodyPr anchor="t" rtlCol="false" tIns="0" lIns="0" bIns="0" rIns="0">
            <a:spAutoFit/>
          </a:bodyPr>
          <a:lstStyle/>
          <a:p>
            <a:pPr algn="l" marL="0" indent="0" lvl="0">
              <a:lnSpc>
                <a:spcPts val="3359"/>
              </a:lnSpc>
            </a:pPr>
            <a:r>
              <a:rPr lang="en-US" sz="2400" spc="177">
                <a:solidFill>
                  <a:srgbClr val="000000"/>
                </a:solidFill>
                <a:latin typeface="Open Sans Semi-Bold"/>
                <a:ea typeface="Open Sans Semi-Bold"/>
                <a:cs typeface="Open Sans Semi-Bold"/>
                <a:sym typeface="Open Sans Semi-Bold"/>
              </a:rPr>
              <a:t>CASE STUDY PRESENTATION</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a:off x="1028700" y="2150745"/>
            <a:ext cx="4420461" cy="0"/>
          </a:xfrm>
          <a:prstGeom prst="line">
            <a:avLst/>
          </a:prstGeom>
          <a:ln cap="flat" w="76200">
            <a:solidFill>
              <a:srgbClr val="EAE4D2"/>
            </a:solidFill>
            <a:prstDash val="solid"/>
            <a:headEnd type="none" len="sm" w="sm"/>
            <a:tailEnd type="none" len="sm" w="sm"/>
          </a:ln>
        </p:spPr>
      </p:sp>
      <p:sp>
        <p:nvSpPr>
          <p:cNvPr name="TextBox 3" id="3"/>
          <p:cNvSpPr txBox="true"/>
          <p:nvPr/>
        </p:nvSpPr>
        <p:spPr>
          <a:xfrm rot="0">
            <a:off x="823637" y="1133475"/>
            <a:ext cx="9251047" cy="1017270"/>
          </a:xfrm>
          <a:prstGeom prst="rect">
            <a:avLst/>
          </a:prstGeom>
        </p:spPr>
        <p:txBody>
          <a:bodyPr anchor="t" rtlCol="false" tIns="0" lIns="0" bIns="0" rIns="0">
            <a:spAutoFit/>
          </a:bodyPr>
          <a:lstStyle/>
          <a:p>
            <a:pPr algn="l">
              <a:lnSpc>
                <a:spcPts val="7769"/>
              </a:lnSpc>
            </a:pPr>
            <a:r>
              <a:rPr lang="en-US" sz="7399">
                <a:solidFill>
                  <a:srgbClr val="17726D"/>
                </a:solidFill>
                <a:latin typeface="Inter Bold"/>
                <a:ea typeface="Inter Bold"/>
                <a:cs typeface="Inter Bold"/>
                <a:sym typeface="Inter Bold"/>
              </a:rPr>
              <a:t>QUESTION</a:t>
            </a:r>
          </a:p>
        </p:txBody>
      </p:sp>
      <p:sp>
        <p:nvSpPr>
          <p:cNvPr name="TextBox 4" id="4"/>
          <p:cNvSpPr txBox="true"/>
          <p:nvPr/>
        </p:nvSpPr>
        <p:spPr>
          <a:xfrm rot="0">
            <a:off x="823637" y="3070529"/>
            <a:ext cx="17035736" cy="6293487"/>
          </a:xfrm>
          <a:prstGeom prst="rect">
            <a:avLst/>
          </a:prstGeom>
        </p:spPr>
        <p:txBody>
          <a:bodyPr anchor="t" rtlCol="false" tIns="0" lIns="0" bIns="0" rIns="0">
            <a:spAutoFit/>
          </a:bodyPr>
          <a:lstStyle/>
          <a:p>
            <a:pPr algn="just">
              <a:lnSpc>
                <a:spcPts val="5983"/>
              </a:lnSpc>
            </a:pPr>
            <a:r>
              <a:rPr lang="en-US" sz="3399" spc="135">
                <a:solidFill>
                  <a:srgbClr val="000000"/>
                </a:solidFill>
                <a:latin typeface="Poppins Bold"/>
                <a:ea typeface="Poppins Bold"/>
                <a:cs typeface="Poppins Bold"/>
                <a:sym typeface="Poppins Bold"/>
              </a:rPr>
              <a:t>Purpose of the Case Study:</a:t>
            </a:r>
          </a:p>
          <a:p>
            <a:pPr algn="just" marL="669286" indent="-334643" lvl="1">
              <a:lnSpc>
                <a:spcPts val="5455"/>
              </a:lnSpc>
              <a:buFont typeface="Arial"/>
              <a:buChar char="•"/>
            </a:pPr>
            <a:r>
              <a:rPr lang="en-US" sz="3099" spc="123">
                <a:solidFill>
                  <a:srgbClr val="000000"/>
                </a:solidFill>
                <a:latin typeface="Poppins"/>
                <a:ea typeface="Poppins"/>
                <a:cs typeface="Poppins"/>
                <a:sym typeface="Poppins"/>
              </a:rPr>
              <a:t>Explore 12 months of Cyclistic bike trip data to analyze patterns.</a:t>
            </a:r>
          </a:p>
          <a:p>
            <a:pPr algn="just" marL="669286" indent="-334643" lvl="1">
              <a:lnSpc>
                <a:spcPts val="5455"/>
              </a:lnSpc>
              <a:buFont typeface="Arial"/>
              <a:buChar char="•"/>
            </a:pPr>
            <a:r>
              <a:rPr lang="en-US" sz="3099" spc="123">
                <a:solidFill>
                  <a:srgbClr val="000000"/>
                </a:solidFill>
                <a:latin typeface="Poppins"/>
                <a:ea typeface="Poppins"/>
                <a:cs typeface="Poppins"/>
                <a:sym typeface="Poppins"/>
              </a:rPr>
              <a:t>Identify factors influencing subscription purchasing behavior.</a:t>
            </a:r>
          </a:p>
          <a:p>
            <a:pPr algn="just" marL="669286" indent="-334643" lvl="1">
              <a:lnSpc>
                <a:spcPts val="5455"/>
              </a:lnSpc>
              <a:buFont typeface="Arial"/>
              <a:buChar char="•"/>
            </a:pPr>
            <a:r>
              <a:rPr lang="en-US" sz="3099" spc="123">
                <a:solidFill>
                  <a:srgbClr val="000000"/>
                </a:solidFill>
                <a:latin typeface="Poppins Bold"/>
                <a:ea typeface="Poppins Bold"/>
                <a:cs typeface="Poppins Bold"/>
                <a:sym typeface="Poppins Bold"/>
              </a:rPr>
              <a:t>Goal:</a:t>
            </a:r>
            <a:r>
              <a:rPr lang="en-US" sz="3099" spc="123">
                <a:solidFill>
                  <a:srgbClr val="000000"/>
                </a:solidFill>
                <a:latin typeface="Poppins"/>
                <a:ea typeface="Poppins"/>
                <a:cs typeface="Poppins"/>
                <a:sym typeface="Poppins"/>
              </a:rPr>
              <a:t> Increase conversion of casual riders to premium members.</a:t>
            </a:r>
          </a:p>
          <a:p>
            <a:pPr algn="just">
              <a:lnSpc>
                <a:spcPts val="5455"/>
              </a:lnSpc>
            </a:pPr>
          </a:p>
          <a:p>
            <a:pPr algn="just">
              <a:lnSpc>
                <a:spcPts val="5983"/>
              </a:lnSpc>
            </a:pPr>
            <a:r>
              <a:rPr lang="en-US" sz="3399" spc="135">
                <a:solidFill>
                  <a:srgbClr val="000000"/>
                </a:solidFill>
                <a:latin typeface="Poppins Bold"/>
                <a:ea typeface="Poppins Bold"/>
                <a:cs typeface="Poppins Bold"/>
                <a:sym typeface="Poppins Bold"/>
              </a:rPr>
              <a:t>Business Problem:</a:t>
            </a:r>
          </a:p>
          <a:p>
            <a:pPr algn="just" marL="669286" indent="-334643" lvl="1">
              <a:lnSpc>
                <a:spcPts val="5455"/>
              </a:lnSpc>
              <a:buFont typeface="Arial"/>
              <a:buChar char="•"/>
            </a:pPr>
            <a:r>
              <a:rPr lang="en-US" sz="3099" spc="123">
                <a:solidFill>
                  <a:srgbClr val="000000"/>
                </a:solidFill>
                <a:latin typeface="Poppins"/>
                <a:ea typeface="Poppins"/>
                <a:cs typeface="Poppins"/>
                <a:sym typeface="Poppins"/>
              </a:rPr>
              <a:t>Analyze data to understand and influence subscription purchasing behavior.</a:t>
            </a:r>
          </a:p>
          <a:p>
            <a:pPr algn="just" marL="669286" indent="-334643" lvl="1">
              <a:lnSpc>
                <a:spcPts val="5455"/>
              </a:lnSpc>
              <a:buFont typeface="Arial"/>
              <a:buChar char="•"/>
            </a:pPr>
            <a:r>
              <a:rPr lang="en-US" sz="3099" spc="123">
                <a:solidFill>
                  <a:srgbClr val="000000"/>
                </a:solidFill>
                <a:latin typeface="Poppins"/>
                <a:ea typeface="Poppins"/>
                <a:cs typeface="Poppins"/>
                <a:sym typeface="Poppins"/>
              </a:rPr>
              <a:t>Develop strategies to encourage casual riders to purchase subscriptions.</a:t>
            </a:r>
          </a:p>
          <a:p>
            <a:pPr algn="just" marL="0" indent="0" lvl="0">
              <a:lnSpc>
                <a:spcPts val="5455"/>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600073" y="1113628"/>
            <a:ext cx="12815680" cy="1127757"/>
          </a:xfrm>
          <a:prstGeom prst="rect">
            <a:avLst/>
          </a:prstGeom>
        </p:spPr>
        <p:txBody>
          <a:bodyPr anchor="t" rtlCol="false" tIns="0" lIns="0" bIns="0" rIns="0">
            <a:spAutoFit/>
          </a:bodyPr>
          <a:lstStyle/>
          <a:p>
            <a:pPr algn="l">
              <a:lnSpc>
                <a:spcPts val="8609"/>
              </a:lnSpc>
            </a:pPr>
            <a:r>
              <a:rPr lang="en-US" sz="8199">
                <a:solidFill>
                  <a:srgbClr val="17726D"/>
                </a:solidFill>
                <a:latin typeface="Inter Bold"/>
                <a:ea typeface="Inter Bold"/>
                <a:cs typeface="Inter Bold"/>
                <a:sym typeface="Inter Bold"/>
              </a:rPr>
              <a:t>RIDES DISTRIBUTION</a:t>
            </a:r>
          </a:p>
        </p:txBody>
      </p:sp>
      <p:sp>
        <p:nvSpPr>
          <p:cNvPr name="TextBox 3" id="3"/>
          <p:cNvSpPr txBox="true"/>
          <p:nvPr/>
        </p:nvSpPr>
        <p:spPr>
          <a:xfrm rot="0">
            <a:off x="735429" y="3252161"/>
            <a:ext cx="9885797" cy="5616257"/>
          </a:xfrm>
          <a:prstGeom prst="rect">
            <a:avLst/>
          </a:prstGeom>
        </p:spPr>
        <p:txBody>
          <a:bodyPr anchor="t" rtlCol="false" tIns="0" lIns="0" bIns="0" rIns="0">
            <a:spAutoFit/>
          </a:bodyPr>
          <a:lstStyle/>
          <a:p>
            <a:pPr algn="just">
              <a:lnSpc>
                <a:spcPts val="6109"/>
              </a:lnSpc>
            </a:pPr>
            <a:r>
              <a:rPr lang="en-US" sz="3471" spc="138">
                <a:solidFill>
                  <a:srgbClr val="000000"/>
                </a:solidFill>
                <a:latin typeface="Poppins Bold"/>
                <a:ea typeface="Poppins Bold"/>
                <a:cs typeface="Poppins Bold"/>
                <a:sym typeface="Poppins Bold"/>
              </a:rPr>
              <a:t>Key Findings:</a:t>
            </a:r>
          </a:p>
          <a:p>
            <a:pPr algn="just" marL="674480" indent="-337240" lvl="1">
              <a:lnSpc>
                <a:spcPts val="5498"/>
              </a:lnSpc>
              <a:buFont typeface="Arial"/>
              <a:buChar char="•"/>
            </a:pPr>
            <a:r>
              <a:rPr lang="en-US" sz="3124" spc="124">
                <a:solidFill>
                  <a:srgbClr val="000000"/>
                </a:solidFill>
                <a:latin typeface="Poppins Bold"/>
                <a:ea typeface="Poppins Bold"/>
                <a:cs typeface="Poppins Bold"/>
                <a:sym typeface="Poppins Bold"/>
              </a:rPr>
              <a:t>Total Rides:</a:t>
            </a:r>
            <a:r>
              <a:rPr lang="en-US" sz="3124" spc="124">
                <a:solidFill>
                  <a:srgbClr val="000000"/>
                </a:solidFill>
                <a:latin typeface="Poppins"/>
                <a:ea typeface="Poppins"/>
                <a:cs typeface="Poppins"/>
                <a:sym typeface="Poppins"/>
              </a:rPr>
              <a:t> 5.74M</a:t>
            </a:r>
          </a:p>
          <a:p>
            <a:pPr algn="just" marL="674480" indent="-337240" lvl="1">
              <a:lnSpc>
                <a:spcPts val="5498"/>
              </a:lnSpc>
              <a:buFont typeface="Arial"/>
              <a:buChar char="•"/>
            </a:pPr>
            <a:r>
              <a:rPr lang="en-US" sz="3124" spc="124">
                <a:solidFill>
                  <a:srgbClr val="000000"/>
                </a:solidFill>
                <a:latin typeface="Poppins Bold"/>
                <a:ea typeface="Poppins Bold"/>
                <a:cs typeface="Poppins Bold"/>
                <a:sym typeface="Poppins Bold"/>
              </a:rPr>
              <a:t>Casual Riders:</a:t>
            </a:r>
            <a:r>
              <a:rPr lang="en-US" sz="3124" spc="124">
                <a:solidFill>
                  <a:srgbClr val="000000"/>
                </a:solidFill>
                <a:latin typeface="Poppins"/>
                <a:ea typeface="Poppins"/>
                <a:cs typeface="Poppins"/>
                <a:sym typeface="Poppins"/>
              </a:rPr>
              <a:t> 2.05M</a:t>
            </a:r>
          </a:p>
          <a:p>
            <a:pPr algn="just" marL="674480" indent="-337240" lvl="1">
              <a:lnSpc>
                <a:spcPts val="5498"/>
              </a:lnSpc>
              <a:buFont typeface="Arial"/>
              <a:buChar char="•"/>
            </a:pPr>
            <a:r>
              <a:rPr lang="en-US" sz="3124" spc="124">
                <a:solidFill>
                  <a:srgbClr val="000000"/>
                </a:solidFill>
                <a:latin typeface="Poppins Bold"/>
                <a:ea typeface="Poppins Bold"/>
                <a:cs typeface="Poppins Bold"/>
                <a:sym typeface="Poppins Bold"/>
              </a:rPr>
              <a:t>Premium Members:</a:t>
            </a:r>
            <a:r>
              <a:rPr lang="en-US" sz="3124" spc="124">
                <a:solidFill>
                  <a:srgbClr val="000000"/>
                </a:solidFill>
                <a:latin typeface="Poppins"/>
                <a:ea typeface="Poppins"/>
                <a:cs typeface="Poppins"/>
                <a:sym typeface="Poppins"/>
              </a:rPr>
              <a:t> 3.69M</a:t>
            </a:r>
          </a:p>
          <a:p>
            <a:pPr algn="just" marL="674480" indent="-337240" lvl="1">
              <a:lnSpc>
                <a:spcPts val="5498"/>
              </a:lnSpc>
              <a:buFont typeface="Arial"/>
              <a:buChar char="•"/>
            </a:pPr>
            <a:r>
              <a:rPr lang="en-US" sz="3124" spc="124">
                <a:solidFill>
                  <a:srgbClr val="000000"/>
                </a:solidFill>
                <a:latin typeface="Poppins Bold"/>
                <a:ea typeface="Poppins Bold"/>
                <a:cs typeface="Poppins Bold"/>
                <a:sym typeface="Poppins Bold"/>
              </a:rPr>
              <a:t>Insight:</a:t>
            </a:r>
            <a:r>
              <a:rPr lang="en-US" sz="3124" spc="124">
                <a:solidFill>
                  <a:srgbClr val="000000"/>
                </a:solidFill>
                <a:latin typeface="Poppins"/>
                <a:ea typeface="Poppins"/>
                <a:cs typeface="Poppins"/>
                <a:sym typeface="Poppins"/>
              </a:rPr>
              <a:t> Premium members have a higher overall usage, indicating potential for higher revenue from this group.</a:t>
            </a:r>
          </a:p>
          <a:p>
            <a:pPr algn="just" marL="0" indent="0" lvl="0">
              <a:lnSpc>
                <a:spcPts val="5498"/>
              </a:lnSpc>
            </a:pPr>
          </a:p>
        </p:txBody>
      </p:sp>
      <p:grpSp>
        <p:nvGrpSpPr>
          <p:cNvPr name="Group 4" id="4"/>
          <p:cNvGrpSpPr/>
          <p:nvPr/>
        </p:nvGrpSpPr>
        <p:grpSpPr>
          <a:xfrm rot="0">
            <a:off x="13096297" y="2088988"/>
            <a:ext cx="3540236" cy="7665371"/>
            <a:chOff x="0" y="0"/>
            <a:chExt cx="4720314" cy="10220495"/>
          </a:xfrm>
        </p:grpSpPr>
        <p:sp>
          <p:nvSpPr>
            <p:cNvPr name="Freeform 5" id="5"/>
            <p:cNvSpPr/>
            <p:nvPr/>
          </p:nvSpPr>
          <p:spPr>
            <a:xfrm flipH="false" flipV="false" rot="0">
              <a:off x="0" y="0"/>
              <a:ext cx="4720314" cy="3084684"/>
            </a:xfrm>
            <a:custGeom>
              <a:avLst/>
              <a:gdLst/>
              <a:ahLst/>
              <a:cxnLst/>
              <a:rect r="r" b="b" t="t" l="l"/>
              <a:pathLst>
                <a:path h="3084684" w="4720314">
                  <a:moveTo>
                    <a:pt x="0" y="0"/>
                  </a:moveTo>
                  <a:lnTo>
                    <a:pt x="4720314" y="0"/>
                  </a:lnTo>
                  <a:lnTo>
                    <a:pt x="4720314" y="3084684"/>
                  </a:lnTo>
                  <a:lnTo>
                    <a:pt x="0" y="3084684"/>
                  </a:lnTo>
                  <a:lnTo>
                    <a:pt x="0" y="0"/>
                  </a:lnTo>
                  <a:close/>
                </a:path>
              </a:pathLst>
            </a:custGeom>
            <a:blipFill>
              <a:blip r:embed="rId2"/>
              <a:stretch>
                <a:fillRect l="-3823" t="-10726" r="-216019" b="-3900"/>
              </a:stretch>
            </a:blipFill>
          </p:spPr>
        </p:sp>
        <p:sp>
          <p:nvSpPr>
            <p:cNvPr name="Freeform 6" id="6"/>
            <p:cNvSpPr/>
            <p:nvPr/>
          </p:nvSpPr>
          <p:spPr>
            <a:xfrm flipH="false" flipV="false" rot="0">
              <a:off x="0" y="3568527"/>
              <a:ext cx="4720314" cy="3084684"/>
            </a:xfrm>
            <a:custGeom>
              <a:avLst/>
              <a:gdLst/>
              <a:ahLst/>
              <a:cxnLst/>
              <a:rect r="r" b="b" t="t" l="l"/>
              <a:pathLst>
                <a:path h="3084684" w="4720314">
                  <a:moveTo>
                    <a:pt x="0" y="0"/>
                  </a:moveTo>
                  <a:lnTo>
                    <a:pt x="4720314" y="0"/>
                  </a:lnTo>
                  <a:lnTo>
                    <a:pt x="4720314" y="3084684"/>
                  </a:lnTo>
                  <a:lnTo>
                    <a:pt x="0" y="3084684"/>
                  </a:lnTo>
                  <a:lnTo>
                    <a:pt x="0" y="0"/>
                  </a:lnTo>
                  <a:close/>
                </a:path>
              </a:pathLst>
            </a:custGeom>
            <a:blipFill>
              <a:blip r:embed="rId2"/>
              <a:stretch>
                <a:fillRect l="-218568" t="-14626" r="-1274" b="0"/>
              </a:stretch>
            </a:blipFill>
          </p:spPr>
        </p:sp>
        <p:sp>
          <p:nvSpPr>
            <p:cNvPr name="Freeform 7" id="7"/>
            <p:cNvSpPr/>
            <p:nvPr/>
          </p:nvSpPr>
          <p:spPr>
            <a:xfrm flipH="false" flipV="false" rot="0">
              <a:off x="0" y="7135811"/>
              <a:ext cx="4720314" cy="3084684"/>
            </a:xfrm>
            <a:custGeom>
              <a:avLst/>
              <a:gdLst/>
              <a:ahLst/>
              <a:cxnLst/>
              <a:rect r="r" b="b" t="t" l="l"/>
              <a:pathLst>
                <a:path h="3084684" w="4720314">
                  <a:moveTo>
                    <a:pt x="0" y="0"/>
                  </a:moveTo>
                  <a:lnTo>
                    <a:pt x="4720314" y="0"/>
                  </a:lnTo>
                  <a:lnTo>
                    <a:pt x="4720314" y="3084684"/>
                  </a:lnTo>
                  <a:lnTo>
                    <a:pt x="0" y="3084684"/>
                  </a:lnTo>
                  <a:lnTo>
                    <a:pt x="0" y="0"/>
                  </a:lnTo>
                  <a:close/>
                </a:path>
              </a:pathLst>
            </a:custGeom>
            <a:blipFill>
              <a:blip r:embed="rId2"/>
              <a:stretch>
                <a:fillRect l="-107054" t="-6825" r="-112789" b="-7800"/>
              </a:stretch>
            </a:blipFill>
          </p:spPr>
        </p:sp>
      </p:grpSp>
      <p:sp>
        <p:nvSpPr>
          <p:cNvPr name="AutoShape 8" id="8"/>
          <p:cNvSpPr/>
          <p:nvPr/>
        </p:nvSpPr>
        <p:spPr>
          <a:xfrm>
            <a:off x="600073" y="2274722"/>
            <a:ext cx="6492240" cy="0"/>
          </a:xfrm>
          <a:prstGeom prst="line">
            <a:avLst/>
          </a:prstGeom>
          <a:ln cap="flat" w="66675">
            <a:solidFill>
              <a:srgbClr val="EAE4D2"/>
            </a:solidFill>
            <a:prstDash val="solid"/>
            <a:headEnd type="none" len="sm" w="sm"/>
            <a:tailEnd type="none" len="sm" w="sm"/>
          </a:ln>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2516160" y="2859532"/>
            <a:ext cx="4009154" cy="2837527"/>
          </a:xfrm>
          <a:custGeom>
            <a:avLst/>
            <a:gdLst/>
            <a:ahLst/>
            <a:cxnLst/>
            <a:rect r="r" b="b" t="t" l="l"/>
            <a:pathLst>
              <a:path h="2837527" w="4009154">
                <a:moveTo>
                  <a:pt x="0" y="0"/>
                </a:moveTo>
                <a:lnTo>
                  <a:pt x="4009154" y="0"/>
                </a:lnTo>
                <a:lnTo>
                  <a:pt x="4009154" y="2837527"/>
                </a:lnTo>
                <a:lnTo>
                  <a:pt x="0" y="2837527"/>
                </a:lnTo>
                <a:lnTo>
                  <a:pt x="0" y="0"/>
                </a:lnTo>
                <a:close/>
              </a:path>
            </a:pathLst>
          </a:custGeom>
          <a:blipFill>
            <a:blip r:embed="rId2"/>
            <a:stretch>
              <a:fillRect l="-17443" t="-22543" r="-140673" b="-7950"/>
            </a:stretch>
          </a:blipFill>
        </p:spPr>
      </p:sp>
      <p:sp>
        <p:nvSpPr>
          <p:cNvPr name="Freeform 3" id="3"/>
          <p:cNvSpPr/>
          <p:nvPr/>
        </p:nvSpPr>
        <p:spPr>
          <a:xfrm flipH="false" flipV="false" rot="0">
            <a:off x="12516160" y="6316184"/>
            <a:ext cx="4009154" cy="2837527"/>
          </a:xfrm>
          <a:custGeom>
            <a:avLst/>
            <a:gdLst/>
            <a:ahLst/>
            <a:cxnLst/>
            <a:rect r="r" b="b" t="t" l="l"/>
            <a:pathLst>
              <a:path h="2837527" w="4009154">
                <a:moveTo>
                  <a:pt x="0" y="0"/>
                </a:moveTo>
                <a:lnTo>
                  <a:pt x="4009154" y="0"/>
                </a:lnTo>
                <a:lnTo>
                  <a:pt x="4009154" y="2837527"/>
                </a:lnTo>
                <a:lnTo>
                  <a:pt x="0" y="2837527"/>
                </a:lnTo>
                <a:lnTo>
                  <a:pt x="0" y="0"/>
                </a:lnTo>
                <a:close/>
              </a:path>
            </a:pathLst>
          </a:custGeom>
          <a:blipFill>
            <a:blip r:embed="rId2"/>
            <a:stretch>
              <a:fillRect l="-145738" t="-18831" r="-12379" b="-11662"/>
            </a:stretch>
          </a:blipFill>
        </p:spPr>
      </p:sp>
      <p:sp>
        <p:nvSpPr>
          <p:cNvPr name="TextBox 4" id="4"/>
          <p:cNvSpPr txBox="true"/>
          <p:nvPr/>
        </p:nvSpPr>
        <p:spPr>
          <a:xfrm rot="0">
            <a:off x="532395" y="739645"/>
            <a:ext cx="18035346" cy="1085848"/>
          </a:xfrm>
          <a:prstGeom prst="rect">
            <a:avLst/>
          </a:prstGeom>
        </p:spPr>
        <p:txBody>
          <a:bodyPr anchor="t" rtlCol="false" tIns="0" lIns="0" bIns="0" rIns="0">
            <a:spAutoFit/>
          </a:bodyPr>
          <a:lstStyle/>
          <a:p>
            <a:pPr algn="l">
              <a:lnSpc>
                <a:spcPts val="8399"/>
              </a:lnSpc>
            </a:pPr>
            <a:r>
              <a:rPr lang="en-US" sz="7999">
                <a:solidFill>
                  <a:srgbClr val="17726D"/>
                </a:solidFill>
                <a:latin typeface="Inter Bold"/>
                <a:ea typeface="Inter Bold"/>
                <a:cs typeface="Inter Bold"/>
                <a:sym typeface="Inter Bold"/>
              </a:rPr>
              <a:t>AVERAGE RIDE DURATION </a:t>
            </a:r>
          </a:p>
        </p:txBody>
      </p:sp>
      <p:sp>
        <p:nvSpPr>
          <p:cNvPr name="TextBox 5" id="5"/>
          <p:cNvSpPr txBox="true"/>
          <p:nvPr/>
        </p:nvSpPr>
        <p:spPr>
          <a:xfrm rot="0">
            <a:off x="803107" y="2913771"/>
            <a:ext cx="9885797" cy="5937675"/>
          </a:xfrm>
          <a:prstGeom prst="rect">
            <a:avLst/>
          </a:prstGeom>
        </p:spPr>
        <p:txBody>
          <a:bodyPr anchor="t" rtlCol="false" tIns="0" lIns="0" bIns="0" rIns="0">
            <a:spAutoFit/>
          </a:bodyPr>
          <a:lstStyle/>
          <a:p>
            <a:pPr algn="just">
              <a:lnSpc>
                <a:spcPts val="6109"/>
              </a:lnSpc>
            </a:pPr>
            <a:r>
              <a:rPr lang="en-US" sz="3471" spc="138">
                <a:solidFill>
                  <a:srgbClr val="000000"/>
                </a:solidFill>
                <a:latin typeface="Poppins Bold"/>
                <a:ea typeface="Poppins Bold"/>
                <a:cs typeface="Poppins Bold"/>
                <a:sym typeface="Poppins Bold"/>
              </a:rPr>
              <a:t>Key Findings:</a:t>
            </a:r>
          </a:p>
          <a:p>
            <a:pPr algn="just" marL="674481" indent="-337240" lvl="1">
              <a:lnSpc>
                <a:spcPts val="5498"/>
              </a:lnSpc>
              <a:buFont typeface="Arial"/>
              <a:buChar char="•"/>
            </a:pPr>
            <a:r>
              <a:rPr lang="en-US" sz="3124" spc="124">
                <a:solidFill>
                  <a:srgbClr val="000000"/>
                </a:solidFill>
                <a:latin typeface="Poppins Bold"/>
                <a:ea typeface="Poppins Bold"/>
                <a:cs typeface="Poppins Bold"/>
                <a:sym typeface="Poppins Bold"/>
              </a:rPr>
              <a:t>Average Ride Duration: </a:t>
            </a:r>
          </a:p>
          <a:p>
            <a:pPr algn="just" marL="1348962" indent="-449654" lvl="2">
              <a:lnSpc>
                <a:spcPts val="5498"/>
              </a:lnSpc>
              <a:buFont typeface="Arial"/>
              <a:buChar char="⚬"/>
            </a:pPr>
            <a:r>
              <a:rPr lang="en-US" sz="3124" spc="124">
                <a:solidFill>
                  <a:srgbClr val="000000"/>
                </a:solidFill>
                <a:latin typeface="Poppins Bold"/>
                <a:ea typeface="Poppins Bold"/>
                <a:cs typeface="Poppins Bold"/>
                <a:sym typeface="Poppins Bold"/>
              </a:rPr>
              <a:t>Casual riders:</a:t>
            </a:r>
            <a:r>
              <a:rPr lang="en-US" sz="3124" spc="124">
                <a:solidFill>
                  <a:srgbClr val="000000"/>
                </a:solidFill>
                <a:latin typeface="Poppins"/>
                <a:ea typeface="Poppins"/>
                <a:cs typeface="Poppins"/>
                <a:sym typeface="Poppins"/>
              </a:rPr>
              <a:t> 10.64 minutes, </a:t>
            </a:r>
          </a:p>
          <a:p>
            <a:pPr algn="just" marL="1348962" indent="-449654" lvl="2">
              <a:lnSpc>
                <a:spcPts val="5498"/>
              </a:lnSpc>
              <a:buFont typeface="Arial"/>
              <a:buChar char="⚬"/>
            </a:pPr>
            <a:r>
              <a:rPr lang="en-US" sz="3124" spc="124">
                <a:solidFill>
                  <a:srgbClr val="000000"/>
                </a:solidFill>
                <a:latin typeface="Poppins Bold"/>
                <a:ea typeface="Poppins Bold"/>
                <a:cs typeface="Poppins Bold"/>
                <a:sym typeface="Poppins Bold"/>
              </a:rPr>
              <a:t>Premium members:</a:t>
            </a:r>
            <a:r>
              <a:rPr lang="en-US" sz="3124" spc="124">
                <a:solidFill>
                  <a:srgbClr val="000000"/>
                </a:solidFill>
                <a:latin typeface="Poppins"/>
                <a:ea typeface="Poppins"/>
                <a:cs typeface="Poppins"/>
                <a:sym typeface="Poppins"/>
              </a:rPr>
              <a:t> 8.28 minutes.</a:t>
            </a:r>
          </a:p>
          <a:p>
            <a:pPr algn="just">
              <a:lnSpc>
                <a:spcPts val="2506"/>
              </a:lnSpc>
            </a:pPr>
          </a:p>
          <a:p>
            <a:pPr algn="just" marL="674481" indent="-337240" lvl="1">
              <a:lnSpc>
                <a:spcPts val="5498"/>
              </a:lnSpc>
              <a:buFont typeface="Arial"/>
              <a:buChar char="•"/>
            </a:pPr>
            <a:r>
              <a:rPr lang="en-US" sz="3124" spc="124">
                <a:solidFill>
                  <a:srgbClr val="000000"/>
                </a:solidFill>
                <a:latin typeface="Poppins Bold"/>
                <a:ea typeface="Poppins Bold"/>
                <a:cs typeface="Poppins Bold"/>
                <a:sym typeface="Poppins Bold"/>
              </a:rPr>
              <a:t>Insight:</a:t>
            </a:r>
            <a:r>
              <a:rPr lang="en-US" sz="3124" spc="124">
                <a:solidFill>
                  <a:srgbClr val="000000"/>
                </a:solidFill>
                <a:latin typeface="Poppins"/>
                <a:ea typeface="Poppins"/>
                <a:cs typeface="Poppins"/>
                <a:sym typeface="Poppins"/>
              </a:rPr>
              <a:t> Casual riders tend to have longer ride durations, suggesting they might use bikes for leisurely trips more often.</a:t>
            </a:r>
          </a:p>
          <a:p>
            <a:pPr algn="just" marL="0" indent="0" lvl="0">
              <a:lnSpc>
                <a:spcPts val="5498"/>
              </a:lnSpc>
            </a:pPr>
          </a:p>
        </p:txBody>
      </p:sp>
      <p:sp>
        <p:nvSpPr>
          <p:cNvPr name="AutoShape 6" id="6"/>
          <p:cNvSpPr/>
          <p:nvPr/>
        </p:nvSpPr>
        <p:spPr>
          <a:xfrm>
            <a:off x="532395" y="1858830"/>
            <a:ext cx="6492240" cy="0"/>
          </a:xfrm>
          <a:prstGeom prst="line">
            <a:avLst/>
          </a:prstGeom>
          <a:ln cap="flat" w="66675">
            <a:solidFill>
              <a:srgbClr val="EAE4D2"/>
            </a:solidFill>
            <a:prstDash val="solid"/>
            <a:headEnd type="none" len="sm" w="sm"/>
            <a:tailEnd type="none" len="sm" w="sm"/>
          </a:ln>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115627" y="3251808"/>
            <a:ext cx="10837184" cy="5129346"/>
          </a:xfrm>
          <a:custGeom>
            <a:avLst/>
            <a:gdLst/>
            <a:ahLst/>
            <a:cxnLst/>
            <a:rect r="r" b="b" t="t" l="l"/>
            <a:pathLst>
              <a:path h="5129346" w="10837184">
                <a:moveTo>
                  <a:pt x="0" y="0"/>
                </a:moveTo>
                <a:lnTo>
                  <a:pt x="10837184" y="0"/>
                </a:lnTo>
                <a:lnTo>
                  <a:pt x="10837184" y="5129346"/>
                </a:lnTo>
                <a:lnTo>
                  <a:pt x="0" y="5129346"/>
                </a:lnTo>
                <a:lnTo>
                  <a:pt x="0" y="0"/>
                </a:lnTo>
                <a:close/>
              </a:path>
            </a:pathLst>
          </a:custGeom>
          <a:blipFill>
            <a:blip r:embed="rId2"/>
            <a:stretch>
              <a:fillRect l="0" t="-232" r="0" b="-232"/>
            </a:stretch>
          </a:blipFill>
        </p:spPr>
      </p:sp>
      <p:sp>
        <p:nvSpPr>
          <p:cNvPr name="TextBox 3" id="3"/>
          <p:cNvSpPr txBox="true"/>
          <p:nvPr/>
        </p:nvSpPr>
        <p:spPr>
          <a:xfrm rot="0">
            <a:off x="839945" y="581319"/>
            <a:ext cx="10315536" cy="1150616"/>
          </a:xfrm>
          <a:prstGeom prst="rect">
            <a:avLst/>
          </a:prstGeom>
        </p:spPr>
        <p:txBody>
          <a:bodyPr anchor="t" rtlCol="false" tIns="0" lIns="0" bIns="0" rIns="0">
            <a:spAutoFit/>
          </a:bodyPr>
          <a:lstStyle/>
          <a:p>
            <a:pPr algn="l">
              <a:lnSpc>
                <a:spcPts val="8819"/>
              </a:lnSpc>
            </a:pPr>
            <a:r>
              <a:rPr lang="en-US" sz="8399">
                <a:solidFill>
                  <a:srgbClr val="17726D"/>
                </a:solidFill>
                <a:latin typeface="Inter Bold"/>
                <a:ea typeface="Inter Bold"/>
                <a:cs typeface="Inter Bold"/>
                <a:sym typeface="Inter Bold"/>
              </a:rPr>
              <a:t>PEAK RIDING HOUR</a:t>
            </a:r>
          </a:p>
        </p:txBody>
      </p:sp>
      <p:sp>
        <p:nvSpPr>
          <p:cNvPr name="TextBox 4" id="4"/>
          <p:cNvSpPr txBox="true"/>
          <p:nvPr/>
        </p:nvSpPr>
        <p:spPr>
          <a:xfrm rot="0">
            <a:off x="839945" y="3070833"/>
            <a:ext cx="5777411" cy="5408155"/>
          </a:xfrm>
          <a:prstGeom prst="rect">
            <a:avLst/>
          </a:prstGeom>
        </p:spPr>
        <p:txBody>
          <a:bodyPr anchor="t" rtlCol="false" tIns="0" lIns="0" bIns="0" rIns="0">
            <a:spAutoFit/>
          </a:bodyPr>
          <a:lstStyle/>
          <a:p>
            <a:pPr algn="just">
              <a:lnSpc>
                <a:spcPts val="4856"/>
              </a:lnSpc>
            </a:pPr>
            <a:r>
              <a:rPr lang="en-US" sz="2759" spc="110">
                <a:solidFill>
                  <a:srgbClr val="000000"/>
                </a:solidFill>
                <a:latin typeface="Poppins Bold"/>
                <a:ea typeface="Poppins Bold"/>
                <a:cs typeface="Poppins Bold"/>
                <a:sym typeface="Poppins Bold"/>
              </a:rPr>
              <a:t>Key Findings:</a:t>
            </a:r>
          </a:p>
          <a:p>
            <a:pPr algn="just" marL="515490" indent="-257745" lvl="1">
              <a:lnSpc>
                <a:spcPts val="4202"/>
              </a:lnSpc>
              <a:buFont typeface="Arial"/>
              <a:buChar char="•"/>
            </a:pPr>
            <a:r>
              <a:rPr lang="en-US" sz="2387" spc="95">
                <a:solidFill>
                  <a:srgbClr val="000000"/>
                </a:solidFill>
                <a:latin typeface="Poppins Bold"/>
                <a:ea typeface="Poppins Bold"/>
                <a:cs typeface="Poppins Bold"/>
                <a:sym typeface="Poppins Bold"/>
              </a:rPr>
              <a:t>Peak Riding Hour:</a:t>
            </a:r>
            <a:r>
              <a:rPr lang="en-US" sz="2387" spc="95">
                <a:solidFill>
                  <a:srgbClr val="000000"/>
                </a:solidFill>
                <a:latin typeface="Poppins"/>
                <a:ea typeface="Poppins"/>
                <a:cs typeface="Poppins"/>
                <a:sym typeface="Poppins"/>
              </a:rPr>
              <a:t> 5 PM for both user types.</a:t>
            </a:r>
          </a:p>
          <a:p>
            <a:pPr algn="just" marL="515490" indent="-257745" lvl="1">
              <a:lnSpc>
                <a:spcPts val="4202"/>
              </a:lnSpc>
              <a:buFont typeface="Arial"/>
              <a:buChar char="•"/>
            </a:pPr>
            <a:r>
              <a:rPr lang="en-US" sz="2387" spc="95">
                <a:solidFill>
                  <a:srgbClr val="000000"/>
                </a:solidFill>
                <a:latin typeface="Poppins Bold"/>
                <a:ea typeface="Poppins Bold"/>
                <a:cs typeface="Poppins Bold"/>
                <a:sym typeface="Poppins Bold"/>
              </a:rPr>
              <a:t>Lowest Rides:</a:t>
            </a:r>
            <a:r>
              <a:rPr lang="en-US" sz="2387" spc="95">
                <a:solidFill>
                  <a:srgbClr val="000000"/>
                </a:solidFill>
                <a:latin typeface="Poppins"/>
                <a:ea typeface="Poppins"/>
                <a:cs typeface="Poppins"/>
                <a:sym typeface="Poppins"/>
              </a:rPr>
              <a:t> 3 PM for premium members.</a:t>
            </a:r>
          </a:p>
          <a:p>
            <a:pPr algn="just" marL="515490" indent="-257745" lvl="1">
              <a:lnSpc>
                <a:spcPts val="4202"/>
              </a:lnSpc>
              <a:buFont typeface="Arial"/>
              <a:buChar char="•"/>
            </a:pPr>
            <a:r>
              <a:rPr lang="en-US" sz="2387" spc="95">
                <a:solidFill>
                  <a:srgbClr val="000000"/>
                </a:solidFill>
                <a:latin typeface="Poppins Bold"/>
                <a:ea typeface="Poppins Bold"/>
                <a:cs typeface="Poppins Bold"/>
                <a:sym typeface="Poppins Bold"/>
              </a:rPr>
              <a:t>Insight:</a:t>
            </a:r>
            <a:r>
              <a:rPr lang="en-US" sz="2387" spc="95">
                <a:solidFill>
                  <a:srgbClr val="000000"/>
                </a:solidFill>
                <a:latin typeface="Poppins"/>
                <a:ea typeface="Poppins"/>
                <a:cs typeface="Poppins"/>
                <a:sym typeface="Poppins"/>
              </a:rPr>
              <a:t> Understanding peak usage times can help in scheduling targeted marketing efforts.</a:t>
            </a:r>
          </a:p>
          <a:p>
            <a:pPr algn="just" marL="0" indent="0" lvl="0">
              <a:lnSpc>
                <a:spcPts val="4202"/>
              </a:lnSpc>
            </a:pPr>
          </a:p>
        </p:txBody>
      </p:sp>
      <p:sp>
        <p:nvSpPr>
          <p:cNvPr name="AutoShape 5" id="5"/>
          <p:cNvSpPr/>
          <p:nvPr/>
        </p:nvSpPr>
        <p:spPr>
          <a:xfrm>
            <a:off x="839945" y="1765272"/>
            <a:ext cx="6492240" cy="0"/>
          </a:xfrm>
          <a:prstGeom prst="line">
            <a:avLst/>
          </a:prstGeom>
          <a:ln cap="flat" w="66675">
            <a:solidFill>
              <a:srgbClr val="EAE4D2"/>
            </a:solidFill>
            <a:prstDash val="solid"/>
            <a:headEnd type="none" len="sm" w="sm"/>
            <a:tailEnd type="none" len="sm" w="sm"/>
          </a:ln>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flipV="true">
            <a:off x="479233" y="1704020"/>
            <a:ext cx="6117767" cy="38100"/>
          </a:xfrm>
          <a:prstGeom prst="line">
            <a:avLst/>
          </a:prstGeom>
          <a:ln cap="flat" w="76200">
            <a:solidFill>
              <a:srgbClr val="EAE4D2"/>
            </a:solidFill>
            <a:prstDash val="solid"/>
            <a:headEnd type="none" len="sm" w="sm"/>
            <a:tailEnd type="none" len="sm" w="sm"/>
          </a:ln>
        </p:spPr>
      </p:sp>
      <p:sp>
        <p:nvSpPr>
          <p:cNvPr name="Freeform 3" id="3"/>
          <p:cNvSpPr/>
          <p:nvPr/>
        </p:nvSpPr>
        <p:spPr>
          <a:xfrm flipH="false" flipV="false" rot="0">
            <a:off x="7115627" y="3251808"/>
            <a:ext cx="10837184" cy="5129346"/>
          </a:xfrm>
          <a:custGeom>
            <a:avLst/>
            <a:gdLst/>
            <a:ahLst/>
            <a:cxnLst/>
            <a:rect r="r" b="b" t="t" l="l"/>
            <a:pathLst>
              <a:path h="5129346" w="10837184">
                <a:moveTo>
                  <a:pt x="0" y="0"/>
                </a:moveTo>
                <a:lnTo>
                  <a:pt x="10837184" y="0"/>
                </a:lnTo>
                <a:lnTo>
                  <a:pt x="10837184" y="5129346"/>
                </a:lnTo>
                <a:lnTo>
                  <a:pt x="0" y="5129346"/>
                </a:lnTo>
                <a:lnTo>
                  <a:pt x="0" y="0"/>
                </a:lnTo>
                <a:close/>
              </a:path>
            </a:pathLst>
          </a:custGeom>
          <a:blipFill>
            <a:blip r:embed="rId2"/>
            <a:stretch>
              <a:fillRect l="0" t="-232" r="0" b="-232"/>
            </a:stretch>
          </a:blipFill>
        </p:spPr>
      </p:sp>
      <p:sp>
        <p:nvSpPr>
          <p:cNvPr name="Freeform 4" id="4"/>
          <p:cNvSpPr/>
          <p:nvPr/>
        </p:nvSpPr>
        <p:spPr>
          <a:xfrm flipH="false" flipV="false" rot="0">
            <a:off x="6825382" y="2800135"/>
            <a:ext cx="11127429" cy="6130527"/>
          </a:xfrm>
          <a:custGeom>
            <a:avLst/>
            <a:gdLst/>
            <a:ahLst/>
            <a:cxnLst/>
            <a:rect r="r" b="b" t="t" l="l"/>
            <a:pathLst>
              <a:path h="6130527" w="11127429">
                <a:moveTo>
                  <a:pt x="0" y="0"/>
                </a:moveTo>
                <a:lnTo>
                  <a:pt x="11127429" y="0"/>
                </a:lnTo>
                <a:lnTo>
                  <a:pt x="11127429" y="6130527"/>
                </a:lnTo>
                <a:lnTo>
                  <a:pt x="0" y="6130527"/>
                </a:lnTo>
                <a:lnTo>
                  <a:pt x="0" y="0"/>
                </a:lnTo>
                <a:close/>
              </a:path>
            </a:pathLst>
          </a:custGeom>
          <a:blipFill>
            <a:blip r:embed="rId3"/>
            <a:stretch>
              <a:fillRect l="0" t="0" r="0" b="0"/>
            </a:stretch>
          </a:blipFill>
        </p:spPr>
      </p:sp>
      <p:sp>
        <p:nvSpPr>
          <p:cNvPr name="TextBox 5" id="5"/>
          <p:cNvSpPr txBox="true"/>
          <p:nvPr/>
        </p:nvSpPr>
        <p:spPr>
          <a:xfrm rot="0">
            <a:off x="478996" y="515305"/>
            <a:ext cx="13496401" cy="1150616"/>
          </a:xfrm>
          <a:prstGeom prst="rect">
            <a:avLst/>
          </a:prstGeom>
        </p:spPr>
        <p:txBody>
          <a:bodyPr anchor="t" rtlCol="false" tIns="0" lIns="0" bIns="0" rIns="0">
            <a:spAutoFit/>
          </a:bodyPr>
          <a:lstStyle/>
          <a:p>
            <a:pPr algn="l">
              <a:lnSpc>
                <a:spcPts val="8819"/>
              </a:lnSpc>
            </a:pPr>
            <a:r>
              <a:rPr lang="en-US" sz="8399">
                <a:solidFill>
                  <a:srgbClr val="17726D"/>
                </a:solidFill>
                <a:latin typeface="Inter Bold"/>
                <a:ea typeface="Inter Bold"/>
                <a:cs typeface="Inter Bold"/>
                <a:sym typeface="Inter Bold"/>
              </a:rPr>
              <a:t>POPULAR DAYS FOR RIDE</a:t>
            </a:r>
          </a:p>
        </p:txBody>
      </p:sp>
      <p:sp>
        <p:nvSpPr>
          <p:cNvPr name="TextBox 6" id="6"/>
          <p:cNvSpPr txBox="true"/>
          <p:nvPr/>
        </p:nvSpPr>
        <p:spPr>
          <a:xfrm rot="0">
            <a:off x="478996" y="3516095"/>
            <a:ext cx="5777411" cy="4527156"/>
          </a:xfrm>
          <a:prstGeom prst="rect">
            <a:avLst/>
          </a:prstGeom>
        </p:spPr>
        <p:txBody>
          <a:bodyPr anchor="t" rtlCol="false" tIns="0" lIns="0" bIns="0" rIns="0">
            <a:spAutoFit/>
          </a:bodyPr>
          <a:lstStyle/>
          <a:p>
            <a:pPr algn="just">
              <a:lnSpc>
                <a:spcPts val="5032"/>
              </a:lnSpc>
            </a:pPr>
            <a:r>
              <a:rPr lang="en-US" sz="2859" spc="114">
                <a:solidFill>
                  <a:srgbClr val="000000"/>
                </a:solidFill>
                <a:latin typeface="Poppins Bold"/>
                <a:ea typeface="Poppins Bold"/>
                <a:cs typeface="Poppins Bold"/>
                <a:sym typeface="Poppins Bold"/>
              </a:rPr>
              <a:t>Key Findings:</a:t>
            </a:r>
          </a:p>
          <a:p>
            <a:pPr algn="just" marL="537079" indent="-268540" lvl="1">
              <a:lnSpc>
                <a:spcPts val="4378"/>
              </a:lnSpc>
              <a:buFont typeface="Arial"/>
              <a:buChar char="•"/>
            </a:pPr>
            <a:r>
              <a:rPr lang="en-US" sz="2487" spc="99">
                <a:solidFill>
                  <a:srgbClr val="000000"/>
                </a:solidFill>
                <a:latin typeface="Poppins Bold"/>
                <a:ea typeface="Poppins Bold"/>
                <a:cs typeface="Poppins Bold"/>
                <a:sym typeface="Poppins Bold"/>
              </a:rPr>
              <a:t>Popular Days:</a:t>
            </a:r>
            <a:r>
              <a:rPr lang="en-US" sz="2487" spc="99">
                <a:solidFill>
                  <a:srgbClr val="000000"/>
                </a:solidFill>
                <a:latin typeface="Poppins"/>
                <a:ea typeface="Poppins"/>
                <a:cs typeface="Poppins"/>
                <a:sym typeface="Poppins"/>
              </a:rPr>
              <a:t> Saturday &amp; Sunday for both user types.</a:t>
            </a:r>
          </a:p>
          <a:p>
            <a:pPr algn="just" marL="537079" indent="-268540" lvl="1">
              <a:lnSpc>
                <a:spcPts val="4378"/>
              </a:lnSpc>
              <a:buFont typeface="Arial"/>
              <a:buChar char="•"/>
            </a:pPr>
            <a:r>
              <a:rPr lang="en-US" sz="2487" spc="99">
                <a:solidFill>
                  <a:srgbClr val="000000"/>
                </a:solidFill>
                <a:latin typeface="Poppins Bold"/>
                <a:ea typeface="Poppins Bold"/>
                <a:cs typeface="Poppins Bold"/>
                <a:sym typeface="Poppins Bold"/>
              </a:rPr>
              <a:t>Insight:</a:t>
            </a:r>
            <a:r>
              <a:rPr lang="en-US" sz="2487" spc="99">
                <a:solidFill>
                  <a:srgbClr val="000000"/>
                </a:solidFill>
                <a:latin typeface="Poppins"/>
                <a:ea typeface="Poppins"/>
                <a:cs typeface="Poppins"/>
                <a:sym typeface="Poppins"/>
              </a:rPr>
              <a:t> Weekend promotions could effectively target both casual riders and premium members.</a:t>
            </a:r>
          </a:p>
          <a:p>
            <a:pPr algn="just" marL="0" indent="0" lvl="0">
              <a:lnSpc>
                <a:spcPts val="4730"/>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003588" y="4894238"/>
            <a:ext cx="12280824" cy="5190864"/>
          </a:xfrm>
          <a:custGeom>
            <a:avLst/>
            <a:gdLst/>
            <a:ahLst/>
            <a:cxnLst/>
            <a:rect r="r" b="b" t="t" l="l"/>
            <a:pathLst>
              <a:path h="5190864" w="12280824">
                <a:moveTo>
                  <a:pt x="0" y="0"/>
                </a:moveTo>
                <a:lnTo>
                  <a:pt x="12280824" y="0"/>
                </a:lnTo>
                <a:lnTo>
                  <a:pt x="12280824" y="5190864"/>
                </a:lnTo>
                <a:lnTo>
                  <a:pt x="0" y="5190864"/>
                </a:lnTo>
                <a:lnTo>
                  <a:pt x="0" y="0"/>
                </a:lnTo>
                <a:close/>
              </a:path>
            </a:pathLst>
          </a:custGeom>
          <a:blipFill>
            <a:blip r:embed="rId2"/>
            <a:stretch>
              <a:fillRect l="0" t="0" r="0" b="0"/>
            </a:stretch>
          </a:blipFill>
        </p:spPr>
      </p:sp>
      <p:sp>
        <p:nvSpPr>
          <p:cNvPr name="TextBox 3" id="3"/>
          <p:cNvSpPr txBox="true"/>
          <p:nvPr/>
        </p:nvSpPr>
        <p:spPr>
          <a:xfrm rot="0">
            <a:off x="839945" y="581319"/>
            <a:ext cx="13925028" cy="1150616"/>
          </a:xfrm>
          <a:prstGeom prst="rect">
            <a:avLst/>
          </a:prstGeom>
        </p:spPr>
        <p:txBody>
          <a:bodyPr anchor="t" rtlCol="false" tIns="0" lIns="0" bIns="0" rIns="0">
            <a:spAutoFit/>
          </a:bodyPr>
          <a:lstStyle/>
          <a:p>
            <a:pPr algn="l">
              <a:lnSpc>
                <a:spcPts val="8819"/>
              </a:lnSpc>
            </a:pPr>
            <a:r>
              <a:rPr lang="en-US" sz="8399">
                <a:solidFill>
                  <a:srgbClr val="17726D"/>
                </a:solidFill>
                <a:latin typeface="Inter Bold"/>
                <a:ea typeface="Inter Bold"/>
                <a:cs typeface="Inter Bold"/>
                <a:sym typeface="Inter Bold"/>
              </a:rPr>
              <a:t>TOP STARTING STATIONS</a:t>
            </a:r>
          </a:p>
        </p:txBody>
      </p:sp>
      <p:sp>
        <p:nvSpPr>
          <p:cNvPr name="TextBox 4" id="4"/>
          <p:cNvSpPr txBox="true"/>
          <p:nvPr/>
        </p:nvSpPr>
        <p:spPr>
          <a:xfrm rot="0">
            <a:off x="839708" y="2156639"/>
            <a:ext cx="18207599" cy="2620886"/>
          </a:xfrm>
          <a:prstGeom prst="rect">
            <a:avLst/>
          </a:prstGeom>
        </p:spPr>
        <p:txBody>
          <a:bodyPr anchor="t" rtlCol="false" tIns="0" lIns="0" bIns="0" rIns="0">
            <a:spAutoFit/>
          </a:bodyPr>
          <a:lstStyle/>
          <a:p>
            <a:pPr algn="just">
              <a:lnSpc>
                <a:spcPts val="4680"/>
              </a:lnSpc>
            </a:pPr>
            <a:r>
              <a:rPr lang="en-US" sz="2659" spc="106">
                <a:solidFill>
                  <a:srgbClr val="000000"/>
                </a:solidFill>
                <a:latin typeface="Poppins Bold"/>
                <a:ea typeface="Poppins Bold"/>
                <a:cs typeface="Poppins Bold"/>
                <a:sym typeface="Poppins Bold"/>
              </a:rPr>
              <a:t>Key Findings:</a:t>
            </a:r>
          </a:p>
          <a:p>
            <a:pPr algn="just" marL="493900" indent="-246950" lvl="1">
              <a:lnSpc>
                <a:spcPts val="4026"/>
              </a:lnSpc>
              <a:buFont typeface="Arial"/>
              <a:buChar char="•"/>
            </a:pPr>
            <a:r>
              <a:rPr lang="en-US" sz="2287" spc="91">
                <a:solidFill>
                  <a:srgbClr val="000000"/>
                </a:solidFill>
                <a:latin typeface="Poppins Bold"/>
                <a:ea typeface="Poppins Bold"/>
                <a:cs typeface="Poppins Bold"/>
                <a:sym typeface="Poppins Bold"/>
              </a:rPr>
              <a:t>Casual Riders:</a:t>
            </a:r>
            <a:r>
              <a:rPr lang="en-US" sz="2287" spc="91">
                <a:solidFill>
                  <a:srgbClr val="000000"/>
                </a:solidFill>
                <a:latin typeface="Poppins"/>
                <a:ea typeface="Poppins"/>
                <a:cs typeface="Poppins"/>
                <a:sym typeface="Poppins"/>
              </a:rPr>
              <a:t> Top stations include (Streeter Dr &amp; Grand Ave), (Dusable Lake Shore Dr &amp; Monroe St).</a:t>
            </a:r>
          </a:p>
          <a:p>
            <a:pPr algn="just" marL="493900" indent="-246950" lvl="1">
              <a:lnSpc>
                <a:spcPts val="4026"/>
              </a:lnSpc>
              <a:buFont typeface="Arial"/>
              <a:buChar char="•"/>
            </a:pPr>
            <a:r>
              <a:rPr lang="en-US" sz="2287" spc="91">
                <a:solidFill>
                  <a:srgbClr val="000000"/>
                </a:solidFill>
                <a:latin typeface="Poppins Bold"/>
                <a:ea typeface="Poppins Bold"/>
                <a:cs typeface="Poppins Bold"/>
                <a:sym typeface="Poppins Bold"/>
              </a:rPr>
              <a:t>Premium Members:</a:t>
            </a:r>
            <a:r>
              <a:rPr lang="en-US" sz="2287" spc="91">
                <a:solidFill>
                  <a:srgbClr val="000000"/>
                </a:solidFill>
                <a:latin typeface="Poppins"/>
                <a:ea typeface="Poppins"/>
                <a:cs typeface="Poppins"/>
                <a:sym typeface="Poppins"/>
              </a:rPr>
              <a:t> Top stations include (Clinton St &amp; Washington Blvd), (Kingsbury St &amp; Kinzie St).</a:t>
            </a:r>
          </a:p>
          <a:p>
            <a:pPr algn="just" marL="493900" indent="-246950" lvl="1">
              <a:lnSpc>
                <a:spcPts val="4026"/>
              </a:lnSpc>
              <a:buFont typeface="Arial"/>
              <a:buChar char="•"/>
            </a:pPr>
            <a:r>
              <a:rPr lang="en-US" sz="2287" spc="91">
                <a:solidFill>
                  <a:srgbClr val="000000"/>
                </a:solidFill>
                <a:latin typeface="Poppins Bold"/>
                <a:ea typeface="Poppins Bold"/>
                <a:cs typeface="Poppins Bold"/>
                <a:sym typeface="Poppins Bold"/>
              </a:rPr>
              <a:t>Insight: </a:t>
            </a:r>
            <a:r>
              <a:rPr lang="en-US" sz="2287" spc="91">
                <a:solidFill>
                  <a:srgbClr val="000000"/>
                </a:solidFill>
                <a:latin typeface="Poppins"/>
                <a:ea typeface="Poppins"/>
                <a:cs typeface="Poppins"/>
                <a:sym typeface="Poppins"/>
              </a:rPr>
              <a:t>Focusing resources on these popular stations can improve user experience and satisfaction.</a:t>
            </a:r>
          </a:p>
          <a:p>
            <a:pPr algn="just" marL="0" indent="0" lvl="0">
              <a:lnSpc>
                <a:spcPts val="4202"/>
              </a:lnSpc>
            </a:pPr>
          </a:p>
        </p:txBody>
      </p:sp>
      <p:sp>
        <p:nvSpPr>
          <p:cNvPr name="AutoShape 5" id="5"/>
          <p:cNvSpPr/>
          <p:nvPr/>
        </p:nvSpPr>
        <p:spPr>
          <a:xfrm>
            <a:off x="1028700" y="1765272"/>
            <a:ext cx="6492240" cy="0"/>
          </a:xfrm>
          <a:prstGeom prst="line">
            <a:avLst/>
          </a:prstGeom>
          <a:ln cap="flat" w="66675">
            <a:solidFill>
              <a:srgbClr val="EAE4D2"/>
            </a:solidFill>
            <a:prstDash val="solid"/>
            <a:headEnd type="none" len="sm" w="sm"/>
            <a:tailEnd type="none" len="sm" w="sm"/>
          </a:ln>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flipV="true">
            <a:off x="479233" y="1704020"/>
            <a:ext cx="6117767" cy="38100"/>
          </a:xfrm>
          <a:prstGeom prst="line">
            <a:avLst/>
          </a:prstGeom>
          <a:ln cap="flat" w="76200">
            <a:solidFill>
              <a:srgbClr val="EAE4D2"/>
            </a:solidFill>
            <a:prstDash val="solid"/>
            <a:headEnd type="none" len="sm" w="sm"/>
            <a:tailEnd type="none" len="sm" w="sm"/>
          </a:ln>
        </p:spPr>
      </p:sp>
      <p:sp>
        <p:nvSpPr>
          <p:cNvPr name="Freeform 3" id="3"/>
          <p:cNvSpPr/>
          <p:nvPr/>
        </p:nvSpPr>
        <p:spPr>
          <a:xfrm flipH="false" flipV="false" rot="0">
            <a:off x="2057255" y="4518218"/>
            <a:ext cx="14173490" cy="5572411"/>
          </a:xfrm>
          <a:custGeom>
            <a:avLst/>
            <a:gdLst/>
            <a:ahLst/>
            <a:cxnLst/>
            <a:rect r="r" b="b" t="t" l="l"/>
            <a:pathLst>
              <a:path h="5572411" w="14173490">
                <a:moveTo>
                  <a:pt x="0" y="0"/>
                </a:moveTo>
                <a:lnTo>
                  <a:pt x="14173490" y="0"/>
                </a:lnTo>
                <a:lnTo>
                  <a:pt x="14173490" y="5572410"/>
                </a:lnTo>
                <a:lnTo>
                  <a:pt x="0" y="5572410"/>
                </a:lnTo>
                <a:lnTo>
                  <a:pt x="0" y="0"/>
                </a:lnTo>
                <a:close/>
              </a:path>
            </a:pathLst>
          </a:custGeom>
          <a:blipFill>
            <a:blip r:embed="rId2"/>
            <a:stretch>
              <a:fillRect l="0" t="0" r="0" b="0"/>
            </a:stretch>
          </a:blipFill>
        </p:spPr>
      </p:sp>
      <p:sp>
        <p:nvSpPr>
          <p:cNvPr name="TextBox 4" id="4"/>
          <p:cNvSpPr txBox="true"/>
          <p:nvPr/>
        </p:nvSpPr>
        <p:spPr>
          <a:xfrm rot="0">
            <a:off x="478996" y="515305"/>
            <a:ext cx="13496401" cy="1150616"/>
          </a:xfrm>
          <a:prstGeom prst="rect">
            <a:avLst/>
          </a:prstGeom>
        </p:spPr>
        <p:txBody>
          <a:bodyPr anchor="t" rtlCol="false" tIns="0" lIns="0" bIns="0" rIns="0">
            <a:spAutoFit/>
          </a:bodyPr>
          <a:lstStyle/>
          <a:p>
            <a:pPr algn="l">
              <a:lnSpc>
                <a:spcPts val="8819"/>
              </a:lnSpc>
            </a:pPr>
            <a:r>
              <a:rPr lang="en-US" sz="8399">
                <a:solidFill>
                  <a:srgbClr val="17726D"/>
                </a:solidFill>
                <a:latin typeface="Inter Bold"/>
                <a:ea typeface="Inter Bold"/>
                <a:cs typeface="Inter Bold"/>
                <a:sym typeface="Inter Bold"/>
              </a:rPr>
              <a:t>MONTHLY TRENDS</a:t>
            </a:r>
          </a:p>
        </p:txBody>
      </p:sp>
      <p:sp>
        <p:nvSpPr>
          <p:cNvPr name="TextBox 5" id="5"/>
          <p:cNvSpPr txBox="true"/>
          <p:nvPr/>
        </p:nvSpPr>
        <p:spPr>
          <a:xfrm rot="0">
            <a:off x="479233" y="1897581"/>
            <a:ext cx="16401732" cy="2792578"/>
          </a:xfrm>
          <a:prstGeom prst="rect">
            <a:avLst/>
          </a:prstGeom>
        </p:spPr>
        <p:txBody>
          <a:bodyPr anchor="t" rtlCol="false" tIns="0" lIns="0" bIns="0" rIns="0">
            <a:spAutoFit/>
          </a:bodyPr>
          <a:lstStyle/>
          <a:p>
            <a:pPr algn="just">
              <a:lnSpc>
                <a:spcPts val="4435"/>
              </a:lnSpc>
            </a:pPr>
            <a:r>
              <a:rPr lang="en-US" sz="2519" spc="100">
                <a:solidFill>
                  <a:srgbClr val="000000"/>
                </a:solidFill>
                <a:latin typeface="Poppins Bold"/>
                <a:ea typeface="Poppins Bold"/>
                <a:cs typeface="Poppins Bold"/>
                <a:sym typeface="Poppins Bold"/>
              </a:rPr>
              <a:t>Key Findings:</a:t>
            </a:r>
          </a:p>
          <a:p>
            <a:pPr algn="just" marL="544066" indent="-272033" lvl="1">
              <a:lnSpc>
                <a:spcPts val="4435"/>
              </a:lnSpc>
              <a:buFont typeface="Arial"/>
              <a:buChar char="•"/>
            </a:pPr>
            <a:r>
              <a:rPr lang="en-US" sz="2519" spc="100">
                <a:solidFill>
                  <a:srgbClr val="000000"/>
                </a:solidFill>
                <a:latin typeface="Poppins Bold"/>
                <a:ea typeface="Poppins Bold"/>
                <a:cs typeface="Poppins Bold"/>
                <a:sym typeface="Poppins Bold"/>
              </a:rPr>
              <a:t>Popular Months:</a:t>
            </a:r>
            <a:r>
              <a:rPr lang="en-US" sz="2519" spc="100">
                <a:solidFill>
                  <a:srgbClr val="000000"/>
                </a:solidFill>
                <a:latin typeface="Poppins"/>
                <a:ea typeface="Poppins"/>
                <a:cs typeface="Poppins"/>
                <a:sym typeface="Poppins"/>
              </a:rPr>
              <a:t> July to September for both user types.</a:t>
            </a:r>
          </a:p>
          <a:p>
            <a:pPr algn="just" marL="544066" indent="-272033" lvl="1">
              <a:lnSpc>
                <a:spcPts val="4435"/>
              </a:lnSpc>
              <a:buFont typeface="Arial"/>
              <a:buChar char="•"/>
            </a:pPr>
            <a:r>
              <a:rPr lang="en-US" sz="2519" spc="100">
                <a:solidFill>
                  <a:srgbClr val="000000"/>
                </a:solidFill>
                <a:latin typeface="Poppins Bold"/>
                <a:ea typeface="Poppins Bold"/>
                <a:cs typeface="Poppins Bold"/>
                <a:sym typeface="Poppins Bold"/>
              </a:rPr>
              <a:t>Insight:</a:t>
            </a:r>
            <a:r>
              <a:rPr lang="en-US" sz="2519" spc="100">
                <a:solidFill>
                  <a:srgbClr val="000000"/>
                </a:solidFill>
                <a:latin typeface="Poppins"/>
                <a:ea typeface="Poppins"/>
                <a:cs typeface="Poppins"/>
                <a:sym typeface="Poppins"/>
              </a:rPr>
              <a:t> High traffic seasonal promotions could effectively target both casual riders and premium members.</a:t>
            </a:r>
          </a:p>
          <a:p>
            <a:pPr algn="just" marL="0" indent="0" lvl="0">
              <a:lnSpc>
                <a:spcPts val="4435"/>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DAGK09F7Smo</dc:identifier>
  <dcterms:modified xsi:type="dcterms:W3CDTF">2011-08-01T06:04:30Z</dcterms:modified>
  <cp:revision>1</cp:revision>
  <dc:title>White Green Simple and Professional Business Pitch Deck Presentation</dc:title>
</cp:coreProperties>
</file>