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48129-B3B4-4BBC-BA1B-9B4BD28141C5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ECC6-1245-4599-8AD5-5E5C9708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ECC6-1245-4599-8AD5-5E5C97089E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a488a8f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a488a8f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07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97c8be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97c8be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14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488a8f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488a8f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7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a488a8f2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a488a8f2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77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a628b50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a628b50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9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a628b50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a628b50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00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48A-65D4-4493-B814-DCE721EDE5CF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559-26A0-4CC1-BE7C-A05C39916163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E6-F986-4473-A80B-ABC41FE12A16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672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E418-EDC6-479B-A87F-28C37114AF94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B14F-DE19-4D70-B07D-63B2A7E5C33D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1F44-FBDC-4A2A-994F-63FE4C24C7EE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ED5E-6C0D-4687-80C0-2DB0FD1F723C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98C9-3AE1-448C-A8A1-0637082DB245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610F-879D-4552-BCA3-C9F991B8740F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FB5-E3D7-4BFA-BA2E-3C86B832322C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5F6A-0517-4C5E-8B05-25E3A4749542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49D5-F403-4C53-9C83-5A7E912677CA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87FE-32EB-4BA0-9146-108C8630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for Structured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Regression</a:t>
            </a:r>
            <a:endParaRPr b="1"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0" y="1610783"/>
            <a:ext cx="6502400" cy="440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02" y="1879219"/>
            <a:ext cx="4858399" cy="4138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4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0FC-5B0F-4BAF-9960-46D27991E18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s://miro.medium.com/v2/resize:fit:1400/1*fq4smdRhVA2ZL6dxrikbK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688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Unsupervised Learning</a:t>
            </a:r>
            <a:endParaRPr b="1" dirty="0"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-"/>
            </a:pPr>
            <a:r>
              <a:rPr lang="en" dirty="0" smtClean="0"/>
              <a:t>In Unsupervised Learning, the training data is </a:t>
            </a:r>
            <a:r>
              <a:rPr lang="en" b="1" u="sng" dirty="0" smtClean="0"/>
              <a:t>unlabeled</a:t>
            </a:r>
            <a:r>
              <a:rPr lang="en" dirty="0" smtClean="0"/>
              <a:t>. The system tries to learn without a teacher.</a:t>
            </a:r>
          </a:p>
          <a:p>
            <a:pPr>
              <a:buChar char="-"/>
            </a:pPr>
            <a:endParaRPr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6" y="2399785"/>
            <a:ext cx="7041490" cy="22938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5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Supervised Learning Algorithms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5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" y="-8626"/>
            <a:ext cx="11317856" cy="63662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8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Confusion Matrix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Most widely-used metric:</a:t>
            </a:r>
          </a:p>
          <a:p>
            <a:endParaRPr lang="en-US" altLang="en-US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>
            <p:extLst/>
          </p:nvPr>
        </p:nvGraphicFramePr>
        <p:xfrm>
          <a:off x="2965704" y="1690688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2133600" y="5105401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1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64040" y="2651760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 is Type I error</a:t>
            </a:r>
          </a:p>
          <a:p>
            <a:r>
              <a:rPr lang="en-US" dirty="0"/>
              <a:t>FN is Type II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Precision and Recall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4478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When evaluating a search tool or a classifier, we are interested in at least two more performance measures: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/>
              <a:t>Precision: </a:t>
            </a:r>
            <a:r>
              <a:rPr lang="en-US" sz="2400" dirty="0"/>
              <a:t>Within a given set of </a:t>
            </a:r>
            <a:r>
              <a:rPr lang="en-US" sz="2400" dirty="0" smtClean="0"/>
              <a:t>positively-predicted </a:t>
            </a:r>
            <a:r>
              <a:rPr lang="en-US" sz="2400" dirty="0"/>
              <a:t>results, the fraction that were true positives = TP/(TP + FP)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/>
              <a:t>Recall: </a:t>
            </a:r>
            <a:r>
              <a:rPr lang="en-US" sz="2400" dirty="0"/>
              <a:t>Given a set of positively-labeled results, the fraction of all positives that were retrieved = TP/(TP + FN)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Positively-labeled</a:t>
            </a:r>
            <a:r>
              <a:rPr lang="en-US" sz="2400" dirty="0"/>
              <a:t> means judged “relevant” by the search engine or labeled as in the class by a classifier. TP = true positive, FP = false positive etc.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– 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F1 – score is the harmonic mean of precision and recall.</a:t>
                </a:r>
              </a:p>
              <a:p>
                <a:r>
                  <a:rPr lang="en-US" dirty="0"/>
                  <a:t>Harmonic Mean is a type of numerical average.</a:t>
                </a:r>
              </a:p>
              <a:p>
                <a:r>
                  <a:rPr lang="en-US" dirty="0"/>
                  <a:t>It is calculated by dividing the number of observations, or entries in the series, by the reciprocal of each number in the series.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armonic Mean: Definition, Formula, Examples, and FAQ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55" y="4578108"/>
            <a:ext cx="8097380" cy="17337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0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Hyper-parameter tuning is the process of selecting the optimal set of hyper-parameters for a machine learning model to improve its performance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1" y="3036498"/>
            <a:ext cx="8080604" cy="3506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Explainable AI (XAI) – LIME (Local, Interpretable Model agnostic Explanation)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802"/>
            <a:ext cx="8495581" cy="3107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929" y="4935914"/>
            <a:ext cx="239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kinds of trust:</a:t>
            </a:r>
          </a:p>
          <a:p>
            <a:r>
              <a:rPr lang="en-US" dirty="0" smtClean="0"/>
              <a:t> - Trusting a prediction</a:t>
            </a:r>
          </a:p>
          <a:p>
            <a:r>
              <a:rPr lang="en-US" dirty="0"/>
              <a:t> </a:t>
            </a:r>
            <a:r>
              <a:rPr lang="en-US" dirty="0" smtClean="0"/>
              <a:t>- Trusting a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99" y="4413337"/>
            <a:ext cx="8830907" cy="21720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in Machine Learning</a:t>
            </a:r>
          </a:p>
          <a:p>
            <a:r>
              <a:rPr lang="en-US" dirty="0" smtClean="0"/>
              <a:t>Supervised (Classification, Regression problems) and Unsupervised Learning</a:t>
            </a:r>
          </a:p>
          <a:p>
            <a:r>
              <a:rPr lang="en-US" dirty="0" smtClean="0"/>
              <a:t>Machine learning Process</a:t>
            </a:r>
          </a:p>
          <a:p>
            <a:r>
              <a:rPr lang="en-US" dirty="0" smtClean="0"/>
              <a:t>Performance metrics for classification problems</a:t>
            </a:r>
          </a:p>
          <a:p>
            <a:r>
              <a:rPr lang="en-US" dirty="0" smtClean="0"/>
              <a:t>Hyper-parameter tuning</a:t>
            </a:r>
          </a:p>
          <a:p>
            <a:r>
              <a:rPr lang="en-US" dirty="0" smtClean="0"/>
              <a:t>Explainable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use structured data (e.g. tabular data)?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11590" cy="2010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85" y="3718590"/>
            <a:ext cx="7001184" cy="29097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use structured data (e.g. tabular data)?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05" y="1610653"/>
            <a:ext cx="8468907" cy="215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09" y="3565892"/>
            <a:ext cx="8354591" cy="2886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use structured data (e.g. tabular data)?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5" y="1690688"/>
            <a:ext cx="8259328" cy="207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105" y="3767428"/>
            <a:ext cx="7418589" cy="29657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87FE-32EB-4BA0-9146-108C86302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Supervised Learning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-"/>
            </a:pPr>
            <a:r>
              <a:rPr lang="en" dirty="0"/>
              <a:t>In supervised learning, the algorithm builds a mathematical model from a set of data that contains inputs and </a:t>
            </a:r>
            <a:r>
              <a:rPr lang="en" dirty="0" smtClean="0"/>
              <a:t>labels (desired outputs) &lt;X, </a:t>
            </a:r>
            <a:r>
              <a:rPr lang="en" dirty="0"/>
              <a:t>y&gt;.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33" y="2612000"/>
            <a:ext cx="6611600" cy="42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8439033" y="2443434"/>
            <a:ext cx="3162000" cy="101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The data contains 14 instances and 4 attributes. The target variable is </a:t>
            </a:r>
            <a:r>
              <a:rPr lang="en" sz="2400" b="1"/>
              <a:t>play</a:t>
            </a:r>
            <a:endParaRPr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64" y="3616619"/>
            <a:ext cx="4055523" cy="23693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09408" y="6160169"/>
            <a:ext cx="296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Decision Tree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8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Supervised Learning</a:t>
            </a:r>
            <a:endParaRPr b="1"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68" y="1666201"/>
            <a:ext cx="8509433" cy="513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5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Supervised Learning - Classification</a:t>
            </a:r>
            <a:endParaRPr b="1" dirty="0"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67" y="1536618"/>
            <a:ext cx="76454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70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Supervised learning - Classification</a:t>
            </a:r>
            <a:endParaRPr b="1" dirty="0"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85" y="1536618"/>
            <a:ext cx="5041900" cy="4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97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431</Words>
  <Application>Microsoft Office PowerPoint</Application>
  <PresentationFormat>Widescreen</PresentationFormat>
  <Paragraphs>95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Monotype Sorts</vt:lpstr>
      <vt:lpstr>Office Theme</vt:lpstr>
      <vt:lpstr>Equation</vt:lpstr>
      <vt:lpstr>Machine Learning for Structured Data</vt:lpstr>
      <vt:lpstr>Outline</vt:lpstr>
      <vt:lpstr>Do we use structured data (e.g. tabular data)?</vt:lpstr>
      <vt:lpstr>Do we use structured data (e.g. tabular data)?</vt:lpstr>
      <vt:lpstr>Do we use structured data (e.g. tabular data)?</vt:lpstr>
      <vt:lpstr>Supervised Learning</vt:lpstr>
      <vt:lpstr>Supervised Learning</vt:lpstr>
      <vt:lpstr>Supervised Learning - Classification</vt:lpstr>
      <vt:lpstr>Supervised learning - Classification</vt:lpstr>
      <vt:lpstr>Regression</vt:lpstr>
      <vt:lpstr>PowerPoint Presentation</vt:lpstr>
      <vt:lpstr>Unsupervised Learning</vt:lpstr>
      <vt:lpstr>Examples of Supervised Learning Algorithms</vt:lpstr>
      <vt:lpstr>PowerPoint Presentation</vt:lpstr>
      <vt:lpstr>Confusion Matrix</vt:lpstr>
      <vt:lpstr>Precision and Recall</vt:lpstr>
      <vt:lpstr>F1 – score </vt:lpstr>
      <vt:lpstr>Hyper-parameter Optimization </vt:lpstr>
      <vt:lpstr>Explainable AI (XAI) – LIME (Local, Interpretable Model agnostic Explanation)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Structured Data</dc:title>
  <dc:creator>ASUS</dc:creator>
  <cp:lastModifiedBy>ASUS</cp:lastModifiedBy>
  <cp:revision>13</cp:revision>
  <dcterms:created xsi:type="dcterms:W3CDTF">2025-02-21T14:23:49Z</dcterms:created>
  <dcterms:modified xsi:type="dcterms:W3CDTF">2025-02-22T16:58:40Z</dcterms:modified>
</cp:coreProperties>
</file>