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391ead4e_0_2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391ead4e_0_2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030fa74c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030fa74c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77b4751f4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77b4751f4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030fa74c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030fa74c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030fa74c4_7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30fa74c4_7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030fa74c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30fa74c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030fa74c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030fa74c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030fa74c4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030fa74c4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77b4751f4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7b4751f4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391ead4e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391ead4e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391ead4e_0_3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391ead4e_0_3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391ead4e_0_3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391ead4e_0_3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7b4751f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7b4751f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77b4751f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7b4751f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7b4751f4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7b4751f4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7b4751f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7b4751f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77b4751f4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7b4751f4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type="title"/>
          </p:nvPr>
        </p:nvSpPr>
        <p:spPr>
          <a:xfrm>
            <a:off x="324475" y="148225"/>
            <a:ext cx="3559500" cy="13737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800">
                <a:solidFill>
                  <a:schemeClr val="lt1"/>
                </a:solidFill>
              </a:defRPr>
            </a:lvl1pPr>
            <a:lvl2pPr lvl="1" rtl="0" algn="l">
              <a:lnSpc>
                <a:spcPct val="100000"/>
              </a:lnSpc>
              <a:spcBef>
                <a:spcPts val="0"/>
              </a:spcBef>
              <a:spcAft>
                <a:spcPts val="0"/>
              </a:spcAft>
              <a:buNone/>
              <a:defRPr b="1" sz="2800">
                <a:solidFill>
                  <a:schemeClr val="lt1"/>
                </a:solidFill>
              </a:defRPr>
            </a:lvl2pPr>
            <a:lvl3pPr lvl="2" rtl="0" algn="l">
              <a:lnSpc>
                <a:spcPct val="100000"/>
              </a:lnSpc>
              <a:spcBef>
                <a:spcPts val="0"/>
              </a:spcBef>
              <a:spcAft>
                <a:spcPts val="0"/>
              </a:spcAft>
              <a:buNone/>
              <a:defRPr b="1" sz="2800">
                <a:solidFill>
                  <a:schemeClr val="lt1"/>
                </a:solidFill>
              </a:defRPr>
            </a:lvl3pPr>
            <a:lvl4pPr lvl="3" rtl="0" algn="l">
              <a:lnSpc>
                <a:spcPct val="100000"/>
              </a:lnSpc>
              <a:spcBef>
                <a:spcPts val="0"/>
              </a:spcBef>
              <a:spcAft>
                <a:spcPts val="0"/>
              </a:spcAft>
              <a:buNone/>
              <a:defRPr b="1" sz="2800">
                <a:solidFill>
                  <a:schemeClr val="lt1"/>
                </a:solidFill>
              </a:defRPr>
            </a:lvl4pPr>
            <a:lvl5pPr lvl="4" rtl="0" algn="l">
              <a:lnSpc>
                <a:spcPct val="100000"/>
              </a:lnSpc>
              <a:spcBef>
                <a:spcPts val="0"/>
              </a:spcBef>
              <a:spcAft>
                <a:spcPts val="0"/>
              </a:spcAft>
              <a:buNone/>
              <a:defRPr b="1" sz="2800">
                <a:solidFill>
                  <a:schemeClr val="lt1"/>
                </a:solidFill>
              </a:defRPr>
            </a:lvl5pPr>
            <a:lvl6pPr lvl="5" rtl="0" algn="l">
              <a:lnSpc>
                <a:spcPct val="100000"/>
              </a:lnSpc>
              <a:spcBef>
                <a:spcPts val="0"/>
              </a:spcBef>
              <a:spcAft>
                <a:spcPts val="0"/>
              </a:spcAft>
              <a:buNone/>
              <a:defRPr b="1" sz="2800">
                <a:solidFill>
                  <a:schemeClr val="lt1"/>
                </a:solidFill>
              </a:defRPr>
            </a:lvl6pPr>
            <a:lvl7pPr lvl="6" rtl="0" algn="l">
              <a:lnSpc>
                <a:spcPct val="100000"/>
              </a:lnSpc>
              <a:spcBef>
                <a:spcPts val="0"/>
              </a:spcBef>
              <a:spcAft>
                <a:spcPts val="0"/>
              </a:spcAft>
              <a:buNone/>
              <a:defRPr b="1" sz="2800">
                <a:solidFill>
                  <a:schemeClr val="lt1"/>
                </a:solidFill>
              </a:defRPr>
            </a:lvl7pPr>
            <a:lvl8pPr lvl="7" rtl="0" algn="l">
              <a:lnSpc>
                <a:spcPct val="100000"/>
              </a:lnSpc>
              <a:spcBef>
                <a:spcPts val="0"/>
              </a:spcBef>
              <a:spcAft>
                <a:spcPts val="0"/>
              </a:spcAft>
              <a:buNone/>
              <a:defRPr b="1" sz="2800">
                <a:solidFill>
                  <a:schemeClr val="lt1"/>
                </a:solidFill>
              </a:defRPr>
            </a:lvl8pPr>
            <a:lvl9pPr lvl="8" rtl="0" algn="l">
              <a:lnSpc>
                <a:spcPct val="100000"/>
              </a:lnSpc>
              <a:spcBef>
                <a:spcPts val="0"/>
              </a:spcBef>
              <a:spcAft>
                <a:spcPts val="0"/>
              </a:spcAft>
              <a:buNone/>
              <a:defRPr b="1" sz="2800">
                <a:solidFill>
                  <a:schemeClr val="lt1"/>
                </a:solidFill>
              </a:defRPr>
            </a:lvl9pPr>
          </a:lstStyle>
          <a:p/>
        </p:txBody>
      </p:sp>
      <p:sp>
        <p:nvSpPr>
          <p:cNvPr id="73" name="Google Shape;73;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4" name="Google Shape;7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3">
    <p:bg>
      <p:bgPr>
        <a:solidFill>
          <a:srgbClr val="FFFFFF"/>
        </a:solidFill>
      </p:bgPr>
    </p:bg>
    <p:spTree>
      <p:nvGrpSpPr>
        <p:cNvPr id="75" name="Shape 75"/>
        <p:cNvGrpSpPr/>
        <p:nvPr/>
      </p:nvGrpSpPr>
      <p:grpSpPr>
        <a:xfrm>
          <a:off x="0" y="0"/>
          <a:ext cx="0" cy="0"/>
          <a:chOff x="0" y="0"/>
          <a:chExt cx="0" cy="0"/>
        </a:xfrm>
      </p:grpSpPr>
      <p:sp>
        <p:nvSpPr>
          <p:cNvPr id="76" name="Google Shape;7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8" name="Google Shape;78;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80" name="Google Shape;80;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1" name="Google Shape;8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82" name="Shape 82"/>
        <p:cNvGrpSpPr/>
        <p:nvPr/>
      </p:nvGrpSpPr>
      <p:grpSpPr>
        <a:xfrm>
          <a:off x="0" y="0"/>
          <a:ext cx="0" cy="0"/>
          <a:chOff x="0" y="0"/>
          <a:chExt cx="0" cy="0"/>
        </a:xfrm>
      </p:grpSpPr>
      <p:sp>
        <p:nvSpPr>
          <p:cNvPr id="83" name="Google Shape;83;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5"/>
          <p:cNvCxnSpPr/>
          <p:nvPr/>
        </p:nvCxnSpPr>
        <p:spPr>
          <a:xfrm>
            <a:off x="466325" y="353995"/>
            <a:ext cx="660000" cy="0"/>
          </a:xfrm>
          <a:prstGeom prst="straightConnector1">
            <a:avLst/>
          </a:prstGeom>
          <a:noFill/>
          <a:ln cap="flat" cmpd="sng" w="76200">
            <a:solidFill>
              <a:schemeClr val="dk1"/>
            </a:solidFill>
            <a:prstDash val="solid"/>
            <a:round/>
            <a:headEnd len="sm" w="sm" type="none"/>
            <a:tailEnd len="sm" w="sm" type="none"/>
          </a:ln>
        </p:spPr>
      </p:cxnSp>
      <p:sp>
        <p:nvSpPr>
          <p:cNvPr id="85" name="Google Shape;85;p15"/>
          <p:cNvSpPr txBox="1"/>
          <p:nvPr>
            <p:ph type="title"/>
          </p:nvPr>
        </p:nvSpPr>
        <p:spPr>
          <a:xfrm>
            <a:off x="349300" y="450120"/>
            <a:ext cx="3898200" cy="41154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86" name="Google Shape;86;p15"/>
          <p:cNvSpPr txBox="1"/>
          <p:nvPr>
            <p:ph idx="1" type="body"/>
          </p:nvPr>
        </p:nvSpPr>
        <p:spPr>
          <a:xfrm>
            <a:off x="4572000" y="450120"/>
            <a:ext cx="4222800" cy="41154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7" name="Google Shape;87;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5">
    <p:bg>
      <p:bgPr>
        <a:solidFill>
          <a:srgbClr val="FFFFFF"/>
        </a:solidFill>
      </p:bgPr>
    </p:bg>
    <p:spTree>
      <p:nvGrpSpPr>
        <p:cNvPr id="88" name="Shape 88"/>
        <p:cNvGrpSpPr/>
        <p:nvPr/>
      </p:nvGrpSpPr>
      <p:grpSpPr>
        <a:xfrm>
          <a:off x="0" y="0"/>
          <a:ext cx="0" cy="0"/>
          <a:chOff x="0" y="0"/>
          <a:chExt cx="0" cy="0"/>
        </a:xfrm>
      </p:grpSpPr>
      <p:sp>
        <p:nvSpPr>
          <p:cNvPr id="89" name="Google Shape;89;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4800"/>
              <a:buNone/>
              <a:defRPr b="1" sz="4800">
                <a:solidFill>
                  <a:schemeClr val="dk1"/>
                </a:solidFill>
              </a:defRPr>
            </a:lvl1pPr>
            <a:lvl2pPr lvl="1" rtl="0" algn="r">
              <a:lnSpc>
                <a:spcPct val="100000"/>
              </a:lnSpc>
              <a:spcBef>
                <a:spcPts val="0"/>
              </a:spcBef>
              <a:spcAft>
                <a:spcPts val="0"/>
              </a:spcAft>
              <a:buClr>
                <a:schemeClr val="dk1"/>
              </a:buClr>
              <a:buSzPts val="4800"/>
              <a:buNone/>
              <a:defRPr b="1" sz="4800">
                <a:solidFill>
                  <a:schemeClr val="dk1"/>
                </a:solidFill>
              </a:defRPr>
            </a:lvl2pPr>
            <a:lvl3pPr lvl="2" rtl="0" algn="r">
              <a:lnSpc>
                <a:spcPct val="100000"/>
              </a:lnSpc>
              <a:spcBef>
                <a:spcPts val="0"/>
              </a:spcBef>
              <a:spcAft>
                <a:spcPts val="0"/>
              </a:spcAft>
              <a:buClr>
                <a:schemeClr val="dk1"/>
              </a:buClr>
              <a:buSzPts val="4800"/>
              <a:buNone/>
              <a:defRPr b="1" sz="4800">
                <a:solidFill>
                  <a:schemeClr val="dk1"/>
                </a:solidFill>
              </a:defRPr>
            </a:lvl3pPr>
            <a:lvl4pPr lvl="3" rtl="0" algn="r">
              <a:lnSpc>
                <a:spcPct val="100000"/>
              </a:lnSpc>
              <a:spcBef>
                <a:spcPts val="0"/>
              </a:spcBef>
              <a:spcAft>
                <a:spcPts val="0"/>
              </a:spcAft>
              <a:buClr>
                <a:schemeClr val="dk1"/>
              </a:buClr>
              <a:buSzPts val="4800"/>
              <a:buNone/>
              <a:defRPr b="1" sz="4800">
                <a:solidFill>
                  <a:schemeClr val="dk1"/>
                </a:solidFill>
              </a:defRPr>
            </a:lvl4pPr>
            <a:lvl5pPr lvl="4" rtl="0" algn="r">
              <a:lnSpc>
                <a:spcPct val="100000"/>
              </a:lnSpc>
              <a:spcBef>
                <a:spcPts val="0"/>
              </a:spcBef>
              <a:spcAft>
                <a:spcPts val="0"/>
              </a:spcAft>
              <a:buClr>
                <a:schemeClr val="dk1"/>
              </a:buClr>
              <a:buSzPts val="4800"/>
              <a:buNone/>
              <a:defRPr b="1" sz="4800">
                <a:solidFill>
                  <a:schemeClr val="dk1"/>
                </a:solidFill>
              </a:defRPr>
            </a:lvl5pPr>
            <a:lvl6pPr lvl="5" rtl="0" algn="r">
              <a:lnSpc>
                <a:spcPct val="100000"/>
              </a:lnSpc>
              <a:spcBef>
                <a:spcPts val="0"/>
              </a:spcBef>
              <a:spcAft>
                <a:spcPts val="0"/>
              </a:spcAft>
              <a:buClr>
                <a:schemeClr val="dk1"/>
              </a:buClr>
              <a:buSzPts val="4800"/>
              <a:buNone/>
              <a:defRPr b="1" sz="4800">
                <a:solidFill>
                  <a:schemeClr val="dk1"/>
                </a:solidFill>
              </a:defRPr>
            </a:lvl6pPr>
            <a:lvl7pPr lvl="6" rtl="0" algn="r">
              <a:lnSpc>
                <a:spcPct val="100000"/>
              </a:lnSpc>
              <a:spcBef>
                <a:spcPts val="0"/>
              </a:spcBef>
              <a:spcAft>
                <a:spcPts val="0"/>
              </a:spcAft>
              <a:buClr>
                <a:schemeClr val="dk1"/>
              </a:buClr>
              <a:buSzPts val="4800"/>
              <a:buNone/>
              <a:defRPr b="1" sz="4800">
                <a:solidFill>
                  <a:schemeClr val="dk1"/>
                </a:solidFill>
              </a:defRPr>
            </a:lvl7pPr>
            <a:lvl8pPr lvl="7" rtl="0" algn="r">
              <a:lnSpc>
                <a:spcPct val="100000"/>
              </a:lnSpc>
              <a:spcBef>
                <a:spcPts val="0"/>
              </a:spcBef>
              <a:spcAft>
                <a:spcPts val="0"/>
              </a:spcAft>
              <a:buClr>
                <a:schemeClr val="dk1"/>
              </a:buClr>
              <a:buSzPts val="4800"/>
              <a:buNone/>
              <a:defRPr b="1" sz="4800">
                <a:solidFill>
                  <a:schemeClr val="dk1"/>
                </a:solidFill>
              </a:defRPr>
            </a:lvl8pPr>
            <a:lvl9pPr lvl="8" rtl="0" algn="r">
              <a:lnSpc>
                <a:spcPct val="100000"/>
              </a:lnSpc>
              <a:spcBef>
                <a:spcPts val="0"/>
              </a:spcBef>
              <a:spcAft>
                <a:spcPts val="0"/>
              </a:spcAft>
              <a:buClr>
                <a:schemeClr val="dk1"/>
              </a:buClr>
              <a:buSzPts val="4800"/>
              <a:buNone/>
              <a:defRPr b="1" sz="4800">
                <a:solidFill>
                  <a:schemeClr val="dk1"/>
                </a:solidFill>
              </a:defRPr>
            </a:lvl9pPr>
          </a:lstStyle>
          <a:p/>
        </p:txBody>
      </p:sp>
      <p:sp>
        <p:nvSpPr>
          <p:cNvPr id="91" name="Google Shape;91;p16"/>
          <p:cNvSpPr txBox="1"/>
          <p:nvPr>
            <p:ph idx="1" type="body"/>
          </p:nvPr>
        </p:nvSpPr>
        <p:spPr>
          <a:xfrm>
            <a:off x="2601000" y="518875"/>
            <a:ext cx="5913300" cy="4064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2" name="Google Shape;92;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6">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96" name="Google Shape;96;p17"/>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98" name="Google Shape;98;p17"/>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9" name="Google Shape;99;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8">
    <p:spTree>
      <p:nvGrpSpPr>
        <p:cNvPr id="100" name="Shape 100"/>
        <p:cNvGrpSpPr/>
        <p:nvPr/>
      </p:nvGrpSpPr>
      <p:grpSpPr>
        <a:xfrm>
          <a:off x="0" y="0"/>
          <a:ext cx="0" cy="0"/>
          <a:chOff x="0" y="0"/>
          <a:chExt cx="0" cy="0"/>
        </a:xfrm>
      </p:grpSpPr>
      <p:sp>
        <p:nvSpPr>
          <p:cNvPr id="101" name="Google Shape;101;p18"/>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06" name="Google Shape;106;p18"/>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07" name="Google Shape;107;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9">
    <p:bg>
      <p:bgPr>
        <a:solidFill>
          <a:srgbClr val="FFFFFF"/>
        </a:solidFill>
      </p:bgPr>
    </p:bg>
    <p:spTree>
      <p:nvGrpSpPr>
        <p:cNvPr id="108" name="Shape 108"/>
        <p:cNvGrpSpPr/>
        <p:nvPr/>
      </p:nvGrpSpPr>
      <p:grpSpPr>
        <a:xfrm>
          <a:off x="0" y="0"/>
          <a:ext cx="0" cy="0"/>
          <a:chOff x="0" y="0"/>
          <a:chExt cx="0" cy="0"/>
        </a:xfrm>
      </p:grpSpPr>
      <p:sp>
        <p:nvSpPr>
          <p:cNvPr id="109" name="Google Shape;109;p19"/>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12" name="Google Shape;112;p19"/>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13" name="Google Shape;113;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10">
    <p:bg>
      <p:bgPr>
        <a:solidFill>
          <a:srgbClr val="FFFFFF"/>
        </a:solidFill>
      </p:bgPr>
    </p:bg>
    <p:spTree>
      <p:nvGrpSpPr>
        <p:cNvPr id="114" name="Shape 114"/>
        <p:cNvGrpSpPr/>
        <p:nvPr/>
      </p:nvGrpSpPr>
      <p:grpSpPr>
        <a:xfrm>
          <a:off x="0" y="0"/>
          <a:ext cx="0" cy="0"/>
          <a:chOff x="0" y="0"/>
          <a:chExt cx="0" cy="0"/>
        </a:xfrm>
      </p:grpSpPr>
      <p:sp>
        <p:nvSpPr>
          <p:cNvPr id="115" name="Google Shape;115;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18" name="Google Shape;118;p20"/>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19" name="Google Shape;119;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hyperlink" Target="https://github.com/sakship31/MyJourn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hyperlink" Target="https://docs.google.com/document/d/1LdgY1ZZUIRn6PmGC436N0veKylZUyKWu4a_pkZJxp3c/edit?usp=sharing" TargetMode="External"/><Relationship Id="rId5" Type="http://schemas.openxmlformats.org/officeDocument/2006/relationships/hyperlink" Target="http://drive.google.com/file/d/1KhFHr0POrpcdDLyxmiYjFrjdDchQ2dEf/view" TargetMode="External"/><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s://docs.google.com/document/d/1LdgY1ZZUIRn6PmGC436N0veKylZUyKWu4a_pkZJxp3c/edit?usp=sharing" TargetMode="External"/><Relationship Id="rId5" Type="http://schemas.openxmlformats.org/officeDocument/2006/relationships/hyperlink" Target="http://drive.google.com/file/d/1ZO24JblKM35Pim56SlFh658SjmF6Rlel/view" TargetMode="External"/><Relationship Id="rId6"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hyperlink" Target="https://docs.google.com/document/d/1LdgY1ZZUIRn6PmGC436N0veKylZUyKWu4a_pkZJxp3c/edit?usp=sharing" TargetMode="External"/><Relationship Id="rId5" Type="http://schemas.openxmlformats.org/officeDocument/2006/relationships/hyperlink" Target="http://drive.google.com/file/d/1mzlh8hAd1YntmXnD1AnCVU5tID2fH7YJ/view" TargetMode="External"/><Relationship Id="rId6"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en.wikipedia.org/wiki/C_(programming_language)" TargetMode="External"/><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Workspace </a:t>
            </a:r>
            <a:endParaRPr>
              <a:highlight>
                <a:srgbClr val="FF0000"/>
              </a:highlight>
            </a:endParaRPr>
          </a:p>
        </p:txBody>
      </p:sp>
      <p:sp>
        <p:nvSpPr>
          <p:cNvPr id="125" name="Google Shape;125;p21"/>
          <p:cNvSpPr txBox="1"/>
          <p:nvPr>
            <p:ph idx="1" type="subTitle"/>
          </p:nvPr>
        </p:nvSpPr>
        <p:spPr>
          <a:xfrm>
            <a:off x="2137225" y="2850048"/>
            <a:ext cx="4870500" cy="16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Made By:</a:t>
            </a:r>
            <a:endParaRPr sz="1700"/>
          </a:p>
          <a:p>
            <a:pPr indent="0" lvl="0" marL="0" rtl="0" algn="ctr">
              <a:spcBef>
                <a:spcPts val="0"/>
              </a:spcBef>
              <a:spcAft>
                <a:spcPts val="0"/>
              </a:spcAft>
              <a:buNone/>
            </a:pPr>
            <a:r>
              <a:rPr lang="en" sz="1700"/>
              <a:t>Jigyassa Lamba (1811020)</a:t>
            </a:r>
            <a:endParaRPr sz="1700"/>
          </a:p>
          <a:p>
            <a:pPr indent="0" lvl="0" marL="0" rtl="0" algn="ctr">
              <a:spcBef>
                <a:spcPts val="0"/>
              </a:spcBef>
              <a:spcAft>
                <a:spcPts val="0"/>
              </a:spcAft>
              <a:buNone/>
            </a:pPr>
            <a:r>
              <a:rPr lang="en" sz="1700"/>
              <a:t>Sakshi Pandey(1811030)</a:t>
            </a:r>
            <a:endParaRPr sz="1700"/>
          </a:p>
          <a:p>
            <a:pPr indent="0" lvl="0" marL="0" rtl="0" algn="ctr">
              <a:spcBef>
                <a:spcPts val="0"/>
              </a:spcBef>
              <a:spcAft>
                <a:spcPts val="0"/>
              </a:spcAft>
              <a:buNone/>
            </a:pPr>
            <a:r>
              <a:rPr lang="en" sz="1700"/>
              <a:t>Anina Pillai (1811034)</a:t>
            </a:r>
            <a:endParaRPr sz="1700"/>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solidFill>
                  <a:schemeClr val="dk2"/>
                </a:solidFill>
              </a:rPr>
              <a:t>Functionalities</a:t>
            </a:r>
            <a:endParaRPr b="0">
              <a:solidFill>
                <a:schemeClr val="dk2"/>
              </a:solidFill>
            </a:endParaRPr>
          </a:p>
          <a:p>
            <a:pPr indent="0" lvl="0" marL="0" rtl="0" algn="r">
              <a:spcBef>
                <a:spcPts val="0"/>
              </a:spcBef>
              <a:spcAft>
                <a:spcPts val="0"/>
              </a:spcAft>
              <a:buNone/>
            </a:pPr>
            <a:r>
              <a:t/>
            </a:r>
            <a:endParaRPr/>
          </a:p>
        </p:txBody>
      </p:sp>
      <p:sp>
        <p:nvSpPr>
          <p:cNvPr id="199" name="Google Shape;199;p30"/>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REDIRECTABLE:</a:t>
            </a:r>
            <a:endParaRPr b="1"/>
          </a:p>
          <a:p>
            <a:pPr indent="0" lvl="0" marL="0" rtl="0" algn="l">
              <a:spcBef>
                <a:spcPts val="1600"/>
              </a:spcBef>
              <a:spcAft>
                <a:spcPts val="1600"/>
              </a:spcAft>
              <a:buNone/>
            </a:pPr>
            <a:r>
              <a:rPr lang="en"/>
              <a:t>All the three applications can be used by switching to different applications. Work in currently open application should be saved before switching to avoid loss of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How to Run?</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05" name="Google Shape;205;p31"/>
          <p:cNvSpPr txBox="1"/>
          <p:nvPr>
            <p:ph idx="1" type="body"/>
          </p:nvPr>
        </p:nvSpPr>
        <p:spPr>
          <a:xfrm>
            <a:off x="3381100" y="307975"/>
            <a:ext cx="5451300" cy="46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b="1" lang="en" sz="1300">
                <a:latin typeface="Arial"/>
                <a:ea typeface="Arial"/>
                <a:cs typeface="Arial"/>
                <a:sym typeface="Arial"/>
              </a:rPr>
              <a:t>Installations:</a:t>
            </a:r>
            <a:endParaRPr b="1" sz="1300">
              <a:latin typeface="Arial"/>
              <a:ea typeface="Arial"/>
              <a:cs typeface="Arial"/>
              <a:sym typeface="Arial"/>
            </a:endParaRPr>
          </a:p>
          <a:p>
            <a:pPr indent="0" lvl="0" marL="457200" rtl="0" algn="l">
              <a:spcBef>
                <a:spcPts val="0"/>
              </a:spcBef>
              <a:spcAft>
                <a:spcPts val="0"/>
              </a:spcAft>
              <a:buNone/>
            </a:pPr>
            <a:r>
              <a:rPr lang="en" sz="1300">
                <a:latin typeface="Arial"/>
                <a:ea typeface="Arial"/>
                <a:cs typeface="Arial"/>
                <a:sym typeface="Arial"/>
              </a:rPr>
              <a:t>Along with python, make sure you install following libraries for all functionalities of the project to run-</a:t>
            </a:r>
            <a:endParaRPr sz="1300">
              <a:latin typeface="Arial"/>
              <a:ea typeface="Arial"/>
              <a:cs typeface="Arial"/>
              <a:sym typeface="Arial"/>
            </a:endParaRPr>
          </a:p>
          <a:p>
            <a:pPr indent="0" lvl="0" marL="457200" rtl="0" algn="l">
              <a:spcBef>
                <a:spcPts val="0"/>
              </a:spcBef>
              <a:spcAft>
                <a:spcPts val="0"/>
              </a:spcAft>
              <a:buNone/>
            </a:pPr>
            <a:r>
              <a:t/>
            </a:r>
            <a:endParaRPr sz="1300">
              <a:latin typeface="Arial"/>
              <a:ea typeface="Arial"/>
              <a:cs typeface="Arial"/>
              <a:sym typeface="Arial"/>
            </a:endParaRPr>
          </a:p>
          <a:p>
            <a:pPr indent="-311150" lvl="0" marL="914400" rtl="0" algn="l">
              <a:spcBef>
                <a:spcPts val="0"/>
              </a:spcBef>
              <a:spcAft>
                <a:spcPts val="0"/>
              </a:spcAft>
              <a:buSzPts val="1300"/>
              <a:buFont typeface="Arial"/>
              <a:buAutoNum type="arabicPeriod"/>
            </a:pPr>
            <a:r>
              <a:rPr lang="en" sz="1300">
                <a:latin typeface="Arial"/>
                <a:ea typeface="Arial"/>
                <a:cs typeface="Arial"/>
                <a:sym typeface="Arial"/>
              </a:rPr>
              <a:t>Run the following command on cmd to install pycrptodomex on your pc. This is used for encrypting and decrypting your file content in Notepad Application as it gives us access to an implementation of AES-256 (algorithm used for encryption and decryption).</a:t>
            </a:r>
            <a:endParaRPr sz="1300">
              <a:latin typeface="Arial"/>
              <a:ea typeface="Arial"/>
              <a:cs typeface="Arial"/>
              <a:sym typeface="Arial"/>
            </a:endParaRPr>
          </a:p>
          <a:p>
            <a:pPr indent="0" lvl="0" marL="914400" rtl="0" algn="l">
              <a:spcBef>
                <a:spcPts val="0"/>
              </a:spcBef>
              <a:spcAft>
                <a:spcPts val="0"/>
              </a:spcAft>
              <a:buNone/>
            </a:pPr>
            <a:r>
              <a:rPr lang="en" sz="1300">
                <a:solidFill>
                  <a:srgbClr val="FFFFFF"/>
                </a:solidFill>
                <a:highlight>
                  <a:srgbClr val="000000"/>
                </a:highlight>
                <a:latin typeface="Courier New"/>
                <a:ea typeface="Courier New"/>
                <a:cs typeface="Courier New"/>
                <a:sym typeface="Courier New"/>
              </a:rPr>
              <a:t>pip3 install pycryptodomex</a:t>
            </a:r>
            <a:endParaRPr sz="1300">
              <a:solidFill>
                <a:srgbClr val="FFFFFF"/>
              </a:solidFill>
              <a:highlight>
                <a:srgbClr val="000000"/>
              </a:highlight>
              <a:latin typeface="Courier New"/>
              <a:ea typeface="Courier New"/>
              <a:cs typeface="Courier New"/>
              <a:sym typeface="Courier New"/>
            </a:endParaRPr>
          </a:p>
          <a:p>
            <a:pPr indent="0" lvl="0" marL="914400" rtl="0" algn="l">
              <a:spcBef>
                <a:spcPts val="0"/>
              </a:spcBef>
              <a:spcAft>
                <a:spcPts val="0"/>
              </a:spcAft>
              <a:buNone/>
            </a:pPr>
            <a:r>
              <a:t/>
            </a:r>
            <a:endParaRPr sz="1300">
              <a:highlight>
                <a:srgbClr val="000000"/>
              </a:highlight>
              <a:latin typeface="Courier New"/>
              <a:ea typeface="Courier New"/>
              <a:cs typeface="Courier New"/>
              <a:sym typeface="Courier New"/>
            </a:endParaRPr>
          </a:p>
          <a:p>
            <a:pPr indent="-311150" lvl="0" marL="914400" rtl="0" algn="l">
              <a:spcBef>
                <a:spcPts val="0"/>
              </a:spcBef>
              <a:spcAft>
                <a:spcPts val="0"/>
              </a:spcAft>
              <a:buSzPts val="1300"/>
              <a:buFont typeface="Arial"/>
              <a:buAutoNum type="arabicPeriod"/>
            </a:pPr>
            <a:r>
              <a:rPr lang="en" sz="1300">
                <a:latin typeface="Arial"/>
                <a:ea typeface="Arial"/>
                <a:cs typeface="Arial"/>
                <a:sym typeface="Arial"/>
              </a:rPr>
              <a:t>Run the following command on cmd to install pillow in your pc. This is important in order to run Paint Application:</a:t>
            </a:r>
            <a:endParaRPr sz="1300">
              <a:latin typeface="Arial"/>
              <a:ea typeface="Arial"/>
              <a:cs typeface="Arial"/>
              <a:sym typeface="Arial"/>
            </a:endParaRPr>
          </a:p>
          <a:p>
            <a:pPr indent="0" lvl="0" marL="914400" rtl="0" algn="l">
              <a:spcBef>
                <a:spcPts val="0"/>
              </a:spcBef>
              <a:spcAft>
                <a:spcPts val="0"/>
              </a:spcAft>
              <a:buNone/>
            </a:pPr>
            <a:r>
              <a:rPr lang="en" sz="1300">
                <a:solidFill>
                  <a:srgbClr val="FFFFFF"/>
                </a:solidFill>
                <a:highlight>
                  <a:srgbClr val="000000"/>
                </a:highlight>
                <a:latin typeface="Arial"/>
                <a:ea typeface="Arial"/>
                <a:cs typeface="Arial"/>
                <a:sym typeface="Arial"/>
              </a:rPr>
              <a:t>pip install pillow</a:t>
            </a:r>
            <a:endParaRPr sz="1300">
              <a:solidFill>
                <a:srgbClr val="FFFFFF"/>
              </a:solidFill>
              <a:highlight>
                <a:srgbClr val="000000"/>
              </a:highlight>
              <a:latin typeface="Arial"/>
              <a:ea typeface="Arial"/>
              <a:cs typeface="Arial"/>
              <a:sym typeface="Arial"/>
            </a:endParaRPr>
          </a:p>
          <a:p>
            <a:pPr indent="0" lvl="0" marL="914400" rtl="0" algn="l">
              <a:spcBef>
                <a:spcPts val="0"/>
              </a:spcBef>
              <a:spcAft>
                <a:spcPts val="0"/>
              </a:spcAft>
              <a:buNone/>
            </a:pPr>
            <a:r>
              <a:t/>
            </a:r>
            <a:endParaRPr sz="1300">
              <a:solidFill>
                <a:srgbClr val="FFFFFF"/>
              </a:solidFill>
              <a:highlight>
                <a:srgbClr val="000000"/>
              </a:highlight>
              <a:latin typeface="Arial"/>
              <a:ea typeface="Arial"/>
              <a:cs typeface="Arial"/>
              <a:sym typeface="Arial"/>
            </a:endParaRPr>
          </a:p>
          <a:p>
            <a:pPr indent="-311150" lvl="0" marL="914400" rtl="0" algn="l">
              <a:spcBef>
                <a:spcPts val="0"/>
              </a:spcBef>
              <a:spcAft>
                <a:spcPts val="0"/>
              </a:spcAft>
              <a:buSzPts val="1300"/>
              <a:buFont typeface="Arial"/>
              <a:buAutoNum type="arabicPeriod"/>
            </a:pPr>
            <a:r>
              <a:rPr lang="en" sz="1300">
                <a:latin typeface="Arial"/>
                <a:ea typeface="Arial"/>
                <a:cs typeface="Arial"/>
                <a:sym typeface="Arial"/>
              </a:rPr>
              <a:t>In order to be able to save files of Paint Application in .png format. Install Ghostscript in your system. The details of installation are given in the “Paint” section of the User Manual. </a:t>
            </a:r>
            <a:endParaRPr sz="1300">
              <a:latin typeface="Arial"/>
              <a:ea typeface="Arial"/>
              <a:cs typeface="Arial"/>
              <a:sym typeface="Arial"/>
            </a:endParaRPr>
          </a:p>
          <a:p>
            <a:pPr indent="0" lvl="0" marL="914400" rtl="0" algn="l">
              <a:spcBef>
                <a:spcPts val="0"/>
              </a:spcBef>
              <a:spcAft>
                <a:spcPts val="0"/>
              </a:spcAft>
              <a:buNone/>
            </a:pPr>
            <a:r>
              <a:t/>
            </a:r>
            <a:endParaRPr sz="1300">
              <a:latin typeface="Arial"/>
              <a:ea typeface="Arial"/>
              <a:cs typeface="Arial"/>
              <a:sym typeface="Arial"/>
            </a:endParaRPr>
          </a:p>
          <a:p>
            <a:pPr indent="0" lvl="0" marL="45720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How to Run?</a:t>
            </a:r>
            <a:endParaRPr>
              <a:solidFill>
                <a:schemeClr val="dk2"/>
              </a:solidFill>
            </a:endParaRPr>
          </a:p>
        </p:txBody>
      </p:sp>
      <p:sp>
        <p:nvSpPr>
          <p:cNvPr id="211" name="Google Shape;211;p32"/>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Open git Bash in the directory of your PC in which you     </a:t>
            </a:r>
            <a:endParaRPr/>
          </a:p>
          <a:p>
            <a:pPr indent="0" lvl="0" marL="0" rtl="0" algn="l">
              <a:spcBef>
                <a:spcPts val="0"/>
              </a:spcBef>
              <a:spcAft>
                <a:spcPts val="0"/>
              </a:spcAft>
              <a:buNone/>
            </a:pPr>
            <a:r>
              <a:rPr lang="en"/>
              <a:t>     </a:t>
            </a:r>
            <a:r>
              <a:rPr lang="en"/>
              <a:t>wish to download the project. This can be done by right  </a:t>
            </a:r>
            <a:endParaRPr/>
          </a:p>
          <a:p>
            <a:pPr indent="0" lvl="0" marL="0" rtl="0" algn="l">
              <a:spcBef>
                <a:spcPts val="0"/>
              </a:spcBef>
              <a:spcAft>
                <a:spcPts val="0"/>
              </a:spcAft>
              <a:buNone/>
            </a:pPr>
            <a:r>
              <a:rPr lang="en"/>
              <a:t>     clicking in the directory and selecting “Git Bash Here” </a:t>
            </a:r>
            <a:endParaRPr/>
          </a:p>
          <a:p>
            <a:pPr indent="0" lvl="0" marL="0" rtl="0" algn="l">
              <a:spcBef>
                <a:spcPts val="0"/>
              </a:spcBef>
              <a:spcAft>
                <a:spcPts val="0"/>
              </a:spcAft>
              <a:buNone/>
            </a:pPr>
            <a:r>
              <a:rPr lang="en"/>
              <a:t>     (Make sure you have git installed in your pc).</a:t>
            </a:r>
            <a:endParaRPr/>
          </a:p>
          <a:p>
            <a:pPr indent="0" lvl="0" marL="0" rtl="0" algn="l">
              <a:spcBef>
                <a:spcPts val="0"/>
              </a:spcBef>
              <a:spcAft>
                <a:spcPts val="0"/>
              </a:spcAft>
              <a:buNone/>
            </a:pPr>
            <a:r>
              <a:rPr lang="en"/>
              <a:t>     Alternatively, you can also run the same commands on    </a:t>
            </a:r>
            <a:endParaRPr/>
          </a:p>
          <a:p>
            <a:pPr indent="0" lvl="0" marL="0" rtl="0" algn="l">
              <a:spcBef>
                <a:spcPts val="0"/>
              </a:spcBef>
              <a:spcAft>
                <a:spcPts val="0"/>
              </a:spcAft>
              <a:buNone/>
            </a:pPr>
            <a:r>
              <a:rPr lang="en"/>
              <a:t>     the command prompt(cmd) to download the project in  </a:t>
            </a:r>
            <a:endParaRPr/>
          </a:p>
          <a:p>
            <a:pPr indent="0" lvl="0" marL="0" rtl="0" algn="l">
              <a:spcBef>
                <a:spcPts val="0"/>
              </a:spcBef>
              <a:spcAft>
                <a:spcPts val="0"/>
              </a:spcAft>
              <a:buNone/>
            </a:pPr>
            <a:r>
              <a:rPr lang="en"/>
              <a:t>     the concerned director provided you have git installed in  </a:t>
            </a:r>
            <a:endParaRPr/>
          </a:p>
          <a:p>
            <a:pPr indent="0" lvl="0" marL="0" rtl="0" algn="l">
              <a:spcBef>
                <a:spcPts val="0"/>
              </a:spcBef>
              <a:spcAft>
                <a:spcPts val="0"/>
              </a:spcAft>
              <a:buNone/>
            </a:pPr>
            <a:r>
              <a:rPr lang="en"/>
              <a:t>     your PC.</a:t>
            </a:r>
            <a:endParaRPr/>
          </a:p>
          <a:p>
            <a:pPr indent="-317500" lvl="0" marL="457200" rtl="0" algn="l">
              <a:spcBef>
                <a:spcPts val="0"/>
              </a:spcBef>
              <a:spcAft>
                <a:spcPts val="0"/>
              </a:spcAft>
              <a:buSzPts val="1400"/>
              <a:buAutoNum type="arabicPeriod"/>
            </a:pPr>
            <a:r>
              <a:rPr lang="en"/>
              <a:t>Go to the url: </a:t>
            </a:r>
            <a:r>
              <a:rPr lang="en" u="sng">
                <a:solidFill>
                  <a:schemeClr val="hlink"/>
                </a:solidFill>
                <a:hlinkClick r:id="rId3"/>
              </a:rPr>
              <a:t>https://github.com/sakship31/MyJournal</a:t>
            </a:r>
            <a:endParaRPr/>
          </a:p>
          <a:p>
            <a:pPr indent="-317500" lvl="0" marL="457200" rtl="0" algn="l">
              <a:spcBef>
                <a:spcPts val="0"/>
              </a:spcBef>
              <a:spcAft>
                <a:spcPts val="0"/>
              </a:spcAft>
              <a:buSzPts val="1400"/>
              <a:buAutoNum type="arabicPeriod"/>
            </a:pPr>
            <a:r>
              <a:rPr lang="en"/>
              <a:t>Copy the https url given under “clone or download” option when you open above url on browser.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Run?</a:t>
            </a:r>
            <a:endParaRPr/>
          </a:p>
        </p:txBody>
      </p:sp>
      <p:sp>
        <p:nvSpPr>
          <p:cNvPr id="217" name="Google Shape;217;p33"/>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5.</a:t>
            </a:r>
            <a:r>
              <a:rPr lang="en" sz="1100">
                <a:solidFill>
                  <a:srgbClr val="000000"/>
                </a:solidFill>
                <a:latin typeface="Arial"/>
                <a:ea typeface="Arial"/>
                <a:cs typeface="Arial"/>
                <a:sym typeface="Arial"/>
              </a:rPr>
              <a:t> </a:t>
            </a:r>
            <a:r>
              <a:rPr lang="en" sz="1500">
                <a:solidFill>
                  <a:schemeClr val="dk2"/>
                </a:solidFill>
                <a:latin typeface="Arial"/>
                <a:ea typeface="Arial"/>
                <a:cs typeface="Arial"/>
                <a:sym typeface="Arial"/>
              </a:rPr>
              <a:t>Go to Git Bash or command prompt and run the following command and paste the copied url and press enter:</a:t>
            </a:r>
            <a:endParaRPr sz="1500">
              <a:solidFill>
                <a:schemeClr val="dk2"/>
              </a:solidFill>
              <a:latin typeface="Arial"/>
              <a:ea typeface="Arial"/>
              <a:cs typeface="Arial"/>
              <a:sym typeface="Arial"/>
            </a:endParaRPr>
          </a:p>
          <a:p>
            <a:pPr indent="0" lvl="0" marL="0" rtl="0" algn="l">
              <a:spcBef>
                <a:spcPts val="0"/>
              </a:spcBef>
              <a:spcAft>
                <a:spcPts val="0"/>
              </a:spcAft>
              <a:buNone/>
            </a:pPr>
            <a:r>
              <a:rPr lang="en" sz="1500">
                <a:solidFill>
                  <a:srgbClr val="FFFFFF"/>
                </a:solidFill>
                <a:highlight>
                  <a:srgbClr val="000000"/>
                </a:highlight>
                <a:latin typeface="Arial"/>
                <a:ea typeface="Arial"/>
                <a:cs typeface="Arial"/>
                <a:sym typeface="Arial"/>
              </a:rPr>
              <a:t>git clone https://github.com/sakship31/MyJournal.git</a:t>
            </a:r>
            <a:endParaRPr sz="1500">
              <a:solidFill>
                <a:srgbClr val="FFFFFF"/>
              </a:solidFill>
              <a:highlight>
                <a:srgbClr val="000000"/>
              </a:highlight>
              <a:latin typeface="Arial"/>
              <a:ea typeface="Arial"/>
              <a:cs typeface="Arial"/>
              <a:sym typeface="Arial"/>
            </a:endParaRPr>
          </a:p>
          <a:p>
            <a:pPr indent="0" lvl="0" marL="0" rtl="0" algn="l">
              <a:spcBef>
                <a:spcPts val="0"/>
              </a:spcBef>
              <a:spcAft>
                <a:spcPts val="0"/>
              </a:spcAft>
              <a:buNone/>
            </a:pPr>
            <a:r>
              <a:t/>
            </a:r>
            <a:endParaRPr sz="1500">
              <a:solidFill>
                <a:schemeClr val="dk2"/>
              </a:solidFill>
              <a:latin typeface="Arial"/>
              <a:ea typeface="Arial"/>
              <a:cs typeface="Arial"/>
              <a:sym typeface="Arial"/>
            </a:endParaRPr>
          </a:p>
          <a:p>
            <a:pPr indent="0" lvl="0" marL="0" rtl="0" algn="l">
              <a:spcBef>
                <a:spcPts val="0"/>
              </a:spcBef>
              <a:spcAft>
                <a:spcPts val="0"/>
              </a:spcAft>
              <a:buNone/>
            </a:pPr>
            <a:r>
              <a:rPr lang="en" sz="1500">
                <a:solidFill>
                  <a:schemeClr val="dk2"/>
                </a:solidFill>
                <a:latin typeface="Arial"/>
                <a:ea typeface="Arial"/>
                <a:cs typeface="Arial"/>
                <a:sym typeface="Arial"/>
              </a:rPr>
              <a:t>6. To run the project, go to MyJournal directory in command prompt and give the following command:</a:t>
            </a:r>
            <a:endParaRPr sz="1500">
              <a:solidFill>
                <a:schemeClr val="dk2"/>
              </a:solidFill>
              <a:latin typeface="Arial"/>
              <a:ea typeface="Arial"/>
              <a:cs typeface="Arial"/>
              <a:sym typeface="Arial"/>
            </a:endParaRPr>
          </a:p>
          <a:p>
            <a:pPr indent="0" lvl="0" marL="457200" rtl="0" algn="l">
              <a:spcBef>
                <a:spcPts val="0"/>
              </a:spcBef>
              <a:spcAft>
                <a:spcPts val="0"/>
              </a:spcAft>
              <a:buNone/>
            </a:pPr>
            <a:r>
              <a:rPr lang="en" sz="1500">
                <a:solidFill>
                  <a:srgbClr val="FFFFFF"/>
                </a:solidFill>
                <a:highlight>
                  <a:srgbClr val="000000"/>
                </a:highlight>
                <a:latin typeface="Arial"/>
                <a:ea typeface="Arial"/>
                <a:cs typeface="Arial"/>
                <a:sym typeface="Arial"/>
              </a:rPr>
              <a:t>python startApp.py</a:t>
            </a:r>
            <a:endParaRPr sz="1500">
              <a:solidFill>
                <a:srgbClr val="FFFFFF"/>
              </a:solidFill>
              <a:highlight>
                <a:srgbClr val="000000"/>
              </a:highlight>
              <a:latin typeface="Arial"/>
              <a:ea typeface="Arial"/>
              <a:cs typeface="Arial"/>
              <a:sym typeface="Arial"/>
            </a:endParaRPr>
          </a:p>
          <a:p>
            <a:pPr indent="0" lvl="0" marL="0" rtl="0" algn="l">
              <a:spcBef>
                <a:spcPts val="0"/>
              </a:spcBef>
              <a:spcAft>
                <a:spcPts val="160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4"/>
          <p:cNvPicPr preferRelativeResize="0"/>
          <p:nvPr/>
        </p:nvPicPr>
        <p:blipFill rotWithShape="1">
          <a:blip r:embed="rId3">
            <a:alphaModFix amt="60000"/>
          </a:blip>
          <a:srcRect b="0" l="27255" r="27250" t="0"/>
          <a:stretch/>
        </p:blipFill>
        <p:spPr>
          <a:xfrm>
            <a:off x="0" y="0"/>
            <a:ext cx="3512600" cy="5143497"/>
          </a:xfrm>
          <a:prstGeom prst="rect">
            <a:avLst/>
          </a:prstGeom>
          <a:noFill/>
          <a:ln>
            <a:noFill/>
          </a:ln>
        </p:spPr>
      </p:pic>
      <p:sp>
        <p:nvSpPr>
          <p:cNvPr id="223" name="Google Shape;223;p34"/>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a:t>
            </a:r>
            <a:endParaRPr/>
          </a:p>
        </p:txBody>
      </p:sp>
      <p:sp>
        <p:nvSpPr>
          <p:cNvPr id="224" name="Google Shape;224;p34"/>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on the video to view demo of Notepad: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Click on the link to view the user manual:</a:t>
            </a:r>
            <a:endParaRPr/>
          </a:p>
          <a:p>
            <a:pPr indent="0" lvl="0" marL="0" rtl="0" algn="l">
              <a:spcBef>
                <a:spcPts val="1600"/>
              </a:spcBef>
              <a:spcAft>
                <a:spcPts val="1600"/>
              </a:spcAft>
              <a:buNone/>
            </a:pPr>
            <a:r>
              <a:rPr lang="en" u="sng">
                <a:solidFill>
                  <a:schemeClr val="hlink"/>
                </a:solidFill>
                <a:hlinkClick r:id="rId4"/>
              </a:rPr>
              <a:t>USER MANUAL Python</a:t>
            </a:r>
            <a:endParaRPr/>
          </a:p>
        </p:txBody>
      </p:sp>
      <p:pic>
        <p:nvPicPr>
          <p:cNvPr id="225" name="Google Shape;225;p34" title="Recording #12_Trim.mp4">
            <a:hlinkClick r:id="rId5"/>
          </p:cNvPr>
          <p:cNvPicPr preferRelativeResize="0"/>
          <p:nvPr/>
        </p:nvPicPr>
        <p:blipFill>
          <a:blip r:embed="rId6">
            <a:alphaModFix/>
          </a:blip>
          <a:stretch>
            <a:fillRect/>
          </a:stretch>
        </p:blipFill>
        <p:spPr>
          <a:xfrm>
            <a:off x="4011825" y="1304500"/>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5"/>
          <p:cNvPicPr preferRelativeResize="0"/>
          <p:nvPr/>
        </p:nvPicPr>
        <p:blipFill rotWithShape="1">
          <a:blip r:embed="rId3">
            <a:alphaModFix amt="60000"/>
          </a:blip>
          <a:srcRect b="0" l="27255" r="27250" t="0"/>
          <a:stretch/>
        </p:blipFill>
        <p:spPr>
          <a:xfrm>
            <a:off x="0" y="0"/>
            <a:ext cx="3512600" cy="5143497"/>
          </a:xfrm>
          <a:prstGeom prst="rect">
            <a:avLst/>
          </a:prstGeom>
          <a:noFill/>
          <a:ln>
            <a:noFill/>
          </a:ln>
        </p:spPr>
      </p:pic>
      <p:sp>
        <p:nvSpPr>
          <p:cNvPr id="231" name="Google Shape;231;p35"/>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a:t>
            </a:r>
            <a:endParaRPr/>
          </a:p>
        </p:txBody>
      </p:sp>
      <p:sp>
        <p:nvSpPr>
          <p:cNvPr id="232" name="Google Shape;232;p35"/>
          <p:cNvSpPr txBox="1"/>
          <p:nvPr>
            <p:ph idx="1" type="body"/>
          </p:nvPr>
        </p:nvSpPr>
        <p:spPr>
          <a:xfrm>
            <a:off x="3977075" y="87000"/>
            <a:ext cx="4850400" cy="49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Click on the video to view demo of Paint:</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Click on the link to view the user manual:</a:t>
            </a:r>
            <a:endParaRPr sz="1500"/>
          </a:p>
          <a:p>
            <a:pPr indent="0" lvl="0" marL="0" rtl="0" algn="l">
              <a:spcBef>
                <a:spcPts val="1600"/>
              </a:spcBef>
              <a:spcAft>
                <a:spcPts val="1600"/>
              </a:spcAft>
              <a:buNone/>
            </a:pPr>
            <a:r>
              <a:rPr lang="en" sz="1500" u="sng">
                <a:solidFill>
                  <a:schemeClr val="hlink"/>
                </a:solidFill>
                <a:hlinkClick r:id="rId4"/>
              </a:rPr>
              <a:t>USER MANUAL Python</a:t>
            </a:r>
            <a:endParaRPr sz="1500"/>
          </a:p>
        </p:txBody>
      </p:sp>
      <p:pic>
        <p:nvPicPr>
          <p:cNvPr id="233" name="Google Shape;233;p35" title="Recording #27.mp4">
            <a:hlinkClick r:id="rId5"/>
          </p:cNvPr>
          <p:cNvPicPr preferRelativeResize="0"/>
          <p:nvPr/>
        </p:nvPicPr>
        <p:blipFill>
          <a:blip r:embed="rId6">
            <a:alphaModFix/>
          </a:blip>
          <a:stretch>
            <a:fillRect/>
          </a:stretch>
        </p:blipFill>
        <p:spPr>
          <a:xfrm>
            <a:off x="4056000" y="992375"/>
            <a:ext cx="4850400" cy="272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6"/>
          <p:cNvPicPr preferRelativeResize="0"/>
          <p:nvPr/>
        </p:nvPicPr>
        <p:blipFill rotWithShape="1">
          <a:blip r:embed="rId3">
            <a:alphaModFix amt="60000"/>
          </a:blip>
          <a:srcRect b="0" l="27255" r="27250" t="0"/>
          <a:stretch/>
        </p:blipFill>
        <p:spPr>
          <a:xfrm>
            <a:off x="0" y="0"/>
            <a:ext cx="3512600" cy="5143497"/>
          </a:xfrm>
          <a:prstGeom prst="rect">
            <a:avLst/>
          </a:prstGeom>
          <a:noFill/>
          <a:ln>
            <a:noFill/>
          </a:ln>
        </p:spPr>
      </p:pic>
      <p:sp>
        <p:nvSpPr>
          <p:cNvPr id="239" name="Google Shape;239;p36"/>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a:t>
            </a:r>
            <a:endParaRPr/>
          </a:p>
        </p:txBody>
      </p:sp>
      <p:sp>
        <p:nvSpPr>
          <p:cNvPr id="240" name="Google Shape;240;p36"/>
          <p:cNvSpPr txBox="1"/>
          <p:nvPr>
            <p:ph idx="1" type="body"/>
          </p:nvPr>
        </p:nvSpPr>
        <p:spPr>
          <a:xfrm>
            <a:off x="3977075" y="87000"/>
            <a:ext cx="4850400" cy="49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Click on the video to view demo of Journal:</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Click on the link to view the user manual:</a:t>
            </a:r>
            <a:endParaRPr sz="1500"/>
          </a:p>
          <a:p>
            <a:pPr indent="0" lvl="0" marL="0" rtl="0" algn="l">
              <a:spcBef>
                <a:spcPts val="1600"/>
              </a:spcBef>
              <a:spcAft>
                <a:spcPts val="1600"/>
              </a:spcAft>
              <a:buNone/>
            </a:pPr>
            <a:r>
              <a:rPr lang="en" sz="1500" u="sng">
                <a:solidFill>
                  <a:schemeClr val="hlink"/>
                </a:solidFill>
                <a:hlinkClick r:id="rId4"/>
              </a:rPr>
              <a:t>USER MANUAL Python</a:t>
            </a:r>
            <a:endParaRPr sz="1500"/>
          </a:p>
        </p:txBody>
      </p:sp>
      <p:pic>
        <p:nvPicPr>
          <p:cNvPr id="241" name="Google Shape;241;p36" title="Journal.mp4">
            <a:hlinkClick r:id="rId5"/>
          </p:cNvPr>
          <p:cNvPicPr preferRelativeResize="0"/>
          <p:nvPr/>
        </p:nvPicPr>
        <p:blipFill>
          <a:blip r:embed="rId6">
            <a:alphaModFix/>
          </a:blip>
          <a:stretch>
            <a:fillRect/>
          </a:stretch>
        </p:blipFill>
        <p:spPr>
          <a:xfrm>
            <a:off x="3818813" y="904279"/>
            <a:ext cx="5166924" cy="28637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811650" y="799739"/>
            <a:ext cx="6458400" cy="14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Conclusion</a:t>
            </a:r>
            <a:endParaRPr>
              <a:solidFill>
                <a:schemeClr val="dk2"/>
              </a:solidFill>
            </a:endParaRPr>
          </a:p>
        </p:txBody>
      </p:sp>
      <p:sp>
        <p:nvSpPr>
          <p:cNvPr id="247" name="Google Shape;247;p37"/>
          <p:cNvSpPr txBox="1"/>
          <p:nvPr>
            <p:ph idx="1" type="body"/>
          </p:nvPr>
        </p:nvSpPr>
        <p:spPr>
          <a:xfrm>
            <a:off x="811650" y="2432039"/>
            <a:ext cx="6458400" cy="20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Workspace, a smart text editor was developed with the help of python. Various different functionalities were added to enhance its performance. Thus while developing this we learnt the hands on experience with Python, Tkinter which is a module of Python and Database Connectivity with python. Different kinds of users can use it for different purposes , be it storing secure information, maintaining a daily record of your tasks or simply drawing simple and colorful drawings using the paint window.</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Outline</a:t>
            </a:r>
            <a:endParaRPr>
              <a:solidFill>
                <a:schemeClr val="dk2"/>
              </a:solidFill>
            </a:endParaRPr>
          </a:p>
        </p:txBody>
      </p:sp>
      <p:sp>
        <p:nvSpPr>
          <p:cNvPr id="131" name="Google Shape;131;p22"/>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Project Description</a:t>
            </a:r>
            <a:endParaRPr/>
          </a:p>
          <a:p>
            <a:pPr indent="-342900" lvl="0" marL="457200" rtl="0" algn="l">
              <a:spcBef>
                <a:spcPts val="0"/>
              </a:spcBef>
              <a:spcAft>
                <a:spcPts val="0"/>
              </a:spcAft>
              <a:buSzPts val="1800"/>
              <a:buChar char="●"/>
            </a:pPr>
            <a:r>
              <a:rPr lang="en"/>
              <a:t>Tools Used </a:t>
            </a:r>
            <a:endParaRPr/>
          </a:p>
          <a:p>
            <a:pPr indent="-342900" lvl="0" marL="457200" rtl="0" algn="l">
              <a:spcBef>
                <a:spcPts val="0"/>
              </a:spcBef>
              <a:spcAft>
                <a:spcPts val="0"/>
              </a:spcAft>
              <a:buSzPts val="1800"/>
              <a:buChar char="●"/>
            </a:pPr>
            <a:r>
              <a:rPr lang="en"/>
              <a:t>Functionalities </a:t>
            </a:r>
            <a:endParaRPr/>
          </a:p>
          <a:p>
            <a:pPr indent="-342900" lvl="0" marL="457200" rtl="0" algn="l">
              <a:spcBef>
                <a:spcPts val="0"/>
              </a:spcBef>
              <a:spcAft>
                <a:spcPts val="0"/>
              </a:spcAft>
              <a:buSzPts val="1800"/>
              <a:buChar char="●"/>
            </a:pPr>
            <a:r>
              <a:rPr lang="en"/>
              <a:t>How to Run ?  Software and Hardware Requirements</a:t>
            </a:r>
            <a:endParaRPr/>
          </a:p>
          <a:p>
            <a:pPr indent="-342900" lvl="0" marL="457200" rtl="0" algn="l">
              <a:spcBef>
                <a:spcPts val="0"/>
              </a:spcBef>
              <a:spcAft>
                <a:spcPts val="0"/>
              </a:spcAft>
              <a:buSzPts val="1800"/>
              <a:buChar char="●"/>
            </a:pPr>
            <a:r>
              <a:rPr lang="en"/>
              <a:t>Working Demo</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49300" y="450120"/>
            <a:ext cx="3898200" cy="4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Project Description</a:t>
            </a:r>
            <a:endParaRPr>
              <a:solidFill>
                <a:schemeClr val="dk2"/>
              </a:solidFill>
            </a:endParaRPr>
          </a:p>
          <a:p>
            <a:pPr indent="0" lvl="0" marL="0" rtl="0" algn="l">
              <a:spcBef>
                <a:spcPts val="0"/>
              </a:spcBef>
              <a:spcAft>
                <a:spcPts val="0"/>
              </a:spcAft>
              <a:buNone/>
            </a:pPr>
            <a:r>
              <a:t/>
            </a:r>
            <a:endParaRPr>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       </a:t>
            </a:r>
            <a:r>
              <a:rPr lang="en" sz="2200">
                <a:solidFill>
                  <a:schemeClr val="dk2"/>
                </a:solidFill>
              </a:rPr>
              <a:t>Notepad </a:t>
            </a:r>
            <a:endParaRPr sz="2200">
              <a:solidFill>
                <a:schemeClr val="dk2"/>
              </a:solidFill>
            </a:endParaRPr>
          </a:p>
          <a:p>
            <a:pPr indent="0" lvl="0" marL="457200" rtl="0" algn="l">
              <a:spcBef>
                <a:spcPts val="0"/>
              </a:spcBef>
              <a:spcAft>
                <a:spcPts val="0"/>
              </a:spcAft>
              <a:buNone/>
            </a:pPr>
            <a:r>
              <a:t/>
            </a:r>
            <a:endParaRPr sz="2200">
              <a:solidFill>
                <a:schemeClr val="dk2"/>
              </a:solidFill>
            </a:endParaRPr>
          </a:p>
          <a:p>
            <a:pPr indent="-368300" lvl="0" marL="457200" rtl="0" algn="l">
              <a:spcBef>
                <a:spcPts val="0"/>
              </a:spcBef>
              <a:spcAft>
                <a:spcPts val="0"/>
              </a:spcAft>
              <a:buClr>
                <a:schemeClr val="dk2"/>
              </a:buClr>
              <a:buSzPts val="2200"/>
              <a:buChar char="❖"/>
            </a:pPr>
            <a:r>
              <a:t/>
            </a:r>
            <a:endParaRPr sz="2200">
              <a:solidFill>
                <a:schemeClr val="dk2"/>
              </a:solidFill>
            </a:endParaRPr>
          </a:p>
          <a:p>
            <a:pPr indent="0" lvl="0" marL="457200" rtl="0" algn="l">
              <a:spcBef>
                <a:spcPts val="0"/>
              </a:spcBef>
              <a:spcAft>
                <a:spcPts val="0"/>
              </a:spcAft>
              <a:buNone/>
            </a:pPr>
            <a:r>
              <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        Journal</a:t>
            </a:r>
            <a:endParaRPr sz="2200">
              <a:solidFill>
                <a:schemeClr val="dk2"/>
              </a:solidFill>
            </a:endParaRPr>
          </a:p>
        </p:txBody>
      </p:sp>
      <p:sp>
        <p:nvSpPr>
          <p:cNvPr id="137" name="Google Shape;137;p23"/>
          <p:cNvSpPr txBox="1"/>
          <p:nvPr>
            <p:ph idx="1" type="body"/>
          </p:nvPr>
        </p:nvSpPr>
        <p:spPr>
          <a:xfrm>
            <a:off x="3813975" y="441750"/>
            <a:ext cx="4980900" cy="42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Workspace</a:t>
            </a:r>
            <a:r>
              <a:rPr lang="en"/>
              <a:t> is a three in one desktop application built with the help of Python Programming Language.</a:t>
            </a:r>
            <a:endParaRPr/>
          </a:p>
          <a:p>
            <a:pPr indent="0" lvl="0" marL="0" rtl="0" algn="l">
              <a:spcBef>
                <a:spcPts val="1600"/>
              </a:spcBef>
              <a:spcAft>
                <a:spcPts val="1600"/>
              </a:spcAft>
              <a:buNone/>
            </a:pPr>
            <a:r>
              <a:rPr lang="en"/>
              <a:t>Workspace also provides a secure way to store files with the help of its Encryption and Decryption features.</a:t>
            </a:r>
            <a:r>
              <a:rPr lang="en"/>
              <a:t>Workspace</a:t>
            </a:r>
            <a:r>
              <a:rPr lang="en"/>
              <a:t> also contains features of paint to create simple and colorful drawing . Along with this a journal application has been added to save our work and work on it using various features provided (user </a:t>
            </a:r>
            <a:r>
              <a:rPr lang="en"/>
              <a:t>login</a:t>
            </a:r>
            <a:r>
              <a:rPr lang="en"/>
              <a:t> specific). It makes use of Database Connectivity  for user specific content and user login and authentication. </a:t>
            </a:r>
            <a:endParaRPr/>
          </a:p>
        </p:txBody>
      </p:sp>
      <p:pic>
        <p:nvPicPr>
          <p:cNvPr id="138" name="Google Shape;138;p23"/>
          <p:cNvPicPr preferRelativeResize="0"/>
          <p:nvPr/>
        </p:nvPicPr>
        <p:blipFill>
          <a:blip r:embed="rId3">
            <a:alphaModFix/>
          </a:blip>
          <a:stretch>
            <a:fillRect/>
          </a:stretch>
        </p:blipFill>
        <p:spPr>
          <a:xfrm>
            <a:off x="601025" y="1523475"/>
            <a:ext cx="531124" cy="531124"/>
          </a:xfrm>
          <a:prstGeom prst="rect">
            <a:avLst/>
          </a:prstGeom>
          <a:noFill/>
          <a:ln>
            <a:noFill/>
          </a:ln>
        </p:spPr>
      </p:pic>
      <p:pic>
        <p:nvPicPr>
          <p:cNvPr id="139" name="Google Shape;139;p23"/>
          <p:cNvPicPr preferRelativeResize="0"/>
          <p:nvPr/>
        </p:nvPicPr>
        <p:blipFill>
          <a:blip r:embed="rId4">
            <a:alphaModFix/>
          </a:blip>
          <a:stretch>
            <a:fillRect/>
          </a:stretch>
        </p:blipFill>
        <p:spPr>
          <a:xfrm>
            <a:off x="653050" y="2879250"/>
            <a:ext cx="427075" cy="427075"/>
          </a:xfrm>
          <a:prstGeom prst="rect">
            <a:avLst/>
          </a:prstGeom>
          <a:noFill/>
          <a:ln>
            <a:noFill/>
          </a:ln>
        </p:spPr>
      </p:pic>
      <p:pic>
        <p:nvPicPr>
          <p:cNvPr id="140" name="Google Shape;140;p23"/>
          <p:cNvPicPr preferRelativeResize="0"/>
          <p:nvPr/>
        </p:nvPicPr>
        <p:blipFill>
          <a:blip r:embed="rId5">
            <a:alphaModFix/>
          </a:blip>
          <a:stretch>
            <a:fillRect/>
          </a:stretch>
        </p:blipFill>
        <p:spPr>
          <a:xfrm>
            <a:off x="653038" y="2145450"/>
            <a:ext cx="642951" cy="642951"/>
          </a:xfrm>
          <a:prstGeom prst="rect">
            <a:avLst/>
          </a:prstGeom>
          <a:noFill/>
          <a:ln>
            <a:noFill/>
          </a:ln>
        </p:spPr>
      </p:pic>
      <p:sp>
        <p:nvSpPr>
          <p:cNvPr id="141" name="Google Shape;141;p23"/>
          <p:cNvSpPr txBox="1"/>
          <p:nvPr/>
        </p:nvSpPr>
        <p:spPr>
          <a:xfrm>
            <a:off x="1257925" y="2250275"/>
            <a:ext cx="12858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PT Sans Narrow"/>
                <a:ea typeface="PT Sans Narrow"/>
                <a:cs typeface="PT Sans Narrow"/>
                <a:sym typeface="PT Sans Narrow"/>
              </a:rPr>
              <a:t>Paint</a:t>
            </a:r>
            <a:endParaRPr b="1" sz="2200">
              <a:solidFill>
                <a:schemeClr val="dk2"/>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Tools Used</a:t>
            </a:r>
            <a:endParaRPr>
              <a:solidFill>
                <a:schemeClr val="dk2"/>
              </a:solidFill>
            </a:endParaRPr>
          </a:p>
        </p:txBody>
      </p:sp>
      <p:sp>
        <p:nvSpPr>
          <p:cNvPr id="147" name="Google Shape;147;p24"/>
          <p:cNvSpPr txBox="1"/>
          <p:nvPr>
            <p:ph idx="1" type="body"/>
          </p:nvPr>
        </p:nvSpPr>
        <p:spPr>
          <a:xfrm>
            <a:off x="3409050" y="307975"/>
            <a:ext cx="5451300" cy="50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b="1" lang="en"/>
              <a:t>Backend : Python3</a:t>
            </a:r>
            <a:endParaRPr b="1"/>
          </a:p>
          <a:p>
            <a:pPr indent="0" lvl="0" marL="0" rtl="0" algn="l">
              <a:spcBef>
                <a:spcPts val="1600"/>
              </a:spcBef>
              <a:spcAft>
                <a:spcPts val="0"/>
              </a:spcAft>
              <a:buNone/>
            </a:pPr>
            <a:r>
              <a:rPr lang="en" sz="1300">
                <a:highlight>
                  <a:srgbClr val="FFFFFF"/>
                </a:highlight>
              </a:rPr>
              <a:t>Python is an interpreted, object-oriented, high-level programming language with dynamic semantics. Its high-level built in data structures, combined with dynamic typing and dynamic binding.</a:t>
            </a:r>
            <a:endParaRPr sz="1900"/>
          </a:p>
          <a:p>
            <a:pPr indent="0" lvl="0" marL="0" rtl="0" algn="l">
              <a:spcBef>
                <a:spcPts val="1600"/>
              </a:spcBef>
              <a:spcAft>
                <a:spcPts val="0"/>
              </a:spcAft>
              <a:buNone/>
            </a:pPr>
            <a:r>
              <a:rPr lang="en"/>
              <a:t>2</a:t>
            </a:r>
            <a:r>
              <a:rPr b="1" lang="en"/>
              <a:t>. Database: sqlite3</a:t>
            </a:r>
            <a:endParaRPr b="1"/>
          </a:p>
          <a:p>
            <a:pPr indent="0" lvl="0" marL="0" rtl="0" algn="l">
              <a:spcBef>
                <a:spcPts val="1600"/>
              </a:spcBef>
              <a:spcAft>
                <a:spcPts val="0"/>
              </a:spcAft>
              <a:buNone/>
            </a:pPr>
            <a:r>
              <a:rPr lang="en" sz="1350">
                <a:highlight>
                  <a:srgbClr val="FFFFFF"/>
                </a:highlight>
              </a:rPr>
              <a:t>Sqlite 3 is a relational database management system (RDBMS) contained in a </a:t>
            </a:r>
            <a:r>
              <a:rPr lang="en" sz="1350">
                <a:highlight>
                  <a:srgbClr val="FFFFFF"/>
                </a:highlight>
                <a:uFill>
                  <a:noFill/>
                </a:uFill>
                <a:hlinkClick r:id="rId3"/>
              </a:rPr>
              <a:t>C</a:t>
            </a:r>
            <a:r>
              <a:rPr lang="en" sz="1350">
                <a:highlight>
                  <a:srgbClr val="FFFFFF"/>
                </a:highlight>
              </a:rPr>
              <a:t> library. In contrast to many other database management systems, SQLite is not a client–server database engine. Rather, it is embedded into the end program.</a:t>
            </a:r>
            <a:endParaRPr sz="1350">
              <a:highlight>
                <a:srgbClr val="FFFFFF"/>
              </a:highlight>
            </a:endParaRPr>
          </a:p>
          <a:p>
            <a:pPr indent="0" lvl="0" marL="0" rtl="0" algn="l">
              <a:spcBef>
                <a:spcPts val="500"/>
              </a:spcBef>
              <a:spcAft>
                <a:spcPts val="0"/>
              </a:spcAft>
              <a:buNone/>
            </a:pPr>
            <a:r>
              <a:t/>
            </a:r>
            <a:endParaRPr sz="1350">
              <a:highlight>
                <a:srgbClr val="FFFFFF"/>
              </a:highlight>
            </a:endParaRPr>
          </a:p>
          <a:p>
            <a:pPr indent="0" lvl="0" marL="0" rtl="0" algn="l">
              <a:spcBef>
                <a:spcPts val="500"/>
              </a:spcBef>
              <a:spcAft>
                <a:spcPts val="0"/>
              </a:spcAft>
              <a:buNone/>
            </a:pPr>
            <a:r>
              <a:rPr lang="en"/>
              <a:t>3. </a:t>
            </a:r>
            <a:r>
              <a:rPr b="1" lang="en"/>
              <a:t>Frontend : Tkinter (module of Python3)</a:t>
            </a:r>
            <a:endParaRPr b="1"/>
          </a:p>
          <a:p>
            <a:pPr indent="0" lvl="0" marL="25400" marR="25400" rtl="0" algn="just">
              <a:spcBef>
                <a:spcPts val="1600"/>
              </a:spcBef>
              <a:spcAft>
                <a:spcPts val="0"/>
              </a:spcAft>
              <a:buNone/>
            </a:pPr>
            <a:r>
              <a:rPr lang="en" sz="1300"/>
              <a:t>Tkinter is the standard GUI library for Python. Python when combined with Tkinter provides a fast and easy way to create GUI applications. Tkinter provides a powerful object-oriented interface to the Tk GUI toolkit.</a:t>
            </a:r>
            <a:endParaRPr sz="1300"/>
          </a:p>
          <a:p>
            <a:pPr indent="0" lvl="0" marL="0" rtl="0" algn="l">
              <a:spcBef>
                <a:spcPts val="700"/>
              </a:spcBef>
              <a:spcAft>
                <a:spcPts val="0"/>
              </a:spcAft>
              <a:buNone/>
            </a:pPr>
            <a:r>
              <a:t/>
            </a:r>
            <a:endParaRPr b="1"/>
          </a:p>
          <a:p>
            <a:pPr indent="0" lvl="0" marL="0" rtl="0" algn="l">
              <a:spcBef>
                <a:spcPts val="1600"/>
              </a:spcBef>
              <a:spcAft>
                <a:spcPts val="1600"/>
              </a:spcAft>
              <a:buNone/>
            </a:pPr>
            <a:r>
              <a:t/>
            </a:r>
            <a:endParaRPr/>
          </a:p>
        </p:txBody>
      </p:sp>
      <p:pic>
        <p:nvPicPr>
          <p:cNvPr id="148" name="Google Shape;148;p24"/>
          <p:cNvPicPr preferRelativeResize="0"/>
          <p:nvPr/>
        </p:nvPicPr>
        <p:blipFill>
          <a:blip r:embed="rId4">
            <a:alphaModFix/>
          </a:blip>
          <a:stretch>
            <a:fillRect/>
          </a:stretch>
        </p:blipFill>
        <p:spPr>
          <a:xfrm>
            <a:off x="1459225" y="971600"/>
            <a:ext cx="1414775" cy="1414775"/>
          </a:xfrm>
          <a:prstGeom prst="rect">
            <a:avLst/>
          </a:prstGeom>
          <a:noFill/>
          <a:ln>
            <a:noFill/>
          </a:ln>
        </p:spPr>
      </p:pic>
      <p:pic>
        <p:nvPicPr>
          <p:cNvPr id="149" name="Google Shape;149;p24"/>
          <p:cNvPicPr preferRelativeResize="0"/>
          <p:nvPr/>
        </p:nvPicPr>
        <p:blipFill>
          <a:blip r:embed="rId5">
            <a:alphaModFix/>
          </a:blip>
          <a:stretch>
            <a:fillRect/>
          </a:stretch>
        </p:blipFill>
        <p:spPr>
          <a:xfrm>
            <a:off x="1143700" y="3645350"/>
            <a:ext cx="1730298" cy="1414775"/>
          </a:xfrm>
          <a:prstGeom prst="rect">
            <a:avLst/>
          </a:prstGeom>
          <a:noFill/>
          <a:ln>
            <a:noFill/>
          </a:ln>
        </p:spPr>
      </p:pic>
      <p:pic>
        <p:nvPicPr>
          <p:cNvPr id="150" name="Google Shape;150;p24"/>
          <p:cNvPicPr preferRelativeResize="0"/>
          <p:nvPr/>
        </p:nvPicPr>
        <p:blipFill>
          <a:blip r:embed="rId6">
            <a:alphaModFix/>
          </a:blip>
          <a:stretch>
            <a:fillRect/>
          </a:stretch>
        </p:blipFill>
        <p:spPr>
          <a:xfrm>
            <a:off x="0" y="2243088"/>
            <a:ext cx="2065900" cy="114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rot="-5400000">
            <a:off x="-620225" y="1797500"/>
            <a:ext cx="4064100" cy="1506900"/>
          </a:xfrm>
          <a:prstGeom prst="rect">
            <a:avLst/>
          </a:prstGeom>
        </p:spPr>
        <p:txBody>
          <a:bodyPr anchorCtr="0" anchor="b" bIns="91425" lIns="57150" spcFirstLastPara="1" rIns="91425" wrap="square" tIns="91425">
            <a:noAutofit/>
          </a:bodyPr>
          <a:lstStyle/>
          <a:p>
            <a:pPr indent="0" lvl="0" marL="0" rtl="0" algn="r">
              <a:spcBef>
                <a:spcPts val="0"/>
              </a:spcBef>
              <a:spcAft>
                <a:spcPts val="0"/>
              </a:spcAft>
              <a:buNone/>
            </a:pPr>
            <a:r>
              <a:t/>
            </a:r>
            <a:endParaRPr>
              <a:solidFill>
                <a:schemeClr val="dk2"/>
              </a:solidFill>
            </a:endParaRPr>
          </a:p>
          <a:p>
            <a:pPr indent="0" lvl="0" marL="0" rtl="0" algn="r">
              <a:spcBef>
                <a:spcPts val="0"/>
              </a:spcBef>
              <a:spcAft>
                <a:spcPts val="0"/>
              </a:spcAft>
              <a:buNone/>
            </a:pPr>
            <a:r>
              <a:rPr lang="en">
                <a:solidFill>
                  <a:schemeClr val="dk2"/>
                </a:solidFill>
              </a:rPr>
              <a:t>Functionalities </a:t>
            </a:r>
            <a:endParaRPr>
              <a:solidFill>
                <a:schemeClr val="dk2"/>
              </a:solidFill>
            </a:endParaRPr>
          </a:p>
        </p:txBody>
      </p:sp>
      <p:sp>
        <p:nvSpPr>
          <p:cNvPr id="156" name="Google Shape;156;p25"/>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a:t>Login/Register</a:t>
            </a:r>
            <a:r>
              <a:rPr lang="en"/>
              <a:t>: </a:t>
            </a:r>
            <a:r>
              <a:rPr lang="en" sz="1400"/>
              <a:t>Before using the various functionalities offered by TexEd, you need to create an account. Every time you will use </a:t>
            </a:r>
            <a:r>
              <a:rPr lang="en" sz="1400"/>
              <a:t>Workspace</a:t>
            </a:r>
            <a:r>
              <a:rPr lang="en" sz="1400"/>
              <a:t> , you will be prompted to enter your Login Credentials.This feature makes your work more secure and protected.</a:t>
            </a:r>
            <a:endParaRPr sz="1400"/>
          </a:p>
          <a:p>
            <a:pPr indent="0" lvl="0" marL="0" rtl="0" algn="l">
              <a:spcBef>
                <a:spcPts val="1600"/>
              </a:spcBef>
              <a:spcAft>
                <a:spcPts val="0"/>
              </a:spcAft>
              <a:buNone/>
            </a:pPr>
            <a:r>
              <a:rPr lang="en" sz="1400"/>
              <a:t>	</a:t>
            </a:r>
            <a:endParaRPr sz="1400"/>
          </a:p>
          <a:p>
            <a:pPr indent="0" lvl="0" marL="457200" rtl="0" algn="l">
              <a:spcBef>
                <a:spcPts val="1600"/>
              </a:spcBef>
              <a:spcAft>
                <a:spcPts val="1600"/>
              </a:spcAft>
              <a:buNone/>
            </a:pPr>
            <a:r>
              <a:t/>
            </a:r>
            <a:endParaRPr sz="1400"/>
          </a:p>
        </p:txBody>
      </p:sp>
      <p:pic>
        <p:nvPicPr>
          <p:cNvPr id="157" name="Google Shape;157;p25"/>
          <p:cNvPicPr preferRelativeResize="0"/>
          <p:nvPr/>
        </p:nvPicPr>
        <p:blipFill>
          <a:blip r:embed="rId3">
            <a:alphaModFix/>
          </a:blip>
          <a:stretch>
            <a:fillRect/>
          </a:stretch>
        </p:blipFill>
        <p:spPr>
          <a:xfrm>
            <a:off x="3976500" y="2248500"/>
            <a:ext cx="3162300" cy="20764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 </a:t>
            </a:r>
            <a:endParaRPr>
              <a:solidFill>
                <a:schemeClr val="dk2"/>
              </a:solidFill>
            </a:endParaRPr>
          </a:p>
        </p:txBody>
      </p:sp>
      <p:sp>
        <p:nvSpPr>
          <p:cNvPr id="163" name="Google Shape;163;p26"/>
          <p:cNvSpPr txBox="1"/>
          <p:nvPr>
            <p:ph idx="1" type="body"/>
          </p:nvPr>
        </p:nvSpPr>
        <p:spPr>
          <a:xfrm>
            <a:off x="2601000" y="518875"/>
            <a:ext cx="5913300" cy="4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b="1" lang="en"/>
              <a:t>Notepad: </a:t>
            </a:r>
            <a:r>
              <a:rPr lang="en" sz="1400"/>
              <a:t>Notepad is a basic text editor used for editing  existing text documents and creating new one. The basic operations are:</a:t>
            </a:r>
            <a:endParaRPr sz="1400"/>
          </a:p>
          <a:p>
            <a:pPr indent="-317500" lvl="0" marL="457200" rtl="0" algn="l">
              <a:spcBef>
                <a:spcPts val="1600"/>
              </a:spcBef>
              <a:spcAft>
                <a:spcPts val="0"/>
              </a:spcAft>
              <a:buSzPts val="1400"/>
              <a:buChar char="●"/>
            </a:pPr>
            <a:r>
              <a:rPr lang="en" sz="1400"/>
              <a:t>         Create a new file , open it and save it.</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           Edit the file with the help of cut ,copy,paste ,clear.</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            Find and replace options.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             View Toolbar/Status bar options and Change Theme      </a:t>
            </a:r>
            <a:endParaRPr sz="1400"/>
          </a:p>
          <a:p>
            <a:pPr indent="0" lvl="0" marL="457200" rtl="0" algn="l">
              <a:spcBef>
                <a:spcPts val="0"/>
              </a:spcBef>
              <a:spcAft>
                <a:spcPts val="0"/>
              </a:spcAft>
              <a:buNone/>
            </a:pPr>
            <a:r>
              <a:rPr lang="en" sz="1400"/>
              <a:t>             feature.</a:t>
            </a:r>
            <a:endParaRPr sz="1400"/>
          </a:p>
          <a:p>
            <a:pPr indent="0" lvl="0" marL="457200" rtl="0" algn="l">
              <a:spcBef>
                <a:spcPts val="0"/>
              </a:spcBef>
              <a:spcAft>
                <a:spcPts val="1600"/>
              </a:spcAft>
              <a:buNone/>
            </a:pPr>
            <a:r>
              <a:rPr lang="en" sz="1400"/>
              <a:t>          </a:t>
            </a:r>
            <a:endParaRPr sz="1400"/>
          </a:p>
        </p:txBody>
      </p:sp>
      <p:pic>
        <p:nvPicPr>
          <p:cNvPr id="164" name="Google Shape;164;p26"/>
          <p:cNvPicPr preferRelativeResize="0"/>
          <p:nvPr/>
        </p:nvPicPr>
        <p:blipFill>
          <a:blip r:embed="rId3">
            <a:alphaModFix/>
          </a:blip>
          <a:stretch>
            <a:fillRect/>
          </a:stretch>
        </p:blipFill>
        <p:spPr>
          <a:xfrm>
            <a:off x="2913375" y="1162150"/>
            <a:ext cx="758900" cy="758900"/>
          </a:xfrm>
          <a:prstGeom prst="rect">
            <a:avLst/>
          </a:prstGeom>
          <a:noFill/>
          <a:ln>
            <a:noFill/>
          </a:ln>
        </p:spPr>
      </p:pic>
      <p:pic>
        <p:nvPicPr>
          <p:cNvPr id="165" name="Google Shape;165;p26"/>
          <p:cNvPicPr preferRelativeResize="0"/>
          <p:nvPr/>
        </p:nvPicPr>
        <p:blipFill>
          <a:blip r:embed="rId4">
            <a:alphaModFix/>
          </a:blip>
          <a:stretch>
            <a:fillRect/>
          </a:stretch>
        </p:blipFill>
        <p:spPr>
          <a:xfrm>
            <a:off x="2985412" y="2047320"/>
            <a:ext cx="614825" cy="614825"/>
          </a:xfrm>
          <a:prstGeom prst="rect">
            <a:avLst/>
          </a:prstGeom>
          <a:noFill/>
          <a:ln>
            <a:noFill/>
          </a:ln>
        </p:spPr>
      </p:pic>
      <p:pic>
        <p:nvPicPr>
          <p:cNvPr id="166" name="Google Shape;166;p26"/>
          <p:cNvPicPr preferRelativeResize="0"/>
          <p:nvPr/>
        </p:nvPicPr>
        <p:blipFill>
          <a:blip r:embed="rId5">
            <a:alphaModFix/>
          </a:blip>
          <a:stretch>
            <a:fillRect/>
          </a:stretch>
        </p:blipFill>
        <p:spPr>
          <a:xfrm>
            <a:off x="2985425" y="2984875"/>
            <a:ext cx="686851" cy="686851"/>
          </a:xfrm>
          <a:prstGeom prst="rect">
            <a:avLst/>
          </a:prstGeom>
          <a:noFill/>
          <a:ln>
            <a:noFill/>
          </a:ln>
        </p:spPr>
      </p:pic>
      <p:pic>
        <p:nvPicPr>
          <p:cNvPr id="167" name="Google Shape;167;p26"/>
          <p:cNvPicPr preferRelativeResize="0"/>
          <p:nvPr/>
        </p:nvPicPr>
        <p:blipFill>
          <a:blip r:embed="rId6">
            <a:alphaModFix/>
          </a:blip>
          <a:stretch>
            <a:fillRect/>
          </a:stretch>
        </p:blipFill>
        <p:spPr>
          <a:xfrm>
            <a:off x="2985422" y="3782897"/>
            <a:ext cx="614800" cy="6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rot="-5400000">
            <a:off x="-710200" y="18183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a:t>
            </a:r>
            <a:endParaRPr>
              <a:solidFill>
                <a:schemeClr val="dk2"/>
              </a:solidFill>
            </a:endParaRPr>
          </a:p>
        </p:txBody>
      </p:sp>
      <p:sp>
        <p:nvSpPr>
          <p:cNvPr id="173" name="Google Shape;173;p27"/>
          <p:cNvSpPr txBox="1"/>
          <p:nvPr>
            <p:ph idx="1" type="body"/>
          </p:nvPr>
        </p:nvSpPr>
        <p:spPr>
          <a:xfrm>
            <a:off x="2323300" y="518875"/>
            <a:ext cx="6191100" cy="462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 </a:t>
            </a:r>
            <a:r>
              <a:rPr b="1" lang="en"/>
              <a:t>Encryption/Decryption : </a:t>
            </a:r>
            <a:r>
              <a:rPr b="1" lang="en" sz="1400">
                <a:highlight>
                  <a:srgbClr val="FFFFFF"/>
                </a:highlight>
              </a:rPr>
              <a:t>Encryption</a:t>
            </a:r>
            <a:r>
              <a:rPr lang="en" sz="1400">
                <a:highlight>
                  <a:srgbClr val="FFFFFF"/>
                </a:highlight>
              </a:rPr>
              <a:t> is the process of translating plain text data (plaintext) into something that appears to be random and meaningless (ciphertext).</a:t>
            </a:r>
            <a:endParaRPr sz="1400">
              <a:highlight>
                <a:srgbClr val="FFFFFF"/>
              </a:highlight>
            </a:endParaRPr>
          </a:p>
          <a:p>
            <a:pPr indent="0" lvl="0" marL="457200" rtl="0" algn="l">
              <a:spcBef>
                <a:spcPts val="1600"/>
              </a:spcBef>
              <a:spcAft>
                <a:spcPts val="0"/>
              </a:spcAft>
              <a:buNone/>
            </a:pPr>
            <a:r>
              <a:rPr b="1" lang="en" sz="1400">
                <a:highlight>
                  <a:srgbClr val="FFFFFF"/>
                </a:highlight>
              </a:rPr>
              <a:t>Decryption</a:t>
            </a:r>
            <a:r>
              <a:rPr lang="en" sz="1400">
                <a:highlight>
                  <a:srgbClr val="FFFFFF"/>
                </a:highlight>
              </a:rPr>
              <a:t> is the process of converting ciphertext back to plaintext.Only authorized parties can decipher a ciphertext back to plaintext and access the original information.</a:t>
            </a:r>
            <a:endParaRPr sz="1400">
              <a:highlight>
                <a:srgbClr val="FFFFFF"/>
              </a:highlight>
            </a:endParaRPr>
          </a:p>
          <a:p>
            <a:pPr indent="0" lvl="0" marL="0" rtl="0" algn="l">
              <a:spcBef>
                <a:spcPts val="0"/>
              </a:spcBef>
              <a:spcAft>
                <a:spcPts val="0"/>
              </a:spcAft>
              <a:buNone/>
            </a:pPr>
            <a:r>
              <a:rPr lang="en" sz="1400">
                <a:highlight>
                  <a:srgbClr val="FFFFFF"/>
                </a:highlight>
              </a:rPr>
              <a:t>          </a:t>
            </a:r>
            <a:endParaRPr sz="1400">
              <a:highlight>
                <a:srgbClr val="FFFFFF"/>
              </a:highlight>
            </a:endParaRPr>
          </a:p>
          <a:p>
            <a:pPr indent="0" lvl="0" marL="0" rtl="0" algn="l">
              <a:spcBef>
                <a:spcPts val="0"/>
              </a:spcBef>
              <a:spcAft>
                <a:spcPts val="0"/>
              </a:spcAft>
              <a:buNone/>
            </a:pPr>
            <a:r>
              <a:rPr lang="en" sz="1400">
                <a:highlight>
                  <a:srgbClr val="FFFFFF"/>
                </a:highlight>
              </a:rPr>
              <a:t>          This feature encrypts the file content using the password  </a:t>
            </a:r>
            <a:endParaRPr sz="1400">
              <a:highlight>
                <a:srgbClr val="FFFFFF"/>
              </a:highlight>
            </a:endParaRPr>
          </a:p>
          <a:p>
            <a:pPr indent="0" lvl="0" marL="0" rtl="0" algn="l">
              <a:spcBef>
                <a:spcPts val="0"/>
              </a:spcBef>
              <a:spcAft>
                <a:spcPts val="0"/>
              </a:spcAft>
              <a:buNone/>
            </a:pPr>
            <a:r>
              <a:rPr lang="en" sz="1400">
                <a:highlight>
                  <a:srgbClr val="FFFFFF"/>
                </a:highlight>
              </a:rPr>
              <a:t>          provided by user and decrypts when same password is   </a:t>
            </a:r>
            <a:endParaRPr sz="1400">
              <a:highlight>
                <a:srgbClr val="FFFFFF"/>
              </a:highlight>
            </a:endParaRPr>
          </a:p>
          <a:p>
            <a:pPr indent="0" lvl="0" marL="0" rtl="0" algn="l">
              <a:spcBef>
                <a:spcPts val="0"/>
              </a:spcBef>
              <a:spcAft>
                <a:spcPts val="0"/>
              </a:spcAft>
              <a:buNone/>
            </a:pPr>
            <a:r>
              <a:rPr lang="en" sz="1400">
                <a:highlight>
                  <a:srgbClr val="FFFFFF"/>
                </a:highlight>
              </a:rPr>
              <a:t>          provided.   </a:t>
            </a:r>
            <a:endParaRPr sz="1400">
              <a:highlight>
                <a:srgbClr val="FFFFFF"/>
              </a:highlight>
            </a:endParaRPr>
          </a:p>
          <a:p>
            <a:pPr indent="0" lvl="0" marL="0" rtl="0" algn="l">
              <a:spcBef>
                <a:spcPts val="0"/>
              </a:spcBef>
              <a:spcAft>
                <a:spcPts val="0"/>
              </a:spcAft>
              <a:buNone/>
            </a:pPr>
            <a:r>
              <a:rPr lang="en" sz="1400">
                <a:highlight>
                  <a:srgbClr val="FFFFFF"/>
                </a:highlight>
              </a:rPr>
              <a:t>          </a:t>
            </a:r>
            <a:r>
              <a:rPr b="1" lang="en" sz="1500">
                <a:highlight>
                  <a:schemeClr val="lt1"/>
                </a:highlight>
              </a:rPr>
              <a:t>   </a:t>
            </a:r>
            <a:endParaRPr b="1" sz="1500">
              <a:highlight>
                <a:schemeClr val="lt1"/>
              </a:highlight>
            </a:endParaRPr>
          </a:p>
          <a:p>
            <a:pPr indent="0" lvl="0" marL="0" rtl="0" algn="l">
              <a:spcBef>
                <a:spcPts val="0"/>
              </a:spcBef>
              <a:spcAft>
                <a:spcPts val="0"/>
              </a:spcAft>
              <a:buNone/>
            </a:pPr>
            <a:r>
              <a:rPr b="1" lang="en" sz="1500">
                <a:highlight>
                  <a:schemeClr val="lt1"/>
                </a:highlight>
              </a:rPr>
              <a:t>          </a:t>
            </a:r>
            <a:r>
              <a:rPr b="1" lang="en" sz="1500" u="sng">
                <a:highlight>
                  <a:schemeClr val="lt1"/>
                </a:highlight>
              </a:rPr>
              <a:t>It uses AES-256(Advanced Encryption Standard) to</a:t>
            </a:r>
            <a:r>
              <a:rPr b="1" lang="en" sz="1500">
                <a:highlight>
                  <a:schemeClr val="lt1"/>
                </a:highlight>
              </a:rPr>
              <a:t> </a:t>
            </a:r>
            <a:r>
              <a:rPr b="1" lang="en" sz="1500" u="sng">
                <a:highlight>
                  <a:schemeClr val="lt1"/>
                </a:highlight>
              </a:rPr>
              <a:t>  </a:t>
            </a:r>
            <a:endParaRPr b="1" sz="1500" u="sng">
              <a:highlight>
                <a:schemeClr val="lt1"/>
              </a:highlight>
            </a:endParaRPr>
          </a:p>
          <a:p>
            <a:pPr indent="0" lvl="0" marL="0" rtl="0" algn="l">
              <a:spcBef>
                <a:spcPts val="0"/>
              </a:spcBef>
              <a:spcAft>
                <a:spcPts val="0"/>
              </a:spcAft>
              <a:buNone/>
            </a:pPr>
            <a:r>
              <a:rPr b="1" lang="en" sz="1500">
                <a:highlight>
                  <a:schemeClr val="lt1"/>
                </a:highlight>
              </a:rPr>
              <a:t>          </a:t>
            </a:r>
            <a:r>
              <a:rPr b="1" lang="en" sz="1500" u="sng">
                <a:highlight>
                  <a:schemeClr val="lt1"/>
                </a:highlight>
              </a:rPr>
              <a:t>encrypt and  Decrypt the data.</a:t>
            </a:r>
            <a:endParaRPr b="1" sz="1500" u="sng">
              <a:highlight>
                <a:schemeClr val="lt1"/>
              </a:highlight>
            </a:endParaRPr>
          </a:p>
          <a:p>
            <a:pPr indent="0" lvl="0" marL="0" rtl="0" algn="l">
              <a:spcBef>
                <a:spcPts val="0"/>
              </a:spcBef>
              <a:spcAft>
                <a:spcPts val="0"/>
              </a:spcAft>
              <a:buNone/>
            </a:pPr>
            <a:r>
              <a:t/>
            </a:r>
            <a:endParaRPr b="1" sz="1500" u="sng">
              <a:highlight>
                <a:schemeClr val="lt1"/>
              </a:highlight>
            </a:endParaRPr>
          </a:p>
          <a:p>
            <a:pPr indent="0" lvl="0" marL="0" rtl="0" algn="l">
              <a:spcBef>
                <a:spcPts val="0"/>
              </a:spcBef>
              <a:spcAft>
                <a:spcPts val="0"/>
              </a:spcAft>
              <a:buNone/>
            </a:pPr>
            <a:r>
              <a:rPr lang="en" sz="1400">
                <a:highlight>
                  <a:srgbClr val="FFFFFF"/>
                </a:highlight>
              </a:rPr>
              <a:t>	The pycryptodome package which should be installed gives access  </a:t>
            </a:r>
            <a:endParaRPr sz="1400">
              <a:highlight>
                <a:srgbClr val="FFFFFF"/>
              </a:highlight>
            </a:endParaRPr>
          </a:p>
          <a:p>
            <a:pPr indent="0" lvl="0" marL="0" rtl="0" algn="l">
              <a:spcBef>
                <a:spcPts val="0"/>
              </a:spcBef>
              <a:spcAft>
                <a:spcPts val="0"/>
              </a:spcAft>
              <a:buNone/>
            </a:pPr>
            <a:r>
              <a:rPr lang="en" sz="1400">
                <a:highlight>
                  <a:srgbClr val="FFFFFF"/>
                </a:highlight>
              </a:rPr>
              <a:t>          to an implementation of AES-256</a:t>
            </a:r>
            <a:endParaRPr sz="1400">
              <a:highlight>
                <a:srgbClr val="FFFFFF"/>
              </a:highlight>
            </a:endParaRPr>
          </a:p>
          <a:p>
            <a:pPr indent="0" lvl="0" marL="0" rtl="0" algn="l">
              <a:spcBef>
                <a:spcPts val="0"/>
              </a:spcBef>
              <a:spcAft>
                <a:spcPts val="0"/>
              </a:spcAft>
              <a:buNone/>
            </a:pPr>
            <a:r>
              <a:rPr lang="en" sz="1400">
                <a:highlight>
                  <a:srgbClr val="FFFFFF"/>
                </a:highlight>
              </a:rPr>
              <a:t>          </a:t>
            </a:r>
            <a:endParaRPr sz="1400">
              <a:highlight>
                <a:srgbClr val="FFFFFF"/>
              </a:highlight>
            </a:endParaRPr>
          </a:p>
          <a:p>
            <a:pPr indent="0" lvl="0" marL="0" rtl="0" algn="l">
              <a:spcBef>
                <a:spcPts val="0"/>
              </a:spcBef>
              <a:spcAft>
                <a:spcPts val="0"/>
              </a:spcAft>
              <a:buNone/>
            </a:pPr>
            <a:r>
              <a:rPr b="1" lang="en" sz="1400">
                <a:highlight>
                  <a:srgbClr val="FFFFFF"/>
                </a:highlight>
              </a:rPr>
              <a:t>   </a:t>
            </a:r>
            <a:r>
              <a:rPr b="1" lang="en" sz="1500">
                <a:highlight>
                  <a:srgbClr val="FFFFFF"/>
                </a:highlight>
              </a:rPr>
              <a:t>   </a:t>
            </a:r>
            <a:r>
              <a:rPr lang="en" sz="1500">
                <a:highlight>
                  <a:srgbClr val="FFFFFF"/>
                </a:highlight>
              </a:rPr>
              <a:t> </a:t>
            </a:r>
            <a:endParaRPr sz="1500">
              <a:highlight>
                <a:srgbClr val="FFFFFF"/>
              </a:highlight>
            </a:endParaRPr>
          </a:p>
          <a:p>
            <a:pPr indent="0" lvl="0" marL="0" rtl="0" algn="l">
              <a:spcBef>
                <a:spcPts val="0"/>
              </a:spcBef>
              <a:spcAft>
                <a:spcPts val="1600"/>
              </a:spcAft>
              <a:buNone/>
            </a:pPr>
            <a:r>
              <a:t/>
            </a:r>
            <a:endParaRPr b="1"/>
          </a:p>
        </p:txBody>
      </p:sp>
      <p:pic>
        <p:nvPicPr>
          <p:cNvPr id="174" name="Google Shape;174;p27"/>
          <p:cNvPicPr preferRelativeResize="0"/>
          <p:nvPr/>
        </p:nvPicPr>
        <p:blipFill>
          <a:blip r:embed="rId3">
            <a:alphaModFix/>
          </a:blip>
          <a:stretch>
            <a:fillRect/>
          </a:stretch>
        </p:blipFill>
        <p:spPr>
          <a:xfrm>
            <a:off x="1124195" y="3861300"/>
            <a:ext cx="1199100" cy="119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rot="-5400000">
            <a:off x="-635225" y="1797475"/>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a:t>
            </a:r>
            <a:endParaRPr>
              <a:solidFill>
                <a:schemeClr val="dk2"/>
              </a:solidFill>
            </a:endParaRPr>
          </a:p>
        </p:txBody>
      </p:sp>
      <p:sp>
        <p:nvSpPr>
          <p:cNvPr id="180" name="Google Shape;180;p28"/>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a:t>
            </a:r>
            <a:r>
              <a:rPr b="1" lang="en"/>
              <a:t>. Paint :</a:t>
            </a:r>
            <a:r>
              <a:rPr lang="en"/>
              <a:t> </a:t>
            </a:r>
            <a:r>
              <a:rPr lang="en" sz="1400">
                <a:latin typeface="Arial"/>
                <a:ea typeface="Arial"/>
                <a:cs typeface="Arial"/>
                <a:sym typeface="Arial"/>
              </a:rPr>
              <a:t>Workspace</a:t>
            </a:r>
            <a:r>
              <a:rPr lang="en" sz="1400">
                <a:latin typeface="Arial"/>
                <a:ea typeface="Arial"/>
                <a:cs typeface="Arial"/>
                <a:sym typeface="Arial"/>
              </a:rPr>
              <a:t> also provides you with the paint functionality. It is a simple raster graphics editor. When you will click on the Paint option after logging in , you will see the following window.</a:t>
            </a:r>
            <a:endParaRPr sz="1400">
              <a:latin typeface="Arial"/>
              <a:ea typeface="Arial"/>
              <a:cs typeface="Arial"/>
              <a:sym typeface="Arial"/>
            </a:endParaRPr>
          </a:p>
          <a:p>
            <a:pPr indent="-317500" lvl="0" marL="457200" rtl="0" algn="l">
              <a:spcBef>
                <a:spcPts val="1600"/>
              </a:spcBef>
              <a:spcAft>
                <a:spcPts val="0"/>
              </a:spcAft>
              <a:buSzPts val="1400"/>
              <a:buChar char="●"/>
            </a:pPr>
            <a:r>
              <a:rPr lang="en" sz="1400"/>
              <a:t>           Save file.</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         Brush feature to create texture effects</a:t>
            </a:r>
            <a:endParaRPr sz="1400">
              <a:latin typeface="Arial"/>
              <a:ea typeface="Arial"/>
              <a:cs typeface="Arial"/>
              <a:sym typeface="Arial"/>
            </a:endParaRPr>
          </a:p>
          <a:p>
            <a:pPr indent="0" lvl="0" marL="457200" rtl="0" algn="l">
              <a:spcBef>
                <a:spcPts val="1600"/>
              </a:spcBef>
              <a:spcAft>
                <a:spcPts val="0"/>
              </a:spcAft>
              <a:buNone/>
            </a:pPr>
            <a:r>
              <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           Eraser tool to recorrect your drawings.</a:t>
            </a:r>
            <a:endParaRPr sz="1400">
              <a:latin typeface="Arial"/>
              <a:ea typeface="Arial"/>
              <a:cs typeface="Arial"/>
              <a:sym typeface="Arial"/>
            </a:endParaRPr>
          </a:p>
          <a:p>
            <a:pPr indent="0" lvl="0" marL="457200" rtl="0" algn="l">
              <a:spcBef>
                <a:spcPts val="1600"/>
              </a:spcBef>
              <a:spcAft>
                <a:spcPts val="0"/>
              </a:spcAft>
              <a:buNone/>
            </a:pPr>
            <a:r>
              <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          Color window to color your drawing.</a:t>
            </a:r>
            <a:endParaRPr sz="1400">
              <a:latin typeface="Arial"/>
              <a:ea typeface="Arial"/>
              <a:cs typeface="Arial"/>
              <a:sym typeface="Arial"/>
            </a:endParaRPr>
          </a:p>
        </p:txBody>
      </p:sp>
      <p:pic>
        <p:nvPicPr>
          <p:cNvPr id="181" name="Google Shape;181;p28"/>
          <p:cNvPicPr preferRelativeResize="0"/>
          <p:nvPr/>
        </p:nvPicPr>
        <p:blipFill>
          <a:blip r:embed="rId3">
            <a:alphaModFix/>
          </a:blip>
          <a:stretch>
            <a:fillRect/>
          </a:stretch>
        </p:blipFill>
        <p:spPr>
          <a:xfrm>
            <a:off x="2928375" y="1357075"/>
            <a:ext cx="670575" cy="670575"/>
          </a:xfrm>
          <a:prstGeom prst="rect">
            <a:avLst/>
          </a:prstGeom>
          <a:noFill/>
          <a:ln>
            <a:noFill/>
          </a:ln>
        </p:spPr>
      </p:pic>
      <p:pic>
        <p:nvPicPr>
          <p:cNvPr id="182" name="Google Shape;182;p28"/>
          <p:cNvPicPr preferRelativeResize="0"/>
          <p:nvPr/>
        </p:nvPicPr>
        <p:blipFill>
          <a:blip r:embed="rId4">
            <a:alphaModFix/>
          </a:blip>
          <a:stretch>
            <a:fillRect/>
          </a:stretch>
        </p:blipFill>
        <p:spPr>
          <a:xfrm>
            <a:off x="2980863" y="2268125"/>
            <a:ext cx="565600" cy="565600"/>
          </a:xfrm>
          <a:prstGeom prst="rect">
            <a:avLst/>
          </a:prstGeom>
          <a:noFill/>
          <a:ln>
            <a:noFill/>
          </a:ln>
        </p:spPr>
      </p:pic>
      <p:pic>
        <p:nvPicPr>
          <p:cNvPr id="183" name="Google Shape;183;p28"/>
          <p:cNvPicPr preferRelativeResize="0"/>
          <p:nvPr/>
        </p:nvPicPr>
        <p:blipFill>
          <a:blip r:embed="rId5">
            <a:alphaModFix/>
          </a:blip>
          <a:stretch>
            <a:fillRect/>
          </a:stretch>
        </p:blipFill>
        <p:spPr>
          <a:xfrm>
            <a:off x="2980875" y="3166525"/>
            <a:ext cx="565600" cy="565600"/>
          </a:xfrm>
          <a:prstGeom prst="rect">
            <a:avLst/>
          </a:prstGeom>
          <a:noFill/>
          <a:ln>
            <a:noFill/>
          </a:ln>
        </p:spPr>
      </p:pic>
      <p:pic>
        <p:nvPicPr>
          <p:cNvPr id="184" name="Google Shape;184;p28"/>
          <p:cNvPicPr preferRelativeResize="0"/>
          <p:nvPr/>
        </p:nvPicPr>
        <p:blipFill>
          <a:blip r:embed="rId6">
            <a:alphaModFix/>
          </a:blip>
          <a:stretch>
            <a:fillRect/>
          </a:stretch>
        </p:blipFill>
        <p:spPr>
          <a:xfrm>
            <a:off x="2942188" y="4064925"/>
            <a:ext cx="642951" cy="642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a:t>
            </a:r>
            <a:endParaRPr>
              <a:solidFill>
                <a:schemeClr val="dk2"/>
              </a:solidFill>
            </a:endParaRPr>
          </a:p>
        </p:txBody>
      </p:sp>
      <p:sp>
        <p:nvSpPr>
          <p:cNvPr id="190" name="Google Shape;190;p29"/>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r>
              <a:rPr lang="en"/>
              <a:t>. </a:t>
            </a:r>
            <a:r>
              <a:rPr b="1" lang="en"/>
              <a:t>Journal:</a:t>
            </a:r>
            <a:r>
              <a:rPr lang="en"/>
              <a:t> This application is used to store your records in a systematic way. All your records will be saved in your account only. You can easily add , edit and delete an entry.All the records are saved with proper time and date format.</a:t>
            </a:r>
            <a:endParaRPr/>
          </a:p>
          <a:p>
            <a:pPr indent="-330200" lvl="0" marL="457200" rtl="0" algn="l">
              <a:spcBef>
                <a:spcPts val="1600"/>
              </a:spcBef>
              <a:spcAft>
                <a:spcPts val="0"/>
              </a:spcAft>
              <a:buSzPts val="1600"/>
              <a:buChar char="●"/>
            </a:pPr>
            <a:r>
              <a:rPr lang="en"/>
              <a:t>        Add an entry .</a:t>
            </a:r>
            <a:endParaRPr/>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
              <a:t>         Edit the entry</a:t>
            </a:r>
            <a:endParaRPr/>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
              <a:t>         Delete your entry</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1" name="Google Shape;191;p29"/>
          <p:cNvPicPr preferRelativeResize="0"/>
          <p:nvPr/>
        </p:nvPicPr>
        <p:blipFill>
          <a:blip r:embed="rId3">
            <a:alphaModFix/>
          </a:blip>
          <a:stretch>
            <a:fillRect/>
          </a:stretch>
        </p:blipFill>
        <p:spPr>
          <a:xfrm>
            <a:off x="3015275" y="2134275"/>
            <a:ext cx="533400" cy="533400"/>
          </a:xfrm>
          <a:prstGeom prst="rect">
            <a:avLst/>
          </a:prstGeom>
          <a:noFill/>
          <a:ln>
            <a:noFill/>
          </a:ln>
        </p:spPr>
      </p:pic>
      <p:pic>
        <p:nvPicPr>
          <p:cNvPr id="192" name="Google Shape;192;p29"/>
          <p:cNvPicPr preferRelativeResize="0"/>
          <p:nvPr/>
        </p:nvPicPr>
        <p:blipFill>
          <a:blip r:embed="rId4">
            <a:alphaModFix/>
          </a:blip>
          <a:stretch>
            <a:fillRect/>
          </a:stretch>
        </p:blipFill>
        <p:spPr>
          <a:xfrm>
            <a:off x="2919350" y="2939975"/>
            <a:ext cx="629325" cy="629325"/>
          </a:xfrm>
          <a:prstGeom prst="rect">
            <a:avLst/>
          </a:prstGeom>
          <a:noFill/>
          <a:ln>
            <a:noFill/>
          </a:ln>
        </p:spPr>
      </p:pic>
      <p:pic>
        <p:nvPicPr>
          <p:cNvPr id="193" name="Google Shape;193;p29"/>
          <p:cNvPicPr preferRelativeResize="0"/>
          <p:nvPr/>
        </p:nvPicPr>
        <p:blipFill>
          <a:blip r:embed="rId5">
            <a:alphaModFix/>
          </a:blip>
          <a:stretch>
            <a:fillRect/>
          </a:stretch>
        </p:blipFill>
        <p:spPr>
          <a:xfrm>
            <a:off x="2919350" y="3937525"/>
            <a:ext cx="629325" cy="62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