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bd9ea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bd9ea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bd9ea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bd9ea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bd9eaf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bd9eaf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bd9eafc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bd9eafc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bd9eafc0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bd9eafc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bd9eafc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bd9eafc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bd9eafc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bd9eafc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12a4d9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12a4d9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bd9eafc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bd9eafc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bd9eafc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bd9eafc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1cd4a2f8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21cd4a2f8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bd9eafc0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bd9eafc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bd9eafc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bd9eafc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bd9eafc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bd9eafc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bd9eafc0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bd9eafc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bd9eafc0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cbd9eafc0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bd9eafc0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bd9eafc0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cbd9eafc0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cbd9eafc0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bd9eafc0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cbd9eafc0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7d8f000854dba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7d8f000854dba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d8f000854dba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d8f000854dba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7d8f000854dba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7d8f000854dba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7d8f000854dba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7d8f000854dba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7d8f000854dba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7d8f000854dba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bc71d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bc71d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bd9eaf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bd9eaf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784200"/>
            <a:ext cx="9157800" cy="15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2190750"/>
            <a:ext cx="9144000" cy="80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RISK OF MORTGAGE LOAN DEFAULT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901400" y="4473510"/>
            <a:ext cx="4242600" cy="7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Capstone Project I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| Nikki Seegars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null hypothesis</a:t>
            </a: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used for this dataset</a:t>
            </a:r>
            <a:r>
              <a:rPr lang="en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is that there is not a difference between credit scores of REO accounts and prepaid accounts.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125" y="2469825"/>
            <a:ext cx="6477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Machine learning is a branch of artificial intelligence that uses algorithms to learn without explicitly being programmed.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3583961" y="237855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1611325" y="3332125"/>
            <a:ext cx="1825500" cy="52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583947" y="3332127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Unsupervised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5556584" y="3332116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Reinforcement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5" name="Google Shape;125;p23"/>
          <p:cNvCxnSpPr>
            <a:stCxn id="121" idx="2"/>
            <a:endCxn id="123" idx="0"/>
          </p:cNvCxnSpPr>
          <p:nvPr/>
        </p:nvCxnSpPr>
        <p:spPr>
          <a:xfrm flipH="1" rot="-5400000">
            <a:off x="4282811" y="3117755"/>
            <a:ext cx="4284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3"/>
          <p:cNvCxnSpPr>
            <a:stCxn id="122" idx="0"/>
            <a:endCxn id="121" idx="2"/>
          </p:cNvCxnSpPr>
          <p:nvPr/>
        </p:nvCxnSpPr>
        <p:spPr>
          <a:xfrm rot="-5400000">
            <a:off x="3296125" y="2131675"/>
            <a:ext cx="428400" cy="19725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27" name="Google Shape;127;p23"/>
          <p:cNvCxnSpPr>
            <a:stCxn id="123" idx="0"/>
            <a:endCxn id="124" idx="0"/>
          </p:cNvCxnSpPr>
          <p:nvPr/>
        </p:nvCxnSpPr>
        <p:spPr>
          <a:xfrm flipH="1" rot="-5400000">
            <a:off x="5482647" y="2346177"/>
            <a:ext cx="600" cy="1972500"/>
          </a:xfrm>
          <a:prstGeom prst="bentConnector3">
            <a:avLst>
              <a:gd fmla="val -36741998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3"/>
          <p:cNvSpPr txBox="1"/>
          <p:nvPr/>
        </p:nvSpPr>
        <p:spPr>
          <a:xfrm>
            <a:off x="1633975" y="40352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 c</a:t>
            </a:r>
            <a:r>
              <a:rPr lang="en" sz="1200"/>
              <a:t>ategory labels are known</a:t>
            </a:r>
            <a:endParaRPr sz="1200"/>
          </a:p>
        </p:txBody>
      </p:sp>
      <p:sp>
        <p:nvSpPr>
          <p:cNvPr id="129" name="Google Shape;129;p23"/>
          <p:cNvSpPr txBox="1"/>
          <p:nvPr/>
        </p:nvSpPr>
        <p:spPr>
          <a:xfrm>
            <a:off x="3637350" y="40311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 c</a:t>
            </a:r>
            <a:r>
              <a:rPr lang="en" sz="1200"/>
              <a:t>ategory labels are </a:t>
            </a:r>
            <a:r>
              <a:rPr lang="en" sz="1200" u="sng"/>
              <a:t>not </a:t>
            </a:r>
            <a:r>
              <a:rPr lang="en" sz="1200"/>
              <a:t>known</a:t>
            </a: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56575" y="40311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Interacts with the environment and learning is derived from past experiences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Of the two types of supervised learning, classification is the appropriate choice for placing each loan into two categories.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964961" y="237855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1992325" y="333212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Regression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5970050" y="3332125"/>
            <a:ext cx="1825500" cy="52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Classification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0" name="Google Shape;140;p24"/>
          <p:cNvCxnSpPr>
            <a:stCxn id="138" idx="0"/>
            <a:endCxn id="137" idx="2"/>
          </p:cNvCxnSpPr>
          <p:nvPr/>
        </p:nvCxnSpPr>
        <p:spPr>
          <a:xfrm rot="-5400000">
            <a:off x="3677125" y="2131675"/>
            <a:ext cx="428400" cy="19725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41" name="Google Shape;141;p24"/>
          <p:cNvCxnSpPr>
            <a:stCxn id="139" idx="0"/>
            <a:endCxn id="137" idx="2"/>
          </p:cNvCxnSpPr>
          <p:nvPr/>
        </p:nvCxnSpPr>
        <p:spPr>
          <a:xfrm flipH="1" rot="5400000">
            <a:off x="5666000" y="2115325"/>
            <a:ext cx="428400" cy="2005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2014975" y="40352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numerical and used to predict for a continuous value</a:t>
            </a:r>
            <a:endParaRPr sz="1200"/>
          </a:p>
        </p:txBody>
      </p:sp>
      <p:sp>
        <p:nvSpPr>
          <p:cNvPr id="143" name="Google Shape;143;p24"/>
          <p:cNvSpPr txBox="1"/>
          <p:nvPr/>
        </p:nvSpPr>
        <p:spPr>
          <a:xfrm>
            <a:off x="5945525" y="4035225"/>
            <a:ext cx="1825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categorical, used to predict for discrete classes 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303800" y="1294000"/>
            <a:ext cx="7485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Three classification models were considered and metrics compared for this analysis.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K Nearest Neighbors - predicts the class of new data  by using its proximity to labeled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Logistic Regression - uses the logistic function, </a:t>
            </a: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S-shaped curve that can take any value between 0 and 1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, for binary classification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Random Forest - aggregates multiple decision trees (makes classification based on a series of rules from the features of the dataset) and uses the majority vote to determine the class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55" name="Google Shape;155;p26"/>
          <p:cNvGrpSpPr/>
          <p:nvPr/>
        </p:nvGrpSpPr>
        <p:grpSpPr>
          <a:xfrm>
            <a:off x="1158700" y="1619775"/>
            <a:ext cx="7114500" cy="2557375"/>
            <a:chOff x="1158700" y="1619775"/>
            <a:chExt cx="7114500" cy="2557375"/>
          </a:xfrm>
        </p:grpSpPr>
        <p:sp>
          <p:nvSpPr>
            <p:cNvPr id="156" name="Google Shape;156;p26"/>
            <p:cNvSpPr/>
            <p:nvPr/>
          </p:nvSpPr>
          <p:spPr>
            <a:xfrm>
              <a:off x="11587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5509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9431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800" y="2243275"/>
              <a:ext cx="2000250" cy="184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30100" y="2224713"/>
              <a:ext cx="1971675" cy="183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15412" y="2148499"/>
              <a:ext cx="1785482" cy="196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6"/>
            <p:cNvSpPr txBox="1"/>
            <p:nvPr/>
          </p:nvSpPr>
          <p:spPr>
            <a:xfrm>
              <a:off x="11651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 Nearest Neighbors</a:t>
              </a: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35778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Logistic Regression</a:t>
              </a:r>
              <a:endParaRPr/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59431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Random Forest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1303800" y="1294000"/>
            <a:ext cx="7485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 supervised machine learning, the dataset is split into two separate subsets, training and test.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training subset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used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 learn the data and make future predictions on the test dataset. 75% of the data was assigned to the training set and the remaining 25% assigned for the testing.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520325" y="3417200"/>
            <a:ext cx="315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7"/>
          <p:cNvCxnSpPr/>
          <p:nvPr/>
        </p:nvCxnSpPr>
        <p:spPr>
          <a:xfrm>
            <a:off x="4887750" y="3893150"/>
            <a:ext cx="9663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3" name="Google Shape;173;p27"/>
          <p:cNvGrpSpPr/>
          <p:nvPr/>
        </p:nvGrpSpPr>
        <p:grpSpPr>
          <a:xfrm>
            <a:off x="1572000" y="3275150"/>
            <a:ext cx="6535950" cy="1308325"/>
            <a:chOff x="1572000" y="3275150"/>
            <a:chExt cx="6535950" cy="1308325"/>
          </a:xfrm>
        </p:grpSpPr>
        <p:sp>
          <p:nvSpPr>
            <p:cNvPr id="174" name="Google Shape;174;p27"/>
            <p:cNvSpPr txBox="1"/>
            <p:nvPr/>
          </p:nvSpPr>
          <p:spPr>
            <a:xfrm>
              <a:off x="1572000" y="3532775"/>
              <a:ext cx="35379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293k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closed mortgage loan accounts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75" name="Google Shape;175;p27"/>
            <p:cNvCxnSpPr/>
            <p:nvPr/>
          </p:nvCxnSpPr>
          <p:spPr>
            <a:xfrm flipH="1" rot="10800000">
              <a:off x="4887750" y="3532775"/>
              <a:ext cx="9663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" name="Google Shape;176;p27"/>
            <p:cNvSpPr txBox="1"/>
            <p:nvPr/>
          </p:nvSpPr>
          <p:spPr>
            <a:xfrm>
              <a:off x="5777850" y="3275150"/>
              <a:ext cx="23301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220k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training data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2317750" y="3901575"/>
              <a:ext cx="57117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   73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test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data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4994250" y="3417200"/>
              <a:ext cx="7533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25%</a:t>
              </a:r>
              <a:endParaRPr/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4994250" y="3962175"/>
              <a:ext cx="5934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r>
                <a:rPr lang="en"/>
                <a:t>5%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1303800" y="1151200"/>
            <a:ext cx="74850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F1 score was used to measure and compare each of the three algorithms’ test data results. F1 is a composite score of the precision and recall scores.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Precision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measures the proportion of positive identifications that are correct: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True Positive /(True Positive + False Positive)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Recall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measures the proportion of actual positives correctly identified: True Positive / (True Positive + False Negative)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F1 Scor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 is the weighted average of the precision and recall scores: 2 * (Precision * Recall) / (Precision + Recall)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1303800" y="1294000"/>
            <a:ext cx="74850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features included in the models were reduced to 11 after reviewing the summary from the function pandas_profiling.ProfileReport().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‘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Borrower_Credit_Score' (Borrower Credit Score)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'Coborrower_Credit_Score' (Co-borrower Credit Score)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'Orig_Debt_Inc_Ratio' (Original Debt to Income Ratio)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'Orig_LTV' (Original Loan to Value)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'Orig_UPB' (Original Unpaid Balance)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'First_Time_Home_Buyer_Ind' (First Time Home Buyer Indicator)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'Loan_Purpose' (Loan Purpose)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'Property_Type' (Property Type)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'Num_Borrowers' (Number of Borrowers)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'Occupancy_Type' (Occupancy Type)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'Zip_Code' (Zip Code)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andom Forest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classifier was the first to be executed and measured.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816327"/>
            <a:ext cx="7742699" cy="288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As shown in the previous slide, the total F1 score for the Random Forest classifier was quite high. However, when taking a closer look, there was an imbalance between the two classifications. 0 represents non-defaults, whereas 1 represent defaults. Since there were so many more non-defaults, the composite score was very high, however the f1 score for the defaults was unacceptably low at a mere 4%.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700" y="3340163"/>
            <a:ext cx="49815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5735750" y="3944925"/>
            <a:ext cx="540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Determine h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ow to to assess the risk of mortgage loan application by categorizing into one of two categories: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Default (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Likely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to default)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Non-Default (Not likely to default)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 mitigate the imbalance, resampling in the form of random undersampling was performed to reduce the count of non-defaults equal to the number of defaults.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875" y="2721150"/>
            <a:ext cx="4305300" cy="84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2"/>
          <p:cNvGrpSpPr/>
          <p:nvPr/>
        </p:nvGrpSpPr>
        <p:grpSpPr>
          <a:xfrm>
            <a:off x="1387875" y="3797475"/>
            <a:ext cx="7146650" cy="1207250"/>
            <a:chOff x="1387875" y="3797475"/>
            <a:chExt cx="7146650" cy="1207250"/>
          </a:xfrm>
        </p:grpSpPr>
        <p:sp>
          <p:nvSpPr>
            <p:cNvPr id="215" name="Google Shape;215;p32"/>
            <p:cNvSpPr txBox="1"/>
            <p:nvPr/>
          </p:nvSpPr>
          <p:spPr>
            <a:xfrm>
              <a:off x="1387875" y="4156925"/>
              <a:ext cx="2690100" cy="8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default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283k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non-default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16" name="Google Shape;216;p32"/>
            <p:cNvCxnSpPr/>
            <p:nvPr/>
          </p:nvCxnSpPr>
          <p:spPr>
            <a:xfrm>
              <a:off x="4205725" y="4491075"/>
              <a:ext cx="113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32"/>
            <p:cNvCxnSpPr/>
            <p:nvPr/>
          </p:nvCxnSpPr>
          <p:spPr>
            <a:xfrm>
              <a:off x="4205725" y="4828175"/>
              <a:ext cx="113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" name="Google Shape;218;p32"/>
            <p:cNvSpPr txBox="1"/>
            <p:nvPr/>
          </p:nvSpPr>
          <p:spPr>
            <a:xfrm>
              <a:off x="5844300" y="4156925"/>
              <a:ext cx="2690100" cy="8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9.7k</a:t>
              </a:r>
              <a:r>
                <a:rPr lang="en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default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non-default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9" name="Google Shape;219;p32"/>
            <p:cNvSpPr txBox="1"/>
            <p:nvPr/>
          </p:nvSpPr>
          <p:spPr>
            <a:xfrm>
              <a:off x="1818700" y="3806525"/>
              <a:ext cx="18186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Original Data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0" name="Google Shape;220;p32"/>
            <p:cNvSpPr txBox="1"/>
            <p:nvPr/>
          </p:nvSpPr>
          <p:spPr>
            <a:xfrm>
              <a:off x="6134225" y="3797475"/>
              <a:ext cx="24003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Resampled</a:t>
              </a: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 Data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160925" y="1655775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374750" y="11859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1-score for defaults improved after undersampling the going from from 4% to 79%.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1249116" y="1878086"/>
            <a:ext cx="5339096" cy="3189312"/>
            <a:chOff x="1249100" y="1954250"/>
            <a:chExt cx="5493463" cy="3367450"/>
          </a:xfrm>
        </p:grpSpPr>
        <p:grpSp>
          <p:nvGrpSpPr>
            <p:cNvPr id="229" name="Google Shape;229;p33"/>
            <p:cNvGrpSpPr/>
            <p:nvPr/>
          </p:nvGrpSpPr>
          <p:grpSpPr>
            <a:xfrm>
              <a:off x="1249100" y="1954250"/>
              <a:ext cx="5493463" cy="3367450"/>
              <a:chOff x="1249100" y="1954250"/>
              <a:chExt cx="5493463" cy="3367450"/>
            </a:xfrm>
          </p:grpSpPr>
          <p:pic>
            <p:nvPicPr>
              <p:cNvPr id="230" name="Google Shape;230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56200" y="2222788"/>
                <a:ext cx="4981575" cy="1304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56188" y="3816750"/>
                <a:ext cx="5286375" cy="150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33"/>
              <p:cNvSpPr txBox="1"/>
              <p:nvPr/>
            </p:nvSpPr>
            <p:spPr>
              <a:xfrm>
                <a:off x="1249100" y="1954250"/>
                <a:ext cx="1989300" cy="5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Before Sampling</a:t>
                </a:r>
                <a:endParaRPr sz="18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33" name="Google Shape;233;p33"/>
              <p:cNvSpPr txBox="1"/>
              <p:nvPr/>
            </p:nvSpPr>
            <p:spPr>
              <a:xfrm>
                <a:off x="1303800" y="3540450"/>
                <a:ext cx="1989300" cy="5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After </a:t>
                </a: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Sampling</a:t>
                </a:r>
                <a:endParaRPr sz="18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234" name="Google Shape;234;p33"/>
            <p:cNvSpPr/>
            <p:nvPr/>
          </p:nvSpPr>
          <p:spPr>
            <a:xfrm>
              <a:off x="4916175" y="2800350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916175" y="4399875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K Nearest Neighbors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was executed next and the F1 score for defaults was calculated as 75%.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2" name="Google Shape;242;p34"/>
          <p:cNvGrpSpPr/>
          <p:nvPr/>
        </p:nvGrpSpPr>
        <p:grpSpPr>
          <a:xfrm>
            <a:off x="1211450" y="1947000"/>
            <a:ext cx="6454450" cy="3120300"/>
            <a:chOff x="1211450" y="1947000"/>
            <a:chExt cx="6454450" cy="3120300"/>
          </a:xfrm>
        </p:grpSpPr>
        <p:pic>
          <p:nvPicPr>
            <p:cNvPr id="243" name="Google Shape;243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11450" y="1947000"/>
              <a:ext cx="6454450" cy="312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34"/>
            <p:cNvSpPr/>
            <p:nvPr/>
          </p:nvSpPr>
          <p:spPr>
            <a:xfrm>
              <a:off x="4032000" y="4405675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Finally,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was executed and the F1 score for defaults was calculated as 66%.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51" name="Google Shape;251;p35"/>
          <p:cNvGrpSpPr/>
          <p:nvPr/>
        </p:nvGrpSpPr>
        <p:grpSpPr>
          <a:xfrm>
            <a:off x="1196649" y="2085700"/>
            <a:ext cx="7825800" cy="3000950"/>
            <a:chOff x="1196649" y="2085700"/>
            <a:chExt cx="7825800" cy="3000950"/>
          </a:xfrm>
        </p:grpSpPr>
        <p:pic>
          <p:nvPicPr>
            <p:cNvPr id="252" name="Google Shape;25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6649" y="2085700"/>
              <a:ext cx="7825800" cy="300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5"/>
            <p:cNvSpPr/>
            <p:nvPr/>
          </p:nvSpPr>
          <p:spPr>
            <a:xfrm>
              <a:off x="4491075" y="4390413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1303800" y="1170000"/>
            <a:ext cx="7485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Random Forest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model having the highest F1 score of 79% for default loans was chosen as the best choice for this classification problem.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Three of the hyperparameters were tuned to achieve a slightly better F1 score: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n_estimators=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[10, 100, 200, 300, 400, 500, 600, 700, 800, 900, 1000]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, the number of trees in forest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max_features=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[2, 3, 4, 5, 6, 7, 8, 9, 10, 11], 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number of features to consider when looking for the best split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min_sample_split=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[2, 4, 8, 16, 32, 64, 128, 256], 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minimum number of samples required to split an internal node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final Random Forest F1 score for predicting loan defaults (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with n_samples=400, max_features=2, and min_sample_split=64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) was calculated as 80%.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1" y="2326351"/>
            <a:ext cx="5339825" cy="15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/>
          <p:nvPr/>
        </p:nvSpPr>
        <p:spPr>
          <a:xfrm>
            <a:off x="5068575" y="3028950"/>
            <a:ext cx="540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Percent of importance by feature for Random Forest model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693775"/>
            <a:ext cx="5850099" cy="33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1303800" y="1322400"/>
            <a:ext cx="74850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Using the Random Forest classifier on the Fannie Mae dataset provided a fairly good  model, with a F1 score of 80%,  to predict the loans that may default with the test sample of 19k records.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This model could be approved by reducing the number of features and further tuning of the hyperparameters.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Pertinent data, such as borrower income was not included in the dataset and probably would have been useful in this analysis.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DATA SOURCES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03800" y="1294000"/>
            <a:ext cx="76461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Fannie Mae has made available on their website a subset of the single-family loans that were acquired by the agency since 2000.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dataset is available in .txt format by quarter and each quarter has the following two types of datasets: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Acquisition Data (identifying data i.e. loan type, borrower credit score, original interest rate)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Performance Data (monthly data i.e. current loan balance, delinquency status, loan age)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DATA WRANGLING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following steps were taken to clean up the data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Adding header names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Removing rows with missing data for borrower credit score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Filling in number of borrowers with either 1 or 2 depending on credit score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Combining the two dataset files into one DataFrame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Exploratory Data Analysis (EDA) was conducted by visually exploring the data to gather insights and trends from summary statistics.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Below are the features that were initially reviewed: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Borrower Credit Score, Co-Borrower Credit Score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Zero Balance Code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Interest Rate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Unpaid Balance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Loan to Value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Debt-to-Income Ratio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loans originating in the 4th quarter of 2008 were used for this analysis.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119500" y="2287575"/>
            <a:ext cx="6050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315k</a:t>
            </a: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total mortgage loan accounts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548300" y="3210300"/>
            <a:ext cx="4920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93%</a:t>
            </a: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of accounts are closed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813" y="1270125"/>
            <a:ext cx="6322375" cy="36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303800" y="1294000"/>
            <a:ext cx="18594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With a larger portion of the data, the prepaid accounts have a credit scores with a larger variance and higher medians.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Accounts closed coded as REO had significantly lower median.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050" y="1248375"/>
            <a:ext cx="5712850" cy="36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303800" y="1294000"/>
            <a:ext cx="74850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use random sampling from a population to make deductions about the dataset.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Bootstrap sampling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, which involves random sampling with replacement, was employed to test the null hypothesis.  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In general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Null hypothesis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states that there is not anything significantly different between groups of data.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