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cbd9eafc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cbd9eafc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cbd9eafc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cbd9eafc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cbd9eafc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cbd9eafc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cbd9eafc0_0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cbd9eafc0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cbd9eafc0_0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cbd9eafc0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cbd9eafc0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cbd9eafc0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cbd9eafc0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cbd9eafc0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612a4d9a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612a4d9a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cbd9eafc0_0_5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6cbd9eafc0_0_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cbd9eafc0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6cbd9eafc0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21cd4a2f8_0_1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21cd4a2f8_0_1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6cbd9eafc0_0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6cbd9eafc0_0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6cbd9eafc0_0_6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6cbd9eafc0_0_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cbd9eafc0_0_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6cbd9eafc0_0_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6cbd9eafc0_0_6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6cbd9eafc0_0_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6cbd9eafc0_0_6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6cbd9eafc0_0_6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6cbd9eafc0_0_10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6cbd9eafc0_0_10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6cbd9eafc0_0_10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6cbd9eafc0_0_10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6cbd9eafc0_0_10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6cbd9eafc0_0_10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67d8f000854dba0_1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67d8f000854dba0_1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67d8f000854dba0_1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67d8f000854dba0_1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67d8f000854dba0_1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67d8f000854dba0_1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67d8f000854dba0_1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67d8f000854dba0_1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67d8f000854dba0_1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67d8f000854dba0_1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cbc71d0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cbc71d0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cbd9eafc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cbd9eafc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14.png"/><Relationship Id="rId5" Type="http://schemas.openxmlformats.org/officeDocument/2006/relationships/image" Target="../media/image16.png"/><Relationship Id="rId6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Relationship Id="rId4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png"/><Relationship Id="rId4" Type="http://schemas.openxmlformats.org/officeDocument/2006/relationships/image" Target="../media/image3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Relationship Id="rId4" Type="http://schemas.openxmlformats.org/officeDocument/2006/relationships/image" Target="../media/image3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Relationship Id="rId4" Type="http://schemas.openxmlformats.org/officeDocument/2006/relationships/image" Target="../media/image36.png"/><Relationship Id="rId5" Type="http://schemas.openxmlformats.org/officeDocument/2006/relationships/image" Target="../media/image3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Relationship Id="rId4" Type="http://schemas.openxmlformats.org/officeDocument/2006/relationships/image" Target="../media/image3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0.png"/><Relationship Id="rId4" Type="http://schemas.openxmlformats.org/officeDocument/2006/relationships/image" Target="../media/image3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1.png"/><Relationship Id="rId4" Type="http://schemas.openxmlformats.org/officeDocument/2006/relationships/image" Target="../media/image4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9.png"/><Relationship Id="rId4" Type="http://schemas.openxmlformats.org/officeDocument/2006/relationships/image" Target="../media/image4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1784200"/>
            <a:ext cx="9157800" cy="157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0" y="2190750"/>
            <a:ext cx="9144000" cy="808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RISK OF MORTGAGE LOAN DEFAULT</a:t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4901400" y="4473510"/>
            <a:ext cx="4242600" cy="738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Capstone Project I</a:t>
            </a:r>
            <a:r>
              <a:rPr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| Nikki Seegars </a:t>
            </a:r>
            <a:endParaRPr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1303800" y="598575"/>
            <a:ext cx="70305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INFERENTIAL STATISTICS</a:t>
            </a:r>
            <a:endParaRPr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1303800" y="1294000"/>
            <a:ext cx="7485000" cy="32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The null hypothesis</a:t>
            </a:r>
            <a:r>
              <a:rPr b="1" lang="en" sz="1800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used for this dataset</a:t>
            </a:r>
            <a:r>
              <a:rPr lang="en" sz="1800"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 is that there is not a difference between credit scores of REO accounts and prepaid accounts.</a:t>
            </a:r>
            <a:endParaRPr sz="1800"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7125" y="2469825"/>
            <a:ext cx="647700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1303800" y="598575"/>
            <a:ext cx="70305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MACHINE LEARNING</a:t>
            </a:r>
            <a:endParaRPr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1303800" y="1294000"/>
            <a:ext cx="7485000" cy="32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Machine learning is a branch of artificial intelligence that uses algorithms to learn without explicitly being programmed.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1" name="Google Shape;121;p23"/>
          <p:cNvSpPr/>
          <p:nvPr/>
        </p:nvSpPr>
        <p:spPr>
          <a:xfrm>
            <a:off x="3583961" y="2378555"/>
            <a:ext cx="1825500" cy="5253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Machine Learning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2" name="Google Shape;122;p23"/>
          <p:cNvSpPr/>
          <p:nvPr/>
        </p:nvSpPr>
        <p:spPr>
          <a:xfrm>
            <a:off x="1611325" y="3332125"/>
            <a:ext cx="1825500" cy="5253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Supervised Learning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3" name="Google Shape;123;p23"/>
          <p:cNvSpPr/>
          <p:nvPr/>
        </p:nvSpPr>
        <p:spPr>
          <a:xfrm>
            <a:off x="3583947" y="3332127"/>
            <a:ext cx="1825500" cy="5253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Unsupervised Learning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4" name="Google Shape;124;p23"/>
          <p:cNvSpPr/>
          <p:nvPr/>
        </p:nvSpPr>
        <p:spPr>
          <a:xfrm>
            <a:off x="5556584" y="3332116"/>
            <a:ext cx="1825500" cy="5253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Reinforcement Learning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25" name="Google Shape;125;p23"/>
          <p:cNvCxnSpPr>
            <a:stCxn id="121" idx="2"/>
            <a:endCxn id="123" idx="0"/>
          </p:cNvCxnSpPr>
          <p:nvPr/>
        </p:nvCxnSpPr>
        <p:spPr>
          <a:xfrm flipH="1" rot="-5400000">
            <a:off x="4282811" y="3117755"/>
            <a:ext cx="428400" cy="600"/>
          </a:xfrm>
          <a:prstGeom prst="bentConnector3">
            <a:avLst>
              <a:gd fmla="val 49985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6" name="Google Shape;126;p23"/>
          <p:cNvCxnSpPr>
            <a:stCxn id="122" idx="0"/>
            <a:endCxn id="121" idx="2"/>
          </p:cNvCxnSpPr>
          <p:nvPr/>
        </p:nvCxnSpPr>
        <p:spPr>
          <a:xfrm rot="-5400000">
            <a:off x="3296125" y="2131675"/>
            <a:ext cx="428400" cy="1972500"/>
          </a:xfrm>
          <a:prstGeom prst="bentConnector3">
            <a:avLst>
              <a:gd fmla="val 49985" name="adj1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</p:cxnSp>
      <p:cxnSp>
        <p:nvCxnSpPr>
          <p:cNvPr id="127" name="Google Shape;127;p23"/>
          <p:cNvCxnSpPr>
            <a:stCxn id="123" idx="0"/>
            <a:endCxn id="124" idx="0"/>
          </p:cNvCxnSpPr>
          <p:nvPr/>
        </p:nvCxnSpPr>
        <p:spPr>
          <a:xfrm flipH="1" rot="-5400000">
            <a:off x="5482647" y="2346177"/>
            <a:ext cx="600" cy="1972500"/>
          </a:xfrm>
          <a:prstGeom prst="bentConnector3">
            <a:avLst>
              <a:gd fmla="val -36741998" name="adj1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" name="Google Shape;128;p23"/>
          <p:cNvSpPr txBox="1"/>
          <p:nvPr/>
        </p:nvSpPr>
        <p:spPr>
          <a:xfrm>
            <a:off x="1633975" y="4035225"/>
            <a:ext cx="17193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output c</a:t>
            </a:r>
            <a:r>
              <a:rPr lang="en" sz="1200"/>
              <a:t>ategory labels are known</a:t>
            </a:r>
            <a:endParaRPr sz="1200"/>
          </a:p>
        </p:txBody>
      </p:sp>
      <p:sp>
        <p:nvSpPr>
          <p:cNvPr id="129" name="Google Shape;129;p23"/>
          <p:cNvSpPr txBox="1"/>
          <p:nvPr/>
        </p:nvSpPr>
        <p:spPr>
          <a:xfrm>
            <a:off x="3637350" y="4031125"/>
            <a:ext cx="17193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output c</a:t>
            </a:r>
            <a:r>
              <a:rPr lang="en" sz="1200"/>
              <a:t>ategory labels are </a:t>
            </a:r>
            <a:r>
              <a:rPr lang="en" sz="1200" u="sng"/>
              <a:t>not </a:t>
            </a:r>
            <a:r>
              <a:rPr lang="en" sz="1200"/>
              <a:t>known</a:t>
            </a:r>
            <a:endParaRPr sz="1200"/>
          </a:p>
        </p:txBody>
      </p:sp>
      <p:sp>
        <p:nvSpPr>
          <p:cNvPr id="130" name="Google Shape;130;p23"/>
          <p:cNvSpPr txBox="1"/>
          <p:nvPr/>
        </p:nvSpPr>
        <p:spPr>
          <a:xfrm>
            <a:off x="5556575" y="4031125"/>
            <a:ext cx="17193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Interacts with the environment and learning is derived from past experiences</a:t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1303800" y="598575"/>
            <a:ext cx="70305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MACHINE LEARNING</a:t>
            </a:r>
            <a:endParaRPr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1303800" y="1294000"/>
            <a:ext cx="7485000" cy="32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Of the two types of supervised learning, classification is the appropriate choice for placing each loan into two categories. 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 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7" name="Google Shape;137;p24"/>
          <p:cNvSpPr/>
          <p:nvPr/>
        </p:nvSpPr>
        <p:spPr>
          <a:xfrm>
            <a:off x="3964961" y="2378555"/>
            <a:ext cx="1825500" cy="5253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Supervised Learning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8" name="Google Shape;138;p24"/>
          <p:cNvSpPr/>
          <p:nvPr/>
        </p:nvSpPr>
        <p:spPr>
          <a:xfrm>
            <a:off x="1992325" y="3332125"/>
            <a:ext cx="1825500" cy="5253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Regression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9" name="Google Shape;139;p24"/>
          <p:cNvSpPr/>
          <p:nvPr/>
        </p:nvSpPr>
        <p:spPr>
          <a:xfrm>
            <a:off x="5970050" y="3332125"/>
            <a:ext cx="1825500" cy="5253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Classification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40" name="Google Shape;140;p24"/>
          <p:cNvCxnSpPr>
            <a:stCxn id="138" idx="0"/>
            <a:endCxn id="137" idx="2"/>
          </p:cNvCxnSpPr>
          <p:nvPr/>
        </p:nvCxnSpPr>
        <p:spPr>
          <a:xfrm rot="-5400000">
            <a:off x="3677125" y="2131675"/>
            <a:ext cx="428400" cy="1972500"/>
          </a:xfrm>
          <a:prstGeom prst="bentConnector3">
            <a:avLst>
              <a:gd fmla="val 49985" name="adj1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</p:cxnSp>
      <p:cxnSp>
        <p:nvCxnSpPr>
          <p:cNvPr id="141" name="Google Shape;141;p24"/>
          <p:cNvCxnSpPr>
            <a:stCxn id="139" idx="0"/>
            <a:endCxn id="137" idx="2"/>
          </p:cNvCxnSpPr>
          <p:nvPr/>
        </p:nvCxnSpPr>
        <p:spPr>
          <a:xfrm flipH="1" rot="5400000">
            <a:off x="5666000" y="2115325"/>
            <a:ext cx="428400" cy="2005200"/>
          </a:xfrm>
          <a:prstGeom prst="bentConnector3">
            <a:avLst>
              <a:gd fmla="val 49985" name="adj1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2" name="Google Shape;142;p24"/>
          <p:cNvSpPr txBox="1"/>
          <p:nvPr/>
        </p:nvSpPr>
        <p:spPr>
          <a:xfrm>
            <a:off x="2014975" y="4035225"/>
            <a:ext cx="17193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numerical and used to predict for a continuous value</a:t>
            </a:r>
            <a:endParaRPr sz="1200"/>
          </a:p>
        </p:txBody>
      </p:sp>
      <p:sp>
        <p:nvSpPr>
          <p:cNvPr id="143" name="Google Shape;143;p24"/>
          <p:cNvSpPr txBox="1"/>
          <p:nvPr/>
        </p:nvSpPr>
        <p:spPr>
          <a:xfrm>
            <a:off x="5945525" y="4035225"/>
            <a:ext cx="18255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categorical, used to predict for discrete classes </a:t>
            </a:r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1303800" y="598575"/>
            <a:ext cx="70305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MACHINE LEARNING</a:t>
            </a:r>
            <a:endParaRPr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1303800" y="1294000"/>
            <a:ext cx="7485000" cy="34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Three classification models were considered and metrics compared for this analysis.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K Nearest Neighbors - predicts the class of new data  by using its proximity to labeled data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Logistic Regression - uses the logistic function, </a:t>
            </a:r>
            <a:r>
              <a:rPr lang="en" sz="1800">
                <a:solidFill>
                  <a:srgbClr val="55555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an S-shaped curve that can take any value between 0 and 1</a:t>
            </a: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, for binary classification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Random Forest - aggregates multiple decision trees (makes classification based on a series of rules from the features of the dataset) and uses the majority vote to determine the class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1303800" y="598575"/>
            <a:ext cx="70305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MACHINE LEARNING</a:t>
            </a:r>
            <a:endParaRPr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155" name="Google Shape;155;p26"/>
          <p:cNvGrpSpPr/>
          <p:nvPr/>
        </p:nvGrpSpPr>
        <p:grpSpPr>
          <a:xfrm>
            <a:off x="1158700" y="1619775"/>
            <a:ext cx="7114500" cy="2557375"/>
            <a:chOff x="1158700" y="1619775"/>
            <a:chExt cx="7114500" cy="2557375"/>
          </a:xfrm>
        </p:grpSpPr>
        <p:sp>
          <p:nvSpPr>
            <p:cNvPr id="156" name="Google Shape;156;p26"/>
            <p:cNvSpPr/>
            <p:nvPr/>
          </p:nvSpPr>
          <p:spPr>
            <a:xfrm>
              <a:off x="1158700" y="2088550"/>
              <a:ext cx="2330100" cy="20886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6"/>
            <p:cNvSpPr/>
            <p:nvPr/>
          </p:nvSpPr>
          <p:spPr>
            <a:xfrm>
              <a:off x="3550900" y="2088550"/>
              <a:ext cx="2330100" cy="20886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6"/>
            <p:cNvSpPr/>
            <p:nvPr/>
          </p:nvSpPr>
          <p:spPr>
            <a:xfrm>
              <a:off x="5943100" y="2088550"/>
              <a:ext cx="2330100" cy="20886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59" name="Google Shape;159;p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303800" y="2243275"/>
              <a:ext cx="2000250" cy="1847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0" name="Google Shape;160;p2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730100" y="2224713"/>
              <a:ext cx="1971675" cy="1838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p2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215412" y="2148499"/>
              <a:ext cx="1785482" cy="1968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2" name="Google Shape;162;p26"/>
            <p:cNvSpPr txBox="1"/>
            <p:nvPr/>
          </p:nvSpPr>
          <p:spPr>
            <a:xfrm>
              <a:off x="1165100" y="1619775"/>
              <a:ext cx="2330100" cy="35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K Nearest Neighbors</a:t>
              </a:r>
              <a:endParaRPr/>
            </a:p>
          </p:txBody>
        </p:sp>
        <p:sp>
          <p:nvSpPr>
            <p:cNvPr id="163" name="Google Shape;163;p26"/>
            <p:cNvSpPr txBox="1"/>
            <p:nvPr/>
          </p:nvSpPr>
          <p:spPr>
            <a:xfrm>
              <a:off x="3577800" y="1619775"/>
              <a:ext cx="2330100" cy="35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Logistic Regression</a:t>
              </a:r>
              <a:endParaRPr/>
            </a:p>
          </p:txBody>
        </p:sp>
        <p:sp>
          <p:nvSpPr>
            <p:cNvPr id="164" name="Google Shape;164;p26"/>
            <p:cNvSpPr txBox="1"/>
            <p:nvPr/>
          </p:nvSpPr>
          <p:spPr>
            <a:xfrm>
              <a:off x="5943100" y="1619775"/>
              <a:ext cx="2330100" cy="35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Random Forest</a:t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1303800" y="598575"/>
            <a:ext cx="70305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MACHINE LEARNING</a:t>
            </a:r>
            <a:endParaRPr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1303800" y="1294000"/>
            <a:ext cx="7485000" cy="34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In supervised machine learning, the dataset is split into two separate subsets, training and test. 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The training subset </a:t>
            </a: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is used </a:t>
            </a: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to learn the data and make future predictions on the test dataset. 75% of the data was assigned to the training set and the remaining 25% assigned for the testing. 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1" name="Google Shape;171;p27"/>
          <p:cNvSpPr txBox="1"/>
          <p:nvPr/>
        </p:nvSpPr>
        <p:spPr>
          <a:xfrm>
            <a:off x="1520325" y="3417200"/>
            <a:ext cx="3151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2" name="Google Shape;172;p27"/>
          <p:cNvCxnSpPr/>
          <p:nvPr/>
        </p:nvCxnSpPr>
        <p:spPr>
          <a:xfrm>
            <a:off x="4887750" y="3893150"/>
            <a:ext cx="966300" cy="34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73" name="Google Shape;173;p27"/>
          <p:cNvGrpSpPr/>
          <p:nvPr/>
        </p:nvGrpSpPr>
        <p:grpSpPr>
          <a:xfrm>
            <a:off x="1572000" y="3275150"/>
            <a:ext cx="6535950" cy="1308325"/>
            <a:chOff x="1572000" y="3275150"/>
            <a:chExt cx="6535950" cy="1308325"/>
          </a:xfrm>
        </p:grpSpPr>
        <p:sp>
          <p:nvSpPr>
            <p:cNvPr id="174" name="Google Shape;174;p27"/>
            <p:cNvSpPr txBox="1"/>
            <p:nvPr/>
          </p:nvSpPr>
          <p:spPr>
            <a:xfrm>
              <a:off x="1572000" y="3532775"/>
              <a:ext cx="3537900" cy="68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00FF"/>
                  </a:solidFill>
                  <a:latin typeface="Georgia"/>
                  <a:ea typeface="Georgia"/>
                  <a:cs typeface="Georgia"/>
                  <a:sym typeface="Georgia"/>
                </a:rPr>
                <a:t>293k</a:t>
              </a:r>
              <a:r>
                <a:rPr lang="en" sz="2400">
                  <a:latin typeface="Georgia"/>
                  <a:ea typeface="Georgia"/>
                  <a:cs typeface="Georgia"/>
                  <a:sym typeface="Georgia"/>
                </a:rPr>
                <a:t> </a:t>
              </a:r>
              <a:r>
                <a:rPr lang="en">
                  <a:latin typeface="Georgia"/>
                  <a:ea typeface="Georgia"/>
                  <a:cs typeface="Georgia"/>
                  <a:sym typeface="Georgia"/>
                </a:rPr>
                <a:t>closed mortgage loan accounts</a:t>
              </a:r>
              <a:endParaRPr>
                <a:latin typeface="Georgia"/>
                <a:ea typeface="Georgia"/>
                <a:cs typeface="Georgia"/>
                <a:sym typeface="Georgia"/>
              </a:endParaRPr>
            </a:p>
          </p:txBody>
        </p:sp>
        <p:cxnSp>
          <p:nvCxnSpPr>
            <p:cNvPr id="175" name="Google Shape;175;p27"/>
            <p:cNvCxnSpPr/>
            <p:nvPr/>
          </p:nvCxnSpPr>
          <p:spPr>
            <a:xfrm flipH="1" rot="10800000">
              <a:off x="4887750" y="3532775"/>
              <a:ext cx="966300" cy="355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6" name="Google Shape;176;p27"/>
            <p:cNvSpPr txBox="1"/>
            <p:nvPr/>
          </p:nvSpPr>
          <p:spPr>
            <a:xfrm>
              <a:off x="5777850" y="3275150"/>
              <a:ext cx="2330100" cy="68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00FF"/>
                  </a:solidFill>
                  <a:latin typeface="Georgia"/>
                  <a:ea typeface="Georgia"/>
                  <a:cs typeface="Georgia"/>
                  <a:sym typeface="Georgia"/>
                </a:rPr>
                <a:t>220k</a:t>
              </a:r>
              <a:r>
                <a:rPr lang="en" sz="2400">
                  <a:latin typeface="Georgia"/>
                  <a:ea typeface="Georgia"/>
                  <a:cs typeface="Georgia"/>
                  <a:sym typeface="Georgia"/>
                </a:rPr>
                <a:t> </a:t>
              </a:r>
              <a:r>
                <a:rPr lang="en">
                  <a:latin typeface="Georgia"/>
                  <a:ea typeface="Georgia"/>
                  <a:cs typeface="Georgia"/>
                  <a:sym typeface="Georgia"/>
                </a:rPr>
                <a:t>training data</a:t>
              </a:r>
              <a:endParaRPr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77" name="Google Shape;177;p27"/>
            <p:cNvSpPr txBox="1"/>
            <p:nvPr/>
          </p:nvSpPr>
          <p:spPr>
            <a:xfrm>
              <a:off x="2317750" y="3901575"/>
              <a:ext cx="5711700" cy="68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00FF"/>
                  </a:solidFill>
                  <a:latin typeface="Georgia"/>
                  <a:ea typeface="Georgia"/>
                  <a:cs typeface="Georgia"/>
                  <a:sym typeface="Georgia"/>
                </a:rPr>
                <a:t>     73</a:t>
              </a:r>
              <a:r>
                <a:rPr lang="en" sz="2400">
                  <a:solidFill>
                    <a:srgbClr val="0000FF"/>
                  </a:solidFill>
                  <a:latin typeface="Georgia"/>
                  <a:ea typeface="Georgia"/>
                  <a:cs typeface="Georgia"/>
                  <a:sym typeface="Georgia"/>
                </a:rPr>
                <a:t>k</a:t>
              </a:r>
              <a:r>
                <a:rPr lang="en" sz="2400">
                  <a:latin typeface="Georgia"/>
                  <a:ea typeface="Georgia"/>
                  <a:cs typeface="Georgia"/>
                  <a:sym typeface="Georgia"/>
                </a:rPr>
                <a:t> </a:t>
              </a:r>
              <a:r>
                <a:rPr lang="en">
                  <a:latin typeface="Georgia"/>
                  <a:ea typeface="Georgia"/>
                  <a:cs typeface="Georgia"/>
                  <a:sym typeface="Georgia"/>
                </a:rPr>
                <a:t>test </a:t>
              </a:r>
              <a:r>
                <a:rPr lang="en">
                  <a:latin typeface="Georgia"/>
                  <a:ea typeface="Georgia"/>
                  <a:cs typeface="Georgia"/>
                  <a:sym typeface="Georgia"/>
                </a:rPr>
                <a:t>data</a:t>
              </a:r>
              <a:endParaRPr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78" name="Google Shape;178;p27"/>
            <p:cNvSpPr txBox="1"/>
            <p:nvPr/>
          </p:nvSpPr>
          <p:spPr>
            <a:xfrm>
              <a:off x="4994250" y="3417200"/>
              <a:ext cx="753300" cy="25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25%</a:t>
              </a:r>
              <a:endParaRPr/>
            </a:p>
          </p:txBody>
        </p:sp>
        <p:sp>
          <p:nvSpPr>
            <p:cNvPr id="179" name="Google Shape;179;p27"/>
            <p:cNvSpPr txBox="1"/>
            <p:nvPr/>
          </p:nvSpPr>
          <p:spPr>
            <a:xfrm>
              <a:off x="4994250" y="3962175"/>
              <a:ext cx="593400" cy="25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7</a:t>
              </a:r>
              <a:r>
                <a:rPr lang="en"/>
                <a:t>5%</a:t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1303800" y="598575"/>
            <a:ext cx="70305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MACHINE LEARNING</a:t>
            </a:r>
            <a:endParaRPr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1303800" y="1151200"/>
            <a:ext cx="7485000" cy="3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The F1 score was used to measure and compare each of the three algorithms’ test data results. F1 is a composite score of the precision and recall scores. 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latin typeface="Georgia"/>
                <a:ea typeface="Georgia"/>
                <a:cs typeface="Georgia"/>
                <a:sym typeface="Georgia"/>
              </a:rPr>
              <a:t>Precision </a:t>
            </a: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measures the proportion of positive identifications that are correct: </a:t>
            </a: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True Positive /(True Positive + False Positive)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latin typeface="Georgia"/>
                <a:ea typeface="Georgia"/>
                <a:cs typeface="Georgia"/>
                <a:sym typeface="Georgia"/>
              </a:rPr>
              <a:t>Recall </a:t>
            </a: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measures the proportion of actual positives correctly identified: True Positive / (True Positive + False Negative)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latin typeface="Georgia"/>
                <a:ea typeface="Georgia"/>
                <a:cs typeface="Georgia"/>
                <a:sym typeface="Georgia"/>
              </a:rPr>
              <a:t>F1 Scor</a:t>
            </a: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e is the weighted average of the precision and recall scores: 2 * (Precision * Recall) / (Precision + Recall)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1303800" y="598575"/>
            <a:ext cx="70305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MACHINE LEARNING</a:t>
            </a:r>
            <a:endParaRPr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1303800" y="1294000"/>
            <a:ext cx="7485000" cy="37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The features included in the models were reduced to 11 after reviewing the summary from the function pandas_profiling.ProfileReport().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‘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Borrower_Credit_Score' (Borrower Credit Score)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'Coborrower_Credit_Score' (Co-borrower Credit Score)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'Orig_Debt_Inc_Ratio' (Original Debt to Income Ratio)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'Orig_LTV' (Original Loan to Value)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'Orig_UPB' (Original Unpaid Balance)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 'First_Time_Home_Buyer_Ind' (First Time Home Buyer Indicator)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'Loan_Purpose' (Loan Purpose)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'Property_Type' (Property Type)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'Num_Borrowers' (Number of Borrowers)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'Occupancy_Type' (Occupancy Type)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 'Zip_Code' (Zip Code)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type="title"/>
          </p:nvPr>
        </p:nvSpPr>
        <p:spPr>
          <a:xfrm>
            <a:off x="1303800" y="598575"/>
            <a:ext cx="70305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MACHINE LEARNING</a:t>
            </a:r>
            <a:endParaRPr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7" name="Google Shape;197;p30"/>
          <p:cNvSpPr txBox="1"/>
          <p:nvPr>
            <p:ph idx="1" type="body"/>
          </p:nvPr>
        </p:nvSpPr>
        <p:spPr>
          <a:xfrm>
            <a:off x="1303800" y="1294000"/>
            <a:ext cx="7485000" cy="32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The </a:t>
            </a:r>
            <a:r>
              <a:rPr lang="en" sz="18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R</a:t>
            </a:r>
            <a:r>
              <a:rPr lang="en" sz="18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andom Forest</a:t>
            </a: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 classifier was the first to be executed and measured.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98" name="Google Shape;19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3800" y="1816327"/>
            <a:ext cx="7742699" cy="2885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1303800" y="598575"/>
            <a:ext cx="70305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MACHINE LEARNING</a:t>
            </a:r>
            <a:endParaRPr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4" name="Google Shape;204;p31"/>
          <p:cNvSpPr txBox="1"/>
          <p:nvPr>
            <p:ph idx="1" type="body"/>
          </p:nvPr>
        </p:nvSpPr>
        <p:spPr>
          <a:xfrm>
            <a:off x="1303800" y="1294000"/>
            <a:ext cx="7485000" cy="32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As shown in the previous slide, the total F1 score for the Random Forest classifier was quite high. However, when taking a closer look, there was an imbalance between the two classifications. 0 represents non-defaults, whereas 1 represent defaults. Since there were so many more non-defaults, the composite score was very high, however the f1 score for the defaults was unacceptably low at a mere 4%.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05" name="Google Shape;20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1700" y="3340163"/>
            <a:ext cx="4981575" cy="130492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1"/>
          <p:cNvSpPr/>
          <p:nvPr/>
        </p:nvSpPr>
        <p:spPr>
          <a:xfrm>
            <a:off x="5735750" y="3944925"/>
            <a:ext cx="540000" cy="338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303800" y="598575"/>
            <a:ext cx="70305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PROBLEM STATEMENT</a:t>
            </a:r>
            <a:endParaRPr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1303800" y="1294000"/>
            <a:ext cx="7485000" cy="32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Georgia"/>
                <a:ea typeface="Georgia"/>
                <a:cs typeface="Georgia"/>
                <a:sym typeface="Georgia"/>
              </a:rPr>
              <a:t>Determine h</a:t>
            </a:r>
            <a:r>
              <a:rPr lang="en" sz="2400">
                <a:latin typeface="Georgia"/>
                <a:ea typeface="Georgia"/>
                <a:cs typeface="Georgia"/>
                <a:sym typeface="Georgia"/>
              </a:rPr>
              <a:t>ow to to assess the risk of mortgage loan application by categorizing into one of two categories: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914400" rtl="0" algn="l">
              <a:spcBef>
                <a:spcPts val="1600"/>
              </a:spcBef>
              <a:spcAft>
                <a:spcPts val="0"/>
              </a:spcAft>
              <a:buSzPts val="2400"/>
              <a:buFont typeface="Georgia"/>
              <a:buChar char="●"/>
            </a:pPr>
            <a:r>
              <a:rPr lang="en" sz="2400">
                <a:latin typeface="Georgia"/>
                <a:ea typeface="Georgia"/>
                <a:cs typeface="Georgia"/>
                <a:sym typeface="Georgia"/>
              </a:rPr>
              <a:t>Default (</a:t>
            </a:r>
            <a:r>
              <a:rPr lang="en" sz="2400">
                <a:latin typeface="Georgia"/>
                <a:ea typeface="Georgia"/>
                <a:cs typeface="Georgia"/>
                <a:sym typeface="Georgia"/>
              </a:rPr>
              <a:t>Likely</a:t>
            </a:r>
            <a:r>
              <a:rPr lang="en" sz="2400">
                <a:latin typeface="Georgia"/>
                <a:ea typeface="Georgia"/>
                <a:cs typeface="Georgia"/>
                <a:sym typeface="Georgia"/>
              </a:rPr>
              <a:t> to default)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●"/>
            </a:pPr>
            <a:r>
              <a:rPr lang="en" sz="2400">
                <a:latin typeface="Georgia"/>
                <a:ea typeface="Georgia"/>
                <a:cs typeface="Georgia"/>
                <a:sym typeface="Georgia"/>
              </a:rPr>
              <a:t>Non-Default (Not likely to default) 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/>
          <p:nvPr>
            <p:ph type="title"/>
          </p:nvPr>
        </p:nvSpPr>
        <p:spPr>
          <a:xfrm>
            <a:off x="1303800" y="598575"/>
            <a:ext cx="70305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MACHINE LEARNING</a:t>
            </a:r>
            <a:endParaRPr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2" name="Google Shape;212;p32"/>
          <p:cNvSpPr txBox="1"/>
          <p:nvPr>
            <p:ph idx="1" type="body"/>
          </p:nvPr>
        </p:nvSpPr>
        <p:spPr>
          <a:xfrm>
            <a:off x="1303800" y="1322400"/>
            <a:ext cx="7485000" cy="32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To mitigate the imbalance, resampling in the form of random undersampling was performed to reduce the count of non-defaults equal to the number of defaults. 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13" name="Google Shape;21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7875" y="2721150"/>
            <a:ext cx="4305300" cy="8477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4" name="Google Shape;214;p32"/>
          <p:cNvGrpSpPr/>
          <p:nvPr/>
        </p:nvGrpSpPr>
        <p:grpSpPr>
          <a:xfrm>
            <a:off x="1387875" y="3797475"/>
            <a:ext cx="7146650" cy="1207250"/>
            <a:chOff x="1387875" y="3797475"/>
            <a:chExt cx="7146650" cy="1207250"/>
          </a:xfrm>
        </p:grpSpPr>
        <p:sp>
          <p:nvSpPr>
            <p:cNvPr id="215" name="Google Shape;215;p32"/>
            <p:cNvSpPr txBox="1"/>
            <p:nvPr/>
          </p:nvSpPr>
          <p:spPr>
            <a:xfrm>
              <a:off x="1387875" y="4156925"/>
              <a:ext cx="2690100" cy="84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00FF"/>
                  </a:solidFill>
                  <a:latin typeface="Georgia"/>
                  <a:ea typeface="Georgia"/>
                  <a:cs typeface="Georgia"/>
                  <a:sym typeface="Georgia"/>
                </a:rPr>
                <a:t>  9.7</a:t>
              </a:r>
              <a:r>
                <a:rPr lang="en" sz="2400">
                  <a:solidFill>
                    <a:srgbClr val="0000FF"/>
                  </a:solidFill>
                  <a:latin typeface="Georgia"/>
                  <a:ea typeface="Georgia"/>
                  <a:cs typeface="Georgia"/>
                  <a:sym typeface="Georgia"/>
                </a:rPr>
                <a:t>k</a:t>
              </a:r>
              <a:r>
                <a:rPr lang="en" sz="2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 </a:t>
              </a:r>
              <a:r>
                <a:rPr lang="en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default loans</a:t>
              </a:r>
              <a:endPara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00FF"/>
                  </a:solidFill>
                  <a:latin typeface="Georgia"/>
                  <a:ea typeface="Georgia"/>
                  <a:cs typeface="Georgia"/>
                  <a:sym typeface="Georgia"/>
                </a:rPr>
                <a:t>283k</a:t>
              </a:r>
              <a:r>
                <a:rPr lang="en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 non-default loans</a:t>
              </a:r>
              <a:endPara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Georgia"/>
                  <a:ea typeface="Georgia"/>
                  <a:cs typeface="Georgia"/>
                  <a:sym typeface="Georgia"/>
                </a:rPr>
                <a:t> </a:t>
              </a:r>
              <a:endParaRPr>
                <a:latin typeface="Georgia"/>
                <a:ea typeface="Georgia"/>
                <a:cs typeface="Georgia"/>
                <a:sym typeface="Georgia"/>
              </a:endParaRPr>
            </a:p>
          </p:txBody>
        </p:sp>
        <p:cxnSp>
          <p:nvCxnSpPr>
            <p:cNvPr id="216" name="Google Shape;216;p32"/>
            <p:cNvCxnSpPr/>
            <p:nvPr/>
          </p:nvCxnSpPr>
          <p:spPr>
            <a:xfrm>
              <a:off x="4205725" y="4491075"/>
              <a:ext cx="11367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7" name="Google Shape;217;p32"/>
            <p:cNvCxnSpPr/>
            <p:nvPr/>
          </p:nvCxnSpPr>
          <p:spPr>
            <a:xfrm>
              <a:off x="4205725" y="4828175"/>
              <a:ext cx="11367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18" name="Google Shape;218;p32"/>
            <p:cNvSpPr txBox="1"/>
            <p:nvPr/>
          </p:nvSpPr>
          <p:spPr>
            <a:xfrm>
              <a:off x="5844300" y="4156925"/>
              <a:ext cx="2690100" cy="84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00FF"/>
                  </a:solidFill>
                  <a:latin typeface="Georgia"/>
                  <a:ea typeface="Georgia"/>
                  <a:cs typeface="Georgia"/>
                  <a:sym typeface="Georgia"/>
                </a:rPr>
                <a:t>  9.7k</a:t>
              </a:r>
              <a:r>
                <a:rPr lang="en" sz="2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 </a:t>
              </a:r>
              <a:r>
                <a:rPr lang="en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default loans</a:t>
              </a:r>
              <a:endPara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00FF"/>
                  </a:solidFill>
                  <a:latin typeface="Georgia"/>
                  <a:ea typeface="Georgia"/>
                  <a:cs typeface="Georgia"/>
                  <a:sym typeface="Georgia"/>
                </a:rPr>
                <a:t>  9.7</a:t>
              </a:r>
              <a:r>
                <a:rPr lang="en" sz="2400">
                  <a:solidFill>
                    <a:srgbClr val="0000FF"/>
                  </a:solidFill>
                  <a:latin typeface="Georgia"/>
                  <a:ea typeface="Georgia"/>
                  <a:cs typeface="Georgia"/>
                  <a:sym typeface="Georgia"/>
                </a:rPr>
                <a:t>k</a:t>
              </a:r>
              <a:r>
                <a:rPr lang="en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 non-default loans</a:t>
              </a:r>
              <a:endPara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Georgia"/>
                  <a:ea typeface="Georgia"/>
                  <a:cs typeface="Georgia"/>
                  <a:sym typeface="Georgia"/>
                </a:rPr>
                <a:t> </a:t>
              </a:r>
              <a:endParaRPr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19" name="Google Shape;219;p32"/>
            <p:cNvSpPr txBox="1"/>
            <p:nvPr/>
          </p:nvSpPr>
          <p:spPr>
            <a:xfrm>
              <a:off x="1818700" y="3806525"/>
              <a:ext cx="1818600" cy="35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Georgia"/>
                  <a:ea typeface="Georgia"/>
                  <a:cs typeface="Georgia"/>
                  <a:sym typeface="Georgia"/>
                </a:rPr>
                <a:t>Original Data</a:t>
              </a:r>
              <a:endParaRPr sz="1800"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20" name="Google Shape;220;p32"/>
            <p:cNvSpPr txBox="1"/>
            <p:nvPr/>
          </p:nvSpPr>
          <p:spPr>
            <a:xfrm>
              <a:off x="6134225" y="3797475"/>
              <a:ext cx="2400300" cy="35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Georgia"/>
                  <a:ea typeface="Georgia"/>
                  <a:cs typeface="Georgia"/>
                  <a:sym typeface="Georgia"/>
                </a:rPr>
                <a:t>Resampled</a:t>
              </a:r>
              <a:r>
                <a:rPr lang="en" sz="1800">
                  <a:latin typeface="Georgia"/>
                  <a:ea typeface="Georgia"/>
                  <a:cs typeface="Georgia"/>
                  <a:sym typeface="Georgia"/>
                </a:rPr>
                <a:t> Data</a:t>
              </a:r>
              <a:endParaRPr sz="1800"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>
            <p:ph type="title"/>
          </p:nvPr>
        </p:nvSpPr>
        <p:spPr>
          <a:xfrm>
            <a:off x="1303800" y="598575"/>
            <a:ext cx="70305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MACHINE LEARNING</a:t>
            </a:r>
            <a:endParaRPr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6" name="Google Shape;226;p33"/>
          <p:cNvSpPr txBox="1"/>
          <p:nvPr>
            <p:ph idx="1" type="body"/>
          </p:nvPr>
        </p:nvSpPr>
        <p:spPr>
          <a:xfrm>
            <a:off x="1160925" y="1655775"/>
            <a:ext cx="7485000" cy="32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7" name="Google Shape;227;p33"/>
          <p:cNvSpPr txBox="1"/>
          <p:nvPr/>
        </p:nvSpPr>
        <p:spPr>
          <a:xfrm>
            <a:off x="1374750" y="1185975"/>
            <a:ext cx="73431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F</a:t>
            </a:r>
            <a:r>
              <a:rPr lang="en"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1-score for defaults improved after undersampling the going from from 4% to 79%.</a:t>
            </a:r>
            <a:endParaRPr sz="18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228" name="Google Shape;228;p33"/>
          <p:cNvGrpSpPr/>
          <p:nvPr/>
        </p:nvGrpSpPr>
        <p:grpSpPr>
          <a:xfrm>
            <a:off x="1249100" y="1954250"/>
            <a:ext cx="5493463" cy="3367450"/>
            <a:chOff x="1249100" y="1954250"/>
            <a:chExt cx="5493463" cy="3367450"/>
          </a:xfrm>
        </p:grpSpPr>
        <p:grpSp>
          <p:nvGrpSpPr>
            <p:cNvPr id="229" name="Google Shape;229;p33"/>
            <p:cNvGrpSpPr/>
            <p:nvPr/>
          </p:nvGrpSpPr>
          <p:grpSpPr>
            <a:xfrm>
              <a:off x="1249100" y="1954250"/>
              <a:ext cx="5493463" cy="3367450"/>
              <a:chOff x="1249100" y="1954250"/>
              <a:chExt cx="5493463" cy="3367450"/>
            </a:xfrm>
          </p:grpSpPr>
          <p:pic>
            <p:nvPicPr>
              <p:cNvPr id="230" name="Google Shape;230;p33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456200" y="2222788"/>
                <a:ext cx="4981575" cy="1304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1" name="Google Shape;231;p33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1456188" y="3816750"/>
                <a:ext cx="5286375" cy="15049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2" name="Google Shape;232;p33"/>
              <p:cNvSpPr txBox="1"/>
              <p:nvPr/>
            </p:nvSpPr>
            <p:spPr>
              <a:xfrm>
                <a:off x="1249100" y="1954250"/>
                <a:ext cx="1989300" cy="51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0000FF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Before Sampling</a:t>
                </a:r>
                <a:endParaRPr sz="1800">
                  <a:solidFill>
                    <a:srgbClr val="0000FF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233" name="Google Shape;233;p33"/>
              <p:cNvSpPr txBox="1"/>
              <p:nvPr/>
            </p:nvSpPr>
            <p:spPr>
              <a:xfrm>
                <a:off x="1303800" y="3540450"/>
                <a:ext cx="1989300" cy="51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0000FF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After </a:t>
                </a:r>
                <a:r>
                  <a:rPr lang="en" sz="1800">
                    <a:solidFill>
                      <a:srgbClr val="0000FF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 Sampling</a:t>
                </a:r>
                <a:endParaRPr sz="1800">
                  <a:solidFill>
                    <a:srgbClr val="0000FF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</p:grpSp>
        <p:sp>
          <p:nvSpPr>
            <p:cNvPr id="234" name="Google Shape;234;p33"/>
            <p:cNvSpPr/>
            <p:nvPr/>
          </p:nvSpPr>
          <p:spPr>
            <a:xfrm>
              <a:off x="4916175" y="2800350"/>
              <a:ext cx="540000" cy="338700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3"/>
            <p:cNvSpPr/>
            <p:nvPr/>
          </p:nvSpPr>
          <p:spPr>
            <a:xfrm>
              <a:off x="4916175" y="4399875"/>
              <a:ext cx="540000" cy="338700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 txBox="1"/>
          <p:nvPr>
            <p:ph type="title"/>
          </p:nvPr>
        </p:nvSpPr>
        <p:spPr>
          <a:xfrm>
            <a:off x="1303800" y="598575"/>
            <a:ext cx="70305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MACHINE LEARNING</a:t>
            </a:r>
            <a:endParaRPr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1" name="Google Shape;241;p34"/>
          <p:cNvSpPr txBox="1"/>
          <p:nvPr>
            <p:ph idx="1" type="body"/>
          </p:nvPr>
        </p:nvSpPr>
        <p:spPr>
          <a:xfrm>
            <a:off x="1303800" y="1322400"/>
            <a:ext cx="7485000" cy="32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K Nearest Neighbors</a:t>
            </a: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 was executed next and the F1 score for defaults was calculated as 75%. 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42" name="Google Shape;24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1450" y="2023200"/>
            <a:ext cx="6454450" cy="3120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4"/>
          <p:cNvSpPr/>
          <p:nvPr/>
        </p:nvSpPr>
        <p:spPr>
          <a:xfrm>
            <a:off x="4032000" y="4481875"/>
            <a:ext cx="540000" cy="338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5"/>
          <p:cNvSpPr txBox="1"/>
          <p:nvPr>
            <p:ph type="title"/>
          </p:nvPr>
        </p:nvSpPr>
        <p:spPr>
          <a:xfrm>
            <a:off x="1303800" y="598575"/>
            <a:ext cx="70305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MACHINE LEARNING</a:t>
            </a:r>
            <a:endParaRPr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9" name="Google Shape;249;p35"/>
          <p:cNvSpPr txBox="1"/>
          <p:nvPr>
            <p:ph idx="1" type="body"/>
          </p:nvPr>
        </p:nvSpPr>
        <p:spPr>
          <a:xfrm>
            <a:off x="1303800" y="1322400"/>
            <a:ext cx="7485000" cy="32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Finally, </a:t>
            </a:r>
            <a:r>
              <a:rPr lang="en" sz="18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Logistic Regression</a:t>
            </a: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 was executed and the F1 score for defaults was calculated as 66%. 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50" name="Google Shape;25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6649" y="2085700"/>
            <a:ext cx="7825800" cy="300095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5"/>
          <p:cNvSpPr/>
          <p:nvPr/>
        </p:nvSpPr>
        <p:spPr>
          <a:xfrm>
            <a:off x="4491075" y="4390413"/>
            <a:ext cx="540000" cy="338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6"/>
          <p:cNvSpPr txBox="1"/>
          <p:nvPr>
            <p:ph type="title"/>
          </p:nvPr>
        </p:nvSpPr>
        <p:spPr>
          <a:xfrm>
            <a:off x="1303800" y="598575"/>
            <a:ext cx="70305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MACHINE LEARNING</a:t>
            </a:r>
            <a:endParaRPr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7" name="Google Shape;257;p36"/>
          <p:cNvSpPr txBox="1"/>
          <p:nvPr>
            <p:ph idx="1" type="body"/>
          </p:nvPr>
        </p:nvSpPr>
        <p:spPr>
          <a:xfrm>
            <a:off x="1303800" y="1322400"/>
            <a:ext cx="7485000" cy="3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The </a:t>
            </a:r>
            <a:r>
              <a:rPr lang="en" sz="18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Random Forest</a:t>
            </a: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 model having the highest F1 score of 79% for default loans was chosen as the best choice for this classification problem.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Three of the hyperparameters were tuned to achieve a slightly better F1 score: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" sz="18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n_estimators=</a:t>
            </a: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[10, 100, 200, 300, 400, 500, 600, 700, 800, 900, 1000]</a:t>
            </a: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, the number of trees in forest 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" sz="18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max_features=</a:t>
            </a: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[2, 3, 4, 5, 6, 7, 8, 9, 10, 11], </a:t>
            </a:r>
            <a:r>
              <a:rPr lang="en" sz="18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number of features to consider when looking for the best split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" sz="18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min_sample_split= </a:t>
            </a: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[2, 4, 8, 16, 32, 64, 128, 256], </a:t>
            </a:r>
            <a:r>
              <a:rPr lang="en" sz="18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minimum number of samples required to split an internal node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7"/>
          <p:cNvSpPr txBox="1"/>
          <p:nvPr>
            <p:ph type="title"/>
          </p:nvPr>
        </p:nvSpPr>
        <p:spPr>
          <a:xfrm>
            <a:off x="1303800" y="598575"/>
            <a:ext cx="70305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MACHINE LEARNING</a:t>
            </a:r>
            <a:endParaRPr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3" name="Google Shape;263;p37"/>
          <p:cNvSpPr txBox="1"/>
          <p:nvPr>
            <p:ph idx="1" type="body"/>
          </p:nvPr>
        </p:nvSpPr>
        <p:spPr>
          <a:xfrm>
            <a:off x="1303800" y="1322400"/>
            <a:ext cx="7485000" cy="32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The final Random Forest F1 score for predicting loan defaults (</a:t>
            </a:r>
            <a:r>
              <a:rPr lang="en" sz="18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with n_samples=400, max_features=2, and min_sample_split=64</a:t>
            </a: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) was calculated as 80%.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64" name="Google Shape;26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3801" y="2326351"/>
            <a:ext cx="5339825" cy="1524175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7"/>
          <p:cNvSpPr/>
          <p:nvPr/>
        </p:nvSpPr>
        <p:spPr>
          <a:xfrm>
            <a:off x="5068575" y="3028950"/>
            <a:ext cx="540000" cy="338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8"/>
          <p:cNvSpPr txBox="1"/>
          <p:nvPr>
            <p:ph type="title"/>
          </p:nvPr>
        </p:nvSpPr>
        <p:spPr>
          <a:xfrm>
            <a:off x="1303800" y="598575"/>
            <a:ext cx="70305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MACHINE LEARNING</a:t>
            </a:r>
            <a:endParaRPr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1" name="Google Shape;271;p38"/>
          <p:cNvSpPr txBox="1"/>
          <p:nvPr>
            <p:ph idx="1" type="body"/>
          </p:nvPr>
        </p:nvSpPr>
        <p:spPr>
          <a:xfrm>
            <a:off x="1303800" y="1322400"/>
            <a:ext cx="7485000" cy="32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Percent of importance by feature for Random Forest model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72" name="Google Shape;27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3800" y="1769975"/>
            <a:ext cx="5850099" cy="332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9"/>
          <p:cNvSpPr txBox="1"/>
          <p:nvPr>
            <p:ph type="title"/>
          </p:nvPr>
        </p:nvSpPr>
        <p:spPr>
          <a:xfrm>
            <a:off x="1303800" y="598575"/>
            <a:ext cx="70305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CONCLUSION</a:t>
            </a:r>
            <a:endParaRPr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8" name="Google Shape;278;p39"/>
          <p:cNvSpPr txBox="1"/>
          <p:nvPr>
            <p:ph idx="1" type="body"/>
          </p:nvPr>
        </p:nvSpPr>
        <p:spPr>
          <a:xfrm>
            <a:off x="1303800" y="1322400"/>
            <a:ext cx="7485000" cy="36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Using the Random Forest classifier on the Fannie Mae dataset provided a fairly good  model, with a F1 score of 80%,  to predict the loans that may default with the test sample of 19k records.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This model could be approved by reducing the number of features and further tuning of the hyperparameters. 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Pertinent data, such as borrower income was not included in the dataset and probably would have been useful in this analysis. 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1303800" y="598575"/>
            <a:ext cx="70305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DATA SOURCES</a:t>
            </a:r>
            <a:endParaRPr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1303800" y="1294000"/>
            <a:ext cx="7646100" cy="32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Fannie Mae has made available on their website a subset of the single-family loans that were acquired by the agency since 2000. 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The dataset is available in .txt format by quarter and each quarter has the following two types of datasets: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Acquisition Data (identifying data i.e. loan type, borrower credit score, original interest rate)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Performance Data (monthly data i.e. current loan balance, delinquency status, loan age)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1303800" y="598575"/>
            <a:ext cx="70305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DATA WRANGLING</a:t>
            </a:r>
            <a:endParaRPr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1303800" y="1294000"/>
            <a:ext cx="7485000" cy="32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The following steps were taken to clean up the data</a:t>
            </a: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: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Adding header names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Removing rows with missing data for borrower credit score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Filling in number of borrowers with either 1 or 2 depending on credit score data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Combining the two dataset files into one DataFrame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1303800" y="598575"/>
            <a:ext cx="70305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EXPLORATORY DATA ANALYSIS</a:t>
            </a:r>
            <a:endParaRPr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1303800" y="1294000"/>
            <a:ext cx="7485000" cy="32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Exploratory Data Analysis (EDA) was conducted by visually exploring the data to gather insights and trends from summary statistics.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Below are the features that were initially reviewed: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Borrower Credit Score, Co-Borrower Credit Score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Zero Balance Code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Original Interest Rate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Original Unpaid Balance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Original Loan to Value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Original Debt-to-Income Ratio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1303800" y="598575"/>
            <a:ext cx="70305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EXPLORATORY DATA ANALYSIS</a:t>
            </a:r>
            <a:endParaRPr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1303800" y="1294000"/>
            <a:ext cx="7485000" cy="32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latin typeface="Georgia"/>
                <a:ea typeface="Georgia"/>
                <a:cs typeface="Georgia"/>
                <a:sym typeface="Georgia"/>
              </a:rPr>
              <a:t>The loans originating in the 4th quarter of 2008 were used for this analysis. 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2119500" y="2287575"/>
            <a:ext cx="6050400" cy="9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315k</a:t>
            </a:r>
            <a:r>
              <a:rPr lang="en" sz="4800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total mortgage loan accounts</a:t>
            </a:r>
            <a:endParaRPr sz="24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8" name="Google Shape;88;p18"/>
          <p:cNvSpPr txBox="1"/>
          <p:nvPr/>
        </p:nvSpPr>
        <p:spPr>
          <a:xfrm>
            <a:off x="3548300" y="3210300"/>
            <a:ext cx="4920000" cy="9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93%</a:t>
            </a:r>
            <a:r>
              <a:rPr lang="en" sz="4800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of accounts are closed</a:t>
            </a:r>
            <a:endParaRPr sz="24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1303800" y="598575"/>
            <a:ext cx="70305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EXPLORATORY DATA ANALYSIS</a:t>
            </a:r>
            <a:endParaRPr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0813" y="1270125"/>
            <a:ext cx="6322375" cy="364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1303800" y="598575"/>
            <a:ext cx="70305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EXPLORATORY DATA ANALYSIS</a:t>
            </a:r>
            <a:endParaRPr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1303800" y="1294000"/>
            <a:ext cx="1859400" cy="34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With a larger portion of the data, the prepaid accounts have a credit scores with a larger variance and higher medians.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Accounts closed coded as REO had significantly lower median.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9050" y="1248375"/>
            <a:ext cx="5712850" cy="362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1303800" y="598575"/>
            <a:ext cx="70305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INFERENTIAL STATISTICS</a:t>
            </a:r>
            <a:endParaRPr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1303800" y="1294000"/>
            <a:ext cx="7485000" cy="3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Georgia"/>
                <a:ea typeface="Georgia"/>
                <a:cs typeface="Georgia"/>
                <a:sym typeface="Georgia"/>
              </a:rPr>
              <a:t>Inferential statistics</a:t>
            </a:r>
            <a:r>
              <a:rPr lang="en" sz="2400">
                <a:latin typeface="Georgia"/>
                <a:ea typeface="Georgia"/>
                <a:cs typeface="Georgia"/>
                <a:sym typeface="Georgia"/>
              </a:rPr>
              <a:t> use random sampling from a population to make deductions about the dataset.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latin typeface="Georgia"/>
                <a:ea typeface="Georgia"/>
                <a:cs typeface="Georgia"/>
                <a:sym typeface="Georgia"/>
              </a:rPr>
              <a:t>Bootstrap sampling</a:t>
            </a:r>
            <a:r>
              <a:rPr lang="en" sz="2400">
                <a:latin typeface="Georgia"/>
                <a:ea typeface="Georgia"/>
                <a:cs typeface="Georgia"/>
                <a:sym typeface="Georgia"/>
              </a:rPr>
              <a:t>, which involves random sampling with replacement, was employed to test the null hypothesis.   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Georgia"/>
                <a:ea typeface="Georgia"/>
                <a:cs typeface="Georgia"/>
                <a:sym typeface="Georgia"/>
              </a:rPr>
              <a:t>In general</a:t>
            </a:r>
            <a:r>
              <a:rPr b="1" lang="en" sz="2400"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" sz="2400">
                <a:latin typeface="Georgia"/>
                <a:ea typeface="Georgia"/>
                <a:cs typeface="Georgia"/>
                <a:sym typeface="Georgia"/>
              </a:rPr>
              <a:t>the </a:t>
            </a:r>
            <a:r>
              <a:rPr b="1" lang="en" sz="2400">
                <a:latin typeface="Georgia"/>
                <a:ea typeface="Georgia"/>
                <a:cs typeface="Georgia"/>
                <a:sym typeface="Georgia"/>
              </a:rPr>
              <a:t>Null hypothesis</a:t>
            </a:r>
            <a:r>
              <a:rPr lang="en" sz="2400">
                <a:latin typeface="Georgia"/>
                <a:ea typeface="Georgia"/>
                <a:cs typeface="Georgia"/>
                <a:sym typeface="Georgia"/>
              </a:rPr>
              <a:t> states that there is not anything significantly different between groups of data. 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