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FDF5D07-9E0B-45E3-A1EE-1F177830E326}">
  <a:tblStyle styleId="{2FDF5D07-9E0B-45E3-A1EE-1F177830E32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15787e4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5787e4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bd9eaf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bd9eaf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bd9eaf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bd9eaf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bd9eafc0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bd9eafc0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bd9eafc0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bd9eafc0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bd9eafc0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bd9eafc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bd9eafc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bd9eafc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72021b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72021b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172021b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172021b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cbd9eafc0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cbd9eafc0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21cd4a2f8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21cd4a2f8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72021b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72021b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172021b9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72021b9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172021b9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172021b9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172021b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172021b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cbd9eafc0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cbd9eafc0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67d8f000854dba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67d8f000854dba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67d8f000854dba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7d8f000854dba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67d8f000854dba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67d8f000854dba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7d8f000854dba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7d8f000854dba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67d8f000854dba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67d8f000854dba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bc71d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bc71d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15787e4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15787e4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yelp.com/datas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0" y="1784200"/>
            <a:ext cx="9157800" cy="157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0" y="2670675"/>
            <a:ext cx="9144000" cy="512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t/>
            </a:r>
            <a:endParaRPr sz="2400">
              <a:solidFill>
                <a:srgbClr val="073763"/>
              </a:solidFill>
              <a:latin typeface="Georgia"/>
              <a:ea typeface="Georgia"/>
              <a:cs typeface="Georgia"/>
              <a:sym typeface="Georgia"/>
            </a:endParaRPr>
          </a:p>
          <a:p>
            <a:pPr indent="0" lvl="0" marL="0" rtl="0" algn="l">
              <a:spcBef>
                <a:spcPts val="0"/>
              </a:spcBef>
              <a:spcAft>
                <a:spcPts val="0"/>
              </a:spcAft>
              <a:buNone/>
            </a:pPr>
            <a:r>
              <a:t/>
            </a:r>
            <a:endParaRPr sz="3600">
              <a:solidFill>
                <a:srgbClr val="0000FF"/>
              </a:solidFill>
              <a:latin typeface="Georgia"/>
              <a:ea typeface="Georgia"/>
              <a:cs typeface="Georgia"/>
              <a:sym typeface="Georgia"/>
            </a:endParaRPr>
          </a:p>
          <a:p>
            <a:pPr indent="0" lvl="0" marL="0" rtl="0" algn="ctr">
              <a:spcBef>
                <a:spcPts val="0"/>
              </a:spcBef>
              <a:spcAft>
                <a:spcPts val="0"/>
              </a:spcAft>
              <a:buNone/>
            </a:pPr>
            <a:r>
              <a:rPr lang="en" sz="3600">
                <a:solidFill>
                  <a:srgbClr val="0000FF"/>
                </a:solidFill>
                <a:latin typeface="Georgia"/>
                <a:ea typeface="Georgia"/>
                <a:cs typeface="Georgia"/>
                <a:sym typeface="Georgia"/>
              </a:rPr>
              <a:t>YELP RESTAURANT</a:t>
            </a:r>
            <a:endParaRPr sz="3600">
              <a:solidFill>
                <a:srgbClr val="0000FF"/>
              </a:solidFill>
              <a:latin typeface="Georgia"/>
              <a:ea typeface="Georgia"/>
              <a:cs typeface="Georgia"/>
              <a:sym typeface="Georgia"/>
            </a:endParaRPr>
          </a:p>
          <a:p>
            <a:pPr indent="0" lvl="0" marL="0" rtl="0" algn="ctr">
              <a:spcBef>
                <a:spcPts val="0"/>
              </a:spcBef>
              <a:spcAft>
                <a:spcPts val="0"/>
              </a:spcAft>
              <a:buNone/>
            </a:pPr>
            <a:r>
              <a:rPr lang="en" sz="3600">
                <a:solidFill>
                  <a:srgbClr val="0000FF"/>
                </a:solidFill>
                <a:latin typeface="Georgia"/>
                <a:ea typeface="Georgia"/>
                <a:cs typeface="Georgia"/>
                <a:sym typeface="Georgia"/>
              </a:rPr>
              <a:t> RECOMMENDER ENGINE</a:t>
            </a:r>
            <a:endParaRPr sz="2400">
              <a:solidFill>
                <a:srgbClr val="0000FF"/>
              </a:solidFill>
            </a:endParaRPr>
          </a:p>
        </p:txBody>
      </p:sp>
      <p:sp>
        <p:nvSpPr>
          <p:cNvPr id="56" name="Google Shape;56;p13"/>
          <p:cNvSpPr txBox="1"/>
          <p:nvPr>
            <p:ph idx="1" type="subTitle"/>
          </p:nvPr>
        </p:nvSpPr>
        <p:spPr>
          <a:xfrm>
            <a:off x="4901400" y="4473510"/>
            <a:ext cx="4242600" cy="738300"/>
          </a:xfrm>
          <a:prstGeom prst="rect">
            <a:avLst/>
          </a:prstGeom>
          <a:noFill/>
        </p:spPr>
        <p:txBody>
          <a:bodyPr anchorCtr="0" anchor="t" bIns="91425" lIns="91425" spcFirstLastPara="1" rIns="91425" wrap="square" tIns="91425">
            <a:noAutofit/>
          </a:bodyPr>
          <a:lstStyle/>
          <a:p>
            <a:pPr indent="0" lvl="0" marL="0" rtl="0" algn="r">
              <a:lnSpc>
                <a:spcPct val="115000"/>
              </a:lnSpc>
              <a:spcBef>
                <a:spcPts val="1200"/>
              </a:spcBef>
              <a:spcAft>
                <a:spcPts val="0"/>
              </a:spcAft>
              <a:buNone/>
            </a:pPr>
            <a:r>
              <a:rPr lang="en" sz="1200">
                <a:solidFill>
                  <a:srgbClr val="000000"/>
                </a:solidFill>
                <a:latin typeface="Georgia"/>
                <a:ea typeface="Georgia"/>
                <a:cs typeface="Georgia"/>
                <a:sym typeface="Georgia"/>
              </a:rPr>
              <a:t>Capstone Project II</a:t>
            </a:r>
            <a:r>
              <a:rPr lang="en" sz="1200">
                <a:solidFill>
                  <a:srgbClr val="000000"/>
                </a:solidFill>
                <a:latin typeface="Georgia"/>
                <a:ea typeface="Georgia"/>
                <a:cs typeface="Georgia"/>
                <a:sym typeface="Georgia"/>
              </a:rPr>
              <a:t> | Nikki Seegars </a:t>
            </a:r>
            <a:endParaRPr sz="1200">
              <a:solidFill>
                <a:srgbClr val="000000"/>
              </a:solidFill>
              <a:latin typeface="Georgia"/>
              <a:ea typeface="Georgia"/>
              <a:cs typeface="Georgia"/>
              <a:sym typeface="Georgia"/>
            </a:endParaRPr>
          </a:p>
          <a:p>
            <a:pPr indent="0" lvl="0" marL="0" rtl="0" algn="ctr">
              <a:spcBef>
                <a:spcPts val="1200"/>
              </a:spcBef>
              <a:spcAft>
                <a:spcPts val="0"/>
              </a:spcAft>
              <a:buNone/>
            </a:pPr>
            <a:r>
              <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pic>
        <p:nvPicPr>
          <p:cNvPr id="114" name="Google Shape;114;p22"/>
          <p:cNvPicPr preferRelativeResize="0"/>
          <p:nvPr/>
        </p:nvPicPr>
        <p:blipFill>
          <a:blip r:embed="rId3">
            <a:alphaModFix/>
          </a:blip>
          <a:stretch>
            <a:fillRect/>
          </a:stretch>
        </p:blipFill>
        <p:spPr>
          <a:xfrm>
            <a:off x="1136450" y="1135475"/>
            <a:ext cx="6051650" cy="394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20" name="Google Shape;120;p23"/>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Georgia"/>
                <a:ea typeface="Georgia"/>
                <a:cs typeface="Georgia"/>
                <a:sym typeface="Georgia"/>
              </a:rPr>
              <a:t>Machine learning is a branch of artificial intelligence that uses algorithms to learn without explicitly being programmed.</a:t>
            </a:r>
            <a:endParaRPr sz="1800">
              <a:latin typeface="Georgia"/>
              <a:ea typeface="Georgia"/>
              <a:cs typeface="Georgia"/>
              <a:sym typeface="Georgia"/>
            </a:endParaRPr>
          </a:p>
        </p:txBody>
      </p:sp>
      <p:sp>
        <p:nvSpPr>
          <p:cNvPr id="121" name="Google Shape;121;p23"/>
          <p:cNvSpPr/>
          <p:nvPr/>
        </p:nvSpPr>
        <p:spPr>
          <a:xfrm>
            <a:off x="3583961" y="2378555"/>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Machine Learning</a:t>
            </a:r>
            <a:endParaRPr sz="1200">
              <a:latin typeface="Georgia"/>
              <a:ea typeface="Georgia"/>
              <a:cs typeface="Georgia"/>
              <a:sym typeface="Georgia"/>
            </a:endParaRPr>
          </a:p>
        </p:txBody>
      </p:sp>
      <p:sp>
        <p:nvSpPr>
          <p:cNvPr id="122" name="Google Shape;122;p23"/>
          <p:cNvSpPr/>
          <p:nvPr/>
        </p:nvSpPr>
        <p:spPr>
          <a:xfrm>
            <a:off x="1611325" y="3332125"/>
            <a:ext cx="1825500" cy="52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Supervised Learning</a:t>
            </a:r>
            <a:endParaRPr sz="1200">
              <a:latin typeface="Georgia"/>
              <a:ea typeface="Georgia"/>
              <a:cs typeface="Georgia"/>
              <a:sym typeface="Georgia"/>
            </a:endParaRPr>
          </a:p>
        </p:txBody>
      </p:sp>
      <p:sp>
        <p:nvSpPr>
          <p:cNvPr id="123" name="Google Shape;123;p23"/>
          <p:cNvSpPr/>
          <p:nvPr/>
        </p:nvSpPr>
        <p:spPr>
          <a:xfrm>
            <a:off x="3583947" y="3332127"/>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Unsupervised Learning</a:t>
            </a:r>
            <a:endParaRPr sz="1200">
              <a:latin typeface="Georgia"/>
              <a:ea typeface="Georgia"/>
              <a:cs typeface="Georgia"/>
              <a:sym typeface="Georgia"/>
            </a:endParaRPr>
          </a:p>
        </p:txBody>
      </p:sp>
      <p:sp>
        <p:nvSpPr>
          <p:cNvPr id="124" name="Google Shape;124;p23"/>
          <p:cNvSpPr/>
          <p:nvPr/>
        </p:nvSpPr>
        <p:spPr>
          <a:xfrm>
            <a:off x="5556584" y="3332116"/>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Reinforcement Learning</a:t>
            </a:r>
            <a:endParaRPr sz="1200">
              <a:latin typeface="Georgia"/>
              <a:ea typeface="Georgia"/>
              <a:cs typeface="Georgia"/>
              <a:sym typeface="Georgia"/>
            </a:endParaRPr>
          </a:p>
        </p:txBody>
      </p:sp>
      <p:cxnSp>
        <p:nvCxnSpPr>
          <p:cNvPr id="125" name="Google Shape;125;p23"/>
          <p:cNvCxnSpPr>
            <a:stCxn id="121" idx="2"/>
            <a:endCxn id="123" idx="0"/>
          </p:cNvCxnSpPr>
          <p:nvPr/>
        </p:nvCxnSpPr>
        <p:spPr>
          <a:xfrm flipH="1" rot="-5400000">
            <a:off x="4282811" y="3117755"/>
            <a:ext cx="428400" cy="600"/>
          </a:xfrm>
          <a:prstGeom prst="bentConnector3">
            <a:avLst>
              <a:gd fmla="val 49985" name="adj1"/>
            </a:avLst>
          </a:prstGeom>
          <a:noFill/>
          <a:ln cap="flat" cmpd="sng" w="9525">
            <a:solidFill>
              <a:srgbClr val="C2C2C2"/>
            </a:solidFill>
            <a:prstDash val="solid"/>
            <a:round/>
            <a:headEnd len="sm" w="sm" type="none"/>
            <a:tailEnd len="sm" w="sm" type="none"/>
          </a:ln>
        </p:spPr>
      </p:cxnSp>
      <p:cxnSp>
        <p:nvCxnSpPr>
          <p:cNvPr id="126" name="Google Shape;126;p23"/>
          <p:cNvCxnSpPr>
            <a:stCxn id="122" idx="0"/>
            <a:endCxn id="121" idx="2"/>
          </p:cNvCxnSpPr>
          <p:nvPr/>
        </p:nvCxnSpPr>
        <p:spPr>
          <a:xfrm rot="-5400000">
            <a:off x="3296125" y="2131675"/>
            <a:ext cx="428400" cy="1972500"/>
          </a:xfrm>
          <a:prstGeom prst="bentConnector3">
            <a:avLst>
              <a:gd fmla="val 49985" name="adj1"/>
            </a:avLst>
          </a:prstGeom>
          <a:noFill/>
          <a:ln cap="flat" cmpd="sng" w="9525">
            <a:solidFill>
              <a:srgbClr val="434343"/>
            </a:solidFill>
            <a:prstDash val="solid"/>
            <a:round/>
            <a:headEnd len="sm" w="sm" type="none"/>
            <a:tailEnd len="sm" w="sm" type="none"/>
          </a:ln>
          <a:effectLst>
            <a:reflection blurRad="0" dir="5400000" dist="38100" endA="0" endPos="30000" fadeDir="5400012" kx="0" rotWithShape="0" algn="bl" stPos="0" sy="-100000" ky="0"/>
          </a:effectLst>
        </p:spPr>
      </p:cxnSp>
      <p:cxnSp>
        <p:nvCxnSpPr>
          <p:cNvPr id="127" name="Google Shape;127;p23"/>
          <p:cNvCxnSpPr>
            <a:stCxn id="123" idx="0"/>
            <a:endCxn id="124" idx="0"/>
          </p:cNvCxnSpPr>
          <p:nvPr/>
        </p:nvCxnSpPr>
        <p:spPr>
          <a:xfrm flipH="1" rot="-5400000">
            <a:off x="5482647" y="2346177"/>
            <a:ext cx="600" cy="1972500"/>
          </a:xfrm>
          <a:prstGeom prst="bentConnector3">
            <a:avLst>
              <a:gd fmla="val -36741998" name="adj1"/>
            </a:avLst>
          </a:prstGeom>
          <a:noFill/>
          <a:ln cap="flat" cmpd="sng" w="9525">
            <a:solidFill>
              <a:srgbClr val="434343"/>
            </a:solidFill>
            <a:prstDash val="solid"/>
            <a:round/>
            <a:headEnd len="sm" w="sm" type="none"/>
            <a:tailEnd len="sm" w="sm" type="none"/>
          </a:ln>
        </p:spPr>
      </p:cxnSp>
      <p:sp>
        <p:nvSpPr>
          <p:cNvPr id="128" name="Google Shape;128;p23"/>
          <p:cNvSpPr txBox="1"/>
          <p:nvPr/>
        </p:nvSpPr>
        <p:spPr>
          <a:xfrm>
            <a:off x="1633975" y="40352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output c</a:t>
            </a:r>
            <a:r>
              <a:rPr lang="en" sz="1200"/>
              <a:t>ategory labels are known</a:t>
            </a:r>
            <a:endParaRPr sz="1200"/>
          </a:p>
        </p:txBody>
      </p:sp>
      <p:sp>
        <p:nvSpPr>
          <p:cNvPr id="129" name="Google Shape;129;p23"/>
          <p:cNvSpPr txBox="1"/>
          <p:nvPr/>
        </p:nvSpPr>
        <p:spPr>
          <a:xfrm>
            <a:off x="3637350" y="40311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output c</a:t>
            </a:r>
            <a:r>
              <a:rPr lang="en" sz="1200"/>
              <a:t>ategory labels are </a:t>
            </a:r>
            <a:r>
              <a:rPr lang="en" sz="1200" u="sng"/>
              <a:t>not </a:t>
            </a:r>
            <a:r>
              <a:rPr lang="en" sz="1200"/>
              <a:t>known</a:t>
            </a:r>
            <a:endParaRPr sz="1200"/>
          </a:p>
        </p:txBody>
      </p:sp>
      <p:sp>
        <p:nvSpPr>
          <p:cNvPr id="130" name="Google Shape;130;p23"/>
          <p:cNvSpPr txBox="1"/>
          <p:nvPr/>
        </p:nvSpPr>
        <p:spPr>
          <a:xfrm>
            <a:off x="5556575" y="40311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Interacts with the environment and learning is derived from past experiences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sp>
        <p:nvSpPr>
          <p:cNvPr id="136" name="Google Shape;136;p24"/>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Of the two types of supervised learning, classification is the appropriate choice for assigning each restaurant to a star rating of 1-5 with 1 being least favorable, and 5 being more favorable. </a:t>
            </a:r>
            <a:endParaRPr sz="1800">
              <a:latin typeface="Georgia"/>
              <a:ea typeface="Georgia"/>
              <a:cs typeface="Georgia"/>
              <a:sym typeface="Georgia"/>
            </a:endParaRPr>
          </a:p>
          <a:p>
            <a:pPr indent="0" lvl="0" marL="0" rtl="0" algn="l">
              <a:spcBef>
                <a:spcPts val="1600"/>
              </a:spcBef>
              <a:spcAft>
                <a:spcPts val="1600"/>
              </a:spcAft>
              <a:buNone/>
            </a:pPr>
            <a:r>
              <a:rPr lang="en" sz="1800">
                <a:latin typeface="Georgia"/>
                <a:ea typeface="Georgia"/>
                <a:cs typeface="Georgia"/>
                <a:sym typeface="Georgia"/>
              </a:rPr>
              <a:t> </a:t>
            </a:r>
            <a:endParaRPr sz="1800">
              <a:latin typeface="Georgia"/>
              <a:ea typeface="Georgia"/>
              <a:cs typeface="Georgia"/>
              <a:sym typeface="Georgia"/>
            </a:endParaRPr>
          </a:p>
        </p:txBody>
      </p:sp>
      <p:sp>
        <p:nvSpPr>
          <p:cNvPr id="137" name="Google Shape;137;p24"/>
          <p:cNvSpPr/>
          <p:nvPr/>
        </p:nvSpPr>
        <p:spPr>
          <a:xfrm>
            <a:off x="3964961" y="2378555"/>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Supervised Learning</a:t>
            </a:r>
            <a:endParaRPr sz="1200">
              <a:latin typeface="Georgia"/>
              <a:ea typeface="Georgia"/>
              <a:cs typeface="Georgia"/>
              <a:sym typeface="Georgia"/>
            </a:endParaRPr>
          </a:p>
        </p:txBody>
      </p:sp>
      <p:sp>
        <p:nvSpPr>
          <p:cNvPr id="138" name="Google Shape;138;p24"/>
          <p:cNvSpPr/>
          <p:nvPr/>
        </p:nvSpPr>
        <p:spPr>
          <a:xfrm>
            <a:off x="1992325" y="3332125"/>
            <a:ext cx="1825500" cy="5253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Regression</a:t>
            </a:r>
            <a:endParaRPr sz="1200">
              <a:latin typeface="Georgia"/>
              <a:ea typeface="Georgia"/>
              <a:cs typeface="Georgia"/>
              <a:sym typeface="Georgia"/>
            </a:endParaRPr>
          </a:p>
        </p:txBody>
      </p:sp>
      <p:sp>
        <p:nvSpPr>
          <p:cNvPr id="139" name="Google Shape;139;p24"/>
          <p:cNvSpPr/>
          <p:nvPr/>
        </p:nvSpPr>
        <p:spPr>
          <a:xfrm>
            <a:off x="5970050" y="3332125"/>
            <a:ext cx="1825500" cy="52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Classification</a:t>
            </a:r>
            <a:endParaRPr sz="1200">
              <a:latin typeface="Georgia"/>
              <a:ea typeface="Georgia"/>
              <a:cs typeface="Georgia"/>
              <a:sym typeface="Georgia"/>
            </a:endParaRPr>
          </a:p>
        </p:txBody>
      </p:sp>
      <p:cxnSp>
        <p:nvCxnSpPr>
          <p:cNvPr id="140" name="Google Shape;140;p24"/>
          <p:cNvCxnSpPr>
            <a:stCxn id="138" idx="0"/>
            <a:endCxn id="137" idx="2"/>
          </p:cNvCxnSpPr>
          <p:nvPr/>
        </p:nvCxnSpPr>
        <p:spPr>
          <a:xfrm rot="-5400000">
            <a:off x="3677125" y="2131675"/>
            <a:ext cx="428400" cy="1972500"/>
          </a:xfrm>
          <a:prstGeom prst="bentConnector3">
            <a:avLst>
              <a:gd fmla="val 49985" name="adj1"/>
            </a:avLst>
          </a:prstGeom>
          <a:noFill/>
          <a:ln cap="flat" cmpd="sng" w="9525">
            <a:solidFill>
              <a:srgbClr val="434343"/>
            </a:solidFill>
            <a:prstDash val="solid"/>
            <a:round/>
            <a:headEnd len="sm" w="sm" type="none"/>
            <a:tailEnd len="sm" w="sm" type="none"/>
          </a:ln>
          <a:effectLst>
            <a:reflection blurRad="0" dir="5400000" dist="38100" endA="0" endPos="30000" fadeDir="5400012" kx="0" rotWithShape="0" algn="bl" stPos="0" sy="-100000" ky="0"/>
          </a:effectLst>
        </p:spPr>
      </p:cxnSp>
      <p:cxnSp>
        <p:nvCxnSpPr>
          <p:cNvPr id="141" name="Google Shape;141;p24"/>
          <p:cNvCxnSpPr>
            <a:stCxn id="139" idx="0"/>
            <a:endCxn id="137" idx="2"/>
          </p:cNvCxnSpPr>
          <p:nvPr/>
        </p:nvCxnSpPr>
        <p:spPr>
          <a:xfrm flipH="1" rot="5400000">
            <a:off x="5666000" y="2115325"/>
            <a:ext cx="428400" cy="2005200"/>
          </a:xfrm>
          <a:prstGeom prst="bentConnector3">
            <a:avLst>
              <a:gd fmla="val 49985" name="adj1"/>
            </a:avLst>
          </a:prstGeom>
          <a:noFill/>
          <a:ln cap="flat" cmpd="sng" w="9525">
            <a:solidFill>
              <a:srgbClr val="434343"/>
            </a:solidFill>
            <a:prstDash val="solid"/>
            <a:round/>
            <a:headEnd len="sm" w="sm" type="none"/>
            <a:tailEnd len="sm" w="sm" type="none"/>
          </a:ln>
        </p:spPr>
      </p:cxnSp>
      <p:sp>
        <p:nvSpPr>
          <p:cNvPr id="142" name="Google Shape;142;p24"/>
          <p:cNvSpPr txBox="1"/>
          <p:nvPr/>
        </p:nvSpPr>
        <p:spPr>
          <a:xfrm>
            <a:off x="2014975" y="4035225"/>
            <a:ext cx="17193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numerical and used to predict for a continuous value</a:t>
            </a:r>
            <a:endParaRPr sz="1200"/>
          </a:p>
        </p:txBody>
      </p:sp>
      <p:sp>
        <p:nvSpPr>
          <p:cNvPr id="143" name="Google Shape;143;p24"/>
          <p:cNvSpPr txBox="1"/>
          <p:nvPr/>
        </p:nvSpPr>
        <p:spPr>
          <a:xfrm>
            <a:off x="5945525" y="4035225"/>
            <a:ext cx="1825500" cy="5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categorical, used to predict for discrete classes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49" name="Google Shape;149;p25"/>
          <p:cNvSpPr txBox="1"/>
          <p:nvPr>
            <p:ph idx="1" type="body"/>
          </p:nvPr>
        </p:nvSpPr>
        <p:spPr>
          <a:xfrm>
            <a:off x="1303800" y="1294000"/>
            <a:ext cx="7485000" cy="7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Four </a:t>
            </a:r>
            <a:r>
              <a:rPr lang="en" sz="1800">
                <a:latin typeface="Georgia"/>
                <a:ea typeface="Georgia"/>
                <a:cs typeface="Georgia"/>
                <a:sym typeface="Georgia"/>
              </a:rPr>
              <a:t>classification models were considered and measured using precision and recall.</a:t>
            </a:r>
            <a:endParaRPr sz="1800">
              <a:latin typeface="Georgia"/>
              <a:ea typeface="Georgia"/>
              <a:cs typeface="Georgia"/>
              <a:sym typeface="Georgia"/>
            </a:endParaRPr>
          </a:p>
          <a:p>
            <a:pPr indent="0" lvl="0" marL="914400" rtl="0" algn="l">
              <a:spcBef>
                <a:spcPts val="1600"/>
              </a:spcBef>
              <a:spcAft>
                <a:spcPts val="1600"/>
              </a:spcAft>
              <a:buNone/>
            </a:pPr>
            <a:r>
              <a:t/>
            </a:r>
            <a:endParaRPr sz="1800">
              <a:latin typeface="Georgia"/>
              <a:ea typeface="Georgia"/>
              <a:cs typeface="Georgia"/>
              <a:sym typeface="Georgia"/>
            </a:endParaRPr>
          </a:p>
        </p:txBody>
      </p:sp>
      <p:graphicFrame>
        <p:nvGraphicFramePr>
          <p:cNvPr id="150" name="Google Shape;150;p25"/>
          <p:cNvGraphicFramePr/>
          <p:nvPr/>
        </p:nvGraphicFramePr>
        <p:xfrm>
          <a:off x="1402225" y="2059125"/>
          <a:ext cx="3000000" cy="3000000"/>
        </p:xfrm>
        <a:graphic>
          <a:graphicData uri="http://schemas.openxmlformats.org/drawingml/2006/table">
            <a:tbl>
              <a:tblPr>
                <a:noFill/>
                <a:tableStyleId>{2FDF5D07-9E0B-45E3-A1EE-1F177830E326}</a:tableStyleId>
              </a:tblPr>
              <a:tblGrid>
                <a:gridCol w="1981200"/>
                <a:gridCol w="1981200"/>
                <a:gridCol w="1981200"/>
              </a:tblGrid>
              <a:tr h="100000">
                <a:tc>
                  <a:txBody>
                    <a:bodyPr/>
                    <a:lstStyle/>
                    <a:p>
                      <a:pPr indent="0" lvl="0" marL="0" rtl="0" algn="l">
                        <a:spcBef>
                          <a:spcPts val="0"/>
                        </a:spcBef>
                        <a:spcAft>
                          <a:spcPts val="0"/>
                        </a:spcAft>
                        <a:buNone/>
                      </a:pPr>
                      <a:r>
                        <a:rPr b="1" lang="en" sz="900"/>
                        <a:t>Algorithm</a:t>
                      </a:r>
                      <a:endParaRPr b="1" sz="900"/>
                    </a:p>
                  </a:txBody>
                  <a:tcPr marT="63500" marB="63500" marR="63500" marL="63500"/>
                </a:tc>
                <a:tc>
                  <a:txBody>
                    <a:bodyPr/>
                    <a:lstStyle/>
                    <a:p>
                      <a:pPr indent="0" lvl="0" marL="0" rtl="0" algn="l">
                        <a:spcBef>
                          <a:spcPts val="0"/>
                        </a:spcBef>
                        <a:spcAft>
                          <a:spcPts val="0"/>
                        </a:spcAft>
                        <a:buNone/>
                      </a:pPr>
                      <a:r>
                        <a:rPr b="1" lang="en" sz="900"/>
                        <a:t>Precision (weighted average)</a:t>
                      </a:r>
                      <a:endParaRPr b="1" sz="900"/>
                    </a:p>
                  </a:txBody>
                  <a:tcPr marT="63500" marB="63500" marR="63500" marL="63500"/>
                </a:tc>
                <a:tc>
                  <a:txBody>
                    <a:bodyPr/>
                    <a:lstStyle/>
                    <a:p>
                      <a:pPr indent="0" lvl="0" marL="0" rtl="0" algn="l">
                        <a:spcBef>
                          <a:spcPts val="0"/>
                        </a:spcBef>
                        <a:spcAft>
                          <a:spcPts val="0"/>
                        </a:spcAft>
                        <a:buNone/>
                      </a:pPr>
                      <a:r>
                        <a:rPr b="1" lang="en" sz="900"/>
                        <a:t>Recall (weighted average)</a:t>
                      </a:r>
                      <a:endParaRPr b="1" sz="900"/>
                    </a:p>
                  </a:txBody>
                  <a:tcPr marT="63500" marB="63500" marR="63500" marL="63500"/>
                </a:tc>
              </a:tr>
              <a:tr h="12700">
                <a:tc>
                  <a:txBody>
                    <a:bodyPr/>
                    <a:lstStyle/>
                    <a:p>
                      <a:pPr indent="0" lvl="0" marL="0" rtl="0" algn="l">
                        <a:spcBef>
                          <a:spcPts val="0"/>
                        </a:spcBef>
                        <a:spcAft>
                          <a:spcPts val="0"/>
                        </a:spcAft>
                        <a:buNone/>
                      </a:pPr>
                      <a:r>
                        <a:rPr lang="en" sz="900"/>
                        <a:t>Custom Weighted Average </a:t>
                      </a:r>
                      <a:endParaRPr sz="900"/>
                    </a:p>
                  </a:txBody>
                  <a:tcPr marT="63500" marB="63500" marR="63500" marL="63500"/>
                </a:tc>
                <a:tc>
                  <a:txBody>
                    <a:bodyPr/>
                    <a:lstStyle/>
                    <a:p>
                      <a:pPr indent="0" lvl="0" marL="0" rtl="0" algn="l">
                        <a:spcBef>
                          <a:spcPts val="0"/>
                        </a:spcBef>
                        <a:spcAft>
                          <a:spcPts val="0"/>
                        </a:spcAft>
                        <a:buNone/>
                      </a:pPr>
                      <a:r>
                        <a:rPr lang="en" sz="900"/>
                        <a:t>0.34</a:t>
                      </a:r>
                      <a:endParaRPr sz="900"/>
                    </a:p>
                  </a:txBody>
                  <a:tcPr marT="63500" marB="63500" marR="63500" marL="63500"/>
                </a:tc>
                <a:tc>
                  <a:txBody>
                    <a:bodyPr/>
                    <a:lstStyle/>
                    <a:p>
                      <a:pPr indent="0" lvl="0" marL="0" rtl="0" algn="l">
                        <a:spcBef>
                          <a:spcPts val="0"/>
                        </a:spcBef>
                        <a:spcAft>
                          <a:spcPts val="0"/>
                        </a:spcAft>
                        <a:buNone/>
                      </a:pPr>
                      <a:r>
                        <a:rPr lang="en" sz="900"/>
                        <a:t>0.30</a:t>
                      </a:r>
                      <a:endParaRPr sz="900"/>
                    </a:p>
                  </a:txBody>
                  <a:tcPr marT="63500" marB="63500" marR="63500" marL="63500"/>
                </a:tc>
              </a:tr>
              <a:tr h="12700">
                <a:tc>
                  <a:txBody>
                    <a:bodyPr/>
                    <a:lstStyle/>
                    <a:p>
                      <a:pPr indent="0" lvl="0" marL="0" rtl="0" algn="l">
                        <a:spcBef>
                          <a:spcPts val="0"/>
                        </a:spcBef>
                        <a:spcAft>
                          <a:spcPts val="0"/>
                        </a:spcAft>
                        <a:buNone/>
                      </a:pPr>
                      <a:r>
                        <a:rPr lang="en" sz="900"/>
                        <a:t>Surprise BaselineOnly</a:t>
                      </a:r>
                      <a:endParaRPr sz="900"/>
                    </a:p>
                  </a:txBody>
                  <a:tcPr marT="63500" marB="63500" marR="63500" marL="63500"/>
                </a:tc>
                <a:tc>
                  <a:txBody>
                    <a:bodyPr/>
                    <a:lstStyle/>
                    <a:p>
                      <a:pPr indent="0" lvl="0" marL="0" rtl="0" algn="l">
                        <a:spcBef>
                          <a:spcPts val="0"/>
                        </a:spcBef>
                        <a:spcAft>
                          <a:spcPts val="0"/>
                        </a:spcAft>
                        <a:buNone/>
                      </a:pPr>
                      <a:r>
                        <a:rPr lang="en" sz="900"/>
                        <a:t>0.44</a:t>
                      </a:r>
                      <a:endParaRPr sz="900"/>
                    </a:p>
                  </a:txBody>
                  <a:tcPr marT="63500" marB="63500" marR="63500" marL="63500"/>
                </a:tc>
                <a:tc>
                  <a:txBody>
                    <a:bodyPr/>
                    <a:lstStyle/>
                    <a:p>
                      <a:pPr indent="0" lvl="0" marL="0" rtl="0" algn="l">
                        <a:spcBef>
                          <a:spcPts val="0"/>
                        </a:spcBef>
                        <a:spcAft>
                          <a:spcPts val="0"/>
                        </a:spcAft>
                        <a:buNone/>
                      </a:pPr>
                      <a:r>
                        <a:rPr lang="en" sz="900"/>
                        <a:t>0.24</a:t>
                      </a:r>
                      <a:endParaRPr sz="900"/>
                    </a:p>
                  </a:txBody>
                  <a:tcPr marT="63500" marB="63500" marR="63500" marL="63500"/>
                </a:tc>
              </a:tr>
              <a:tr h="12700">
                <a:tc>
                  <a:txBody>
                    <a:bodyPr/>
                    <a:lstStyle/>
                    <a:p>
                      <a:pPr indent="0" lvl="0" marL="0" rtl="0" algn="l">
                        <a:spcBef>
                          <a:spcPts val="0"/>
                        </a:spcBef>
                        <a:spcAft>
                          <a:spcPts val="0"/>
                        </a:spcAft>
                        <a:buNone/>
                      </a:pPr>
                      <a:r>
                        <a:rPr lang="en" sz="900"/>
                        <a:t>Surprise Matrix Factorization SVD</a:t>
                      </a:r>
                      <a:endParaRPr sz="900"/>
                    </a:p>
                  </a:txBody>
                  <a:tcPr marT="63500" marB="63500" marR="63500" marL="63500"/>
                </a:tc>
                <a:tc>
                  <a:txBody>
                    <a:bodyPr/>
                    <a:lstStyle/>
                    <a:p>
                      <a:pPr indent="0" lvl="0" marL="0" rtl="0" algn="l">
                        <a:spcBef>
                          <a:spcPts val="0"/>
                        </a:spcBef>
                        <a:spcAft>
                          <a:spcPts val="0"/>
                        </a:spcAft>
                        <a:buNone/>
                      </a:pPr>
                      <a:r>
                        <a:rPr lang="en" sz="900"/>
                        <a:t>0.55</a:t>
                      </a:r>
                      <a:endParaRPr sz="900"/>
                    </a:p>
                  </a:txBody>
                  <a:tcPr marT="63500" marB="63500" marR="63500" marL="63500"/>
                </a:tc>
                <a:tc>
                  <a:txBody>
                    <a:bodyPr/>
                    <a:lstStyle/>
                    <a:p>
                      <a:pPr indent="0" lvl="0" marL="0" rtl="0" algn="l">
                        <a:spcBef>
                          <a:spcPts val="0"/>
                        </a:spcBef>
                        <a:spcAft>
                          <a:spcPts val="0"/>
                        </a:spcAft>
                        <a:buNone/>
                      </a:pPr>
                      <a:r>
                        <a:rPr lang="en" sz="900"/>
                        <a:t>0.25</a:t>
                      </a:r>
                      <a:endParaRPr sz="900"/>
                    </a:p>
                  </a:txBody>
                  <a:tcPr marT="63500" marB="63500" marR="63500" marL="63500"/>
                </a:tc>
              </a:tr>
              <a:tr h="12700">
                <a:tc>
                  <a:txBody>
                    <a:bodyPr/>
                    <a:lstStyle/>
                    <a:p>
                      <a:pPr indent="0" lvl="0" marL="0" rtl="0" algn="l">
                        <a:spcBef>
                          <a:spcPts val="0"/>
                        </a:spcBef>
                        <a:spcAft>
                          <a:spcPts val="0"/>
                        </a:spcAft>
                        <a:buNone/>
                      </a:pPr>
                      <a:r>
                        <a:rPr lang="en" sz="900"/>
                        <a:t>Surprise KNNBasic</a:t>
                      </a:r>
                      <a:endParaRPr sz="900"/>
                    </a:p>
                  </a:txBody>
                  <a:tcPr marT="63500" marB="63500" marR="63500" marL="63500"/>
                </a:tc>
                <a:tc>
                  <a:txBody>
                    <a:bodyPr/>
                    <a:lstStyle/>
                    <a:p>
                      <a:pPr indent="0" lvl="0" marL="0" rtl="0" algn="l">
                        <a:spcBef>
                          <a:spcPts val="0"/>
                        </a:spcBef>
                        <a:spcAft>
                          <a:spcPts val="0"/>
                        </a:spcAft>
                        <a:buNone/>
                      </a:pPr>
                      <a:r>
                        <a:rPr lang="en" sz="900"/>
                        <a:t>0.38</a:t>
                      </a:r>
                      <a:endParaRPr sz="900"/>
                    </a:p>
                  </a:txBody>
                  <a:tcPr marT="63500" marB="63500" marR="63500" marL="63500"/>
                </a:tc>
                <a:tc>
                  <a:txBody>
                    <a:bodyPr/>
                    <a:lstStyle/>
                    <a:p>
                      <a:pPr indent="0" lvl="0" marL="0" rtl="0" algn="l">
                        <a:spcBef>
                          <a:spcPts val="0"/>
                        </a:spcBef>
                        <a:spcAft>
                          <a:spcPts val="0"/>
                        </a:spcAft>
                        <a:buNone/>
                      </a:pPr>
                      <a:r>
                        <a:rPr lang="en" sz="900"/>
                        <a:t>0.27</a:t>
                      </a:r>
                      <a:endParaRPr sz="900"/>
                    </a:p>
                  </a:txBody>
                  <a:tcPr marT="63500" marB="63500" marR="63500" marL="63500"/>
                </a:tc>
              </a:tr>
            </a:tbl>
          </a:graphicData>
        </a:graphic>
      </p:graphicFrame>
      <p:sp>
        <p:nvSpPr>
          <p:cNvPr id="151" name="Google Shape;151;p25"/>
          <p:cNvSpPr txBox="1"/>
          <p:nvPr/>
        </p:nvSpPr>
        <p:spPr>
          <a:xfrm>
            <a:off x="1303800" y="3381525"/>
            <a:ext cx="7030500" cy="16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Georgia"/>
                <a:ea typeface="Georgia"/>
                <a:cs typeface="Georgia"/>
                <a:sym typeface="Georgia"/>
              </a:rPr>
              <a:t>Precision</a:t>
            </a:r>
            <a:r>
              <a:rPr b="1" lang="en" sz="1800">
                <a:solidFill>
                  <a:schemeClr val="dk2"/>
                </a:solidFill>
                <a:latin typeface="Georgia"/>
                <a:ea typeface="Georgia"/>
                <a:cs typeface="Georgia"/>
                <a:sym typeface="Georgia"/>
              </a:rPr>
              <a:t> </a:t>
            </a:r>
            <a:r>
              <a:rPr lang="en" sz="1800">
                <a:solidFill>
                  <a:schemeClr val="dk2"/>
                </a:solidFill>
                <a:latin typeface="Georgia"/>
                <a:ea typeface="Georgia"/>
                <a:cs typeface="Georgia"/>
                <a:sym typeface="Georgia"/>
              </a:rPr>
              <a:t>measures the proportion of positive identifications that are correct: True Positive /(True Positive + False Positive)</a:t>
            </a:r>
            <a:endParaRPr sz="1800">
              <a:solidFill>
                <a:schemeClr val="dk2"/>
              </a:solidFill>
              <a:latin typeface="Georgia"/>
              <a:ea typeface="Georgia"/>
              <a:cs typeface="Georgia"/>
              <a:sym typeface="Georgia"/>
            </a:endParaRPr>
          </a:p>
          <a:p>
            <a:pPr indent="0" lvl="0" marL="0" rtl="0" algn="l">
              <a:lnSpc>
                <a:spcPct val="115000"/>
              </a:lnSpc>
              <a:spcBef>
                <a:spcPts val="1600"/>
              </a:spcBef>
              <a:spcAft>
                <a:spcPts val="1600"/>
              </a:spcAft>
              <a:buNone/>
            </a:pPr>
            <a:r>
              <a:rPr lang="en" sz="1800">
                <a:solidFill>
                  <a:schemeClr val="dk2"/>
                </a:solidFill>
                <a:latin typeface="Georgia"/>
                <a:ea typeface="Georgia"/>
                <a:cs typeface="Georgia"/>
                <a:sym typeface="Georgia"/>
              </a:rPr>
              <a:t>Recall measures the proportion of actual positives correctly identified: True Positive / (True Positive + False Negative)</a:t>
            </a:r>
            <a:endParaRPr sz="1800">
              <a:solidFill>
                <a:schemeClr val="dk2"/>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57" name="Google Shape;157;p26"/>
          <p:cNvSpPr txBox="1"/>
          <p:nvPr>
            <p:ph idx="1" type="body"/>
          </p:nvPr>
        </p:nvSpPr>
        <p:spPr>
          <a:xfrm>
            <a:off x="1303800" y="1294000"/>
            <a:ext cx="74850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Custom Weighted Average </a:t>
            </a:r>
            <a:r>
              <a:rPr lang="en" sz="1800">
                <a:latin typeface="Georgia"/>
                <a:ea typeface="Georgia"/>
                <a:cs typeface="Georgia"/>
                <a:sym typeface="Georgia"/>
              </a:rPr>
              <a:t>algorithm was the first to be executed and measured.</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58" name="Google Shape;158;p26"/>
          <p:cNvPicPr preferRelativeResize="0"/>
          <p:nvPr/>
        </p:nvPicPr>
        <p:blipFill>
          <a:blip r:embed="rId3">
            <a:alphaModFix/>
          </a:blip>
          <a:stretch>
            <a:fillRect/>
          </a:stretch>
        </p:blipFill>
        <p:spPr>
          <a:xfrm>
            <a:off x="1419303" y="2374650"/>
            <a:ext cx="7030500" cy="1015901"/>
          </a:xfrm>
          <a:prstGeom prst="rect">
            <a:avLst/>
          </a:prstGeom>
          <a:noFill/>
          <a:ln>
            <a:noFill/>
          </a:ln>
        </p:spPr>
      </p:pic>
      <p:pic>
        <p:nvPicPr>
          <p:cNvPr id="159" name="Google Shape;159;p26"/>
          <p:cNvPicPr preferRelativeResize="0"/>
          <p:nvPr/>
        </p:nvPicPr>
        <p:blipFill>
          <a:blip r:embed="rId4">
            <a:alphaModFix/>
          </a:blip>
          <a:stretch>
            <a:fillRect/>
          </a:stretch>
        </p:blipFill>
        <p:spPr>
          <a:xfrm>
            <a:off x="1303807" y="3858350"/>
            <a:ext cx="3456269" cy="101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65" name="Google Shape;165;p27"/>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a:t>
            </a:r>
            <a:r>
              <a:rPr lang="en" sz="1800">
                <a:solidFill>
                  <a:srgbClr val="0000FF"/>
                </a:solidFill>
                <a:latin typeface="Georgia"/>
                <a:ea typeface="Georgia"/>
                <a:cs typeface="Georgia"/>
                <a:sym typeface="Georgia"/>
              </a:rPr>
              <a:t> Surprise</a:t>
            </a:r>
            <a:r>
              <a:rPr lang="en" sz="1800">
                <a:latin typeface="Georgia"/>
                <a:ea typeface="Georgia"/>
                <a:cs typeface="Georgia"/>
                <a:sym typeface="Georgia"/>
              </a:rPr>
              <a:t> package in scikit surprise package offers several built-in algorithms with measurement functions for recommender engines</a:t>
            </a:r>
            <a:r>
              <a:rPr lang="en" sz="1800">
                <a:latin typeface="Georgia"/>
                <a:ea typeface="Georgia"/>
                <a:cs typeface="Georgia"/>
                <a:sym typeface="Georgia"/>
              </a:rPr>
              <a:t>.  </a:t>
            </a:r>
            <a:endParaRPr sz="1800">
              <a:latin typeface="Georgia"/>
              <a:ea typeface="Georgia"/>
              <a:cs typeface="Georgia"/>
              <a:sym typeface="Georgia"/>
            </a:endParaRPr>
          </a:p>
          <a:p>
            <a:pPr indent="0" lvl="0" marL="0" rtl="0" algn="l">
              <a:spcBef>
                <a:spcPts val="1600"/>
              </a:spcBef>
              <a:spcAft>
                <a:spcPts val="0"/>
              </a:spcAft>
              <a:buNone/>
            </a:pPr>
            <a:r>
              <a:rPr lang="en" sz="1800">
                <a:latin typeface="Georgia"/>
                <a:ea typeface="Georgia"/>
                <a:cs typeface="Georgia"/>
                <a:sym typeface="Georgia"/>
              </a:rPr>
              <a:t>The predictions algorithms used for this project were:</a:t>
            </a:r>
            <a:endParaRPr sz="1800">
              <a:latin typeface="Georgia"/>
              <a:ea typeface="Georgia"/>
              <a:cs typeface="Georgia"/>
              <a:sym typeface="Georgia"/>
            </a:endParaRPr>
          </a:p>
          <a:p>
            <a:pPr indent="-342900" lvl="0" marL="914400" rtl="0" algn="l">
              <a:spcBef>
                <a:spcPts val="1600"/>
              </a:spcBef>
              <a:spcAft>
                <a:spcPts val="0"/>
              </a:spcAft>
              <a:buSzPts val="1800"/>
              <a:buFont typeface="Georgia"/>
              <a:buChar char="●"/>
            </a:pPr>
            <a:r>
              <a:rPr lang="en" sz="1800">
                <a:latin typeface="Georgia"/>
                <a:ea typeface="Georgia"/>
                <a:cs typeface="Georgia"/>
                <a:sym typeface="Georgia"/>
              </a:rPr>
              <a:t>BaselineOnly</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Matrix Factorization SVD</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KNNBasic</a:t>
            </a:r>
            <a:endParaRPr sz="1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71" name="Google Shape;171;p28"/>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BaselineOnly</a:t>
            </a:r>
            <a:r>
              <a:rPr lang="en" sz="1800">
                <a:solidFill>
                  <a:srgbClr val="0000FF"/>
                </a:solidFill>
                <a:latin typeface="Georgia"/>
                <a:ea typeface="Georgia"/>
                <a:cs typeface="Georgia"/>
                <a:sym typeface="Georgia"/>
              </a:rPr>
              <a:t> </a:t>
            </a:r>
            <a:r>
              <a:rPr lang="en" sz="1800">
                <a:latin typeface="Georgia"/>
                <a:ea typeface="Georgia"/>
                <a:cs typeface="Georgia"/>
                <a:sym typeface="Georgia"/>
              </a:rPr>
              <a:t>algorithm makes prediction by using the mean of all ratings and adding biases for both the user and item.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72" name="Google Shape;172;p28"/>
          <p:cNvPicPr preferRelativeResize="0"/>
          <p:nvPr/>
        </p:nvPicPr>
        <p:blipFill>
          <a:blip r:embed="rId3">
            <a:alphaModFix/>
          </a:blip>
          <a:stretch>
            <a:fillRect/>
          </a:stretch>
        </p:blipFill>
        <p:spPr>
          <a:xfrm>
            <a:off x="1386213" y="2328125"/>
            <a:ext cx="3743325" cy="207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78" name="Google Shape;178;p29"/>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Matrix Factorization SVD </a:t>
            </a:r>
            <a:r>
              <a:rPr lang="en" sz="1800">
                <a:latin typeface="Georgia"/>
                <a:ea typeface="Georgia"/>
                <a:cs typeface="Georgia"/>
                <a:sym typeface="Georgia"/>
              </a:rPr>
              <a:t>algorithm adds on to the BaselineOnly algorithm using matrix multiplication and </a:t>
            </a:r>
            <a:r>
              <a:rPr lang="en" sz="1800">
                <a:latin typeface="Georgia"/>
                <a:ea typeface="Georgia"/>
                <a:cs typeface="Georgia"/>
                <a:sym typeface="Georgia"/>
              </a:rPr>
              <a:t>SVD that  allows for highly dimensional and complex data to be reduced to a lower dimensional space to help find better features for classifying data.</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79" name="Google Shape;179;p29"/>
          <p:cNvPicPr preferRelativeResize="0"/>
          <p:nvPr/>
        </p:nvPicPr>
        <p:blipFill>
          <a:blip r:embed="rId3">
            <a:alphaModFix/>
          </a:blip>
          <a:stretch>
            <a:fillRect/>
          </a:stretch>
        </p:blipFill>
        <p:spPr>
          <a:xfrm>
            <a:off x="1303800" y="2884300"/>
            <a:ext cx="4152900" cy="140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85" name="Google Shape;185;p30"/>
          <p:cNvSpPr txBox="1"/>
          <p:nvPr>
            <p:ph idx="1" type="body"/>
          </p:nvPr>
        </p:nvSpPr>
        <p:spPr>
          <a:xfrm>
            <a:off x="1303800" y="13224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a:t>
            </a:r>
            <a:r>
              <a:rPr lang="en" sz="1800">
                <a:solidFill>
                  <a:srgbClr val="0000FF"/>
                </a:solidFill>
                <a:latin typeface="Georgia"/>
                <a:ea typeface="Georgia"/>
                <a:cs typeface="Georgia"/>
                <a:sym typeface="Georgia"/>
              </a:rPr>
              <a:t>KNNBasic</a:t>
            </a:r>
            <a:r>
              <a:rPr lang="en" sz="1800">
                <a:solidFill>
                  <a:srgbClr val="0000FF"/>
                </a:solidFill>
                <a:latin typeface="Georgia"/>
                <a:ea typeface="Georgia"/>
                <a:cs typeface="Georgia"/>
                <a:sym typeface="Georgia"/>
              </a:rPr>
              <a:t> </a:t>
            </a:r>
            <a:r>
              <a:rPr lang="en" sz="1800">
                <a:latin typeface="Georgia"/>
                <a:ea typeface="Georgia"/>
                <a:cs typeface="Georgia"/>
                <a:sym typeface="Georgia"/>
              </a:rPr>
              <a:t>is a non-parametric algorithm that makes a classification decision based on its proximity to known data.</a:t>
            </a:r>
            <a:r>
              <a:rPr lang="en" sz="1100">
                <a:solidFill>
                  <a:schemeClr val="dk1"/>
                </a:solidFill>
              </a:rPr>
              <a:t>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186" name="Google Shape;186;p30"/>
          <p:cNvPicPr preferRelativeResize="0"/>
          <p:nvPr/>
        </p:nvPicPr>
        <p:blipFill>
          <a:blip r:embed="rId3">
            <a:alphaModFix/>
          </a:blip>
          <a:stretch>
            <a:fillRect/>
          </a:stretch>
        </p:blipFill>
        <p:spPr>
          <a:xfrm>
            <a:off x="1459663" y="2378625"/>
            <a:ext cx="3228975"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92" name="Google Shape;192;p31"/>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Georgia"/>
                <a:ea typeface="Georgia"/>
                <a:cs typeface="Georgia"/>
                <a:sym typeface="Georgia"/>
              </a:rPr>
              <a:t>Surprise Matrix Factorization SVD was chosen as the algorithm to use for this recommender engine since its precision score for was higher than all the rest of the algorithms and having the 2nd highest recall score</a:t>
            </a: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graphicFrame>
        <p:nvGraphicFramePr>
          <p:cNvPr id="193" name="Google Shape;193;p31"/>
          <p:cNvGraphicFramePr/>
          <p:nvPr/>
        </p:nvGraphicFramePr>
        <p:xfrm>
          <a:off x="1472875" y="2779775"/>
          <a:ext cx="3000000" cy="3000000"/>
        </p:xfrm>
        <a:graphic>
          <a:graphicData uri="http://schemas.openxmlformats.org/drawingml/2006/table">
            <a:tbl>
              <a:tblPr>
                <a:noFill/>
                <a:tableStyleId>{2FDF5D07-9E0B-45E3-A1EE-1F177830E326}</a:tableStyleId>
              </a:tblPr>
              <a:tblGrid>
                <a:gridCol w="1981200"/>
                <a:gridCol w="1981200"/>
                <a:gridCol w="1981200"/>
              </a:tblGrid>
              <a:tr h="100000">
                <a:tc>
                  <a:txBody>
                    <a:bodyPr/>
                    <a:lstStyle/>
                    <a:p>
                      <a:pPr indent="0" lvl="0" marL="0" rtl="0" algn="l">
                        <a:spcBef>
                          <a:spcPts val="0"/>
                        </a:spcBef>
                        <a:spcAft>
                          <a:spcPts val="0"/>
                        </a:spcAft>
                        <a:buNone/>
                      </a:pPr>
                      <a:r>
                        <a:rPr b="1" lang="en" sz="900"/>
                        <a:t>Algorithm</a:t>
                      </a:r>
                      <a:endParaRPr b="1" sz="900"/>
                    </a:p>
                  </a:txBody>
                  <a:tcPr marT="63500" marB="63500" marR="63500" marL="63500"/>
                </a:tc>
                <a:tc>
                  <a:txBody>
                    <a:bodyPr/>
                    <a:lstStyle/>
                    <a:p>
                      <a:pPr indent="0" lvl="0" marL="0" rtl="0" algn="l">
                        <a:spcBef>
                          <a:spcPts val="0"/>
                        </a:spcBef>
                        <a:spcAft>
                          <a:spcPts val="0"/>
                        </a:spcAft>
                        <a:buNone/>
                      </a:pPr>
                      <a:r>
                        <a:rPr b="1" lang="en" sz="900"/>
                        <a:t>Precision (weighted average)</a:t>
                      </a:r>
                      <a:endParaRPr b="1" sz="900"/>
                    </a:p>
                  </a:txBody>
                  <a:tcPr marT="63500" marB="63500" marR="63500" marL="63500"/>
                </a:tc>
                <a:tc>
                  <a:txBody>
                    <a:bodyPr/>
                    <a:lstStyle/>
                    <a:p>
                      <a:pPr indent="0" lvl="0" marL="0" rtl="0" algn="l">
                        <a:spcBef>
                          <a:spcPts val="0"/>
                        </a:spcBef>
                        <a:spcAft>
                          <a:spcPts val="0"/>
                        </a:spcAft>
                        <a:buNone/>
                      </a:pPr>
                      <a:r>
                        <a:rPr b="1" lang="en" sz="900"/>
                        <a:t>Recall (weighted average)</a:t>
                      </a:r>
                      <a:endParaRPr b="1" sz="900"/>
                    </a:p>
                  </a:txBody>
                  <a:tcPr marT="63500" marB="63500" marR="63500" marL="63500"/>
                </a:tc>
              </a:tr>
              <a:tr h="12700">
                <a:tc>
                  <a:txBody>
                    <a:bodyPr/>
                    <a:lstStyle/>
                    <a:p>
                      <a:pPr indent="0" lvl="0" marL="0" rtl="0" algn="l">
                        <a:spcBef>
                          <a:spcPts val="0"/>
                        </a:spcBef>
                        <a:spcAft>
                          <a:spcPts val="0"/>
                        </a:spcAft>
                        <a:buNone/>
                      </a:pPr>
                      <a:r>
                        <a:rPr lang="en" sz="900"/>
                        <a:t>Custom Weighted Average </a:t>
                      </a:r>
                      <a:endParaRPr sz="900"/>
                    </a:p>
                  </a:txBody>
                  <a:tcPr marT="63500" marB="63500" marR="63500" marL="63500"/>
                </a:tc>
                <a:tc>
                  <a:txBody>
                    <a:bodyPr/>
                    <a:lstStyle/>
                    <a:p>
                      <a:pPr indent="0" lvl="0" marL="0" rtl="0" algn="l">
                        <a:spcBef>
                          <a:spcPts val="0"/>
                        </a:spcBef>
                        <a:spcAft>
                          <a:spcPts val="0"/>
                        </a:spcAft>
                        <a:buNone/>
                      </a:pPr>
                      <a:r>
                        <a:rPr lang="en" sz="900"/>
                        <a:t>0.34</a:t>
                      </a:r>
                      <a:endParaRPr sz="900"/>
                    </a:p>
                  </a:txBody>
                  <a:tcPr marT="63500" marB="63500" marR="63500" marL="63500"/>
                </a:tc>
                <a:tc>
                  <a:txBody>
                    <a:bodyPr/>
                    <a:lstStyle/>
                    <a:p>
                      <a:pPr indent="0" lvl="0" marL="0" rtl="0" algn="l">
                        <a:spcBef>
                          <a:spcPts val="0"/>
                        </a:spcBef>
                        <a:spcAft>
                          <a:spcPts val="0"/>
                        </a:spcAft>
                        <a:buNone/>
                      </a:pPr>
                      <a:r>
                        <a:rPr lang="en" sz="900"/>
                        <a:t>0.30</a:t>
                      </a:r>
                      <a:endParaRPr sz="900"/>
                    </a:p>
                  </a:txBody>
                  <a:tcPr marT="63500" marB="63500" marR="63500" marL="63500"/>
                </a:tc>
              </a:tr>
              <a:tr h="12700">
                <a:tc>
                  <a:txBody>
                    <a:bodyPr/>
                    <a:lstStyle/>
                    <a:p>
                      <a:pPr indent="0" lvl="0" marL="0" rtl="0" algn="l">
                        <a:spcBef>
                          <a:spcPts val="0"/>
                        </a:spcBef>
                        <a:spcAft>
                          <a:spcPts val="0"/>
                        </a:spcAft>
                        <a:buNone/>
                      </a:pPr>
                      <a:r>
                        <a:rPr lang="en" sz="900"/>
                        <a:t>Surprise BaselineOnly</a:t>
                      </a:r>
                      <a:endParaRPr sz="900"/>
                    </a:p>
                  </a:txBody>
                  <a:tcPr marT="63500" marB="63500" marR="63500" marL="63500"/>
                </a:tc>
                <a:tc>
                  <a:txBody>
                    <a:bodyPr/>
                    <a:lstStyle/>
                    <a:p>
                      <a:pPr indent="0" lvl="0" marL="0" rtl="0" algn="l">
                        <a:spcBef>
                          <a:spcPts val="0"/>
                        </a:spcBef>
                        <a:spcAft>
                          <a:spcPts val="0"/>
                        </a:spcAft>
                        <a:buNone/>
                      </a:pPr>
                      <a:r>
                        <a:rPr lang="en" sz="900"/>
                        <a:t>0.44</a:t>
                      </a:r>
                      <a:endParaRPr sz="900"/>
                    </a:p>
                  </a:txBody>
                  <a:tcPr marT="63500" marB="63500" marR="63500" marL="63500"/>
                </a:tc>
                <a:tc>
                  <a:txBody>
                    <a:bodyPr/>
                    <a:lstStyle/>
                    <a:p>
                      <a:pPr indent="0" lvl="0" marL="0" rtl="0" algn="l">
                        <a:spcBef>
                          <a:spcPts val="0"/>
                        </a:spcBef>
                        <a:spcAft>
                          <a:spcPts val="0"/>
                        </a:spcAft>
                        <a:buNone/>
                      </a:pPr>
                      <a:r>
                        <a:rPr lang="en" sz="900"/>
                        <a:t>0.24</a:t>
                      </a:r>
                      <a:endParaRPr sz="900"/>
                    </a:p>
                  </a:txBody>
                  <a:tcPr marT="63500" marB="63500" marR="63500" marL="63500"/>
                </a:tc>
              </a:tr>
              <a:tr h="12700">
                <a:tc>
                  <a:txBody>
                    <a:bodyPr/>
                    <a:lstStyle/>
                    <a:p>
                      <a:pPr indent="0" lvl="0" marL="0" rtl="0" algn="l">
                        <a:spcBef>
                          <a:spcPts val="0"/>
                        </a:spcBef>
                        <a:spcAft>
                          <a:spcPts val="0"/>
                        </a:spcAft>
                        <a:buNone/>
                      </a:pPr>
                      <a:r>
                        <a:rPr lang="en" sz="900"/>
                        <a:t>Surprise Matrix Factorization SVD</a:t>
                      </a:r>
                      <a:endParaRPr sz="900"/>
                    </a:p>
                  </a:txBody>
                  <a:tcPr marT="63500" marB="63500" marR="63500" marL="63500"/>
                </a:tc>
                <a:tc>
                  <a:txBody>
                    <a:bodyPr/>
                    <a:lstStyle/>
                    <a:p>
                      <a:pPr indent="0" lvl="0" marL="0" rtl="0" algn="l">
                        <a:spcBef>
                          <a:spcPts val="0"/>
                        </a:spcBef>
                        <a:spcAft>
                          <a:spcPts val="0"/>
                        </a:spcAft>
                        <a:buNone/>
                      </a:pPr>
                      <a:r>
                        <a:rPr lang="en" sz="900"/>
                        <a:t>0.55</a:t>
                      </a:r>
                      <a:endParaRPr sz="900"/>
                    </a:p>
                  </a:txBody>
                  <a:tcPr marT="63500" marB="63500" marR="63500" marL="63500"/>
                </a:tc>
                <a:tc>
                  <a:txBody>
                    <a:bodyPr/>
                    <a:lstStyle/>
                    <a:p>
                      <a:pPr indent="0" lvl="0" marL="0" rtl="0" algn="l">
                        <a:spcBef>
                          <a:spcPts val="0"/>
                        </a:spcBef>
                        <a:spcAft>
                          <a:spcPts val="0"/>
                        </a:spcAft>
                        <a:buNone/>
                      </a:pPr>
                      <a:r>
                        <a:rPr lang="en" sz="900"/>
                        <a:t>0.25</a:t>
                      </a:r>
                      <a:endParaRPr sz="900"/>
                    </a:p>
                  </a:txBody>
                  <a:tcPr marT="63500" marB="63500" marR="63500" marL="63500"/>
                </a:tc>
              </a:tr>
              <a:tr h="12700">
                <a:tc>
                  <a:txBody>
                    <a:bodyPr/>
                    <a:lstStyle/>
                    <a:p>
                      <a:pPr indent="0" lvl="0" marL="0" rtl="0" algn="l">
                        <a:spcBef>
                          <a:spcPts val="0"/>
                        </a:spcBef>
                        <a:spcAft>
                          <a:spcPts val="0"/>
                        </a:spcAft>
                        <a:buNone/>
                      </a:pPr>
                      <a:r>
                        <a:rPr lang="en" sz="900"/>
                        <a:t>Surprise KNNBasic</a:t>
                      </a:r>
                      <a:endParaRPr sz="900"/>
                    </a:p>
                  </a:txBody>
                  <a:tcPr marT="63500" marB="63500" marR="63500" marL="63500"/>
                </a:tc>
                <a:tc>
                  <a:txBody>
                    <a:bodyPr/>
                    <a:lstStyle/>
                    <a:p>
                      <a:pPr indent="0" lvl="0" marL="0" rtl="0" algn="l">
                        <a:spcBef>
                          <a:spcPts val="0"/>
                        </a:spcBef>
                        <a:spcAft>
                          <a:spcPts val="0"/>
                        </a:spcAft>
                        <a:buNone/>
                      </a:pPr>
                      <a:r>
                        <a:rPr lang="en" sz="900"/>
                        <a:t>0.38</a:t>
                      </a:r>
                      <a:endParaRPr sz="900"/>
                    </a:p>
                  </a:txBody>
                  <a:tcPr marT="63500" marB="63500" marR="63500" marL="63500"/>
                </a:tc>
                <a:tc>
                  <a:txBody>
                    <a:bodyPr/>
                    <a:lstStyle/>
                    <a:p>
                      <a:pPr indent="0" lvl="0" marL="0" rtl="0" algn="l">
                        <a:spcBef>
                          <a:spcPts val="0"/>
                        </a:spcBef>
                        <a:spcAft>
                          <a:spcPts val="0"/>
                        </a:spcAft>
                        <a:buNone/>
                      </a:pPr>
                      <a:r>
                        <a:rPr lang="en" sz="900"/>
                        <a:t>0.27</a:t>
                      </a:r>
                      <a:endParaRPr sz="9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PROBLEM STATEMENT</a:t>
            </a:r>
            <a:endParaRPr>
              <a:solidFill>
                <a:srgbClr val="0000FF"/>
              </a:solidFill>
              <a:latin typeface="Georgia"/>
              <a:ea typeface="Georgia"/>
              <a:cs typeface="Georgia"/>
              <a:sym typeface="Georgia"/>
            </a:endParaRPr>
          </a:p>
        </p:txBody>
      </p:sp>
      <p:sp>
        <p:nvSpPr>
          <p:cNvPr id="62" name="Google Shape;62;p14"/>
          <p:cNvSpPr txBox="1"/>
          <p:nvPr>
            <p:ph idx="1" type="body"/>
          </p:nvPr>
        </p:nvSpPr>
        <p:spPr>
          <a:xfrm>
            <a:off x="1076550" y="1185975"/>
            <a:ext cx="7485000" cy="32376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2400">
                <a:latin typeface="Georgia"/>
                <a:ea typeface="Georgia"/>
                <a:cs typeface="Georgia"/>
                <a:sym typeface="Georgia"/>
              </a:rPr>
              <a:t>In any given city there are many restaurants that locals and tourists can patronize. In order to streamline users choices, a good recommender engine for Yelp (an online crowd sourced review website) will help to keep and drive more users to its website.</a:t>
            </a:r>
            <a:endParaRPr sz="24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199" name="Google Shape;199;p32"/>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The following parameters were tuned for the surprise matrix factorization SVD with the chosen values returning a precision of 0.56 and a recall 0f 0.24.</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graphicFrame>
        <p:nvGraphicFramePr>
          <p:cNvPr id="200" name="Google Shape;200;p32"/>
          <p:cNvGraphicFramePr/>
          <p:nvPr/>
        </p:nvGraphicFramePr>
        <p:xfrm>
          <a:off x="1452400" y="2413950"/>
          <a:ext cx="3000000" cy="3000000"/>
        </p:xfrm>
        <a:graphic>
          <a:graphicData uri="http://schemas.openxmlformats.org/drawingml/2006/table">
            <a:tbl>
              <a:tblPr>
                <a:noFill/>
                <a:tableStyleId>{2FDF5D07-9E0B-45E3-A1EE-1F177830E326}</a:tableStyleId>
              </a:tblPr>
              <a:tblGrid>
                <a:gridCol w="762000"/>
                <a:gridCol w="1981200"/>
                <a:gridCol w="1601775"/>
                <a:gridCol w="1601775"/>
              </a:tblGrid>
              <a:tr h="12700">
                <a:tc>
                  <a:txBody>
                    <a:bodyPr/>
                    <a:lstStyle/>
                    <a:p>
                      <a:pPr indent="0" lvl="0" marL="0" rtl="0" algn="l">
                        <a:spcBef>
                          <a:spcPts val="0"/>
                        </a:spcBef>
                        <a:spcAft>
                          <a:spcPts val="0"/>
                        </a:spcAft>
                        <a:buNone/>
                      </a:pPr>
                      <a:r>
                        <a:rPr b="1" lang="en" sz="900"/>
                        <a:t>Parameter</a:t>
                      </a:r>
                      <a:endParaRPr b="1" sz="900"/>
                    </a:p>
                  </a:txBody>
                  <a:tcPr marT="63500" marB="63500" marR="63500" marL="63500"/>
                </a:tc>
                <a:tc>
                  <a:txBody>
                    <a:bodyPr/>
                    <a:lstStyle/>
                    <a:p>
                      <a:pPr indent="0" lvl="0" marL="0" rtl="0" algn="l">
                        <a:spcBef>
                          <a:spcPts val="0"/>
                        </a:spcBef>
                        <a:spcAft>
                          <a:spcPts val="0"/>
                        </a:spcAft>
                        <a:buNone/>
                      </a:pPr>
                      <a:r>
                        <a:rPr b="1" lang="en" sz="900"/>
                        <a:t>Description</a:t>
                      </a:r>
                      <a:endParaRPr b="1" sz="900"/>
                    </a:p>
                  </a:txBody>
                  <a:tcPr marT="63500" marB="63500" marR="63500" marL="63500"/>
                </a:tc>
                <a:tc>
                  <a:txBody>
                    <a:bodyPr/>
                    <a:lstStyle/>
                    <a:p>
                      <a:pPr indent="0" lvl="0" marL="0" rtl="0" algn="l">
                        <a:spcBef>
                          <a:spcPts val="0"/>
                        </a:spcBef>
                        <a:spcAft>
                          <a:spcPts val="0"/>
                        </a:spcAft>
                        <a:buNone/>
                      </a:pPr>
                      <a:r>
                        <a:rPr b="1" lang="en" sz="900"/>
                        <a:t>Tested Values</a:t>
                      </a:r>
                      <a:endParaRPr b="1" sz="900"/>
                    </a:p>
                  </a:txBody>
                  <a:tcPr marT="63500" marB="63500" marR="63500" marL="63500"/>
                </a:tc>
                <a:tc>
                  <a:txBody>
                    <a:bodyPr/>
                    <a:lstStyle/>
                    <a:p>
                      <a:pPr indent="0" lvl="0" marL="0" rtl="0" algn="l">
                        <a:spcBef>
                          <a:spcPts val="0"/>
                        </a:spcBef>
                        <a:spcAft>
                          <a:spcPts val="0"/>
                        </a:spcAft>
                        <a:buNone/>
                      </a:pPr>
                      <a:r>
                        <a:rPr b="1" lang="en" sz="900"/>
                        <a:t>Chosen Value</a:t>
                      </a:r>
                      <a:endParaRPr b="1" sz="900"/>
                    </a:p>
                  </a:txBody>
                  <a:tcPr marT="63500" marB="63500" marR="63500" marL="63500"/>
                </a:tc>
              </a:tr>
              <a:tr h="12700">
                <a:tc>
                  <a:txBody>
                    <a:bodyPr/>
                    <a:lstStyle/>
                    <a:p>
                      <a:pPr indent="0" lvl="0" marL="0" rtl="0" algn="l">
                        <a:spcBef>
                          <a:spcPts val="0"/>
                        </a:spcBef>
                        <a:spcAft>
                          <a:spcPts val="0"/>
                        </a:spcAft>
                        <a:buNone/>
                      </a:pPr>
                      <a:r>
                        <a:rPr lang="en" sz="900"/>
                        <a:t>n_factors</a:t>
                      </a:r>
                      <a:endParaRPr sz="900"/>
                    </a:p>
                  </a:txBody>
                  <a:tcPr marT="63500" marB="63500" marR="63500" marL="63500"/>
                </a:tc>
                <a:tc>
                  <a:txBody>
                    <a:bodyPr/>
                    <a:lstStyle/>
                    <a:p>
                      <a:pPr indent="0" lvl="0" marL="0" rtl="0" algn="l">
                        <a:spcBef>
                          <a:spcPts val="0"/>
                        </a:spcBef>
                        <a:spcAft>
                          <a:spcPts val="0"/>
                        </a:spcAft>
                        <a:buNone/>
                      </a:pPr>
                      <a:r>
                        <a:rPr lang="en" sz="900"/>
                        <a:t>number of factors used in matrix</a:t>
                      </a:r>
                      <a:endParaRPr sz="900"/>
                    </a:p>
                  </a:txBody>
                  <a:tcPr marT="63500" marB="63500" marR="63500" marL="63500"/>
                </a:tc>
                <a:tc>
                  <a:txBody>
                    <a:bodyPr/>
                    <a:lstStyle/>
                    <a:p>
                      <a:pPr indent="0" lvl="0" marL="0" rtl="0" algn="l">
                        <a:spcBef>
                          <a:spcPts val="0"/>
                        </a:spcBef>
                        <a:spcAft>
                          <a:spcPts val="0"/>
                        </a:spcAft>
                        <a:buNone/>
                      </a:pPr>
                      <a:r>
                        <a:rPr lang="en" sz="900"/>
                        <a:t>3, 12, 50, 100</a:t>
                      </a:r>
                      <a:endParaRPr sz="900"/>
                    </a:p>
                  </a:txBody>
                  <a:tcPr marT="63500" marB="63500" marR="63500" marL="63500"/>
                </a:tc>
                <a:tc>
                  <a:txBody>
                    <a:bodyPr/>
                    <a:lstStyle/>
                    <a:p>
                      <a:pPr indent="0" lvl="0" marL="0" rtl="0" algn="l">
                        <a:spcBef>
                          <a:spcPts val="0"/>
                        </a:spcBef>
                        <a:spcAft>
                          <a:spcPts val="0"/>
                        </a:spcAft>
                        <a:buNone/>
                      </a:pPr>
                      <a:r>
                        <a:rPr lang="en" sz="900"/>
                        <a:t>100</a:t>
                      </a:r>
                      <a:endParaRPr sz="900"/>
                    </a:p>
                  </a:txBody>
                  <a:tcPr marT="63500" marB="63500" marR="63500" marL="63500"/>
                </a:tc>
              </a:tr>
              <a:tr h="12700">
                <a:tc>
                  <a:txBody>
                    <a:bodyPr/>
                    <a:lstStyle/>
                    <a:p>
                      <a:pPr indent="0" lvl="0" marL="0" rtl="0" algn="l">
                        <a:spcBef>
                          <a:spcPts val="0"/>
                        </a:spcBef>
                        <a:spcAft>
                          <a:spcPts val="0"/>
                        </a:spcAft>
                        <a:buNone/>
                      </a:pPr>
                      <a:r>
                        <a:rPr lang="en" sz="900"/>
                        <a:t>n_epochs</a:t>
                      </a:r>
                      <a:endParaRPr sz="900"/>
                    </a:p>
                  </a:txBody>
                  <a:tcPr marT="63500" marB="63500" marR="63500" marL="63500"/>
                </a:tc>
                <a:tc>
                  <a:txBody>
                    <a:bodyPr/>
                    <a:lstStyle/>
                    <a:p>
                      <a:pPr indent="0" lvl="0" marL="0" rtl="0" algn="l">
                        <a:spcBef>
                          <a:spcPts val="0"/>
                        </a:spcBef>
                        <a:spcAft>
                          <a:spcPts val="0"/>
                        </a:spcAft>
                        <a:buNone/>
                      </a:pPr>
                      <a:r>
                        <a:rPr lang="en" sz="900"/>
                        <a:t>number of iteration of the stochastic gradient descent procedure</a:t>
                      </a:r>
                      <a:endParaRPr sz="900"/>
                    </a:p>
                  </a:txBody>
                  <a:tcPr marT="63500" marB="63500" marR="63500" marL="63500"/>
                </a:tc>
                <a:tc>
                  <a:txBody>
                    <a:bodyPr/>
                    <a:lstStyle/>
                    <a:p>
                      <a:pPr indent="0" lvl="0" marL="0" rtl="0" algn="l">
                        <a:spcBef>
                          <a:spcPts val="0"/>
                        </a:spcBef>
                        <a:spcAft>
                          <a:spcPts val="0"/>
                        </a:spcAft>
                        <a:buNone/>
                      </a:pPr>
                      <a:r>
                        <a:rPr lang="en" sz="900"/>
                        <a:t>5, 10, 20, 40</a:t>
                      </a:r>
                      <a:endParaRPr sz="900"/>
                    </a:p>
                  </a:txBody>
                  <a:tcPr marT="63500" marB="63500" marR="63500" marL="63500"/>
                </a:tc>
                <a:tc>
                  <a:txBody>
                    <a:bodyPr/>
                    <a:lstStyle/>
                    <a:p>
                      <a:pPr indent="0" lvl="0" marL="0" rtl="0" algn="l">
                        <a:spcBef>
                          <a:spcPts val="0"/>
                        </a:spcBef>
                        <a:spcAft>
                          <a:spcPts val="0"/>
                        </a:spcAft>
                        <a:buNone/>
                      </a:pPr>
                      <a:r>
                        <a:rPr lang="en" sz="900"/>
                        <a:t>10</a:t>
                      </a:r>
                      <a:endParaRPr sz="900"/>
                    </a:p>
                  </a:txBody>
                  <a:tcPr marT="63500" marB="63500" marR="63500" marL="63500"/>
                </a:tc>
              </a:tr>
              <a:tr h="12700">
                <a:tc>
                  <a:txBody>
                    <a:bodyPr/>
                    <a:lstStyle/>
                    <a:p>
                      <a:pPr indent="0" lvl="0" marL="0" rtl="0" algn="l">
                        <a:spcBef>
                          <a:spcPts val="0"/>
                        </a:spcBef>
                        <a:spcAft>
                          <a:spcPts val="0"/>
                        </a:spcAft>
                        <a:buNone/>
                      </a:pPr>
                      <a:r>
                        <a:rPr lang="en" sz="900"/>
                        <a:t>init_mean</a:t>
                      </a:r>
                      <a:endParaRPr sz="900"/>
                    </a:p>
                  </a:txBody>
                  <a:tcPr marT="63500" marB="63500" marR="63500" marL="63500"/>
                </a:tc>
                <a:tc>
                  <a:txBody>
                    <a:bodyPr/>
                    <a:lstStyle/>
                    <a:p>
                      <a:pPr indent="0" lvl="0" marL="0" rtl="0" algn="l">
                        <a:spcBef>
                          <a:spcPts val="0"/>
                        </a:spcBef>
                        <a:spcAft>
                          <a:spcPts val="0"/>
                        </a:spcAft>
                        <a:buNone/>
                      </a:pPr>
                      <a:r>
                        <a:rPr lang="en" sz="900"/>
                        <a:t>mean of the normal distribution for factor vectors initialization</a:t>
                      </a:r>
                      <a:endParaRPr sz="900"/>
                    </a:p>
                  </a:txBody>
                  <a:tcPr marT="63500" marB="63500" marR="63500" marL="63500"/>
                </a:tc>
                <a:tc>
                  <a:txBody>
                    <a:bodyPr/>
                    <a:lstStyle/>
                    <a:p>
                      <a:pPr indent="0" lvl="0" marL="0" rtl="0" algn="l">
                        <a:spcBef>
                          <a:spcPts val="0"/>
                        </a:spcBef>
                        <a:spcAft>
                          <a:spcPts val="0"/>
                        </a:spcAft>
                        <a:buNone/>
                      </a:pPr>
                      <a:r>
                        <a:rPr lang="en" sz="900"/>
                        <a:t>0, 0.05, 0.1, 0.15</a:t>
                      </a:r>
                      <a:endParaRPr sz="900"/>
                    </a:p>
                  </a:txBody>
                  <a:tcPr marT="63500" marB="63500" marR="63500" marL="63500"/>
                </a:tc>
                <a:tc>
                  <a:txBody>
                    <a:bodyPr/>
                    <a:lstStyle/>
                    <a:p>
                      <a:pPr indent="0" lvl="0" marL="0" rtl="0" algn="l">
                        <a:spcBef>
                          <a:spcPts val="0"/>
                        </a:spcBef>
                        <a:spcAft>
                          <a:spcPts val="0"/>
                        </a:spcAft>
                        <a:buNone/>
                      </a:pPr>
                      <a:r>
                        <a:rPr lang="en" sz="900"/>
                        <a:t>0</a:t>
                      </a:r>
                      <a:endParaRPr sz="900"/>
                    </a:p>
                  </a:txBody>
                  <a:tcPr marT="63500" marB="63500" marR="63500" marL="63500"/>
                </a:tc>
              </a:tr>
              <a:tr h="12700">
                <a:tc>
                  <a:txBody>
                    <a:bodyPr/>
                    <a:lstStyle/>
                    <a:p>
                      <a:pPr indent="0" lvl="0" marL="0" rtl="0" algn="l">
                        <a:spcBef>
                          <a:spcPts val="0"/>
                        </a:spcBef>
                        <a:spcAft>
                          <a:spcPts val="0"/>
                        </a:spcAft>
                        <a:buNone/>
                      </a:pPr>
                      <a:r>
                        <a:rPr lang="en" sz="900"/>
                        <a:t>init_std_dev</a:t>
                      </a:r>
                      <a:endParaRPr sz="900"/>
                    </a:p>
                  </a:txBody>
                  <a:tcPr marT="63500" marB="63500" marR="63500" marL="63500"/>
                </a:tc>
                <a:tc>
                  <a:txBody>
                    <a:bodyPr/>
                    <a:lstStyle/>
                    <a:p>
                      <a:pPr indent="0" lvl="0" marL="0" rtl="0" algn="l">
                        <a:spcBef>
                          <a:spcPts val="0"/>
                        </a:spcBef>
                        <a:spcAft>
                          <a:spcPts val="0"/>
                        </a:spcAft>
                        <a:buNone/>
                      </a:pPr>
                      <a:r>
                        <a:rPr lang="en" sz="900"/>
                        <a:t>standard deviation of the normal distribution for factor vectors initialization</a:t>
                      </a:r>
                      <a:endParaRPr sz="900"/>
                    </a:p>
                  </a:txBody>
                  <a:tcPr marT="63500" marB="63500" marR="63500" marL="63500"/>
                </a:tc>
                <a:tc>
                  <a:txBody>
                    <a:bodyPr/>
                    <a:lstStyle/>
                    <a:p>
                      <a:pPr indent="0" lvl="0" marL="0" rtl="0" algn="l">
                        <a:spcBef>
                          <a:spcPts val="0"/>
                        </a:spcBef>
                        <a:spcAft>
                          <a:spcPts val="0"/>
                        </a:spcAft>
                        <a:buNone/>
                      </a:pPr>
                      <a:r>
                        <a:rPr lang="en" sz="900"/>
                        <a:t>0, 0.05, 0.1, 0.15</a:t>
                      </a:r>
                      <a:endParaRPr sz="900"/>
                    </a:p>
                  </a:txBody>
                  <a:tcPr marT="63500" marB="63500" marR="63500" marL="63500"/>
                </a:tc>
                <a:tc>
                  <a:txBody>
                    <a:bodyPr/>
                    <a:lstStyle/>
                    <a:p>
                      <a:pPr indent="0" lvl="0" marL="0" rtl="0" algn="l">
                        <a:spcBef>
                          <a:spcPts val="0"/>
                        </a:spcBef>
                        <a:spcAft>
                          <a:spcPts val="0"/>
                        </a:spcAft>
                        <a:buNone/>
                      </a:pPr>
                      <a:r>
                        <a:rPr lang="en" sz="900"/>
                        <a:t>0.1</a:t>
                      </a:r>
                      <a:endParaRPr sz="900"/>
                    </a:p>
                  </a:txBody>
                  <a:tcPr marT="63500" marB="63500" marR="63500" marL="63500"/>
                </a:tc>
              </a:tr>
              <a:tr h="12700">
                <a:tc>
                  <a:txBody>
                    <a:bodyPr/>
                    <a:lstStyle/>
                    <a:p>
                      <a:pPr indent="0" lvl="0" marL="0" rtl="0" algn="l">
                        <a:spcBef>
                          <a:spcPts val="0"/>
                        </a:spcBef>
                        <a:spcAft>
                          <a:spcPts val="0"/>
                        </a:spcAft>
                        <a:buNone/>
                      </a:pPr>
                      <a:r>
                        <a:rPr lang="en" sz="900"/>
                        <a:t>lr_all</a:t>
                      </a:r>
                      <a:endParaRPr sz="900"/>
                    </a:p>
                  </a:txBody>
                  <a:tcPr marT="63500" marB="63500" marR="63500" marL="63500"/>
                </a:tc>
                <a:tc>
                  <a:txBody>
                    <a:bodyPr/>
                    <a:lstStyle/>
                    <a:p>
                      <a:pPr indent="0" lvl="0" marL="0" rtl="0" algn="l">
                        <a:spcBef>
                          <a:spcPts val="0"/>
                        </a:spcBef>
                        <a:spcAft>
                          <a:spcPts val="0"/>
                        </a:spcAft>
                        <a:buNone/>
                      </a:pPr>
                      <a:r>
                        <a:rPr lang="en" sz="900"/>
                        <a:t>learning rate for all parameters</a:t>
                      </a:r>
                      <a:endParaRPr sz="900"/>
                    </a:p>
                  </a:txBody>
                  <a:tcPr marT="63500" marB="63500" marR="63500" marL="63500"/>
                </a:tc>
                <a:tc>
                  <a:txBody>
                    <a:bodyPr/>
                    <a:lstStyle/>
                    <a:p>
                      <a:pPr indent="0" lvl="0" marL="0" rtl="0" algn="l">
                        <a:spcBef>
                          <a:spcPts val="0"/>
                        </a:spcBef>
                        <a:spcAft>
                          <a:spcPts val="0"/>
                        </a:spcAft>
                        <a:buNone/>
                      </a:pPr>
                      <a:r>
                        <a:rPr lang="en" sz="900"/>
                        <a:t>0.001, 0.003, 0.005, 0.007</a:t>
                      </a:r>
                      <a:endParaRPr sz="900"/>
                    </a:p>
                  </a:txBody>
                  <a:tcPr marT="63500" marB="63500" marR="63500" marL="63500"/>
                </a:tc>
                <a:tc>
                  <a:txBody>
                    <a:bodyPr/>
                    <a:lstStyle/>
                    <a:p>
                      <a:pPr indent="0" lvl="0" marL="0" rtl="0" algn="l">
                        <a:spcBef>
                          <a:spcPts val="0"/>
                        </a:spcBef>
                        <a:spcAft>
                          <a:spcPts val="0"/>
                        </a:spcAft>
                        <a:buNone/>
                      </a:pPr>
                      <a:r>
                        <a:rPr lang="en" sz="900"/>
                        <a:t>0.007</a:t>
                      </a:r>
                      <a:endParaRPr sz="900"/>
                    </a:p>
                  </a:txBody>
                  <a:tcPr marT="63500" marB="63500" marR="63500" marL="63500"/>
                </a:tc>
              </a:tr>
              <a:tr h="333375">
                <a:tc>
                  <a:txBody>
                    <a:bodyPr/>
                    <a:lstStyle/>
                    <a:p>
                      <a:pPr indent="0" lvl="0" marL="0" rtl="0" algn="l">
                        <a:spcBef>
                          <a:spcPts val="0"/>
                        </a:spcBef>
                        <a:spcAft>
                          <a:spcPts val="0"/>
                        </a:spcAft>
                        <a:buNone/>
                      </a:pPr>
                      <a:r>
                        <a:rPr lang="en" sz="900"/>
                        <a:t>reg_all</a:t>
                      </a:r>
                      <a:endParaRPr sz="900"/>
                    </a:p>
                  </a:txBody>
                  <a:tcPr marT="63500" marB="63500" marR="63500" marL="63500"/>
                </a:tc>
                <a:tc>
                  <a:txBody>
                    <a:bodyPr/>
                    <a:lstStyle/>
                    <a:p>
                      <a:pPr indent="0" lvl="0" marL="0" rtl="0" algn="l">
                        <a:spcBef>
                          <a:spcPts val="0"/>
                        </a:spcBef>
                        <a:spcAft>
                          <a:spcPts val="0"/>
                        </a:spcAft>
                        <a:buNone/>
                      </a:pPr>
                      <a:r>
                        <a:rPr lang="en" sz="900"/>
                        <a:t>regularization term for all parameters</a:t>
                      </a:r>
                      <a:endParaRPr sz="900"/>
                    </a:p>
                  </a:txBody>
                  <a:tcPr marT="63500" marB="63500" marR="63500" marL="63500"/>
                </a:tc>
                <a:tc>
                  <a:txBody>
                    <a:bodyPr/>
                    <a:lstStyle/>
                    <a:p>
                      <a:pPr indent="0" lvl="0" marL="0" rtl="0" algn="l">
                        <a:spcBef>
                          <a:spcPts val="0"/>
                        </a:spcBef>
                        <a:spcAft>
                          <a:spcPts val="0"/>
                        </a:spcAft>
                        <a:buNone/>
                      </a:pPr>
                      <a:r>
                        <a:rPr lang="en" sz="900"/>
                        <a:t>0.01, 0.02, 0.03, 0.04</a:t>
                      </a:r>
                      <a:endParaRPr sz="900"/>
                    </a:p>
                  </a:txBody>
                  <a:tcPr marT="63500" marB="63500" marR="63500" marL="63500"/>
                </a:tc>
                <a:tc>
                  <a:txBody>
                    <a:bodyPr/>
                    <a:lstStyle/>
                    <a:p>
                      <a:pPr indent="0" lvl="0" marL="0" rtl="0" algn="l">
                        <a:spcBef>
                          <a:spcPts val="0"/>
                        </a:spcBef>
                        <a:spcAft>
                          <a:spcPts val="0"/>
                        </a:spcAft>
                        <a:buNone/>
                      </a:pPr>
                      <a:r>
                        <a:rPr lang="en" sz="900"/>
                        <a:t>0.04</a:t>
                      </a:r>
                      <a:endParaRPr sz="900"/>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06" name="Google Shape;206;p33"/>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Since the purpose is to recommend items, each of the ratings were converted to binary labels, 0 and 1 with 1 indicating a recommendation.</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Each record in the test set was converted to a 1 if the user rating was &gt;= 4</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The prediction used  3.5 as the threshold for if the restaurant was counted as a recommendation</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The updated precision was 0.67 and recall was 0.69</a:t>
            </a:r>
            <a:endParaRPr sz="1800">
              <a:latin typeface="Georgia"/>
              <a:ea typeface="Georgia"/>
              <a:cs typeface="Georgia"/>
              <a:sym typeface="Georgia"/>
            </a:endParaRPr>
          </a:p>
          <a:p>
            <a:pPr indent="0" lvl="0" marL="914400" rtl="0" algn="l">
              <a:spcBef>
                <a:spcPts val="0"/>
              </a:spcBef>
              <a:spcAft>
                <a:spcPts val="0"/>
              </a:spcAft>
              <a:buNone/>
            </a:pPr>
            <a:r>
              <a:rPr lang="en" sz="1800">
                <a:latin typeface="Georgia"/>
                <a:ea typeface="Georgia"/>
                <a:cs typeface="Georgia"/>
                <a:sym typeface="Georgia"/>
              </a:rPr>
              <a:t> </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12" name="Google Shape;212;p34"/>
          <p:cNvSpPr txBox="1"/>
          <p:nvPr>
            <p:ph idx="1" type="body"/>
          </p:nvPr>
        </p:nvSpPr>
        <p:spPr>
          <a:xfrm>
            <a:off x="1303800" y="1251750"/>
            <a:ext cx="74850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In addition the precision recall curve using many thresholds between 1-5 resulted in an area under the curve </a:t>
            </a:r>
            <a:r>
              <a:rPr lang="en" sz="1800">
                <a:latin typeface="Georgia"/>
                <a:ea typeface="Georgia"/>
                <a:cs typeface="Georgia"/>
                <a:sym typeface="Georgia"/>
              </a:rPr>
              <a:t>of </a:t>
            </a:r>
            <a:r>
              <a:rPr lang="en" sz="1800">
                <a:latin typeface="Georgia"/>
                <a:ea typeface="Georgia"/>
                <a:cs typeface="Georgia"/>
                <a:sym typeface="Georgia"/>
              </a:rPr>
              <a:t>0.80798.</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rPr lang="en" sz="1800">
                <a:latin typeface="Georgia"/>
                <a:ea typeface="Georgia"/>
                <a:cs typeface="Georgia"/>
                <a:sym typeface="Georgia"/>
              </a:rPr>
              <a:t> </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pic>
        <p:nvPicPr>
          <p:cNvPr id="213" name="Google Shape;213;p34"/>
          <p:cNvPicPr preferRelativeResize="0"/>
          <p:nvPr/>
        </p:nvPicPr>
        <p:blipFill>
          <a:blip r:embed="rId3">
            <a:alphaModFix/>
          </a:blip>
          <a:stretch>
            <a:fillRect/>
          </a:stretch>
        </p:blipFill>
        <p:spPr>
          <a:xfrm>
            <a:off x="1390600" y="1970575"/>
            <a:ext cx="4142650" cy="3045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MACHINE LEARNING</a:t>
            </a:r>
            <a:endParaRPr>
              <a:solidFill>
                <a:srgbClr val="0000FF"/>
              </a:solidFill>
              <a:latin typeface="Georgia"/>
              <a:ea typeface="Georgia"/>
              <a:cs typeface="Georgia"/>
              <a:sym typeface="Georgia"/>
            </a:endParaRPr>
          </a:p>
        </p:txBody>
      </p:sp>
      <p:sp>
        <p:nvSpPr>
          <p:cNvPr id="219" name="Google Shape;219;p35"/>
          <p:cNvSpPr txBox="1"/>
          <p:nvPr>
            <p:ph idx="1" type="body"/>
          </p:nvPr>
        </p:nvSpPr>
        <p:spPr>
          <a:xfrm>
            <a:off x="1303800" y="1251750"/>
            <a:ext cx="7485000" cy="7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Finally, the restaurant recommendation were given sorted by highest to lowest prediction rating.</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t/>
            </a:r>
            <a:endParaRPr sz="1800">
              <a:latin typeface="Georgia"/>
              <a:ea typeface="Georgia"/>
              <a:cs typeface="Georgia"/>
              <a:sym typeface="Georgia"/>
            </a:endParaRPr>
          </a:p>
          <a:p>
            <a:pPr indent="0" lvl="0" marL="914400" rtl="0" algn="l">
              <a:spcBef>
                <a:spcPts val="0"/>
              </a:spcBef>
              <a:spcAft>
                <a:spcPts val="0"/>
              </a:spcAft>
              <a:buNone/>
            </a:pPr>
            <a:r>
              <a:rPr lang="en" sz="1800">
                <a:latin typeface="Georgia"/>
                <a:ea typeface="Georgia"/>
                <a:cs typeface="Georgia"/>
                <a:sym typeface="Georgia"/>
              </a:rPr>
              <a:t> </a:t>
            </a:r>
            <a:endParaRPr sz="1100">
              <a:solidFill>
                <a:schemeClr val="dk1"/>
              </a:solidFill>
            </a:endParaRPr>
          </a:p>
          <a:p>
            <a:pPr indent="0" lvl="0" marL="0" rtl="0" algn="l">
              <a:spcBef>
                <a:spcPts val="0"/>
              </a:spcBef>
              <a:spcAft>
                <a:spcPts val="1600"/>
              </a:spcAft>
              <a:buNone/>
            </a:pPr>
            <a:r>
              <a:t/>
            </a:r>
            <a:endParaRPr sz="1800">
              <a:latin typeface="Georgia"/>
              <a:ea typeface="Georgia"/>
              <a:cs typeface="Georgia"/>
              <a:sym typeface="Georgia"/>
            </a:endParaRPr>
          </a:p>
        </p:txBody>
      </p:sp>
      <p:pic>
        <p:nvPicPr>
          <p:cNvPr id="220" name="Google Shape;220;p35"/>
          <p:cNvPicPr preferRelativeResize="0"/>
          <p:nvPr/>
        </p:nvPicPr>
        <p:blipFill>
          <a:blip r:embed="rId3">
            <a:alphaModFix/>
          </a:blip>
          <a:stretch>
            <a:fillRect/>
          </a:stretch>
        </p:blipFill>
        <p:spPr>
          <a:xfrm>
            <a:off x="1379250" y="2033325"/>
            <a:ext cx="7565050" cy="255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CONCLUSION</a:t>
            </a:r>
            <a:endParaRPr>
              <a:solidFill>
                <a:srgbClr val="0000FF"/>
              </a:solidFill>
              <a:latin typeface="Georgia"/>
              <a:ea typeface="Georgia"/>
              <a:cs typeface="Georgia"/>
              <a:sym typeface="Georgia"/>
            </a:endParaRPr>
          </a:p>
        </p:txBody>
      </p:sp>
      <p:sp>
        <p:nvSpPr>
          <p:cNvPr id="226" name="Google Shape;226;p36"/>
          <p:cNvSpPr txBox="1"/>
          <p:nvPr>
            <p:ph idx="1" type="body"/>
          </p:nvPr>
        </p:nvSpPr>
        <p:spPr>
          <a:xfrm>
            <a:off x="1303800" y="1322400"/>
            <a:ext cx="7485000" cy="368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sz="1800">
                <a:latin typeface="Georgia"/>
                <a:ea typeface="Georgia"/>
                <a:cs typeface="Georgia"/>
                <a:sym typeface="Georgia"/>
              </a:rPr>
              <a:t>A subset of restaurant categories (Italian, Japanese, Mexican and  Burgers) was used for this recommender engine but additional categories can be added, however additional computing resources will be required</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The user-restaurant matrix was very sparse (~99.9%) and makes the recommender engine less accurate with precision and recall scores for star ratings</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Focusing only on if a restaurant should be recommend (prediction &gt;=3.5) improves the precision and recall scores in this model</a:t>
            </a:r>
            <a:endParaRPr sz="1800">
              <a:latin typeface="Georgia"/>
              <a:ea typeface="Georgia"/>
              <a:cs typeface="Georgia"/>
              <a:sym typeface="Georgia"/>
            </a:endParaRPr>
          </a:p>
          <a:p>
            <a:pPr indent="0" lvl="0" marL="45720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DATA SOURCES</a:t>
            </a:r>
            <a:endParaRPr>
              <a:solidFill>
                <a:srgbClr val="0000FF"/>
              </a:solidFill>
              <a:latin typeface="Georgia"/>
              <a:ea typeface="Georgia"/>
              <a:cs typeface="Georgia"/>
              <a:sym typeface="Georgia"/>
            </a:endParaRPr>
          </a:p>
        </p:txBody>
      </p:sp>
      <p:sp>
        <p:nvSpPr>
          <p:cNvPr id="68" name="Google Shape;68;p15"/>
          <p:cNvSpPr txBox="1"/>
          <p:nvPr>
            <p:ph idx="1" type="body"/>
          </p:nvPr>
        </p:nvSpPr>
        <p:spPr>
          <a:xfrm>
            <a:off x="1303800" y="1294000"/>
            <a:ext cx="76461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Yelp has a public </a:t>
            </a:r>
            <a:r>
              <a:rPr lang="en" sz="1800" u="sng">
                <a:solidFill>
                  <a:schemeClr val="hlink"/>
                </a:solidFill>
                <a:latin typeface="Georgia"/>
                <a:ea typeface="Georgia"/>
                <a:cs typeface="Georgia"/>
                <a:sym typeface="Georgia"/>
                <a:hlinkClick r:id="rId3"/>
              </a:rPr>
              <a:t>dataset</a:t>
            </a:r>
            <a:r>
              <a:rPr lang="en" sz="1800">
                <a:latin typeface="Georgia"/>
                <a:ea typeface="Georgia"/>
                <a:cs typeface="Georgia"/>
                <a:sym typeface="Georgia"/>
              </a:rPr>
              <a:t> available on it’s website for data analytic challenges and other academic purposes.</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pic>
        <p:nvPicPr>
          <p:cNvPr id="69" name="Google Shape;69;p15"/>
          <p:cNvPicPr preferRelativeResize="0"/>
          <p:nvPr/>
        </p:nvPicPr>
        <p:blipFill>
          <a:blip r:embed="rId4">
            <a:alphaModFix/>
          </a:blip>
          <a:stretch>
            <a:fillRect/>
          </a:stretch>
        </p:blipFill>
        <p:spPr>
          <a:xfrm>
            <a:off x="1303798" y="2003725"/>
            <a:ext cx="7250024" cy="286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DATA WRANGLING</a:t>
            </a:r>
            <a:endParaRPr>
              <a:solidFill>
                <a:srgbClr val="0000FF"/>
              </a:solidFill>
              <a:latin typeface="Georgia"/>
              <a:ea typeface="Georgia"/>
              <a:cs typeface="Georgia"/>
              <a:sym typeface="Georgia"/>
            </a:endParaRPr>
          </a:p>
        </p:txBody>
      </p:sp>
      <p:sp>
        <p:nvSpPr>
          <p:cNvPr id="75" name="Google Shape;75;p16"/>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Georgia"/>
                <a:ea typeface="Georgia"/>
                <a:cs typeface="Georgia"/>
                <a:sym typeface="Georgia"/>
              </a:rPr>
              <a:t>The following steps were taken to clean up the data</a:t>
            </a:r>
            <a:r>
              <a:rPr lang="en" sz="1800">
                <a:latin typeface="Georgia"/>
                <a:ea typeface="Georgia"/>
                <a:cs typeface="Georgia"/>
                <a:sym typeface="Georgia"/>
              </a:rPr>
              <a:t>:</a:t>
            </a:r>
            <a:endParaRPr sz="1800">
              <a:latin typeface="Georgia"/>
              <a:ea typeface="Georgia"/>
              <a:cs typeface="Georgia"/>
              <a:sym typeface="Georgia"/>
            </a:endParaRPr>
          </a:p>
          <a:p>
            <a:pPr indent="-342900" lvl="0" marL="914400" rtl="0" algn="l">
              <a:spcBef>
                <a:spcPts val="1600"/>
              </a:spcBef>
              <a:spcAft>
                <a:spcPts val="0"/>
              </a:spcAft>
              <a:buSzPts val="1800"/>
              <a:buFont typeface="Georgia"/>
              <a:buChar char="●"/>
            </a:pPr>
            <a:r>
              <a:rPr lang="en" sz="1800">
                <a:latin typeface="Georgia"/>
                <a:ea typeface="Georgia"/>
                <a:cs typeface="Georgia"/>
                <a:sym typeface="Georgia"/>
              </a:rPr>
              <a:t>Loaded json files to pandas DataFrame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Convert json to csv and save to file server</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Import csv files into PostgreSQL database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Write query to summarize data</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Load query into DataFrame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Update state designation for records incorrectly categorized</a:t>
            </a:r>
            <a:endParaRPr sz="18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p:txBody>
      </p:sp>
      <p:sp>
        <p:nvSpPr>
          <p:cNvPr id="81" name="Google Shape;81;p17"/>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Exploratory Data Analysis (EDA) was conducted by visually exploring the data to gather insights and trends from summary statistics.</a:t>
            </a:r>
            <a:endParaRPr sz="1800">
              <a:latin typeface="Georgia"/>
              <a:ea typeface="Georgia"/>
              <a:cs typeface="Georgia"/>
              <a:sym typeface="Georgia"/>
            </a:endParaRPr>
          </a:p>
          <a:p>
            <a:pPr indent="0" lvl="0" marL="0" rtl="0" algn="l">
              <a:spcBef>
                <a:spcPts val="1600"/>
              </a:spcBef>
              <a:spcAft>
                <a:spcPts val="0"/>
              </a:spcAft>
              <a:buNone/>
            </a:pPr>
            <a:r>
              <a:rPr lang="en" sz="1800">
                <a:latin typeface="Georgia"/>
                <a:ea typeface="Georgia"/>
                <a:cs typeface="Georgia"/>
                <a:sym typeface="Georgia"/>
              </a:rPr>
              <a:t>Below are the features that were initially reviewed:</a:t>
            </a:r>
            <a:endParaRPr sz="1800">
              <a:latin typeface="Georgia"/>
              <a:ea typeface="Georgia"/>
              <a:cs typeface="Georgia"/>
              <a:sym typeface="Georgia"/>
            </a:endParaRPr>
          </a:p>
          <a:p>
            <a:pPr indent="-342900" lvl="0" marL="914400" rtl="0" algn="l">
              <a:spcBef>
                <a:spcPts val="1600"/>
              </a:spcBef>
              <a:spcAft>
                <a:spcPts val="0"/>
              </a:spcAft>
              <a:buSzPts val="1800"/>
              <a:buFont typeface="Georgia"/>
              <a:buChar char="●"/>
            </a:pPr>
            <a:r>
              <a:rPr lang="en" sz="1800">
                <a:latin typeface="Georgia"/>
                <a:ea typeface="Georgia"/>
                <a:cs typeface="Georgia"/>
                <a:sym typeface="Georgia"/>
              </a:rPr>
              <a:t>Open and closed restaurants</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Restaurant count by state</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Average star ratings by metropolitan area</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Type restaurant types (categories)</a:t>
            </a:r>
            <a:endParaRPr sz="1800">
              <a:latin typeface="Georgia"/>
              <a:ea typeface="Georgia"/>
              <a:cs typeface="Georgia"/>
              <a:sym typeface="Georgia"/>
            </a:endParaRPr>
          </a:p>
          <a:p>
            <a:pPr indent="-342900" lvl="0" marL="914400" rtl="0" algn="l">
              <a:spcBef>
                <a:spcPts val="0"/>
              </a:spcBef>
              <a:spcAft>
                <a:spcPts val="0"/>
              </a:spcAft>
              <a:buSzPts val="1800"/>
              <a:buFont typeface="Georgia"/>
              <a:buChar char="●"/>
            </a:pPr>
            <a:r>
              <a:rPr lang="en" sz="1800">
                <a:latin typeface="Georgia"/>
                <a:ea typeface="Georgia"/>
                <a:cs typeface="Georgia"/>
                <a:sym typeface="Georgia"/>
              </a:rPr>
              <a:t>Star ratings by increasing count</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0"/>
              </a:spcAft>
              <a:buNone/>
            </a:pPr>
            <a:r>
              <a:t/>
            </a:r>
            <a:endParaRPr sz="1800">
              <a:latin typeface="Georgia"/>
              <a:ea typeface="Georgia"/>
              <a:cs typeface="Georgia"/>
              <a:sym typeface="Georgia"/>
            </a:endParaRPr>
          </a:p>
          <a:p>
            <a:pPr indent="0" lvl="0" marL="0" rtl="0" algn="l">
              <a:spcBef>
                <a:spcPts val="1600"/>
              </a:spcBef>
              <a:spcAft>
                <a:spcPts val="1600"/>
              </a:spcAft>
              <a:buNone/>
            </a:pPr>
            <a:r>
              <a:t/>
            </a:r>
            <a:endParaRPr sz="18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sp>
        <p:nvSpPr>
          <p:cNvPr id="87" name="Google Shape;87;p18"/>
          <p:cNvSpPr txBox="1"/>
          <p:nvPr>
            <p:ph idx="1" type="body"/>
          </p:nvPr>
        </p:nvSpPr>
        <p:spPr>
          <a:xfrm>
            <a:off x="1303800" y="1294000"/>
            <a:ext cx="74850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Georgia"/>
                <a:ea typeface="Georgia"/>
                <a:cs typeface="Georgia"/>
                <a:sym typeface="Georgia"/>
              </a:rPr>
              <a:t>Some restaurants are closed and were not included in the analysis. </a:t>
            </a:r>
            <a:endParaRPr sz="2400">
              <a:latin typeface="Georgia"/>
              <a:ea typeface="Georgia"/>
              <a:cs typeface="Georgia"/>
              <a:sym typeface="Georgia"/>
            </a:endParaRPr>
          </a:p>
        </p:txBody>
      </p:sp>
      <p:sp>
        <p:nvSpPr>
          <p:cNvPr id="88" name="Google Shape;88;p18"/>
          <p:cNvSpPr txBox="1"/>
          <p:nvPr/>
        </p:nvSpPr>
        <p:spPr>
          <a:xfrm>
            <a:off x="2119500" y="2287575"/>
            <a:ext cx="60504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00FF"/>
                </a:solidFill>
                <a:latin typeface="Georgia"/>
                <a:ea typeface="Georgia"/>
                <a:cs typeface="Georgia"/>
                <a:sym typeface="Georgia"/>
              </a:rPr>
              <a:t>193</a:t>
            </a:r>
            <a:r>
              <a:rPr lang="en" sz="4800">
                <a:solidFill>
                  <a:srgbClr val="0000FF"/>
                </a:solidFill>
                <a:latin typeface="Georgia"/>
                <a:ea typeface="Georgia"/>
                <a:cs typeface="Georgia"/>
                <a:sym typeface="Georgia"/>
              </a:rPr>
              <a:t>k</a:t>
            </a:r>
            <a:r>
              <a:rPr lang="en" sz="4800">
                <a:latin typeface="Georgia"/>
                <a:ea typeface="Georgia"/>
                <a:cs typeface="Georgia"/>
                <a:sym typeface="Georgia"/>
              </a:rPr>
              <a:t> </a:t>
            </a:r>
            <a:r>
              <a:rPr lang="en" sz="2400">
                <a:solidFill>
                  <a:schemeClr val="dk2"/>
                </a:solidFill>
                <a:latin typeface="Georgia"/>
                <a:ea typeface="Georgia"/>
                <a:cs typeface="Georgia"/>
                <a:sym typeface="Georgia"/>
              </a:rPr>
              <a:t>total restaurants</a:t>
            </a:r>
            <a:endParaRPr sz="2400">
              <a:solidFill>
                <a:schemeClr val="dk2"/>
              </a:solidFill>
              <a:latin typeface="Georgia"/>
              <a:ea typeface="Georgia"/>
              <a:cs typeface="Georgia"/>
              <a:sym typeface="Georgia"/>
            </a:endParaRPr>
          </a:p>
        </p:txBody>
      </p:sp>
      <p:sp>
        <p:nvSpPr>
          <p:cNvPr id="89" name="Google Shape;89;p18"/>
          <p:cNvSpPr txBox="1"/>
          <p:nvPr/>
        </p:nvSpPr>
        <p:spPr>
          <a:xfrm>
            <a:off x="3548300" y="3210300"/>
            <a:ext cx="49200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00FF"/>
                </a:solidFill>
                <a:latin typeface="Georgia"/>
                <a:ea typeface="Georgia"/>
                <a:cs typeface="Georgia"/>
                <a:sym typeface="Georgia"/>
              </a:rPr>
              <a:t>82%</a:t>
            </a:r>
            <a:r>
              <a:rPr lang="en" sz="4800">
                <a:latin typeface="Georgia"/>
                <a:ea typeface="Georgia"/>
                <a:cs typeface="Georgia"/>
                <a:sym typeface="Georgia"/>
              </a:rPr>
              <a:t> </a:t>
            </a:r>
            <a:r>
              <a:rPr lang="en" sz="2400">
                <a:solidFill>
                  <a:schemeClr val="dk2"/>
                </a:solidFill>
                <a:latin typeface="Georgia"/>
                <a:ea typeface="Georgia"/>
                <a:cs typeface="Georgia"/>
                <a:sym typeface="Georgia"/>
              </a:rPr>
              <a:t>of restaurants are open</a:t>
            </a:r>
            <a:endParaRPr sz="2400">
              <a:solidFill>
                <a:schemeClr val="dk2"/>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pic>
        <p:nvPicPr>
          <p:cNvPr id="95" name="Google Shape;95;p19"/>
          <p:cNvPicPr preferRelativeResize="0"/>
          <p:nvPr/>
        </p:nvPicPr>
        <p:blipFill>
          <a:blip r:embed="rId3">
            <a:alphaModFix/>
          </a:blip>
          <a:stretch>
            <a:fillRect/>
          </a:stretch>
        </p:blipFill>
        <p:spPr>
          <a:xfrm>
            <a:off x="1465375" y="1185975"/>
            <a:ext cx="5533150" cy="383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sp>
        <p:nvSpPr>
          <p:cNvPr id="101" name="Google Shape;101;p20"/>
          <p:cNvSpPr txBox="1"/>
          <p:nvPr>
            <p:ph idx="1" type="body"/>
          </p:nvPr>
        </p:nvSpPr>
        <p:spPr>
          <a:xfrm>
            <a:off x="1377575" y="1185975"/>
            <a:ext cx="7408800" cy="110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Georgia"/>
                <a:ea typeface="Georgia"/>
                <a:cs typeface="Georgia"/>
                <a:sym typeface="Georgia"/>
              </a:rPr>
              <a:t>The mean star rating across metropolitan areas is between 3.6 and 3.8 stars with Toronto (ON) having a slightly lower mean than the other metropolitan areas.</a:t>
            </a:r>
            <a:endParaRPr sz="1800">
              <a:latin typeface="Georgia"/>
              <a:ea typeface="Georgia"/>
              <a:cs typeface="Georgia"/>
              <a:sym typeface="Georgia"/>
            </a:endParaRPr>
          </a:p>
          <a:p>
            <a:pPr indent="0" lvl="0" marL="0" rtl="0" algn="l">
              <a:spcBef>
                <a:spcPts val="0"/>
              </a:spcBef>
              <a:spcAft>
                <a:spcPts val="1600"/>
              </a:spcAft>
              <a:buNone/>
            </a:pPr>
            <a:r>
              <a:t/>
            </a:r>
            <a:endParaRPr sz="1800">
              <a:latin typeface="Georgia"/>
              <a:ea typeface="Georgia"/>
              <a:cs typeface="Georgia"/>
              <a:sym typeface="Georgia"/>
            </a:endParaRPr>
          </a:p>
        </p:txBody>
      </p:sp>
      <p:pic>
        <p:nvPicPr>
          <p:cNvPr id="102" name="Google Shape;102;p20"/>
          <p:cNvPicPr preferRelativeResize="0"/>
          <p:nvPr/>
        </p:nvPicPr>
        <p:blipFill>
          <a:blip r:embed="rId3">
            <a:alphaModFix/>
          </a:blip>
          <a:stretch>
            <a:fillRect/>
          </a:stretch>
        </p:blipFill>
        <p:spPr>
          <a:xfrm>
            <a:off x="1303800" y="2193688"/>
            <a:ext cx="7030500" cy="28231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303800" y="598575"/>
            <a:ext cx="70305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latin typeface="Georgia"/>
                <a:ea typeface="Georgia"/>
                <a:cs typeface="Georgia"/>
                <a:sym typeface="Georgia"/>
              </a:rPr>
              <a:t>EXPLORATORY DATA ANALYSIS</a:t>
            </a:r>
            <a:endParaRPr>
              <a:solidFill>
                <a:srgbClr val="0000FF"/>
              </a:solidFill>
              <a:latin typeface="Georgia"/>
              <a:ea typeface="Georgia"/>
              <a:cs typeface="Georgia"/>
              <a:sym typeface="Georgia"/>
            </a:endParaRPr>
          </a:p>
          <a:p>
            <a:pPr indent="0" lvl="0" marL="0" rtl="0" algn="l">
              <a:spcBef>
                <a:spcPts val="0"/>
              </a:spcBef>
              <a:spcAft>
                <a:spcPts val="0"/>
              </a:spcAft>
              <a:buNone/>
            </a:pPr>
            <a:r>
              <a:t/>
            </a:r>
            <a:endParaRPr>
              <a:solidFill>
                <a:srgbClr val="0000FF"/>
              </a:solidFill>
              <a:latin typeface="Georgia"/>
              <a:ea typeface="Georgia"/>
              <a:cs typeface="Georgia"/>
              <a:sym typeface="Georgia"/>
            </a:endParaRPr>
          </a:p>
        </p:txBody>
      </p:sp>
      <p:pic>
        <p:nvPicPr>
          <p:cNvPr id="108" name="Google Shape;108;p21"/>
          <p:cNvPicPr preferRelativeResize="0"/>
          <p:nvPr/>
        </p:nvPicPr>
        <p:blipFill>
          <a:blip r:embed="rId3">
            <a:alphaModFix/>
          </a:blip>
          <a:stretch>
            <a:fillRect/>
          </a:stretch>
        </p:blipFill>
        <p:spPr>
          <a:xfrm>
            <a:off x="1422675" y="1084325"/>
            <a:ext cx="5458877" cy="405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