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  <p:sldMasterId id="2147483657" r:id="rId2"/>
    <p:sldMasterId id="2147483658" r:id="rId3"/>
    <p:sldMasterId id="2147483659" r:id="rId4"/>
    <p:sldMasterId id="2147483660" r:id="rId5"/>
  </p:sldMasterIdLst>
  <p:notesMasterIdLst>
    <p:notesMasterId r:id="rId20"/>
  </p:notesMasterIdLst>
  <p:sldIdLst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40" autoAdjust="0"/>
  </p:normalViewPr>
  <p:slideViewPr>
    <p:cSldViewPr>
      <p:cViewPr varScale="1">
        <p:scale>
          <a:sx n="57" d="100"/>
          <a:sy n="57" d="100"/>
        </p:scale>
        <p:origin x="169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0373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Fournissez un bref aperçu de la session, les règles de fonctionnement pendant la formation, et présentez les objectifs d'apprentissage.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fr-FR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fr-FR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Fournissez un bref aperçu de la session, les règles de fonctionnement pendant la formation, et présentez les objectifs d'apprentissage.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Cov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790575"/>
            <a:ext cx="8229600" cy="962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C2113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5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68300" y="1308100"/>
            <a:ext cx="8458200" cy="467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C2113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C2113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C2113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C2113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C2113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279400" y="203200"/>
            <a:ext cx="8547100" cy="8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833E90"/>
              </a:buClr>
              <a:buFont typeface="Arial"/>
              <a:buNone/>
              <a:defRPr sz="1800" b="0" i="0" u="none" strike="noStrike" cap="none">
                <a:solidFill>
                  <a:srgbClr val="833E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4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4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lang="fr-F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ck cover empt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3150"/>
            <a:ext cx="9144000" cy="64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400" y="0"/>
            <a:ext cx="9194801" cy="10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644" y="317500"/>
            <a:ext cx="8536708" cy="43965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 descr="background-02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647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3700" y="6369050"/>
            <a:ext cx="8420099" cy="2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6130925"/>
            <a:ext cx="9144000" cy="428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4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700" y="6368469"/>
            <a:ext cx="8420099" cy="28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130335"/>
            <a:ext cx="9144000" cy="434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 descr="background-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47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130925"/>
            <a:ext cx="9144000" cy="4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 descr="Logo-foot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112" y="6375400"/>
            <a:ext cx="8154986" cy="2857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4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-25400" y="5767274"/>
            <a:ext cx="9194801" cy="10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950" y="6206839"/>
            <a:ext cx="8420099" cy="2829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/>
        </p:nvSpPr>
        <p:spPr>
          <a:xfrm>
            <a:off x="11731625" y="390525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5"/>
          <p:cNvSpPr txBox="1">
            <a:spLocks/>
          </p:cNvSpPr>
          <p:nvPr/>
        </p:nvSpPr>
        <p:spPr>
          <a:xfrm>
            <a:off x="590554" y="1909763"/>
            <a:ext cx="7340600" cy="6492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dirty="0"/>
              <a:t>FORMATION INITIALE DES CONSEILLERS ET DES MANAGERS DE CAREER CENTER </a:t>
            </a:r>
          </a:p>
        </p:txBody>
      </p:sp>
      <p:sp>
        <p:nvSpPr>
          <p:cNvPr id="6" name="Titre 15"/>
          <p:cNvSpPr txBox="1">
            <a:spLocks/>
          </p:cNvSpPr>
          <p:nvPr/>
        </p:nvSpPr>
        <p:spPr>
          <a:xfrm>
            <a:off x="577516" y="3171908"/>
            <a:ext cx="8101263" cy="88423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fr-FR" sz="1600" dirty="0" smtClean="0">
                <a:solidFill>
                  <a:schemeClr val="bg1"/>
                </a:solidFill>
              </a:rPr>
              <a:t>Module : </a:t>
            </a:r>
            <a:r>
              <a:rPr lang="fr-FR" sz="1600" dirty="0">
                <a:solidFill>
                  <a:schemeClr val="bg1"/>
                </a:solidFill>
              </a:rPr>
              <a:t>Animation des services clés d’un Career Center : délivrer les ateliers de base</a:t>
            </a:r>
            <a:endParaRPr lang="fr-FR" sz="1600" dirty="0" smtClean="0">
              <a:solidFill>
                <a:schemeClr val="bg1"/>
              </a:solidFill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endParaRPr lang="fr-FR" sz="16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fr-FR" sz="1600" dirty="0" err="1" smtClean="0">
                <a:solidFill>
                  <a:schemeClr val="bg1"/>
                </a:solidFill>
              </a:rPr>
              <a:t>FdF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ma lettre de </a:t>
            </a:r>
            <a:r>
              <a:rPr lang="fr-FR" sz="1600" dirty="0" smtClean="0">
                <a:solidFill>
                  <a:schemeClr val="bg1"/>
                </a:solidFill>
              </a:rPr>
              <a:t>motivation</a:t>
            </a:r>
            <a:r>
              <a:rPr lang="fr-FR" sz="1600" dirty="0" smtClean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endParaRPr lang="fr-FR" sz="1600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endParaRPr lang="fr-FR" sz="16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7" name="Titre 15"/>
          <p:cNvSpPr txBox="1">
            <a:spLocks/>
          </p:cNvSpPr>
          <p:nvPr/>
        </p:nvSpPr>
        <p:spPr>
          <a:xfrm>
            <a:off x="575733" y="4361921"/>
            <a:ext cx="7340600" cy="3635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fr-FR" sz="1600" dirty="0" smtClean="0">
                <a:solidFill>
                  <a:schemeClr val="bg1"/>
                </a:solidFill>
              </a:rPr>
              <a:t>18</a:t>
            </a:r>
            <a:r>
              <a:rPr lang="fr-FR" sz="1600" dirty="0" smtClean="0">
                <a:solidFill>
                  <a:schemeClr val="bg1"/>
                </a:solidFill>
              </a:rPr>
              <a:t> décembre 2018</a:t>
            </a:r>
            <a:endParaRPr lang="fr-FR" sz="16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570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2565400"/>
            <a:ext cx="3276600" cy="34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98763" y="891208"/>
            <a:ext cx="7671808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Assurez-vous que votre lettre de motivation correspond à votre CV 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Adressez la lettre de motivation à une personne en particulier.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Expliquez clairement pourquoi vous êtes intéress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é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par le poste.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Reflétez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la langue de l'offre d'emploi.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Incluez certaines des compétences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recherchées</a:t>
            </a:r>
            <a:r>
              <a:rPr lang="fr-FR" sz="1800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lang="fr-FR"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25000"/>
              <a:buFont typeface="Cabin"/>
              <a:buNone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   en fonction de vos expériences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Démontrez que vous connaissez l'organisation.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Utilisez uniquement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un langage positif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et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utilisez </a:t>
            </a:r>
            <a:endParaRPr lang="fr-FR"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25000"/>
              <a:buFont typeface="Cabin"/>
              <a:buNone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   des verbes d’action.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Soyez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clair</a:t>
            </a:r>
            <a:r>
              <a:rPr lang="fr-FR" sz="1800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et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concis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et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n'écrivez pas plus d'une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25000"/>
              <a:buFont typeface="Cabin"/>
              <a:buNone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   page.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0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Présentez sous un format professionnel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0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25000"/>
              <a:buFont typeface="Cabin"/>
              <a:buNone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•   Vérifiez les erreurs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!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69040" y="358293"/>
            <a:ext cx="590465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ill Sans"/>
              <a:buNone/>
            </a:pPr>
            <a:r>
              <a:rPr lang="fr-FR" sz="1800" b="0" i="0" u="none" strike="noStrike" cap="non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LISTE DE CONTRÔLE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358775" y="2008200"/>
            <a:ext cx="4527300" cy="361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25000"/>
              <a:buFont typeface="Cabin"/>
              <a:buNone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Examine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z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 l’exemple de la lettre de motivation, l'objet et la structure ainsi que les règles.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25000"/>
              <a:buFont typeface="Cabin"/>
              <a:buNone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Pren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ez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en considération les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points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suivants dans votre analyse 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108585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Ce qui a été bien fait </a:t>
            </a:r>
          </a:p>
          <a:p>
            <a:pPr marL="108585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Cabin"/>
              <a:buChar char="•"/>
            </a:pP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Ce qui doit être amélioré </a:t>
            </a:r>
          </a:p>
          <a:p>
            <a:pPr marL="108585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Comment je dois l’améliorer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?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358775" y="476250"/>
            <a:ext cx="7340600" cy="649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113A"/>
              </a:buClr>
              <a:buSzPct val="25000"/>
              <a:buFont typeface="Arial"/>
              <a:buNone/>
            </a:pPr>
            <a:r>
              <a:rPr lang="fr-FR" sz="1800" b="0" i="0" u="none" strike="noStrike" cap="none" dirty="0" smtClean="0">
                <a:solidFill>
                  <a:srgbClr val="C2113A"/>
                </a:solidFill>
                <a:latin typeface="Arial"/>
                <a:ea typeface="Arial"/>
                <a:cs typeface="Arial"/>
                <a:sym typeface="Arial"/>
              </a:rPr>
              <a:t>EXERCICE : </a:t>
            </a:r>
            <a:r>
              <a:rPr lang="fr-FR" sz="1800" b="0" i="0" u="none" strike="noStrike" cap="none" dirty="0">
                <a:solidFill>
                  <a:srgbClr val="C2113A"/>
                </a:solidFill>
                <a:latin typeface="Arial"/>
                <a:ea typeface="Arial"/>
                <a:cs typeface="Arial"/>
                <a:sym typeface="Arial"/>
              </a:rPr>
              <a:t>ANALYSE D’UN EXEMPLE DE LETTRE MOTIVATION 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6125" y="2381250"/>
            <a:ext cx="4113300" cy="28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296862" y="411162"/>
            <a:ext cx="6994525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ct val="25000"/>
              <a:buFont typeface="Arial"/>
              <a:buNone/>
            </a:pPr>
            <a:r>
              <a:rPr lang="fr-FR" sz="1800" b="0" i="0" u="none" strike="noStrike" cap="none" dirty="0" smtClean="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EXERCICE : </a:t>
            </a:r>
            <a:r>
              <a:rPr lang="fr-FR" sz="1800" b="0" i="0" u="none" strike="noStrike" cap="none" dirty="0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ORGANISATEUR DE LA LETTRE DE MOTIVATION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96875" y="1126324"/>
            <a:ext cx="8091600" cy="209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Complétez l’organisateur de la lettre de motivation dans la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fiche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« La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lettre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de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motivation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 » en utilisant un poste qui vous intéresse</a:t>
            </a:r>
            <a:r>
              <a:rPr lang="fr-FR" dirty="0"/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Partage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z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en binômes et formule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z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vos commentaires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Utilisez les règles de rédaction et d'autres ressources pour vérifier que votre lettre de motivation répond au besoin et comprend toutes les parties.</a:t>
            </a:r>
          </a:p>
        </p:txBody>
      </p:sp>
      <p:pic>
        <p:nvPicPr>
          <p:cNvPr id="145" name="Shape 145" descr="http://neoplume.fr/wp-content/uploads/2016/04/CV-lettre-motivation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3800" y="3319462"/>
            <a:ext cx="6689724" cy="267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88216" y="548075"/>
            <a:ext cx="590465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ill Sans"/>
              <a:buNone/>
            </a:pPr>
            <a:r>
              <a:rPr lang="fr-FR" sz="1800" b="0" i="0" u="none" strike="noStrike" cap="non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QUESTIONS ?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726" y="1293091"/>
            <a:ext cx="6165272" cy="428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901700" y="2791663"/>
            <a:ext cx="7340600" cy="650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MERCI !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11150" y="958850"/>
            <a:ext cx="2616200" cy="720724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ENGAGEMENT</a:t>
            </a:r>
          </a:p>
        </p:txBody>
      </p:sp>
      <p:sp>
        <p:nvSpPr>
          <p:cNvPr id="60" name="Shape 60"/>
          <p:cNvSpPr/>
          <p:nvPr/>
        </p:nvSpPr>
        <p:spPr>
          <a:xfrm>
            <a:off x="311150" y="1987550"/>
            <a:ext cx="2616200" cy="720724"/>
          </a:xfrm>
          <a:prstGeom prst="roundRect">
            <a:avLst>
              <a:gd name="adj" fmla="val 16667"/>
            </a:avLst>
          </a:prstGeom>
          <a:solidFill>
            <a:srgbClr val="833E9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RESPECT</a:t>
            </a:r>
          </a:p>
        </p:txBody>
      </p:sp>
      <p:sp>
        <p:nvSpPr>
          <p:cNvPr id="61" name="Shape 61"/>
          <p:cNvSpPr/>
          <p:nvPr/>
        </p:nvSpPr>
        <p:spPr>
          <a:xfrm>
            <a:off x="311150" y="3016250"/>
            <a:ext cx="2616200" cy="720724"/>
          </a:xfrm>
          <a:prstGeom prst="roundRect">
            <a:avLst>
              <a:gd name="adj" fmla="val 16667"/>
            </a:avLst>
          </a:prstGeom>
          <a:solidFill>
            <a:srgbClr val="1DB8D1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COMMUNICATION POSITIVE</a:t>
            </a:r>
          </a:p>
        </p:txBody>
      </p:sp>
      <p:sp>
        <p:nvSpPr>
          <p:cNvPr id="62" name="Shape 62"/>
          <p:cNvSpPr/>
          <p:nvPr/>
        </p:nvSpPr>
        <p:spPr>
          <a:xfrm>
            <a:off x="311150" y="4044950"/>
            <a:ext cx="2616200" cy="720724"/>
          </a:xfrm>
          <a:prstGeom prst="roundRect">
            <a:avLst>
              <a:gd name="adj" fmla="val 16667"/>
            </a:avLst>
          </a:prstGeom>
          <a:solidFill>
            <a:srgbClr val="FC8A0E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1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PROFESSIONNALISME</a:t>
            </a:r>
            <a:endParaRPr lang="fr-FR"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3233738" y="958850"/>
            <a:ext cx="5489574" cy="72072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25000"/>
              <a:buFont typeface="Arial"/>
              <a:buNone/>
            </a:pPr>
            <a:r>
              <a:rPr lang="fr-FR" sz="12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rPr>
              <a:t>S’engager activement dans toutes les activités et discussions </a:t>
            </a:r>
          </a:p>
        </p:txBody>
      </p:sp>
      <p:sp>
        <p:nvSpPr>
          <p:cNvPr id="64" name="Shape 64"/>
          <p:cNvSpPr/>
          <p:nvPr/>
        </p:nvSpPr>
        <p:spPr>
          <a:xfrm>
            <a:off x="3248025" y="1989138"/>
            <a:ext cx="5487988" cy="72072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833E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-"/>
            </a:pPr>
            <a:r>
              <a:rPr lang="fr-FR" sz="12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rPr>
              <a:t>Se respecter soi-même et respecter les autres.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-"/>
            </a:pPr>
            <a:r>
              <a:rPr lang="fr-FR" sz="12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rPr>
              <a:t>Etre attentif aux feedbacks des autres</a:t>
            </a:r>
          </a:p>
        </p:txBody>
      </p:sp>
      <p:sp>
        <p:nvSpPr>
          <p:cNvPr id="65" name="Shape 65"/>
          <p:cNvSpPr/>
          <p:nvPr/>
        </p:nvSpPr>
        <p:spPr>
          <a:xfrm>
            <a:off x="3248025" y="3016250"/>
            <a:ext cx="5487988" cy="72072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1DB8D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-"/>
            </a:pPr>
            <a:r>
              <a:rPr lang="fr-FR" sz="12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rPr>
              <a:t>Ecouter les autres et éviter les jugements de valeurs.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-"/>
            </a:pPr>
            <a:r>
              <a:rPr lang="fr-FR" sz="12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rPr>
              <a:t>Participer et prendre la parole.</a:t>
            </a:r>
          </a:p>
        </p:txBody>
      </p:sp>
      <p:sp>
        <p:nvSpPr>
          <p:cNvPr id="66" name="Shape 66"/>
          <p:cNvSpPr/>
          <p:nvPr/>
        </p:nvSpPr>
        <p:spPr>
          <a:xfrm>
            <a:off x="3248025" y="4044950"/>
            <a:ext cx="5487988" cy="72072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C8A0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-"/>
            </a:pPr>
            <a:r>
              <a:rPr lang="fr-FR" sz="1200" b="0" i="0" u="none" strike="noStrike" cap="none" dirty="0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rPr>
              <a:t>Se comporter comme si vous étiez au travail.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-"/>
            </a:pPr>
            <a:r>
              <a:rPr lang="fr-FR" sz="1200" b="0" i="0" u="none" strike="noStrike" cap="none" dirty="0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rPr>
              <a:t>Etre à l’heure et éteindre votre téléphone portable.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60350" y="309562"/>
            <a:ext cx="7340600" cy="649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113A"/>
              </a:buClr>
              <a:buSzPct val="25000"/>
              <a:buFont typeface="Arial"/>
              <a:buNone/>
            </a:pPr>
            <a:r>
              <a:rPr lang="fr-FR" sz="1800" b="0" i="0" u="none" strike="noStrike" cap="none">
                <a:solidFill>
                  <a:srgbClr val="C2113A"/>
                </a:solidFill>
                <a:latin typeface="Arial"/>
                <a:ea typeface="Arial"/>
                <a:cs typeface="Arial"/>
                <a:sym typeface="Arial"/>
              </a:rPr>
              <a:t>RÈGLES DE FONCTIONNEMENT PENDANT LA FORMATION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323850" y="5100637"/>
            <a:ext cx="2616200" cy="719136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APPRENTISSAGE</a:t>
            </a:r>
          </a:p>
        </p:txBody>
      </p:sp>
      <p:sp>
        <p:nvSpPr>
          <p:cNvPr id="69" name="Shape 69"/>
          <p:cNvSpPr/>
          <p:nvPr/>
        </p:nvSpPr>
        <p:spPr>
          <a:xfrm>
            <a:off x="3246438" y="5100637"/>
            <a:ext cx="5489574" cy="71913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25000"/>
              <a:buFont typeface="Arial"/>
              <a:buNone/>
            </a:pPr>
            <a:r>
              <a:rPr lang="fr-FR" sz="1200" b="0" i="0" u="none" strike="noStrike" cap="none">
                <a:solidFill>
                  <a:srgbClr val="002A6C"/>
                </a:solidFill>
                <a:latin typeface="Arial"/>
                <a:ea typeface="Arial"/>
                <a:cs typeface="Arial"/>
                <a:sym typeface="Arial"/>
              </a:rPr>
              <a:t>Apprendre et poser des questions pour clarifier votre compréhension.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260350" y="309562"/>
            <a:ext cx="7340600" cy="649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113A"/>
              </a:buClr>
              <a:buSzPct val="25000"/>
              <a:buFont typeface="Gill Sans"/>
              <a:buNone/>
            </a:pPr>
            <a:r>
              <a:rPr lang="fr-FR" sz="1800" b="0" i="0" u="none" strike="noStrike" cap="none">
                <a:solidFill>
                  <a:srgbClr val="C2113A"/>
                </a:solidFill>
                <a:latin typeface="Gill Sans"/>
                <a:ea typeface="Gill Sans"/>
                <a:cs typeface="Gill Sans"/>
                <a:sym typeface="Gill Sans"/>
              </a:rPr>
              <a:t>OBJECTIFS D’APPRENTISSAGE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56589" y="1355725"/>
            <a:ext cx="5279059" cy="35702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Cabin"/>
              <a:buNone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lang="fr-FR" sz="2000" b="0" i="0" u="none" strike="noStrike" cap="none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la fin </a:t>
            </a: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de cette session, les participants seront capables de 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100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Comprendre le but et l'importance d'une lettre de motivation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100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Être en mesure d'appliquer les bonnes pratiques à leur propre lettre de </a:t>
            </a:r>
            <a:r>
              <a:rPr lang="fr-FR" sz="2000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motivation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Cabin"/>
              <a:buNone/>
            </a:pPr>
            <a:r>
              <a:rPr lang="fr-FR" sz="16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/>
            </a:r>
            <a:br>
              <a:rPr lang="fr-FR" sz="16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</a:br>
            <a:endParaRPr lang="fr-FR" sz="1600" b="0" i="0" u="none" strike="noStrike" cap="none" dirty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2565400"/>
            <a:ext cx="3276600" cy="34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235350" y="1818400"/>
            <a:ext cx="8208900" cy="30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25000"/>
              <a:buFont typeface="Cabin"/>
              <a:buNone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Chaque CV devrait être accompagné d'une lettre de motivation qui </a:t>
            </a:r>
            <a:r>
              <a:rPr lang="fr-FR" sz="2000" b="0" i="0" u="none" strike="noStrike" cap="none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exp</a:t>
            </a:r>
            <a:r>
              <a:rPr lang="fr-FR" sz="2000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lique </a:t>
            </a:r>
            <a:r>
              <a:rPr lang="fr-FR" sz="2000" b="0" i="0" u="none" strike="noStrike" cap="none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lang="fr-FR" sz="2000" b="0" i="0" u="none" strike="noStrike" cap="none" dirty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Arial"/>
              <a:buNone/>
            </a:pPr>
            <a:endParaRPr sz="2000" b="0" i="0" u="none" strike="noStrike" cap="none" dirty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100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Pourquoi vous êtes intéressé par le poste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Arial"/>
              <a:buNone/>
            </a:pPr>
            <a:endParaRPr sz="2000" b="0" i="0" u="none" strike="noStrike" cap="none" dirty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100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Ce que vous </a:t>
            </a:r>
            <a:r>
              <a:rPr lang="fr-FR" sz="2000" b="0" i="0" u="none" strike="noStrike" cap="none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pouvez </a:t>
            </a: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offrir à l'employeur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Arial"/>
              <a:buNone/>
            </a:pPr>
            <a:endParaRPr sz="2000" b="0" i="0" u="none" strike="noStrike" cap="none" dirty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100000"/>
              <a:buFont typeface="Arial"/>
              <a:buChar char="•"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Pourquoi vous et l'organisation forme</a:t>
            </a:r>
            <a:r>
              <a:rPr lang="fr-FR" sz="2000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z</a:t>
            </a: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 un bon </a:t>
            </a:r>
            <a:endParaRPr lang="fr-FR" sz="2000" b="0" i="0" u="none" strike="noStrike" cap="none" dirty="0" smtClean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100000"/>
            </a:pPr>
            <a:r>
              <a:rPr lang="fr-FR" sz="2000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2000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    match</a:t>
            </a:r>
            <a:endParaRPr lang="fr-FR" sz="2000" b="0" i="0" u="none" strike="noStrike" cap="none" dirty="0">
              <a:solidFill>
                <a:srgbClr val="17375E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Arial"/>
              <a:buNone/>
            </a:pPr>
            <a:endParaRPr sz="1600" b="0" i="0" u="none" strike="noStrike" cap="none" dirty="0">
              <a:solidFill>
                <a:srgbClr val="24406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431539" y="508000"/>
            <a:ext cx="8208912" cy="9005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ill Sans"/>
              <a:buNone/>
            </a:pPr>
            <a:r>
              <a:rPr lang="fr-FR" sz="18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LA </a:t>
            </a:r>
            <a:r>
              <a:rPr lang="fr-FR" sz="1800" b="0" i="0" u="none" strike="noStrike" cap="none" dirty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LETTRE DE </a:t>
            </a:r>
            <a:r>
              <a:rPr lang="fr-FR" sz="18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MOTIVATION : </a:t>
            </a:r>
            <a:endParaRPr lang="fr-FR" sz="1800" b="0" i="0" u="none" strike="noStrike" cap="none" dirty="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4" name="Shape 84"/>
          <p:cNvGrpSpPr/>
          <p:nvPr/>
        </p:nvGrpSpPr>
        <p:grpSpPr>
          <a:xfrm>
            <a:off x="6307388" y="3039850"/>
            <a:ext cx="2836605" cy="2836888"/>
            <a:chOff x="438460" y="1459665"/>
            <a:chExt cx="2836888" cy="2836888"/>
          </a:xfrm>
        </p:grpSpPr>
        <p:pic>
          <p:nvPicPr>
            <p:cNvPr id="85" name="Shape 8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8460" y="1459665"/>
              <a:ext cx="2836888" cy="2836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Shape 86"/>
            <p:cNvSpPr txBox="1"/>
            <p:nvPr/>
          </p:nvSpPr>
          <p:spPr>
            <a:xfrm rot="-324670">
              <a:off x="990996" y="2034409"/>
              <a:ext cx="2049707" cy="9233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fr-FR" sz="18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Nous sommes faits l'un pour l'autre! </a:t>
              </a:r>
            </a:p>
          </p:txBody>
        </p:sp>
      </p:grpSp>
      <p:sp>
        <p:nvSpPr>
          <p:cNvPr id="87" name="Shape 87"/>
          <p:cNvSpPr/>
          <p:nvPr/>
        </p:nvSpPr>
        <p:spPr>
          <a:xfrm>
            <a:off x="152400" y="242500"/>
            <a:ext cx="65" cy="276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85762" y="415925"/>
            <a:ext cx="8232775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ct val="25000"/>
              <a:buFont typeface="Arial"/>
              <a:buNone/>
            </a:pPr>
            <a:r>
              <a:rPr lang="fr-FR" sz="1800" b="0" i="0" u="none" strike="noStrike" cap="none">
                <a:solidFill>
                  <a:srgbClr val="C0504D"/>
                </a:solidFill>
                <a:latin typeface="Arial"/>
                <a:ea typeface="Arial"/>
                <a:cs typeface="Arial"/>
                <a:sym typeface="Arial"/>
              </a:rPr>
              <a:t>STRUCTURE D'UNE LETTRE DE MOTIVATION</a:t>
            </a:r>
          </a:p>
        </p:txBody>
      </p:sp>
      <p:sp>
        <p:nvSpPr>
          <p:cNvPr id="94" name="Shape 94"/>
          <p:cNvSpPr/>
          <p:nvPr/>
        </p:nvSpPr>
        <p:spPr>
          <a:xfrm>
            <a:off x="385762" y="1185862"/>
            <a:ext cx="3438525" cy="1282700"/>
          </a:xfrm>
          <a:prstGeom prst="roundRect">
            <a:avLst>
              <a:gd name="adj" fmla="val 16667"/>
            </a:avLst>
          </a:prstGeom>
          <a:solidFill>
            <a:srgbClr val="C0504D"/>
          </a:solidFill>
          <a:ln w="9525" cap="flat" cmpd="sng">
            <a:solidFill>
              <a:srgbClr val="C050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Paragraphe 1 (Vous)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Pourquoi vous </a:t>
            </a:r>
            <a:r>
              <a:rPr lang="fr-FR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m'intéressez </a:t>
            </a:r>
          </a:p>
        </p:txBody>
      </p:sp>
      <p:sp>
        <p:nvSpPr>
          <p:cNvPr id="95" name="Shape 95"/>
          <p:cNvSpPr/>
          <p:nvPr/>
        </p:nvSpPr>
        <p:spPr>
          <a:xfrm>
            <a:off x="385762" y="2662238"/>
            <a:ext cx="3438525" cy="1284287"/>
          </a:xfrm>
          <a:prstGeom prst="roundRect">
            <a:avLst>
              <a:gd name="adj" fmla="val 16667"/>
            </a:avLst>
          </a:prstGeom>
          <a:solidFill>
            <a:srgbClr val="833E90"/>
          </a:solidFill>
          <a:ln w="9525" cap="flat" cmpd="sng">
            <a:solidFill>
              <a:srgbClr val="833E9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Paragraphe 2 </a:t>
            </a:r>
            <a:r>
              <a:rPr lang="fr-FR" sz="18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(Moi) </a:t>
            </a:r>
            <a:r>
              <a:rPr lang="fr-FR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 que je peux vous apporter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85762" y="4140200"/>
            <a:ext cx="3438525" cy="12827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1DB8D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Paragraphe 3 (Nous)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fr-FR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 que nous pouvons faire ensemble 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l="26087" t="25054" r="45543" b="21168"/>
          <a:stretch/>
        </p:blipFill>
        <p:spPr>
          <a:xfrm>
            <a:off x="4791973" y="1474787"/>
            <a:ext cx="3566835" cy="359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539552" y="1550036"/>
            <a:ext cx="7992887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7375E"/>
              </a:buClr>
              <a:buFont typeface="Cabin"/>
              <a:buChar char="●"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Vous présente</a:t>
            </a:r>
            <a:r>
              <a:rPr lang="fr-FR" sz="2000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7375E"/>
              </a:buClr>
              <a:buFont typeface="Cabin"/>
              <a:buChar char="●"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Exprimer votre intérêt et vos connaissances de l'entreprise et du poste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7375E"/>
              </a:buClr>
              <a:buFont typeface="Cabin"/>
              <a:buChar char="●"/>
            </a:pP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Clarifier et mettre en valeur vos qualifications spécifiques pour le poste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7375E"/>
              </a:buClr>
              <a:buFont typeface="Cabin"/>
              <a:buChar char="●"/>
            </a:pPr>
            <a:r>
              <a:rPr lang="fr-FR" sz="2000" b="0" i="0" u="none" strike="noStrike" cap="none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Montrer </a:t>
            </a: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votre capacité </a:t>
            </a:r>
            <a:r>
              <a:rPr lang="fr-FR" sz="2000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à</a:t>
            </a:r>
            <a:r>
              <a:rPr lang="fr-FR" sz="2000" b="0" i="0" u="none" strike="noStrike" cap="none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rédiger un texte clair et lisible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17375E"/>
              </a:buClr>
              <a:buFont typeface="Cabin"/>
              <a:buChar char="●"/>
            </a:pPr>
            <a:r>
              <a:rPr lang="fr-FR" sz="2000" b="0" i="0" u="none" strike="noStrike" cap="none" dirty="0" smtClean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Proposer </a:t>
            </a:r>
            <a:r>
              <a:rPr lang="fr-FR" sz="20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un rendez-vous pour un entretien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31539" y="508000"/>
            <a:ext cx="8208912" cy="9005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ill Sans"/>
              <a:buNone/>
            </a:pPr>
            <a:r>
              <a:rPr lang="fr-FR" sz="18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OBJECTIFS </a:t>
            </a:r>
            <a:r>
              <a:rPr lang="fr-FR" sz="1800" b="0" i="0" u="none" strike="noStrike" cap="none" dirty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DE LA LETTRE DE </a:t>
            </a:r>
            <a:r>
              <a:rPr lang="fr-FR" sz="18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MOTIVATION : </a:t>
            </a:r>
            <a:endParaRPr lang="fr-FR" sz="1800" b="0" i="0" u="none" strike="noStrike" cap="none" dirty="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39170" y="1624454"/>
            <a:ext cx="5803212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résente</a:t>
            </a:r>
            <a:r>
              <a:rPr lang="fr-FR" sz="1800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z-vous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(sans mentionner votre nom).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Expliquez </a:t>
            </a:r>
            <a:r>
              <a:rPr lang="fr-FR" sz="1800" b="0" i="0" u="none" strike="noStrike" cap="none" dirty="0">
                <a:solidFill>
                  <a:srgbClr val="17375E"/>
                </a:solidFill>
                <a:latin typeface="Cabin"/>
                <a:ea typeface="Cabin"/>
                <a:cs typeface="Cabin"/>
                <a:sym typeface="Cabin"/>
              </a:rPr>
              <a:t>à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l’employeur pourquoi vous êtes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intéressé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par le poste.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Mentionnez où vous avez trouv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é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l’annonce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Si vous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connaissez des personnes au sein de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la société, mentionnez-les !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Inclu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ez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le titre du poste (si disponible).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Soyez concis.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88216" y="548075"/>
            <a:ext cx="590465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ill Sans"/>
              <a:buNone/>
            </a:pPr>
            <a:r>
              <a:rPr lang="fr-FR" sz="18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PARAGRAPHE </a:t>
            </a:r>
            <a:r>
              <a:rPr lang="fr-FR" sz="1800" b="0" i="0" u="none" strike="noStrike" cap="none" dirty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1 (VOUS)</a:t>
            </a: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l="25217" t="20351" r="44783"/>
          <a:stretch/>
        </p:blipFill>
        <p:spPr>
          <a:xfrm>
            <a:off x="6233846" y="1624454"/>
            <a:ext cx="2651736" cy="374246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88216" y="1379070"/>
            <a:ext cx="8116232" cy="45156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Répondez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à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la question </a:t>
            </a:r>
            <a:r>
              <a:rPr lang="fr-FR" sz="1800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«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Pourquoi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seriez-vous bien pour ce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poste ? »</a:t>
            </a:r>
            <a:endParaRPr lang="fr-FR"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Evite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z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de reprendre les détails de votre CV,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concentrez-vous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sur vos compétences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Fourni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ssez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des exemples spécifiques pour aligner votre expérience et vos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compétences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avec les exigences du poste.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Montrez que vous connaissez la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société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et que vous comprenez les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tâches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du poste en question. 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Utilisez des mots-clés repris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de la description du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poste, pour mettre en avant votre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compréhension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et vos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compétences.</a:t>
            </a:r>
            <a:endParaRPr lang="fr-FR"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Soyez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enthousiaste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et positi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(ne pas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transmettre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des idées négatives sur votre profil, par exemple :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« Je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n'ai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pas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d'expérience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…»</a:t>
            </a:r>
            <a:endParaRPr lang="fr-FR"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74481" y="548075"/>
            <a:ext cx="590465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ill Sans"/>
              <a:buNone/>
            </a:pPr>
            <a:r>
              <a:rPr lang="fr-FR" sz="18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PARAGRAPHE </a:t>
            </a:r>
            <a:r>
              <a:rPr lang="fr-FR" sz="1800" b="0" i="0" u="none" strike="noStrike" cap="none" dirty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2 (MOI)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88216" y="1447800"/>
            <a:ext cx="5316234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Répétez votre motivation et intérêt pour le poste.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Répétez pourquoi vous êtes un bon match pour le poste.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(Vous n’avez pas besoin d’un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fr-FR" sz="1800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ème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paragraphe si vous avez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déjà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mentionné ces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détails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dans le 1er ou le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2ème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 paragraphe)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Précisez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comment </a:t>
            </a:r>
            <a:r>
              <a:rPr lang="fr-FR" sz="1800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on peut 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vous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joindre </a:t>
            </a: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et quelles sont vos disponibilités</a:t>
            </a:r>
            <a:r>
              <a:rPr lang="fr-FR" sz="1800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C"/>
              </a:buClr>
              <a:buSzPct val="100000"/>
              <a:buFont typeface="Arial"/>
              <a:buChar char="•"/>
            </a:pPr>
            <a:r>
              <a:rPr lang="fr-FR" sz="1800" b="0" i="0" u="none" strike="noStrike" cap="none" dirty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Terminez avec une </a:t>
            </a:r>
            <a:r>
              <a:rPr lang="fr-FR" sz="1800" b="0" i="0" u="none" strike="noStrike" cap="none" dirty="0" smtClean="0">
                <a:solidFill>
                  <a:srgbClr val="002A6C"/>
                </a:solidFill>
                <a:latin typeface="Cabin"/>
                <a:ea typeface="Cabin"/>
                <a:cs typeface="Cabin"/>
                <a:sym typeface="Cabin"/>
              </a:rPr>
              <a:t>formule de politesse et votre nom.</a:t>
            </a:r>
            <a:endParaRPr lang="fr-FR"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002A6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69040" y="358293"/>
            <a:ext cx="590465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Gill Sans"/>
              <a:buNone/>
            </a:pPr>
            <a:r>
              <a:rPr lang="fr-FR" sz="1800" b="0" i="0" u="none" strike="noStrike" cap="none" dirty="0" smtClean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PARAGRAPHE </a:t>
            </a:r>
            <a:r>
              <a:rPr lang="fr-FR" sz="1800" b="0" i="0" u="none" strike="noStrike" cap="none" dirty="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3 (NOUS)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432561" y="2097157"/>
            <a:ext cx="4002156" cy="3001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tent empty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 empty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ntent empty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ack cover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711</Words>
  <Application>Microsoft Office PowerPoint</Application>
  <PresentationFormat>Affichage à l'écran (4:3)</PresentationFormat>
  <Paragraphs>128</Paragraphs>
  <Slides>14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Cabin</vt:lpstr>
      <vt:lpstr>Calibri</vt:lpstr>
      <vt:lpstr>Gill Sans</vt:lpstr>
      <vt:lpstr>Arial</vt:lpstr>
      <vt:lpstr>Thème Office</vt:lpstr>
      <vt:lpstr>1_Content empty</vt:lpstr>
      <vt:lpstr>Content empty</vt:lpstr>
      <vt:lpstr>2_Content empty</vt:lpstr>
      <vt:lpstr>Back cover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Samah Dahhou</cp:lastModifiedBy>
  <cp:revision>7</cp:revision>
  <dcterms:modified xsi:type="dcterms:W3CDTF">2018-12-07T15:22:13Z</dcterms:modified>
</cp:coreProperties>
</file>