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Title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9775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973" y="1964267"/>
            <a:ext cx="5714228" cy="2421464"/>
          </a:xfrm>
        </p:spPr>
        <p:txBody>
          <a:bodyPr anchor="b">
            <a:normAutofit/>
          </a:bodyPr>
          <a:lstStyle>
            <a:lvl1pPr algn="r">
              <a:defRPr sz="4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973" y="4385733"/>
            <a:ext cx="5714228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2311" y="5870576"/>
            <a:ext cx="1212173" cy="3778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8/30/24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973" y="5870576"/>
            <a:ext cx="3932137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0685" y="5870576"/>
            <a:ext cx="417516" cy="3778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689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732865"/>
            <a:ext cx="7772400" cy="566738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4401" y="932112"/>
            <a:ext cx="6858000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5299603"/>
            <a:ext cx="77724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075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609602"/>
            <a:ext cx="7772399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4343400"/>
            <a:ext cx="7772399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4285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88671" y="3352800"/>
            <a:ext cx="6876133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266" y="4343400"/>
            <a:ext cx="77724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0030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291648"/>
            <a:ext cx="7772401" cy="1468800"/>
          </a:xfrm>
        </p:spPr>
        <p:txBody>
          <a:bodyPr anchor="b">
            <a:normAutofit/>
          </a:bodyPr>
          <a:lstStyle>
            <a:lvl1pPr algn="l">
              <a:defRPr sz="2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60448"/>
            <a:ext cx="7772402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1054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" y="3886200"/>
            <a:ext cx="7772401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75200"/>
            <a:ext cx="7772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2647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40" y="609602"/>
            <a:ext cx="7772401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64440" y="3505200"/>
            <a:ext cx="777240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439" y="4343400"/>
            <a:ext cx="7772401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8101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9494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2978" y="609600"/>
            <a:ext cx="1676621" cy="5181601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990184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552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969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308581"/>
            <a:ext cx="77724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4777381"/>
            <a:ext cx="777240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208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2142068"/>
            <a:ext cx="3813048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6553" y="2142068"/>
            <a:ext cx="3813048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358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480" y="2218267"/>
            <a:ext cx="354060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1120" y="2218267"/>
            <a:ext cx="35184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6552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710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609601"/>
            <a:ext cx="7772400" cy="145626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760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017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718" y="1557868"/>
            <a:ext cx="2862910" cy="1439332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144" y="609601"/>
            <a:ext cx="4627975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718" y="2997200"/>
            <a:ext cx="2862910" cy="184573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350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128" y="1735672"/>
            <a:ext cx="4097204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29200" y="914400"/>
            <a:ext cx="3200400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2128" y="3107272"/>
            <a:ext cx="4097204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280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42068"/>
            <a:ext cx="7772400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23712" y="5870576"/>
            <a:ext cx="1212173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8/30/24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5870576"/>
            <a:ext cx="5990311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12085" y="5870576"/>
            <a:ext cx="417516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6086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20112"/>
            <a:ext cx="7772400" cy="1456267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cs typeface="Times New Roman" panose="02020603050405020304" pitchFamily="18" charset="0"/>
              </a:rPr>
              <a:t>SHOPBUDDY</a:t>
            </a:r>
            <a:r>
              <a:rPr sz="3200" dirty="0">
                <a:cs typeface="Times New Roman" panose="02020603050405020304" pitchFamily="18" charset="0"/>
              </a:rPr>
              <a:t> AI Chatbot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2273302"/>
            <a:ext cx="7772400" cy="265006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+mj-lt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+mj-lt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+mj-lt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+mj-lt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8E6844-B421-9DEC-9B65-E38EF1FB6D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9239680"/>
              </p:ext>
            </p:extLst>
          </p:nvPr>
        </p:nvGraphicFramePr>
        <p:xfrm>
          <a:off x="972704" y="2841992"/>
          <a:ext cx="7256895" cy="157393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2819123">
                  <a:extLst>
                    <a:ext uri="{9D8B030D-6E8A-4147-A177-3AD203B41FA5}">
                      <a16:colId xmlns:a16="http://schemas.microsoft.com/office/drawing/2014/main" val="447216386"/>
                    </a:ext>
                  </a:extLst>
                </a:gridCol>
                <a:gridCol w="4437772">
                  <a:extLst>
                    <a:ext uri="{9D8B030D-6E8A-4147-A177-3AD203B41FA5}">
                      <a16:colId xmlns:a16="http://schemas.microsoft.com/office/drawing/2014/main" val="860536802"/>
                    </a:ext>
                  </a:extLst>
                </a:gridCol>
              </a:tblGrid>
              <a:tr h="3147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cap="all" dirty="0">
                          <a:effectLst/>
                          <a:latin typeface="+mn-lt"/>
                        </a:rPr>
                        <a:t>NAME</a:t>
                      </a:r>
                      <a:endParaRPr lang="en-US" sz="16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cap="all" dirty="0">
                          <a:effectLst/>
                          <a:latin typeface="+mn-lt"/>
                        </a:rPr>
                        <a:t>ANINDA SUNDAR MOHANTY</a:t>
                      </a:r>
                      <a:endParaRPr lang="en-US" sz="16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79682674"/>
                  </a:ext>
                </a:extLst>
              </a:tr>
              <a:tr h="3147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cap="all">
                          <a:effectLst/>
                          <a:latin typeface="+mn-lt"/>
                        </a:rPr>
                        <a:t>roll number</a:t>
                      </a:r>
                      <a:endParaRPr lang="en-US" sz="16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cap="all">
                          <a:effectLst/>
                          <a:latin typeface="+mn-lt"/>
                        </a:rPr>
                        <a:t>2214501082</a:t>
                      </a:r>
                      <a:endParaRPr lang="en-US" sz="16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58554489"/>
                  </a:ext>
                </a:extLst>
              </a:tr>
              <a:tr h="3147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cap="all">
                          <a:effectLst/>
                          <a:latin typeface="+mn-lt"/>
                        </a:rPr>
                        <a:t>program</a:t>
                      </a:r>
                      <a:endParaRPr lang="en-US" sz="16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cap="all" dirty="0">
                          <a:effectLst/>
                          <a:latin typeface="+mn-lt"/>
                        </a:rPr>
                        <a:t>MASTER of COMPUTER APPLICATIONS (MCA)</a:t>
                      </a:r>
                      <a:endParaRPr lang="en-US" sz="16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26188026"/>
                  </a:ext>
                </a:extLst>
              </a:tr>
              <a:tr h="3147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cap="all">
                          <a:effectLst/>
                          <a:latin typeface="+mn-lt"/>
                        </a:rPr>
                        <a:t>semester</a:t>
                      </a:r>
                      <a:endParaRPr lang="en-US" sz="16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cap="all" dirty="0">
                          <a:effectLst/>
                          <a:latin typeface="+mn-lt"/>
                        </a:rPr>
                        <a:t>iV</a:t>
                      </a:r>
                      <a:endParaRPr lang="en-US" sz="16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2312022"/>
                  </a:ext>
                </a:extLst>
              </a:tr>
              <a:tr h="3147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DATE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31/08/2024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6321621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306787B-926F-F9FB-5FD0-EEF3EFFB0DD6}"/>
              </a:ext>
            </a:extLst>
          </p:cNvPr>
          <p:cNvSpPr txBox="1"/>
          <p:nvPr/>
        </p:nvSpPr>
        <p:spPr>
          <a:xfrm>
            <a:off x="2642465" y="1497720"/>
            <a:ext cx="38590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rPr>
              <a:t>An Intelligent E-commerce Solution</a:t>
            </a:r>
          </a:p>
          <a:p>
            <a:endParaRPr 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Cost Estimation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2068"/>
            <a:ext cx="8213834" cy="3649133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dirty="0"/>
              <a:t>Development Costs:</a:t>
            </a:r>
          </a:p>
          <a:p>
            <a:pPr lvl="1">
              <a:buFont typeface="Wingdings" pitchFamily="2" charset="2"/>
              <a:buChar char="q"/>
            </a:pPr>
            <a:r>
              <a:rPr dirty="0"/>
              <a:t>$10,000 - $12,000 (Labor), $1,000 - $1,500 (Tools)</a:t>
            </a:r>
          </a:p>
          <a:p>
            <a:endParaRPr dirty="0"/>
          </a:p>
          <a:p>
            <a:pPr>
              <a:buFont typeface="Wingdings" pitchFamily="2" charset="2"/>
              <a:buChar char="Ø"/>
            </a:pPr>
            <a:r>
              <a:rPr dirty="0"/>
              <a:t>Deployment Costs:</a:t>
            </a:r>
          </a:p>
          <a:p>
            <a:pPr lvl="1">
              <a:buFont typeface="Wingdings" pitchFamily="2" charset="2"/>
              <a:buChar char="q"/>
            </a:pPr>
            <a:r>
              <a:rPr dirty="0"/>
              <a:t> $1,000 - $1,500/year (Hosting), $100 - $200/year (SSL)</a:t>
            </a:r>
          </a:p>
          <a:p>
            <a:endParaRPr dirty="0"/>
          </a:p>
          <a:p>
            <a:pPr>
              <a:buFont typeface="Wingdings" pitchFamily="2" charset="2"/>
              <a:buChar char="Ø"/>
            </a:pPr>
            <a:r>
              <a:rPr dirty="0"/>
              <a:t>Maintenance Costs:</a:t>
            </a:r>
          </a:p>
          <a:p>
            <a:pPr lvl="1">
              <a:buFont typeface="Wingdings" pitchFamily="2" charset="2"/>
              <a:buChar char="q"/>
            </a:pPr>
            <a:r>
              <a:rPr dirty="0"/>
              <a:t> $2,000 - $3,000/year (Ongoing Maintenance)</a:t>
            </a:r>
          </a:p>
          <a:p>
            <a:endParaRPr dirty="0"/>
          </a:p>
          <a:p>
            <a:pPr>
              <a:buFont typeface="Wingdings" pitchFamily="2" charset="2"/>
              <a:buChar char="Ø"/>
            </a:pPr>
            <a:r>
              <a:rPr dirty="0"/>
              <a:t>Total Estimated Cost:</a:t>
            </a:r>
          </a:p>
          <a:p>
            <a:pPr lvl="1">
              <a:buFont typeface="Wingdings" pitchFamily="2" charset="2"/>
              <a:buChar char="q"/>
            </a:pPr>
            <a:r>
              <a:rPr dirty="0"/>
              <a:t>$19,100 - $25,200 for the first year.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dirty="0"/>
              <a:t> Multilingual Support: To cater to a global audience.</a:t>
            </a:r>
          </a:p>
          <a:p>
            <a:pPr>
              <a:buFont typeface="Wingdings" pitchFamily="2" charset="2"/>
              <a:buChar char="Ø"/>
            </a:pPr>
            <a:r>
              <a:rPr dirty="0"/>
              <a:t> Voice Interaction: For hands-free user engagement.</a:t>
            </a:r>
          </a:p>
          <a:p>
            <a:pPr>
              <a:buFont typeface="Wingdings" pitchFamily="2" charset="2"/>
              <a:buChar char="Ø"/>
            </a:pPr>
            <a:r>
              <a:rPr dirty="0"/>
              <a:t> Enhanced NLP: To improve user query understanding and context handling.</a:t>
            </a:r>
          </a:p>
          <a:p>
            <a:pPr>
              <a:buFont typeface="Wingdings" pitchFamily="2" charset="2"/>
              <a:buChar char="Ø"/>
            </a:pPr>
            <a:r>
              <a:rPr dirty="0"/>
              <a:t> Integration with More Platforms: Extend support to social media and other channels.</a:t>
            </a:r>
          </a:p>
          <a:p>
            <a:pPr>
              <a:buFont typeface="Wingdings" pitchFamily="2" charset="2"/>
              <a:buChar char="Ø"/>
            </a:pPr>
            <a:r>
              <a:rPr dirty="0"/>
              <a:t>Advanced Analytics: Real-time user interaction analytics for better decision-making.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dirty="0"/>
              <a:t>Summary:</a:t>
            </a:r>
          </a:p>
          <a:p>
            <a:pPr lvl="1">
              <a:buFont typeface="Wingdings" pitchFamily="2" charset="2"/>
              <a:buChar char="q"/>
            </a:pPr>
            <a:r>
              <a:rPr dirty="0"/>
              <a:t> ShopSense AI Chatbot offers an innovative solution for enhancing customer support and user engagement on e-commerce platforms.</a:t>
            </a:r>
          </a:p>
          <a:p>
            <a:endParaRPr dirty="0"/>
          </a:p>
          <a:p>
            <a:pPr>
              <a:buFont typeface="Wingdings" pitchFamily="2" charset="2"/>
              <a:buChar char="Ø"/>
            </a:pPr>
            <a:r>
              <a:rPr dirty="0"/>
              <a:t>Impact:</a:t>
            </a:r>
          </a:p>
          <a:p>
            <a:pPr lvl="1">
              <a:buFont typeface="Wingdings" pitchFamily="2" charset="2"/>
              <a:buChar char="q"/>
            </a:pPr>
            <a:r>
              <a:rPr dirty="0"/>
              <a:t>Reduces operational costs, improves user satisfaction, and supports scalable growth for businesses.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609601"/>
            <a:ext cx="8297917" cy="5822730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66172"/>
            <a:ext cx="7772400" cy="364913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dirty="0"/>
              <a:t>Overview:</a:t>
            </a:r>
          </a:p>
          <a:p>
            <a:pPr lvl="1">
              <a:buFont typeface="Wingdings" pitchFamily="2" charset="2"/>
              <a:buChar char="q"/>
            </a:pPr>
            <a:r>
              <a:rPr dirty="0"/>
              <a:t>ShopSense is an AI-powered chatbot designed to enhance customer engagement and support for e-commerce platforms.</a:t>
            </a:r>
          </a:p>
          <a:p>
            <a:endParaRPr dirty="0"/>
          </a:p>
          <a:p>
            <a:pPr>
              <a:buFont typeface="Wingdings" pitchFamily="2" charset="2"/>
              <a:buChar char="Ø"/>
            </a:pPr>
            <a:r>
              <a:rPr dirty="0"/>
              <a:t>Purpose:</a:t>
            </a:r>
          </a:p>
          <a:p>
            <a:pPr lvl="1">
              <a:buFont typeface="Wingdings" pitchFamily="2" charset="2"/>
              <a:buChar char="q"/>
            </a:pPr>
            <a:r>
              <a:rPr dirty="0"/>
              <a:t>To provide a seamless shopping experience through natural language understanding and interactive features.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 and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65868"/>
            <a:ext cx="7772400" cy="364913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dirty="0"/>
              <a:t>Problem Statement:</a:t>
            </a:r>
          </a:p>
          <a:p>
            <a:pPr lvl="1">
              <a:buFont typeface="Wingdings" pitchFamily="2" charset="2"/>
              <a:buChar char="q"/>
            </a:pPr>
            <a:r>
              <a:rPr dirty="0"/>
              <a:t>E-commerce platforms often struggle with customer support efficiency, personalized user experiences, and managing high volumes of queries.</a:t>
            </a:r>
          </a:p>
          <a:p>
            <a:endParaRPr dirty="0"/>
          </a:p>
          <a:p>
            <a:pPr>
              <a:buFont typeface="Wingdings" pitchFamily="2" charset="2"/>
              <a:buChar char="Ø"/>
            </a:pPr>
            <a:r>
              <a:rPr dirty="0"/>
              <a:t>Objectives:</a:t>
            </a:r>
          </a:p>
          <a:p>
            <a:pPr lvl="1">
              <a:buFont typeface="Wingdings" pitchFamily="2" charset="2"/>
              <a:buChar char="q"/>
            </a:pPr>
            <a:r>
              <a:rPr dirty="0"/>
              <a:t>Improve customer support through automation.</a:t>
            </a:r>
          </a:p>
          <a:p>
            <a:pPr lvl="1">
              <a:buFont typeface="Wingdings" pitchFamily="2" charset="2"/>
              <a:buChar char="q"/>
            </a:pPr>
            <a:r>
              <a:rPr dirty="0"/>
              <a:t>Enhance user experience with personalized recommendations.</a:t>
            </a:r>
          </a:p>
          <a:p>
            <a:pPr lvl="1">
              <a:buFont typeface="Wingdings" pitchFamily="2" charset="2"/>
              <a:buChar char="q"/>
            </a:pPr>
            <a:r>
              <a:rPr dirty="0"/>
              <a:t>Reduce response time and operational costs.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546541"/>
            <a:ext cx="7772400" cy="1456267"/>
          </a:xfrm>
        </p:spPr>
        <p:txBody>
          <a:bodyPr/>
          <a:lstStyle/>
          <a:p>
            <a:r>
              <a:rPr dirty="0"/>
              <a:t>System Analysis and Design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9088" y="2065868"/>
            <a:ext cx="8234854" cy="28623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Wingdings" pitchFamily="2" charset="2"/>
              <a:buChar char="Ø"/>
              <a:defRPr cap="none">
                <a:effectLst/>
              </a:defRPr>
            </a:lvl1pPr>
            <a:lvl2pPr marL="742950" lvl="1" indent="-285750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Wingdings" pitchFamily="2" charset="2"/>
              <a:buChar char="q"/>
              <a:defRPr sz="1600" cap="none">
                <a:effectLst/>
              </a:defRPr>
            </a:lvl2pPr>
            <a:lvl3pPr marL="1200150" indent="-285750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cap="none">
                <a:effectLst/>
              </a:defRPr>
            </a:lvl3pPr>
            <a:lvl4pPr marL="1543050" indent="-171450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cap="none">
                <a:effectLst/>
              </a:defRPr>
            </a:lvl4pPr>
            <a:lvl5pPr marL="2000250" indent="-171450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cap="none">
                <a:effectLst/>
              </a:defRPr>
            </a:lvl5pPr>
            <a:lvl6pPr marL="2514600" indent="-228600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cap="none">
                <a:effectLst/>
              </a:defRPr>
            </a:lvl6pPr>
            <a:lvl7pPr marL="2971800" indent="-228600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cap="none">
                <a:effectLst/>
              </a:defRPr>
            </a:lvl7pPr>
            <a:lvl8pPr marL="3429000" indent="-228600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cap="none">
                <a:effectLst/>
              </a:defRPr>
            </a:lvl8pPr>
            <a:lvl9pPr marL="3886200" indent="-228600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cap="none">
                <a:effectLst/>
              </a:defRPr>
            </a:lvl9pPr>
          </a:lstStyle>
          <a:p>
            <a:endParaRPr dirty="0"/>
          </a:p>
          <a:p>
            <a:pPr marL="0" indent="0">
              <a:buNone/>
            </a:pPr>
            <a:endParaRPr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61C2864-E1BA-61CB-C939-E0013214C3B4}"/>
              </a:ext>
            </a:extLst>
          </p:cNvPr>
          <p:cNvSpPr txBox="1">
            <a:spLocks/>
          </p:cNvSpPr>
          <p:nvPr/>
        </p:nvSpPr>
        <p:spPr>
          <a:xfrm>
            <a:off x="457201" y="2082221"/>
            <a:ext cx="7772400" cy="3815254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Ø"/>
            </a:pPr>
            <a:r>
              <a:rPr lang="en-US" dirty="0"/>
              <a:t>System Architecture: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Built on Node.js with Express.js for the backend.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Integrated with Dialogflow CX for natural language processing.	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Uses MongoDB as the database to store user and product information.</a:t>
            </a:r>
          </a:p>
          <a:p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Key Components: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Controllers for managing user interactions.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Routes for defining API endpoints.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Services for handling business logic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Software Requirement Specifications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65868"/>
            <a:ext cx="7772400" cy="364913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dirty="0"/>
              <a:t>Functional Requirements:</a:t>
            </a:r>
          </a:p>
          <a:p>
            <a:pPr lvl="1">
              <a:buFont typeface="Wingdings" pitchFamily="2" charset="2"/>
              <a:buChar char="q"/>
            </a:pPr>
            <a:r>
              <a:rPr dirty="0"/>
              <a:t>Ability to handle customer queries and provide instant responses.</a:t>
            </a:r>
          </a:p>
          <a:p>
            <a:pPr lvl="1">
              <a:buFont typeface="Wingdings" pitchFamily="2" charset="2"/>
              <a:buChar char="q"/>
            </a:pPr>
            <a:r>
              <a:rPr dirty="0"/>
              <a:t>Support for product browsing, order tracking, and customer support.</a:t>
            </a:r>
          </a:p>
          <a:p>
            <a:endParaRPr dirty="0"/>
          </a:p>
          <a:p>
            <a:pPr>
              <a:buFont typeface="Wingdings" pitchFamily="2" charset="2"/>
              <a:buChar char="Ø"/>
            </a:pPr>
            <a:r>
              <a:rPr dirty="0"/>
              <a:t>Non-Functional Requirements:</a:t>
            </a:r>
            <a:endParaRPr lang="en-US" dirty="0"/>
          </a:p>
          <a:p>
            <a:pPr lvl="1">
              <a:buFont typeface="Wingdings" pitchFamily="2" charset="2"/>
              <a:buChar char="q"/>
            </a:pPr>
            <a:r>
              <a:rPr lang="en-US" dirty="0"/>
              <a:t>High availability and scalability to handle peak loads.</a:t>
            </a:r>
          </a:p>
          <a:p>
            <a:pPr lvl="1">
              <a:buFont typeface="Wingdings" pitchFamily="2" charset="2"/>
              <a:buChar char="q"/>
            </a:pPr>
            <a:r>
              <a:rPr dirty="0"/>
              <a:t>Secure data transactions and storage.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Development and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dirty="0"/>
              <a:t>Technologies Used:</a:t>
            </a:r>
          </a:p>
          <a:p>
            <a:pPr lvl="1">
              <a:buFont typeface="Wingdings" pitchFamily="2" charset="2"/>
              <a:buChar char="q"/>
            </a:pPr>
            <a:r>
              <a:rPr dirty="0"/>
              <a:t>Dialogflow CX: For NLP and managing conversational flows.</a:t>
            </a:r>
          </a:p>
          <a:p>
            <a:pPr lvl="1">
              <a:buFont typeface="Wingdings" pitchFamily="2" charset="2"/>
              <a:buChar char="q"/>
            </a:pPr>
            <a:r>
              <a:rPr dirty="0"/>
              <a:t>Node.js &amp; Express.js: For server-side logic and API management.</a:t>
            </a:r>
          </a:p>
          <a:p>
            <a:pPr lvl="1">
              <a:buFont typeface="Wingdings" pitchFamily="2" charset="2"/>
              <a:buChar char="q"/>
            </a:pPr>
            <a:r>
              <a:rPr dirty="0"/>
              <a:t>MongoDB: As the NoSQL database for storing product and order information.</a:t>
            </a:r>
          </a:p>
          <a:p>
            <a:endParaRPr dirty="0"/>
          </a:p>
          <a:p>
            <a:pPr>
              <a:buFont typeface="Wingdings" pitchFamily="2" charset="2"/>
              <a:buChar char="Ø"/>
            </a:pPr>
            <a:r>
              <a:rPr dirty="0"/>
              <a:t>Coding Structure:</a:t>
            </a:r>
          </a:p>
          <a:p>
            <a:pPr lvl="1">
              <a:buFont typeface="Wingdings" pitchFamily="2" charset="2"/>
              <a:buChar char="q"/>
            </a:pPr>
            <a:r>
              <a:rPr dirty="0"/>
              <a:t>Modular architecture with controllers, routes, and services.</a:t>
            </a:r>
          </a:p>
          <a:p>
            <a:pPr lvl="1">
              <a:buFont typeface="Wingdings" pitchFamily="2" charset="2"/>
              <a:buChar char="q"/>
            </a:pPr>
            <a:r>
              <a:rPr dirty="0"/>
              <a:t>Asynchronous programming using async/await for efficient API handling.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Key Features of Shop</a:t>
            </a:r>
            <a:r>
              <a:rPr lang="en-US" dirty="0"/>
              <a:t>BUDDY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dirty="0"/>
              <a:t>Browse Products: Users can easily browse and filter products.</a:t>
            </a:r>
          </a:p>
          <a:p>
            <a:pPr>
              <a:buFont typeface="Wingdings" pitchFamily="2" charset="2"/>
              <a:buChar char="Ø"/>
            </a:pPr>
            <a:r>
              <a:rPr dirty="0"/>
              <a:t>Order Tracking: Provides real-time order status updates.</a:t>
            </a:r>
          </a:p>
          <a:p>
            <a:pPr>
              <a:buFont typeface="Wingdings" pitchFamily="2" charset="2"/>
              <a:buChar char="Ø"/>
            </a:pPr>
            <a:r>
              <a:rPr dirty="0"/>
              <a:t>Customer Support: Automated responses to common queries and seamless escalation to human agents.</a:t>
            </a:r>
          </a:p>
          <a:p>
            <a:pPr>
              <a:buFont typeface="Wingdings" pitchFamily="2" charset="2"/>
              <a:buChar char="Ø"/>
            </a:pPr>
            <a:r>
              <a:rPr dirty="0"/>
              <a:t>Check Latest Deals: Users can view ongoing promotions and discounts.</a:t>
            </a:r>
          </a:p>
          <a:p>
            <a:pPr>
              <a:buFont typeface="Wingdings" pitchFamily="2" charset="2"/>
              <a:buChar char="Ø"/>
            </a:pPr>
            <a:r>
              <a:rPr dirty="0"/>
              <a:t>Personalized Recommendations: Offers tailored product suggestions based on user behavior.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Testing and Debugging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Ø"/>
            </a:pPr>
            <a:r>
              <a:rPr dirty="0"/>
              <a:t>Testing Strategy:</a:t>
            </a:r>
          </a:p>
          <a:p>
            <a:pPr lvl="1">
              <a:buFont typeface="Wingdings" pitchFamily="2" charset="2"/>
              <a:buChar char="q"/>
            </a:pPr>
            <a:r>
              <a:rPr dirty="0"/>
              <a:t>Unit testing for individual components.</a:t>
            </a:r>
          </a:p>
          <a:p>
            <a:pPr lvl="1">
              <a:buFont typeface="Wingdings" pitchFamily="2" charset="2"/>
              <a:buChar char="q"/>
            </a:pPr>
            <a:r>
              <a:rPr dirty="0"/>
              <a:t>Integration testing to ensure seamless interaction between components.</a:t>
            </a:r>
          </a:p>
          <a:p>
            <a:endParaRPr dirty="0"/>
          </a:p>
          <a:p>
            <a:pPr>
              <a:buFont typeface="Wingdings" pitchFamily="2" charset="2"/>
              <a:buChar char="Ø"/>
            </a:pPr>
            <a:r>
              <a:rPr dirty="0"/>
              <a:t>Test Cases Conducted:</a:t>
            </a:r>
          </a:p>
          <a:p>
            <a:pPr lvl="1">
              <a:buFont typeface="Wingdings" pitchFamily="2" charset="2"/>
              <a:buChar char="q"/>
            </a:pPr>
            <a:r>
              <a:rPr dirty="0"/>
              <a:t>Tested key functionalities like product search, order tracking, and user interactions.</a:t>
            </a:r>
          </a:p>
          <a:p>
            <a:endParaRPr dirty="0"/>
          </a:p>
          <a:p>
            <a:pPr>
              <a:buFont typeface="Wingdings" pitchFamily="2" charset="2"/>
              <a:buChar char="Ø"/>
            </a:pPr>
            <a:r>
              <a:rPr dirty="0"/>
              <a:t>Results:</a:t>
            </a:r>
          </a:p>
          <a:p>
            <a:pPr lvl="1">
              <a:buFont typeface="Wingdings" pitchFamily="2" charset="2"/>
              <a:buChar char="q"/>
            </a:pPr>
            <a:r>
              <a:rPr dirty="0"/>
              <a:t>All critical functionalities passed testing phases.</a:t>
            </a:r>
          </a:p>
          <a:p>
            <a:pPr lvl="1">
              <a:buFont typeface="Wingdings" pitchFamily="2" charset="2"/>
              <a:buChar char="q"/>
            </a:pPr>
            <a:r>
              <a:rPr dirty="0"/>
              <a:t>Bugs related to input validation and response accuracy were identified and resolved.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Security Measures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65868"/>
            <a:ext cx="7772400" cy="3649133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dirty="0"/>
              <a:t>Current Status:</a:t>
            </a:r>
          </a:p>
          <a:p>
            <a:pPr lvl="1">
              <a:buFont typeface="Wingdings" pitchFamily="2" charset="2"/>
              <a:buChar char="q"/>
            </a:pPr>
            <a:r>
              <a:rPr dirty="0"/>
              <a:t>No specific security measures implemented.</a:t>
            </a:r>
          </a:p>
          <a:p>
            <a:endParaRPr dirty="0"/>
          </a:p>
          <a:p>
            <a:pPr>
              <a:buFont typeface="Wingdings" pitchFamily="2" charset="2"/>
              <a:buChar char="Ø"/>
            </a:pPr>
            <a:r>
              <a:rPr dirty="0"/>
              <a:t>Future Enhancements:</a:t>
            </a:r>
          </a:p>
          <a:p>
            <a:pPr lvl="1">
              <a:buFont typeface="Wingdings" pitchFamily="2" charset="2"/>
              <a:buChar char="q"/>
            </a:pPr>
            <a:r>
              <a:rPr dirty="0"/>
              <a:t>Plan to implement encryption, authentication, and regular security audits.</a:t>
            </a:r>
          </a:p>
          <a:p>
            <a:pPr lvl="1">
              <a:buFont typeface="Wingdings" pitchFamily="2" charset="2"/>
              <a:buChar char="q"/>
            </a:pPr>
            <a:r>
              <a:rPr dirty="0"/>
              <a:t>Use of HTTPS for secure data transmission.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{A3221035-8D20-3643-B528-36DC87BAB763}tf10001058</Template>
  <TotalTime>49</TotalTime>
  <Words>622</Words>
  <Application>Microsoft Macintosh PowerPoint</Application>
  <PresentationFormat>On-screen Show (4:3)</PresentationFormat>
  <Paragraphs>104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Wingdings</vt:lpstr>
      <vt:lpstr>Celestial</vt:lpstr>
      <vt:lpstr>SHOPBUDDY AI Chatbot</vt:lpstr>
      <vt:lpstr>Introduction</vt:lpstr>
      <vt:lpstr>Problem Statement and Objectives</vt:lpstr>
      <vt:lpstr>System Analysis and Design</vt:lpstr>
      <vt:lpstr>Software Requirement Specifications</vt:lpstr>
      <vt:lpstr>Development and Implementation</vt:lpstr>
      <vt:lpstr>Key Features of ShopBUDDY</vt:lpstr>
      <vt:lpstr>Testing and Debugging</vt:lpstr>
      <vt:lpstr>System Security Measures</vt:lpstr>
      <vt:lpstr>Cost Estimation</vt:lpstr>
      <vt:lpstr>Future Scope</vt:lpstr>
      <vt:lpstr>Conclusion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Aninda Sundar Mohanty</cp:lastModifiedBy>
  <cp:revision>42</cp:revision>
  <dcterms:created xsi:type="dcterms:W3CDTF">2013-01-27T09:14:16Z</dcterms:created>
  <dcterms:modified xsi:type="dcterms:W3CDTF">2024-08-30T21:19:57Z</dcterms:modified>
  <cp:category/>
</cp:coreProperties>
</file>