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0"/>
  </p:notesMasterIdLst>
  <p:sldIdLst>
    <p:sldId id="256" r:id="rId2"/>
    <p:sldId id="330" r:id="rId3"/>
    <p:sldId id="282" r:id="rId4"/>
    <p:sldId id="328" r:id="rId5"/>
    <p:sldId id="329" r:id="rId6"/>
    <p:sldId id="327" r:id="rId7"/>
    <p:sldId id="283" r:id="rId8"/>
    <p:sldId id="348" r:id="rId9"/>
    <p:sldId id="350" r:id="rId10"/>
    <p:sldId id="351" r:id="rId11"/>
    <p:sldId id="352" r:id="rId12"/>
    <p:sldId id="353" r:id="rId13"/>
    <p:sldId id="285" r:id="rId14"/>
    <p:sldId id="286" r:id="rId15"/>
    <p:sldId id="331" r:id="rId16"/>
    <p:sldId id="332" r:id="rId17"/>
    <p:sldId id="299" r:id="rId18"/>
    <p:sldId id="347" r:id="rId19"/>
    <p:sldId id="340" r:id="rId20"/>
    <p:sldId id="341" r:id="rId21"/>
    <p:sldId id="342" r:id="rId22"/>
    <p:sldId id="343" r:id="rId23"/>
    <p:sldId id="288" r:id="rId24"/>
    <p:sldId id="344" r:id="rId25"/>
    <p:sldId id="276" r:id="rId26"/>
    <p:sldId id="275" r:id="rId27"/>
    <p:sldId id="345" r:id="rId28"/>
    <p:sldId id="346" r:id="rId29"/>
    <p:sldId id="293" r:id="rId30"/>
    <p:sldId id="310" r:id="rId31"/>
    <p:sldId id="311" r:id="rId32"/>
    <p:sldId id="312" r:id="rId33"/>
    <p:sldId id="313" r:id="rId34"/>
    <p:sldId id="333" r:id="rId35"/>
    <p:sldId id="334" r:id="rId36"/>
    <p:sldId id="335" r:id="rId37"/>
    <p:sldId id="336" r:id="rId38"/>
    <p:sldId id="281"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3E92488-04D2-4031-8FBA-CA425271CCC5}">
  <a:tblStyle styleId="{D3E92488-04D2-4031-8FBA-CA425271CC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3896" autoAdjust="0"/>
  </p:normalViewPr>
  <p:slideViewPr>
    <p:cSldViewPr snapToGrid="0">
      <p:cViewPr>
        <p:scale>
          <a:sx n="108" d="100"/>
          <a:sy n="108" d="100"/>
        </p:scale>
        <p:origin x="-318"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415178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6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193b6ff78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193b6ff7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05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7193b6ff78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7193b6ff7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15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193b6ff78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193b6ff78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5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193b6ff78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193b6ff78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36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193b6ff78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193b6ff78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71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e4c73763e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e4c73763e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33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4c73763e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4c73763e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81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e4c73763e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e4c73763e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76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33891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2411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50311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489720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1018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338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57750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57436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15110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8368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06511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38873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99123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22175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43981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3765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43814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98137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3/19/2020</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29949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ediawiki.org/wiki/Wikibase/Installation"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6" Type="http://schemas.openxmlformats.org/officeDocument/2006/relationships/hyperlink" Target="https://bitnami.com/" TargetMode="External"/><Relationship Id="rId5" Type="http://schemas.openxmlformats.org/officeDocument/2006/relationships/hyperlink" Target="https://tiki.org/HomePage" TargetMode="External"/><Relationship Id="rId4" Type="http://schemas.openxmlformats.org/officeDocument/2006/relationships/hyperlink" Target="https://www.apachefriends.org/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192.168.1.98/wiki/mw-confi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ikidata.org/wiki/Special:Export" TargetMode="External"/><Relationship Id="rId2" Type="http://schemas.openxmlformats.org/officeDocument/2006/relationships/hyperlink" Target="https://www.wikidata.org/wiki/Special:SpecialPages"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192.168.1.98/wiki/index.php/Special:Impor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192.168.1.98/wiki/index.php/Special:Version" TargetMode="External"/><Relationship Id="rId2" Type="http://schemas.openxmlformats.org/officeDocument/2006/relationships/hyperlink" Target="https://www.wikidata.org/wiki/Special:SpecialPages" TargetMode="Externa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192.168.1.98/wiki/index.php/Special:Uploa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iki.dbpedia.org/" TargetMode="External"/><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file:///K:\Masters%20UJM\sem%202\VC\PPT%203\VC.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file:///K:\Masters%20UJM\sem%202\VC\PPT%203\VC.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file:///K:\Masters%20UJM\sem%202\VC\PPT%203\V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file:///K:\Masters%20UJM\sem%202\VC\PPT%203\VC.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1348442" y="2007550"/>
            <a:ext cx="6384000" cy="65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smtClean="0">
                <a:latin typeface="Times New Roman"/>
                <a:ea typeface="Times New Roman"/>
                <a:cs typeface="Times New Roman"/>
                <a:sym typeface="Times New Roman"/>
              </a:rPr>
              <a:t>Metholodogy </a:t>
            </a:r>
            <a:r>
              <a:rPr lang="en" sz="3600" b="1" dirty="0" smtClean="0">
                <a:latin typeface="Times New Roman"/>
                <a:ea typeface="Times New Roman"/>
                <a:cs typeface="Times New Roman"/>
                <a:sym typeface="Times New Roman"/>
              </a:rPr>
              <a:t>for Creating Custom Wiki base</a:t>
            </a:r>
            <a:endParaRPr sz="3600" b="1" dirty="0">
              <a:latin typeface="Times New Roman"/>
              <a:ea typeface="Times New Roman"/>
              <a:cs typeface="Times New Roman"/>
              <a:sym typeface="Times New Roman"/>
            </a:endParaRPr>
          </a:p>
        </p:txBody>
      </p:sp>
      <p:sp>
        <p:nvSpPr>
          <p:cNvPr id="54" name="Google Shape;54;p13"/>
          <p:cNvSpPr txBox="1">
            <a:spLocks noGrp="1"/>
          </p:cNvSpPr>
          <p:nvPr>
            <p:ph type="subTitle" idx="1"/>
          </p:nvPr>
        </p:nvSpPr>
        <p:spPr>
          <a:xfrm>
            <a:off x="5967592" y="4293701"/>
            <a:ext cx="3529701" cy="75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solidFill>
                  <a:srgbClr val="D9D9D9"/>
                </a:solidFill>
                <a:latin typeface="+mn-lt"/>
                <a:ea typeface="Times New Roman"/>
                <a:cs typeface="Times New Roman"/>
                <a:sym typeface="Times New Roman"/>
              </a:rPr>
              <a:t>Aninda </a:t>
            </a:r>
            <a:r>
              <a:rPr lang="en" sz="1200" dirty="0">
                <a:solidFill>
                  <a:srgbClr val="D9D9D9"/>
                </a:solidFill>
                <a:latin typeface="+mn-lt"/>
                <a:ea typeface="Times New Roman"/>
                <a:cs typeface="Times New Roman"/>
                <a:sym typeface="Times New Roman"/>
              </a:rPr>
              <a:t>Maulik</a:t>
            </a: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r>
              <a:rPr lang="en" sz="1200" dirty="0">
                <a:solidFill>
                  <a:srgbClr val="D9D9D9"/>
                </a:solidFill>
                <a:latin typeface="+mn-lt"/>
                <a:ea typeface="Times New Roman"/>
                <a:cs typeface="Times New Roman"/>
                <a:sym typeface="Times New Roman"/>
              </a:rPr>
              <a:t>Mohamadnour Badr</a:t>
            </a: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r>
              <a:rPr lang="en" sz="1200" dirty="0">
                <a:solidFill>
                  <a:srgbClr val="D9D9D9"/>
                </a:solidFill>
                <a:latin typeface="+mn-lt"/>
                <a:ea typeface="Times New Roman"/>
                <a:cs typeface="Times New Roman"/>
                <a:sym typeface="Times New Roman"/>
              </a:rPr>
              <a:t>Morad Benkaraache</a:t>
            </a: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r>
              <a:rPr lang="en" sz="1200" dirty="0">
                <a:solidFill>
                  <a:srgbClr val="D9D9D9"/>
                </a:solidFill>
                <a:latin typeface="+mn-lt"/>
                <a:ea typeface="Times New Roman"/>
                <a:cs typeface="Times New Roman"/>
                <a:sym typeface="Times New Roman"/>
              </a:rPr>
              <a:t>Dhayananth Dharmalingam</a:t>
            </a: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endParaRPr sz="1200" dirty="0">
              <a:solidFill>
                <a:srgbClr val="D9D9D9"/>
              </a:solidFill>
              <a:latin typeface="+mn-lt"/>
              <a:ea typeface="Times New Roman"/>
              <a:cs typeface="Times New Roman"/>
              <a:sym typeface="Times New Roman"/>
            </a:endParaRPr>
          </a:p>
          <a:p>
            <a:pPr marL="0" lvl="0" indent="0" algn="ctr" rtl="0">
              <a:spcBef>
                <a:spcPts val="0"/>
              </a:spcBef>
              <a:spcAft>
                <a:spcPts val="0"/>
              </a:spcAft>
              <a:buNone/>
            </a:pPr>
            <a:endParaRPr sz="1200" dirty="0">
              <a:solidFill>
                <a:srgbClr val="D9D9D9"/>
              </a:solidFill>
              <a:latin typeface="+mn-lt"/>
              <a:ea typeface="Times New Roman"/>
              <a:cs typeface="Times New Roman"/>
              <a:sym typeface="Times New Roman"/>
            </a:endParaRPr>
          </a:p>
        </p:txBody>
      </p:sp>
      <p:pic>
        <p:nvPicPr>
          <p:cNvPr id="59" name="Google Shape;59;p13"/>
          <p:cNvPicPr preferRelativeResize="0"/>
          <p:nvPr/>
        </p:nvPicPr>
        <p:blipFill>
          <a:blip r:embed="rId3">
            <a:alphaModFix/>
          </a:blip>
          <a:stretch>
            <a:fillRect/>
          </a:stretch>
        </p:blipFill>
        <p:spPr>
          <a:xfrm>
            <a:off x="119574" y="4183356"/>
            <a:ext cx="2213670" cy="79777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591200" y="248300"/>
            <a:ext cx="7886700" cy="9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3600" dirty="0">
                <a:solidFill>
                  <a:schemeClr val="tx1">
                    <a:lumMod val="95000"/>
                  </a:schemeClr>
                </a:solidFill>
                <a:latin typeface="+mj-lt"/>
                <a:ea typeface="Montserrat"/>
                <a:cs typeface="Montserrat"/>
                <a:sym typeface="Montserrat"/>
              </a:rPr>
              <a:t>Steps to generate an Otologie :</a:t>
            </a:r>
            <a:endParaRPr sz="3600" u="sng" dirty="0">
              <a:solidFill>
                <a:schemeClr val="tx1">
                  <a:lumMod val="95000"/>
                </a:schemeClr>
              </a:solidFill>
              <a:latin typeface="+mj-lt"/>
              <a:ea typeface="Montserrat"/>
              <a:cs typeface="Montserrat"/>
              <a:sym typeface="Montserrat"/>
            </a:endParaRPr>
          </a:p>
        </p:txBody>
      </p:sp>
      <p:sp>
        <p:nvSpPr>
          <p:cNvPr id="78" name="Google Shape;78;p16"/>
          <p:cNvSpPr txBox="1"/>
          <p:nvPr/>
        </p:nvSpPr>
        <p:spPr>
          <a:xfrm>
            <a:off x="1340025" y="991802"/>
            <a:ext cx="62472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b="1" dirty="0">
                <a:solidFill>
                  <a:schemeClr val="tx1">
                    <a:lumMod val="95000"/>
                  </a:schemeClr>
                </a:solidFill>
                <a:latin typeface="+mn-lt"/>
              </a:rPr>
              <a:t>                   Pre-step + 2 Steps</a:t>
            </a:r>
            <a:r>
              <a:rPr lang="fr" sz="1800" b="1" dirty="0">
                <a:solidFill>
                  <a:schemeClr val="tx1">
                    <a:lumMod val="95000"/>
                  </a:schemeClr>
                </a:solidFill>
                <a:latin typeface="+mn-lt"/>
              </a:rPr>
              <a:t> </a:t>
            </a:r>
            <a:endParaRPr sz="1800" b="1" dirty="0">
              <a:solidFill>
                <a:schemeClr val="tx1">
                  <a:lumMod val="95000"/>
                </a:schemeClr>
              </a:solidFill>
              <a:latin typeface="+mn-lt"/>
            </a:endParaRPr>
          </a:p>
        </p:txBody>
      </p:sp>
      <p:sp>
        <p:nvSpPr>
          <p:cNvPr id="79" name="Google Shape;79;p16"/>
          <p:cNvSpPr txBox="1"/>
          <p:nvPr/>
        </p:nvSpPr>
        <p:spPr>
          <a:xfrm>
            <a:off x="521525" y="1561838"/>
            <a:ext cx="62472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b="1" u="sng" dirty="0">
                <a:solidFill>
                  <a:schemeClr val="tx1">
                    <a:lumMod val="95000"/>
                  </a:schemeClr>
                </a:solidFill>
                <a:latin typeface="+mn-lt"/>
              </a:rPr>
              <a:t>The 2 steps :</a:t>
            </a:r>
            <a:endParaRPr sz="2400" b="1" u="sng" dirty="0">
              <a:solidFill>
                <a:schemeClr val="tx1">
                  <a:lumMod val="95000"/>
                </a:schemeClr>
              </a:solidFill>
              <a:latin typeface="+mn-lt"/>
            </a:endParaRPr>
          </a:p>
        </p:txBody>
      </p:sp>
      <p:sp>
        <p:nvSpPr>
          <p:cNvPr id="80" name="Google Shape;80;p16"/>
          <p:cNvSpPr txBox="1"/>
          <p:nvPr/>
        </p:nvSpPr>
        <p:spPr>
          <a:xfrm>
            <a:off x="932993" y="2337423"/>
            <a:ext cx="62472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dirty="0">
                <a:solidFill>
                  <a:schemeClr val="tx1">
                    <a:lumMod val="95000"/>
                  </a:schemeClr>
                </a:solidFill>
                <a:latin typeface="+mn-lt"/>
              </a:rPr>
              <a:t>1/ How identify the Entities of The Ontologies</a:t>
            </a:r>
            <a:endParaRPr sz="2400" dirty="0">
              <a:solidFill>
                <a:schemeClr val="tx1">
                  <a:lumMod val="95000"/>
                </a:schemeClr>
              </a:solidFill>
              <a:latin typeface="+mn-lt"/>
            </a:endParaRPr>
          </a:p>
        </p:txBody>
      </p:sp>
      <p:sp>
        <p:nvSpPr>
          <p:cNvPr id="81" name="Google Shape;81;p16"/>
          <p:cNvSpPr/>
          <p:nvPr/>
        </p:nvSpPr>
        <p:spPr>
          <a:xfrm>
            <a:off x="7058900" y="2081075"/>
            <a:ext cx="1419000" cy="729300"/>
          </a:xfrm>
          <a:prstGeom prst="roundRect">
            <a:avLst>
              <a:gd name="adj" fmla="val 16667"/>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a:t>    </a:t>
            </a:r>
            <a:r>
              <a:rPr lang="fr" sz="1800" b="1"/>
              <a:t>Entity</a:t>
            </a:r>
            <a:endParaRPr sz="1800" b="1"/>
          </a:p>
        </p:txBody>
      </p:sp>
      <p:sp>
        <p:nvSpPr>
          <p:cNvPr id="82" name="Google Shape;82;p16"/>
          <p:cNvSpPr txBox="1"/>
          <p:nvPr/>
        </p:nvSpPr>
        <p:spPr>
          <a:xfrm>
            <a:off x="1340025" y="2856225"/>
            <a:ext cx="7143300" cy="16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chemeClr val="tx1">
                    <a:lumMod val="95000"/>
                  </a:schemeClr>
                </a:solidFill>
                <a:latin typeface="+mn-lt"/>
              </a:rPr>
              <a:t>So to do achieve this first Step you have to :</a:t>
            </a:r>
            <a:endParaRPr dirty="0">
              <a:solidFill>
                <a:schemeClr val="tx1">
                  <a:lumMod val="95000"/>
                </a:schemeClr>
              </a:solidFill>
              <a:latin typeface="+mn-lt"/>
            </a:endParaRPr>
          </a:p>
          <a:p>
            <a:pPr marL="0" lvl="0" indent="0" algn="l" rtl="0">
              <a:spcBef>
                <a:spcPts val="0"/>
              </a:spcBef>
              <a:spcAft>
                <a:spcPts val="0"/>
              </a:spcAft>
              <a:buNone/>
            </a:pPr>
            <a:r>
              <a:rPr lang="fr" dirty="0">
                <a:solidFill>
                  <a:schemeClr val="tx1">
                    <a:lumMod val="95000"/>
                  </a:schemeClr>
                </a:solidFill>
                <a:latin typeface="+mn-lt"/>
              </a:rPr>
              <a:t>- Know and master the terminologies and the different components of the field. (As in the case of our subject (Natural Disasters) we find: The disaster, the causes, the Type of disasters, the experts who analyze and assess it is disasters, the currencies that is used ...).</a:t>
            </a:r>
            <a:endParaRPr dirty="0">
              <a:solidFill>
                <a:schemeClr val="tx1">
                  <a:lumMod val="95000"/>
                </a:schemeClr>
              </a:solidFill>
              <a:latin typeface="+mn-lt"/>
            </a:endParaRPr>
          </a:p>
          <a:p>
            <a:pPr marL="0" lvl="0" indent="0" algn="l" rtl="0">
              <a:spcBef>
                <a:spcPts val="0"/>
              </a:spcBef>
              <a:spcAft>
                <a:spcPts val="0"/>
              </a:spcAft>
              <a:buNone/>
            </a:pPr>
            <a:endParaRPr dirty="0">
              <a:solidFill>
                <a:schemeClr val="tx1">
                  <a:lumMod val="95000"/>
                </a:schemeClr>
              </a:solidFill>
              <a:latin typeface="+mn-lt"/>
            </a:endParaRPr>
          </a:p>
          <a:p>
            <a:pPr marL="0" lvl="0" indent="0" algn="l" rtl="0">
              <a:spcBef>
                <a:spcPts val="0"/>
              </a:spcBef>
              <a:spcAft>
                <a:spcPts val="0"/>
              </a:spcAft>
              <a:buNone/>
            </a:pPr>
            <a:r>
              <a:rPr lang="fr" dirty="0">
                <a:solidFill>
                  <a:schemeClr val="tx1">
                    <a:lumMod val="95000"/>
                  </a:schemeClr>
                </a:solidFill>
                <a:latin typeface="+mn-lt"/>
              </a:rPr>
              <a:t>While documenting your self and using data sources as noted on the pre-step.</a:t>
            </a:r>
            <a:endParaRPr dirty="0">
              <a:solidFill>
                <a:schemeClr val="tx1">
                  <a:lumMod val="95000"/>
                </a:schemeClr>
              </a:solidFill>
              <a:latin typeface="+mn-lt"/>
            </a:endParaRPr>
          </a:p>
        </p:txBody>
      </p:sp>
    </p:spTree>
    <p:extLst>
      <p:ext uri="{BB962C8B-B14F-4D97-AF65-F5344CB8AC3E}">
        <p14:creationId xmlns:p14="http://schemas.microsoft.com/office/powerpoint/2010/main" val="2362540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807950" y="236475"/>
            <a:ext cx="7886700" cy="9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3600" dirty="0">
                <a:solidFill>
                  <a:schemeClr val="tx1">
                    <a:lumMod val="95000"/>
                  </a:schemeClr>
                </a:solidFill>
                <a:latin typeface="+mn-lt"/>
                <a:ea typeface="Montserrat"/>
                <a:cs typeface="Montserrat"/>
                <a:sym typeface="Montserrat"/>
              </a:rPr>
              <a:t>Steps to generate an Otologie :</a:t>
            </a:r>
            <a:endParaRPr sz="3600" u="sng" dirty="0">
              <a:solidFill>
                <a:schemeClr val="tx1">
                  <a:lumMod val="95000"/>
                </a:schemeClr>
              </a:solidFill>
              <a:latin typeface="+mn-lt"/>
              <a:ea typeface="Montserrat"/>
              <a:cs typeface="Montserrat"/>
              <a:sym typeface="Montserrat"/>
            </a:endParaRPr>
          </a:p>
        </p:txBody>
      </p:sp>
      <p:sp>
        <p:nvSpPr>
          <p:cNvPr id="88" name="Google Shape;88;p17"/>
          <p:cNvSpPr txBox="1"/>
          <p:nvPr/>
        </p:nvSpPr>
        <p:spPr>
          <a:xfrm>
            <a:off x="1340025" y="906500"/>
            <a:ext cx="62472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dirty="0">
                <a:solidFill>
                  <a:schemeClr val="tx1">
                    <a:lumMod val="95000"/>
                  </a:schemeClr>
                </a:solidFill>
                <a:latin typeface="+mn-lt"/>
              </a:rPr>
              <a:t>                   Pre-step + 2 Steps</a:t>
            </a:r>
            <a:r>
              <a:rPr lang="fr" sz="1800" dirty="0">
                <a:solidFill>
                  <a:schemeClr val="tx1">
                    <a:lumMod val="95000"/>
                  </a:schemeClr>
                </a:solidFill>
                <a:latin typeface="+mn-lt"/>
              </a:rPr>
              <a:t> </a:t>
            </a:r>
            <a:endParaRPr sz="1800" dirty="0">
              <a:solidFill>
                <a:schemeClr val="tx1">
                  <a:lumMod val="95000"/>
                </a:schemeClr>
              </a:solidFill>
              <a:latin typeface="+mn-lt"/>
            </a:endParaRPr>
          </a:p>
        </p:txBody>
      </p:sp>
      <p:sp>
        <p:nvSpPr>
          <p:cNvPr id="89" name="Google Shape;89;p17"/>
          <p:cNvSpPr txBox="1"/>
          <p:nvPr/>
        </p:nvSpPr>
        <p:spPr>
          <a:xfrm>
            <a:off x="521525" y="1561838"/>
            <a:ext cx="62472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u="sng" dirty="0">
                <a:solidFill>
                  <a:schemeClr val="tx1">
                    <a:lumMod val="95000"/>
                  </a:schemeClr>
                </a:solidFill>
                <a:latin typeface="+mn-lt"/>
              </a:rPr>
              <a:t>The 2 steps :</a:t>
            </a:r>
            <a:endParaRPr sz="2400" u="sng" dirty="0">
              <a:solidFill>
                <a:schemeClr val="tx1">
                  <a:lumMod val="95000"/>
                </a:schemeClr>
              </a:solidFill>
              <a:latin typeface="+mn-lt"/>
            </a:endParaRPr>
          </a:p>
        </p:txBody>
      </p:sp>
      <p:sp>
        <p:nvSpPr>
          <p:cNvPr id="90" name="Google Shape;90;p17"/>
          <p:cNvSpPr txBox="1"/>
          <p:nvPr/>
        </p:nvSpPr>
        <p:spPr>
          <a:xfrm>
            <a:off x="521525" y="2209038"/>
            <a:ext cx="71433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dirty="0">
                <a:solidFill>
                  <a:schemeClr val="tx1">
                    <a:lumMod val="95000"/>
                  </a:schemeClr>
                </a:solidFill>
                <a:latin typeface="+mn-lt"/>
              </a:rPr>
              <a:t>2/ How to identify the Relation , attribute/property of The Ontologies :</a:t>
            </a:r>
            <a:endParaRPr sz="2400" dirty="0">
              <a:solidFill>
                <a:schemeClr val="tx1">
                  <a:lumMod val="95000"/>
                </a:schemeClr>
              </a:solidFill>
              <a:latin typeface="+mn-lt"/>
            </a:endParaRPr>
          </a:p>
        </p:txBody>
      </p:sp>
      <p:sp>
        <p:nvSpPr>
          <p:cNvPr id="91" name="Google Shape;91;p17"/>
          <p:cNvSpPr txBox="1"/>
          <p:nvPr/>
        </p:nvSpPr>
        <p:spPr>
          <a:xfrm>
            <a:off x="1452800" y="2954775"/>
            <a:ext cx="7143300" cy="16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a:solidFill>
                  <a:schemeClr val="tx1">
                    <a:lumMod val="95000"/>
                  </a:schemeClr>
                </a:solidFill>
                <a:latin typeface="+mn-lt"/>
              </a:rPr>
              <a:t>So to do achieve this Step you have to :</a:t>
            </a:r>
            <a:endParaRPr>
              <a:solidFill>
                <a:schemeClr val="tx1">
                  <a:lumMod val="95000"/>
                </a:schemeClr>
              </a:solidFill>
              <a:latin typeface="+mn-lt"/>
            </a:endParaRPr>
          </a:p>
          <a:p>
            <a:pPr marL="0" lvl="0" indent="0" algn="l" rtl="0">
              <a:spcBef>
                <a:spcPts val="0"/>
              </a:spcBef>
              <a:spcAft>
                <a:spcPts val="0"/>
              </a:spcAft>
              <a:buNone/>
            </a:pPr>
            <a:r>
              <a:rPr lang="fr">
                <a:solidFill>
                  <a:schemeClr val="tx1">
                    <a:lumMod val="95000"/>
                  </a:schemeClr>
                </a:solidFill>
                <a:latin typeface="+mn-lt"/>
              </a:rPr>
              <a:t>- First of all, to succeed in this step you have to carry out the previous step, because you just have to understand the components and terminologies of the domain in order to generate the details for each</a:t>
            </a:r>
            <a:endParaRPr>
              <a:solidFill>
                <a:schemeClr val="tx1">
                  <a:lumMod val="95000"/>
                </a:schemeClr>
              </a:solidFill>
              <a:latin typeface="+mn-lt"/>
            </a:endParaRPr>
          </a:p>
          <a:p>
            <a:pPr marL="0" lvl="0" indent="0" algn="l" rtl="0">
              <a:spcBef>
                <a:spcPts val="0"/>
              </a:spcBef>
              <a:spcAft>
                <a:spcPts val="0"/>
              </a:spcAft>
              <a:buNone/>
            </a:pPr>
            <a:r>
              <a:rPr lang="fr">
                <a:solidFill>
                  <a:schemeClr val="tx1">
                    <a:lumMod val="95000"/>
                  </a:schemeClr>
                </a:solidFill>
                <a:latin typeface="+mn-lt"/>
              </a:rPr>
              <a:t>entity. (for example: if we consider the Disaster entity, we know when we will have as properties: Name, Type, Cause, area, Degree, experts ...).</a:t>
            </a:r>
            <a:endParaRPr>
              <a:solidFill>
                <a:schemeClr val="tx1">
                  <a:lumMod val="95000"/>
                </a:schemeClr>
              </a:solidFill>
              <a:latin typeface="+mn-lt"/>
            </a:endParaRPr>
          </a:p>
          <a:p>
            <a:pPr marL="0" lvl="0" indent="0" algn="l" rtl="0">
              <a:spcBef>
                <a:spcPts val="0"/>
              </a:spcBef>
              <a:spcAft>
                <a:spcPts val="0"/>
              </a:spcAft>
              <a:buNone/>
            </a:pPr>
            <a:endParaRPr>
              <a:solidFill>
                <a:schemeClr val="tx1">
                  <a:lumMod val="95000"/>
                </a:schemeClr>
              </a:solidFill>
              <a:latin typeface="+mn-lt"/>
            </a:endParaRPr>
          </a:p>
        </p:txBody>
      </p:sp>
      <p:sp>
        <p:nvSpPr>
          <p:cNvPr id="92" name="Google Shape;92;p17"/>
          <p:cNvSpPr/>
          <p:nvPr/>
        </p:nvSpPr>
        <p:spPr>
          <a:xfrm>
            <a:off x="7064325" y="1664538"/>
            <a:ext cx="1419000" cy="729300"/>
          </a:xfrm>
          <a:prstGeom prst="roundRect">
            <a:avLst>
              <a:gd name="adj" fmla="val 16667"/>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solidFill>
                  <a:schemeClr val="tx1">
                    <a:lumMod val="95000"/>
                  </a:schemeClr>
                </a:solidFill>
                <a:latin typeface="+mn-lt"/>
              </a:rPr>
              <a:t>    Attribute</a:t>
            </a:r>
            <a:endParaRPr>
              <a:solidFill>
                <a:schemeClr val="tx1">
                  <a:lumMod val="95000"/>
                </a:schemeClr>
              </a:solidFill>
              <a:latin typeface="+mn-lt"/>
            </a:endParaRPr>
          </a:p>
          <a:p>
            <a:pPr marL="0" lvl="0" indent="0" algn="l" rtl="0">
              <a:spcBef>
                <a:spcPts val="0"/>
              </a:spcBef>
              <a:spcAft>
                <a:spcPts val="0"/>
              </a:spcAft>
              <a:buNone/>
            </a:pPr>
            <a:r>
              <a:rPr lang="fr">
                <a:solidFill>
                  <a:schemeClr val="tx1">
                    <a:lumMod val="95000"/>
                  </a:schemeClr>
                </a:solidFill>
                <a:latin typeface="+mn-lt"/>
              </a:rPr>
              <a:t>    /property</a:t>
            </a:r>
            <a:endParaRPr>
              <a:solidFill>
                <a:schemeClr val="tx1">
                  <a:lumMod val="95000"/>
                </a:schemeClr>
              </a:solidFill>
              <a:latin typeface="+mn-lt"/>
            </a:endParaRPr>
          </a:p>
        </p:txBody>
      </p:sp>
    </p:spTree>
    <p:extLst>
      <p:ext uri="{BB962C8B-B14F-4D97-AF65-F5344CB8AC3E}">
        <p14:creationId xmlns:p14="http://schemas.microsoft.com/office/powerpoint/2010/main" val="146470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p:nvPr/>
        </p:nvSpPr>
        <p:spPr>
          <a:xfrm>
            <a:off x="807950" y="236475"/>
            <a:ext cx="7886700" cy="9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3600" dirty="0">
                <a:solidFill>
                  <a:schemeClr val="tx1">
                    <a:lumMod val="95000"/>
                  </a:schemeClr>
                </a:solidFill>
                <a:latin typeface="+mn-lt"/>
                <a:ea typeface="Montserrat"/>
                <a:cs typeface="Montserrat"/>
                <a:sym typeface="Montserrat"/>
              </a:rPr>
              <a:t>Steps to generate an Otologie :</a:t>
            </a:r>
            <a:endParaRPr sz="3600" u="sng" dirty="0">
              <a:solidFill>
                <a:schemeClr val="tx1">
                  <a:lumMod val="95000"/>
                </a:schemeClr>
              </a:solidFill>
              <a:latin typeface="+mn-lt"/>
              <a:ea typeface="Montserrat"/>
              <a:cs typeface="Montserrat"/>
              <a:sym typeface="Montserrat"/>
            </a:endParaRPr>
          </a:p>
        </p:txBody>
      </p:sp>
      <p:sp>
        <p:nvSpPr>
          <p:cNvPr id="98" name="Google Shape;98;p18"/>
          <p:cNvSpPr txBox="1"/>
          <p:nvPr/>
        </p:nvSpPr>
        <p:spPr>
          <a:xfrm>
            <a:off x="1340025" y="906500"/>
            <a:ext cx="62472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a:solidFill>
                  <a:schemeClr val="tx1">
                    <a:lumMod val="95000"/>
                  </a:schemeClr>
                </a:solidFill>
                <a:latin typeface="+mn-lt"/>
              </a:rPr>
              <a:t>                   Pre-step + 2 Steps</a:t>
            </a:r>
            <a:r>
              <a:rPr lang="fr" sz="1800">
                <a:solidFill>
                  <a:schemeClr val="tx1">
                    <a:lumMod val="95000"/>
                  </a:schemeClr>
                </a:solidFill>
                <a:latin typeface="+mn-lt"/>
              </a:rPr>
              <a:t> </a:t>
            </a:r>
            <a:endParaRPr sz="1800">
              <a:solidFill>
                <a:schemeClr val="tx1">
                  <a:lumMod val="95000"/>
                </a:schemeClr>
              </a:solidFill>
              <a:latin typeface="+mn-lt"/>
            </a:endParaRPr>
          </a:p>
        </p:txBody>
      </p:sp>
      <p:sp>
        <p:nvSpPr>
          <p:cNvPr id="99" name="Google Shape;99;p18"/>
          <p:cNvSpPr txBox="1"/>
          <p:nvPr/>
        </p:nvSpPr>
        <p:spPr>
          <a:xfrm>
            <a:off x="521525" y="1561838"/>
            <a:ext cx="62472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2400" u="sng">
                <a:solidFill>
                  <a:schemeClr val="tx1">
                    <a:lumMod val="95000"/>
                  </a:schemeClr>
                </a:solidFill>
                <a:latin typeface="+mn-lt"/>
              </a:rPr>
              <a:t>The 2 steps :</a:t>
            </a:r>
            <a:endParaRPr sz="2400" u="sng">
              <a:solidFill>
                <a:schemeClr val="tx1">
                  <a:lumMod val="95000"/>
                </a:schemeClr>
              </a:solidFill>
              <a:latin typeface="+mn-lt"/>
            </a:endParaRPr>
          </a:p>
        </p:txBody>
      </p:sp>
      <p:sp>
        <p:nvSpPr>
          <p:cNvPr id="100" name="Google Shape;100;p18"/>
          <p:cNvSpPr txBox="1"/>
          <p:nvPr/>
        </p:nvSpPr>
        <p:spPr>
          <a:xfrm>
            <a:off x="521525" y="2209038"/>
            <a:ext cx="71433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dirty="0">
                <a:solidFill>
                  <a:schemeClr val="tx1">
                    <a:lumMod val="95000"/>
                  </a:schemeClr>
                </a:solidFill>
                <a:latin typeface="+mn-lt"/>
              </a:rPr>
              <a:t>2/ How to identify the Relation , attribute/property of The Ontologies :(continuation)</a:t>
            </a:r>
            <a:endParaRPr sz="2400" dirty="0">
              <a:solidFill>
                <a:schemeClr val="tx1">
                  <a:lumMod val="95000"/>
                </a:schemeClr>
              </a:solidFill>
              <a:latin typeface="+mn-lt"/>
            </a:endParaRPr>
          </a:p>
        </p:txBody>
      </p:sp>
      <p:sp>
        <p:nvSpPr>
          <p:cNvPr id="101" name="Google Shape;101;p18"/>
          <p:cNvSpPr txBox="1"/>
          <p:nvPr/>
        </p:nvSpPr>
        <p:spPr>
          <a:xfrm>
            <a:off x="1179650" y="3092725"/>
            <a:ext cx="7143300" cy="16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dirty="0" smtClean="0">
                <a:solidFill>
                  <a:schemeClr val="tx1">
                    <a:lumMod val="95000"/>
                  </a:schemeClr>
                </a:solidFill>
                <a:latin typeface="+mn-lt"/>
              </a:rPr>
              <a:t>We </a:t>
            </a:r>
            <a:r>
              <a:rPr lang="fr" dirty="0">
                <a:solidFill>
                  <a:schemeClr val="tx1">
                    <a:lumMod val="95000"/>
                  </a:schemeClr>
                </a:solidFill>
                <a:latin typeface="+mn-lt"/>
              </a:rPr>
              <a:t>can identify certain relation between it is entities like for example: the relation "Detected By" which connects the entity "Cause" and "Detect" and that, that means: the causes of a catastrophe are detectable Or identify the relationship of "Use Tech" between the entities "Expert" and "Currency", which means experts can use technologies that consist of "Currency" to understand the causes of certain disasters.</a:t>
            </a:r>
            <a:endParaRPr dirty="0">
              <a:solidFill>
                <a:schemeClr val="tx1">
                  <a:lumMod val="95000"/>
                </a:schemeClr>
              </a:solidFill>
              <a:latin typeface="+mn-lt"/>
            </a:endParaRPr>
          </a:p>
          <a:p>
            <a:pPr marL="0" lvl="0" indent="0" algn="l" rtl="0">
              <a:spcBef>
                <a:spcPts val="0"/>
              </a:spcBef>
              <a:spcAft>
                <a:spcPts val="0"/>
              </a:spcAft>
              <a:buNone/>
            </a:pPr>
            <a:endParaRPr dirty="0">
              <a:solidFill>
                <a:schemeClr val="tx1">
                  <a:lumMod val="95000"/>
                </a:schemeClr>
              </a:solidFill>
              <a:latin typeface="+mn-lt"/>
            </a:endParaRPr>
          </a:p>
        </p:txBody>
      </p:sp>
      <p:sp>
        <p:nvSpPr>
          <p:cNvPr id="102" name="Google Shape;102;p18"/>
          <p:cNvSpPr/>
          <p:nvPr/>
        </p:nvSpPr>
        <p:spPr>
          <a:xfrm>
            <a:off x="6768725" y="1413950"/>
            <a:ext cx="1781700" cy="7293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dirty="0" smtClean="0">
                <a:solidFill>
                  <a:schemeClr val="bg1"/>
                </a:solidFill>
                <a:latin typeface="+mn-lt"/>
              </a:rPr>
              <a:t>Relation</a:t>
            </a:r>
            <a:endParaRPr dirty="0">
              <a:solidFill>
                <a:schemeClr val="bg1"/>
              </a:solidFill>
              <a:latin typeface="+mn-lt"/>
            </a:endParaRPr>
          </a:p>
        </p:txBody>
      </p:sp>
    </p:spTree>
    <p:extLst>
      <p:ext uri="{BB962C8B-B14F-4D97-AF65-F5344CB8AC3E}">
        <p14:creationId xmlns:p14="http://schemas.microsoft.com/office/powerpoint/2010/main" val="1268269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934458"/>
          </a:xfrm>
        </p:spPr>
        <p:txBody>
          <a:bodyPr/>
          <a:lstStyle/>
          <a:p>
            <a:r>
              <a:rPr lang="en-AU" dirty="0" smtClean="0"/>
              <a:t>Resource management </a:t>
            </a:r>
            <a:endParaRPr lang="en-US" dirty="0"/>
          </a:p>
        </p:txBody>
      </p:sp>
      <p:sp>
        <p:nvSpPr>
          <p:cNvPr id="3" name="Content Placeholder 2"/>
          <p:cNvSpPr>
            <a:spLocks noGrp="1"/>
          </p:cNvSpPr>
          <p:nvPr>
            <p:ph idx="1"/>
          </p:nvPr>
        </p:nvSpPr>
        <p:spPr>
          <a:xfrm>
            <a:off x="827484" y="1273997"/>
            <a:ext cx="6709906" cy="3412304"/>
          </a:xfrm>
        </p:spPr>
        <p:txBody>
          <a:bodyPr>
            <a:normAutofit lnSpcReduction="10000"/>
          </a:bodyPr>
          <a:lstStyle/>
          <a:p>
            <a:pPr>
              <a:buFont typeface="Wingdings" panose="05000000000000000000" pitchFamily="2" charset="2"/>
              <a:buChar char="Ø"/>
            </a:pPr>
            <a:endParaRPr lang="en-AU" dirty="0" smtClean="0">
              <a:latin typeface="+mn-lt"/>
            </a:endParaRPr>
          </a:p>
          <a:p>
            <a:pPr>
              <a:buFont typeface="Wingdings" panose="05000000000000000000" pitchFamily="2" charset="2"/>
              <a:buChar char="Ø"/>
            </a:pPr>
            <a:r>
              <a:rPr lang="en-AU" sz="2000" dirty="0" smtClean="0">
                <a:latin typeface="+mn-lt"/>
              </a:rPr>
              <a:t>Identify the required resource for the project.</a:t>
            </a:r>
          </a:p>
          <a:p>
            <a:pPr>
              <a:buFont typeface="Wingdings" panose="05000000000000000000" pitchFamily="2" charset="2"/>
              <a:buChar char="Ø"/>
            </a:pPr>
            <a:r>
              <a:rPr lang="en-AU" sz="2000" dirty="0" smtClean="0">
                <a:latin typeface="+mn-lt"/>
              </a:rPr>
              <a:t>Identify task, difficulties and workload. </a:t>
            </a:r>
          </a:p>
          <a:p>
            <a:pPr>
              <a:buFont typeface="Wingdings" panose="05000000000000000000" pitchFamily="2" charset="2"/>
              <a:buChar char="Ø"/>
            </a:pPr>
            <a:r>
              <a:rPr lang="en-AU" sz="2000" dirty="0" smtClean="0">
                <a:latin typeface="+mn-lt"/>
              </a:rPr>
              <a:t>Define the community organization structure.</a:t>
            </a:r>
          </a:p>
          <a:p>
            <a:pPr lvl="1">
              <a:buFont typeface="Wingdings" panose="05000000000000000000" pitchFamily="2" charset="2"/>
              <a:buChar char="q"/>
            </a:pPr>
            <a:r>
              <a:rPr lang="en-AU" sz="1800" dirty="0" smtClean="0">
                <a:latin typeface="+mn-lt"/>
              </a:rPr>
              <a:t>Flat, Tree organization structure </a:t>
            </a:r>
            <a:r>
              <a:rPr lang="en-AU" sz="1800" dirty="0" err="1" smtClean="0">
                <a:latin typeface="+mn-lt"/>
              </a:rPr>
              <a:t>etc</a:t>
            </a:r>
            <a:r>
              <a:rPr lang="en-AU" sz="1800" dirty="0" smtClean="0">
                <a:latin typeface="+mn-lt"/>
              </a:rPr>
              <a:t> </a:t>
            </a:r>
          </a:p>
          <a:p>
            <a:pPr>
              <a:buFont typeface="Wingdings" panose="05000000000000000000" pitchFamily="2" charset="2"/>
              <a:buChar char="Ø"/>
            </a:pPr>
            <a:r>
              <a:rPr lang="en-AU" sz="2000" dirty="0" smtClean="0">
                <a:latin typeface="+mn-lt"/>
              </a:rPr>
              <a:t>Define duties and roles of each member. </a:t>
            </a:r>
          </a:p>
          <a:p>
            <a:pPr>
              <a:buFont typeface="Wingdings" panose="05000000000000000000" pitchFamily="2" charset="2"/>
              <a:buChar char="Ø"/>
            </a:pPr>
            <a:r>
              <a:rPr lang="en-AU" sz="2000" dirty="0" smtClean="0">
                <a:latin typeface="+mn-lt"/>
              </a:rPr>
              <a:t>Estimate the duration.</a:t>
            </a:r>
            <a:endParaRPr lang="en-AU" sz="2000" dirty="0">
              <a:latin typeface="+mn-lt"/>
            </a:endParaRPr>
          </a:p>
          <a:p>
            <a:pPr>
              <a:buFont typeface="Wingdings" panose="05000000000000000000" pitchFamily="2" charset="2"/>
              <a:buChar char="Ø"/>
            </a:pPr>
            <a:r>
              <a:rPr lang="en-AU" sz="2000" dirty="0" smtClean="0">
                <a:latin typeface="+mn-lt"/>
              </a:rPr>
              <a:t>Output- Resource management sheet, WBS.</a:t>
            </a:r>
          </a:p>
          <a:p>
            <a:pPr>
              <a:buFont typeface="Wingdings" panose="05000000000000000000" pitchFamily="2" charset="2"/>
              <a:buChar char="Ø"/>
            </a:pPr>
            <a:r>
              <a:rPr lang="en-AU" sz="2000" dirty="0" smtClean="0">
                <a:latin typeface="+mn-lt"/>
              </a:rPr>
              <a:t>Define meeting, discussion point and dates. </a:t>
            </a:r>
          </a:p>
          <a:p>
            <a:pPr>
              <a:buFont typeface="Wingdings" panose="05000000000000000000" pitchFamily="2" charset="2"/>
              <a:buChar char="Ø"/>
            </a:pPr>
            <a:endParaRPr lang="en-AU" dirty="0" smtClean="0">
              <a:latin typeface="+mn-lt"/>
            </a:endParaRPr>
          </a:p>
          <a:p>
            <a:pPr>
              <a:buFont typeface="Wingdings" panose="05000000000000000000" pitchFamily="2" charset="2"/>
              <a:buChar char="Ø"/>
            </a:pPr>
            <a:endParaRPr lang="en-AU" dirty="0" smtClean="0">
              <a:latin typeface="+mn-lt"/>
            </a:endParaRPr>
          </a:p>
          <a:p>
            <a:endParaRPr lang="en-US" dirty="0">
              <a:latin typeface="+mn-lt"/>
            </a:endParaRPr>
          </a:p>
        </p:txBody>
      </p:sp>
    </p:spTree>
    <p:extLst>
      <p:ext uri="{BB962C8B-B14F-4D97-AF65-F5344CB8AC3E}">
        <p14:creationId xmlns:p14="http://schemas.microsoft.com/office/powerpoint/2010/main" val="1972917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Plan Collaboration Platform</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AU" sz="1800" dirty="0"/>
              <a:t>Planning and initiating collaboration tools are mandatory objective on every community based projects. </a:t>
            </a:r>
            <a:endParaRPr lang="en-AU" sz="1800" dirty="0" smtClean="0"/>
          </a:p>
          <a:p>
            <a:pPr>
              <a:buFont typeface="Wingdings" panose="05000000000000000000" pitchFamily="2" charset="2"/>
              <a:buChar char="Ø"/>
            </a:pPr>
            <a:r>
              <a:rPr lang="en-AU" sz="1800" dirty="0" smtClean="0"/>
              <a:t>That </a:t>
            </a:r>
            <a:r>
              <a:rPr lang="en-AU" sz="1800" dirty="0"/>
              <a:t>helps to collaborate, coordinate and organize their work in most sufficient manner. </a:t>
            </a:r>
            <a:endParaRPr lang="en-AU" sz="1800" dirty="0" smtClean="0"/>
          </a:p>
          <a:p>
            <a:pPr>
              <a:buFont typeface="Wingdings" panose="05000000000000000000" pitchFamily="2" charset="2"/>
              <a:buChar char="Ø"/>
            </a:pPr>
            <a:r>
              <a:rPr lang="en-AU" sz="1800" dirty="0" smtClean="0"/>
              <a:t>Steps</a:t>
            </a:r>
          </a:p>
          <a:p>
            <a:pPr lvl="1">
              <a:buFont typeface="Wingdings" panose="05000000000000000000" pitchFamily="2" charset="2"/>
              <a:buChar char="q"/>
            </a:pPr>
            <a:r>
              <a:rPr lang="en-AU" sz="1650" dirty="0" smtClean="0"/>
              <a:t>Define communication standard </a:t>
            </a:r>
          </a:p>
          <a:p>
            <a:pPr lvl="1">
              <a:buFont typeface="Wingdings" panose="05000000000000000000" pitchFamily="2" charset="2"/>
              <a:buChar char="q"/>
            </a:pPr>
            <a:r>
              <a:rPr lang="en-AU" sz="1650" dirty="0" smtClean="0"/>
              <a:t>Define sub community – if necessary </a:t>
            </a:r>
          </a:p>
          <a:p>
            <a:pPr lvl="1">
              <a:buFont typeface="Wingdings" panose="05000000000000000000" pitchFamily="2" charset="2"/>
              <a:buChar char="q"/>
            </a:pPr>
            <a:r>
              <a:rPr lang="en-AU" sz="1650" dirty="0" smtClean="0"/>
              <a:t>Define communication and collaboration tools</a:t>
            </a:r>
          </a:p>
          <a:p>
            <a:pPr lvl="2">
              <a:buFont typeface="Wingdings" panose="05000000000000000000" pitchFamily="2" charset="2"/>
              <a:buChar char="v"/>
            </a:pPr>
            <a:r>
              <a:rPr lang="en-AU" sz="1450" dirty="0" smtClean="0"/>
              <a:t>Google slides, Google doc, Git-hub, Slack, Skype, Team Viewer </a:t>
            </a:r>
          </a:p>
          <a:p>
            <a:pPr lvl="1">
              <a:buFont typeface="Wingdings" panose="05000000000000000000" pitchFamily="2" charset="2"/>
              <a:buChar char="q"/>
            </a:pPr>
            <a:r>
              <a:rPr lang="en-AU" sz="1650" dirty="0" smtClean="0"/>
              <a:t>Check the community requirement and flexibility of the selected tool</a:t>
            </a:r>
          </a:p>
          <a:p>
            <a:pPr lvl="1">
              <a:buFont typeface="Wingdings" panose="05000000000000000000" pitchFamily="2" charset="2"/>
              <a:buChar char="q"/>
            </a:pPr>
            <a:r>
              <a:rPr lang="en-AU" sz="1650" dirty="0" smtClean="0"/>
              <a:t>Initiate collaboration tools</a:t>
            </a:r>
          </a:p>
          <a:p>
            <a:pPr>
              <a:buFont typeface="Wingdings" panose="05000000000000000000" pitchFamily="2" charset="2"/>
              <a:buChar char="q"/>
            </a:pPr>
            <a:endParaRPr lang="en-AU" sz="1600" dirty="0" smtClean="0"/>
          </a:p>
          <a:p>
            <a:pPr>
              <a:buFont typeface="Wingdings" panose="05000000000000000000" pitchFamily="2" charset="2"/>
              <a:buChar char="q"/>
            </a:pPr>
            <a:endParaRPr lang="en-AU" sz="1600" dirty="0" smtClean="0"/>
          </a:p>
          <a:p>
            <a:pPr>
              <a:buFont typeface="Wingdings" panose="05000000000000000000" pitchFamily="2" charset="2"/>
              <a:buChar char="q"/>
            </a:pPr>
            <a:endParaRPr lang="en-AU" sz="1600" dirty="0" smtClean="0"/>
          </a:p>
        </p:txBody>
      </p:sp>
    </p:spTree>
    <p:extLst>
      <p:ext uri="{BB962C8B-B14F-4D97-AF65-F5344CB8AC3E}">
        <p14:creationId xmlns:p14="http://schemas.microsoft.com/office/powerpoint/2010/main" val="22208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of the examples</a:t>
            </a:r>
            <a:endParaRPr lang="en-US" dirty="0"/>
          </a:p>
        </p:txBody>
      </p:sp>
      <p:sp>
        <p:nvSpPr>
          <p:cNvPr id="3" name="Content Placeholder 2"/>
          <p:cNvSpPr>
            <a:spLocks noGrp="1"/>
          </p:cNvSpPr>
          <p:nvPr>
            <p:ph idx="1"/>
          </p:nvPr>
        </p:nvSpPr>
        <p:spPr>
          <a:xfrm>
            <a:off x="827484" y="1059873"/>
            <a:ext cx="6709906" cy="3626427"/>
          </a:xfrm>
        </p:spPr>
        <p:txBody>
          <a:bodyPr>
            <a:normAutofit/>
          </a:bodyPr>
          <a:lstStyle/>
          <a:p>
            <a:pPr lvl="0">
              <a:buFont typeface="Wingdings" panose="05000000000000000000" pitchFamily="2" charset="2"/>
              <a:buChar char="Ø"/>
            </a:pPr>
            <a:r>
              <a:rPr lang="en-AU" sz="2000" dirty="0" smtClean="0"/>
              <a:t>Communication </a:t>
            </a:r>
            <a:r>
              <a:rPr lang="en-AU" sz="2000" dirty="0"/>
              <a:t>tools : </a:t>
            </a:r>
            <a:endParaRPr lang="en-US" sz="2000" dirty="0"/>
          </a:p>
          <a:p>
            <a:pPr lvl="1">
              <a:buFont typeface="Wingdings" panose="05000000000000000000" pitchFamily="2" charset="2"/>
              <a:buChar char="q"/>
            </a:pPr>
            <a:r>
              <a:rPr lang="en-AU" sz="1800" dirty="0"/>
              <a:t>Skype, Slack, Team Viewer, </a:t>
            </a:r>
            <a:r>
              <a:rPr lang="en-AU" sz="1800" dirty="0" smtClean="0"/>
              <a:t>WhatsApp, </a:t>
            </a:r>
            <a:r>
              <a:rPr lang="en-AU" sz="1800" dirty="0"/>
              <a:t>Facebook group.</a:t>
            </a:r>
            <a:endParaRPr lang="en-US" sz="1800" dirty="0"/>
          </a:p>
          <a:p>
            <a:pPr lvl="0">
              <a:buFont typeface="Wingdings" panose="05000000000000000000" pitchFamily="2" charset="2"/>
              <a:buChar char="Ø"/>
            </a:pPr>
            <a:r>
              <a:rPr lang="en-AU" sz="2000" dirty="0"/>
              <a:t>Code collaboration and versioning tools (Version Control Tools)</a:t>
            </a:r>
            <a:endParaRPr lang="en-US" sz="2000" dirty="0"/>
          </a:p>
          <a:p>
            <a:pPr lvl="1">
              <a:buFont typeface="Wingdings" panose="05000000000000000000" pitchFamily="2" charset="2"/>
              <a:buChar char="q"/>
            </a:pPr>
            <a:r>
              <a:rPr lang="en-AU" sz="1800" dirty="0" err="1"/>
              <a:t>Github</a:t>
            </a:r>
            <a:r>
              <a:rPr lang="en-AU" sz="1800" dirty="0"/>
              <a:t>, </a:t>
            </a:r>
            <a:r>
              <a:rPr lang="en-AU" sz="1800" dirty="0" err="1"/>
              <a:t>Gitlab</a:t>
            </a:r>
            <a:r>
              <a:rPr lang="en-AU" sz="1800" dirty="0"/>
              <a:t>, </a:t>
            </a:r>
            <a:r>
              <a:rPr lang="en-AU" sz="1800" dirty="0" err="1"/>
              <a:t>Bitbucket</a:t>
            </a:r>
            <a:r>
              <a:rPr lang="en-AU" sz="1800" dirty="0"/>
              <a:t>, Mercurial, SVN</a:t>
            </a:r>
            <a:endParaRPr lang="en-US" sz="1800" dirty="0"/>
          </a:p>
          <a:p>
            <a:pPr lvl="0">
              <a:buFont typeface="Wingdings" panose="05000000000000000000" pitchFamily="2" charset="2"/>
              <a:buChar char="Ø"/>
            </a:pPr>
            <a:r>
              <a:rPr lang="en-AU" sz="2000" dirty="0"/>
              <a:t>Remote Desktop Control</a:t>
            </a:r>
            <a:endParaRPr lang="en-US" sz="2000" dirty="0"/>
          </a:p>
          <a:p>
            <a:pPr lvl="1">
              <a:buFont typeface="Wingdings" panose="05000000000000000000" pitchFamily="2" charset="2"/>
              <a:buChar char="q"/>
            </a:pPr>
            <a:r>
              <a:rPr lang="en-AU" sz="1800" dirty="0"/>
              <a:t>Team viewer, Join me, Remote Desktop (MS).</a:t>
            </a:r>
            <a:endParaRPr lang="en-US" sz="1800" dirty="0"/>
          </a:p>
          <a:p>
            <a:pPr>
              <a:buFont typeface="Wingdings" panose="05000000000000000000" pitchFamily="2" charset="2"/>
              <a:buChar char="Ø"/>
            </a:pPr>
            <a:endParaRPr lang="en-US" sz="1800" dirty="0"/>
          </a:p>
        </p:txBody>
      </p:sp>
    </p:spTree>
    <p:extLst>
      <p:ext uri="{BB962C8B-B14F-4D97-AF65-F5344CB8AC3E}">
        <p14:creationId xmlns:p14="http://schemas.microsoft.com/office/powerpoint/2010/main" val="2635386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48" y="225238"/>
            <a:ext cx="7053542" cy="1050398"/>
          </a:xfrm>
        </p:spPr>
        <p:txBody>
          <a:bodyPr/>
          <a:lstStyle/>
          <a:p>
            <a:r>
              <a:rPr lang="en-AU" dirty="0" smtClean="0"/>
              <a:t>Wiki-Base instantiation </a:t>
            </a:r>
            <a:endParaRPr lang="en-US" dirty="0"/>
          </a:p>
        </p:txBody>
      </p:sp>
      <p:sp>
        <p:nvSpPr>
          <p:cNvPr id="3" name="Content Placeholder 2"/>
          <p:cNvSpPr>
            <a:spLocks noGrp="1"/>
          </p:cNvSpPr>
          <p:nvPr>
            <p:ph idx="1"/>
          </p:nvPr>
        </p:nvSpPr>
        <p:spPr>
          <a:xfrm>
            <a:off x="827484" y="779318"/>
            <a:ext cx="6709906" cy="4270665"/>
          </a:xfrm>
        </p:spPr>
        <p:txBody>
          <a:bodyPr>
            <a:normAutofit fontScale="92500" lnSpcReduction="10000"/>
          </a:bodyPr>
          <a:lstStyle/>
          <a:p>
            <a:pPr>
              <a:buFont typeface="Wingdings" panose="05000000000000000000" pitchFamily="2" charset="2"/>
              <a:buChar char="Ø"/>
            </a:pPr>
            <a:r>
              <a:rPr lang="en-AU" dirty="0"/>
              <a:t>This is most crucial task in this methodology. </a:t>
            </a:r>
            <a:endParaRPr lang="en-AU" dirty="0" smtClean="0"/>
          </a:p>
          <a:p>
            <a:pPr>
              <a:buFont typeface="Wingdings" panose="05000000000000000000" pitchFamily="2" charset="2"/>
              <a:buChar char="Ø"/>
            </a:pPr>
            <a:r>
              <a:rPr lang="en-AU" dirty="0" smtClean="0"/>
              <a:t>This </a:t>
            </a:r>
            <a:r>
              <a:rPr lang="en-AU" dirty="0"/>
              <a:t>task provides supportive steps and tools that a community can follow in order to instantiate </a:t>
            </a:r>
            <a:r>
              <a:rPr lang="en-AU" dirty="0" err="1"/>
              <a:t>Wikibase</a:t>
            </a:r>
            <a:r>
              <a:rPr lang="en-AU" dirty="0"/>
              <a:t> instance</a:t>
            </a:r>
            <a:r>
              <a:rPr lang="en-AU" dirty="0" smtClean="0"/>
              <a:t>.</a:t>
            </a:r>
          </a:p>
          <a:p>
            <a:pPr>
              <a:buFont typeface="Wingdings" panose="05000000000000000000" pitchFamily="2" charset="2"/>
              <a:buChar char="Ø"/>
            </a:pPr>
            <a:r>
              <a:rPr lang="en-AU" dirty="0" smtClean="0"/>
              <a:t>There </a:t>
            </a:r>
            <a:r>
              <a:rPr lang="en-AU" dirty="0"/>
              <a:t>are many tools found in the internet in order to create an instance of the </a:t>
            </a:r>
            <a:r>
              <a:rPr lang="en-AU" dirty="0" err="1"/>
              <a:t>Wikibase</a:t>
            </a:r>
            <a:r>
              <a:rPr lang="en-AU" dirty="0"/>
              <a:t>. </a:t>
            </a:r>
            <a:r>
              <a:rPr lang="en-AU" dirty="0" smtClean="0"/>
              <a:t>Community members should select feasible and appropriate tool for their project based on the community requirement. </a:t>
            </a:r>
          </a:p>
          <a:p>
            <a:pPr>
              <a:buFont typeface="Wingdings" panose="05000000000000000000" pitchFamily="2" charset="2"/>
              <a:buChar char="Ø"/>
            </a:pPr>
            <a:r>
              <a:rPr lang="en-AU" dirty="0" smtClean="0"/>
              <a:t>We </a:t>
            </a:r>
            <a:r>
              <a:rPr lang="en-AU" dirty="0"/>
              <a:t>have listed most famous and standard tools in this section. </a:t>
            </a:r>
            <a:endParaRPr lang="en-US" dirty="0"/>
          </a:p>
          <a:p>
            <a:pPr lvl="1">
              <a:buFont typeface="Wingdings" panose="05000000000000000000" pitchFamily="2" charset="2"/>
              <a:buChar char="q"/>
            </a:pPr>
            <a:r>
              <a:rPr lang="en-AU" u="sng" dirty="0">
                <a:hlinkClick r:id="rId2"/>
              </a:rPr>
              <a:t>Docker</a:t>
            </a:r>
            <a:r>
              <a:rPr lang="en-AU" dirty="0"/>
              <a:t> – A self hosted container with millions of images. We can simply pull and run any image for free in this container.</a:t>
            </a:r>
            <a:endParaRPr lang="en-US" dirty="0"/>
          </a:p>
          <a:p>
            <a:pPr lvl="1">
              <a:buFont typeface="Wingdings" panose="05000000000000000000" pitchFamily="2" charset="2"/>
              <a:buChar char="q"/>
            </a:pPr>
            <a:r>
              <a:rPr lang="en-AU" dirty="0"/>
              <a:t>Manual installation (</a:t>
            </a:r>
            <a:r>
              <a:rPr lang="en-AU" u="sng" dirty="0">
                <a:hlinkClick r:id="rId3"/>
              </a:rPr>
              <a:t>Tutorial</a:t>
            </a:r>
            <a:r>
              <a:rPr lang="en-AU" dirty="0"/>
              <a:t>)- Wikimedia gives open source PHP application that can be downloaded directly to the local machine and can be executed or hosted in local server(</a:t>
            </a:r>
            <a:r>
              <a:rPr lang="en-AU" u="sng" dirty="0">
                <a:hlinkClick r:id="rId4"/>
              </a:rPr>
              <a:t>XAMPP</a:t>
            </a:r>
            <a:r>
              <a:rPr lang="en-AU" dirty="0"/>
              <a:t>) for the purpose of custom </a:t>
            </a:r>
            <a:r>
              <a:rPr lang="en-AU" dirty="0" err="1"/>
              <a:t>Wikibase</a:t>
            </a:r>
            <a:r>
              <a:rPr lang="en-AU" dirty="0"/>
              <a:t> instantiation. </a:t>
            </a:r>
            <a:endParaRPr lang="en-AU" dirty="0" smtClean="0"/>
          </a:p>
          <a:p>
            <a:pPr lvl="1">
              <a:buFont typeface="Wingdings" panose="05000000000000000000" pitchFamily="2" charset="2"/>
              <a:buChar char="q"/>
            </a:pPr>
            <a:r>
              <a:rPr lang="en-AU" u="sng" dirty="0" err="1" smtClean="0">
                <a:hlinkClick r:id="rId5"/>
              </a:rPr>
              <a:t>Tikiwiki</a:t>
            </a:r>
            <a:r>
              <a:rPr lang="en-AU" dirty="0" smtClean="0"/>
              <a:t> </a:t>
            </a:r>
            <a:r>
              <a:rPr lang="en-AU" dirty="0"/>
              <a:t>– This tool provides complete platform with integration </a:t>
            </a:r>
            <a:r>
              <a:rPr lang="en-AU" dirty="0" smtClean="0"/>
              <a:t>of designing </a:t>
            </a:r>
            <a:r>
              <a:rPr lang="en-AU" dirty="0"/>
              <a:t>tools where user can able to design and publish their custom RDF Data source without needing of deep programming skills. </a:t>
            </a:r>
            <a:r>
              <a:rPr lang="en-AU" dirty="0">
                <a:solidFill>
                  <a:schemeClr val="bg2">
                    <a:lumMod val="60000"/>
                    <a:lumOff val="40000"/>
                  </a:schemeClr>
                </a:solidFill>
              </a:rPr>
              <a:t>Note: This tool does not providing </a:t>
            </a:r>
            <a:r>
              <a:rPr lang="en-AU" dirty="0" err="1">
                <a:solidFill>
                  <a:schemeClr val="bg2">
                    <a:lumMod val="60000"/>
                    <a:lumOff val="40000"/>
                  </a:schemeClr>
                </a:solidFill>
              </a:rPr>
              <a:t>Wikibase</a:t>
            </a:r>
            <a:r>
              <a:rPr lang="en-AU" dirty="0">
                <a:solidFill>
                  <a:schemeClr val="bg2">
                    <a:lumMod val="60000"/>
                    <a:lumOff val="40000"/>
                  </a:schemeClr>
                </a:solidFill>
              </a:rPr>
              <a:t> instance. </a:t>
            </a:r>
            <a:endParaRPr lang="en-US" dirty="0">
              <a:solidFill>
                <a:schemeClr val="bg2">
                  <a:lumMod val="60000"/>
                  <a:lumOff val="40000"/>
                </a:schemeClr>
              </a:solidFill>
            </a:endParaRPr>
          </a:p>
          <a:p>
            <a:pPr lvl="1">
              <a:buFont typeface="Wingdings" panose="05000000000000000000" pitchFamily="2" charset="2"/>
              <a:buChar char="q"/>
            </a:pPr>
            <a:r>
              <a:rPr lang="en-AU" u="sng" dirty="0" err="1">
                <a:hlinkClick r:id="rId6"/>
              </a:rPr>
              <a:t>Bitnami</a:t>
            </a:r>
            <a:r>
              <a:rPr lang="en-AU" dirty="0"/>
              <a:t> – This tool also hosted with hundreds of images. </a:t>
            </a:r>
            <a:r>
              <a:rPr lang="en-AU" dirty="0" err="1"/>
              <a:t>Wikibase</a:t>
            </a:r>
            <a:r>
              <a:rPr lang="en-AU" dirty="0"/>
              <a:t> image also hosted in this web application and can be reused for any community </a:t>
            </a:r>
            <a:r>
              <a:rPr lang="en-AU" dirty="0" smtClean="0"/>
              <a:t>purpose</a:t>
            </a:r>
          </a:p>
          <a:p>
            <a:pPr lvl="1">
              <a:buFont typeface="Wingdings" panose="05000000000000000000" pitchFamily="2" charset="2"/>
              <a:buChar char="q"/>
            </a:pPr>
            <a:r>
              <a:rPr lang="en-AU" dirty="0" smtClean="0">
                <a:solidFill>
                  <a:schemeClr val="bg2">
                    <a:lumMod val="60000"/>
                    <a:lumOff val="40000"/>
                  </a:schemeClr>
                </a:solidFill>
              </a:rPr>
              <a:t>Digital </a:t>
            </a:r>
            <a:r>
              <a:rPr lang="en-AU" dirty="0">
                <a:solidFill>
                  <a:schemeClr val="bg2">
                    <a:lumMod val="60000"/>
                    <a:lumOff val="40000"/>
                  </a:schemeClr>
                </a:solidFill>
              </a:rPr>
              <a:t>Ocean </a:t>
            </a:r>
            <a:r>
              <a:rPr lang="en-AU" dirty="0"/>
              <a:t>– This tools helps to publish the Custom </a:t>
            </a:r>
            <a:r>
              <a:rPr lang="en-AU" dirty="0" err="1"/>
              <a:t>wikibase</a:t>
            </a:r>
            <a:r>
              <a:rPr lang="en-AU" dirty="0"/>
              <a:t> in the internet</a:t>
            </a:r>
            <a:endParaRPr lang="en-US" dirty="0"/>
          </a:p>
          <a:p>
            <a:pPr lvl="1"/>
            <a:endParaRPr lang="en-US" dirty="0"/>
          </a:p>
        </p:txBody>
      </p:sp>
    </p:spTree>
    <p:extLst>
      <p:ext uri="{BB962C8B-B14F-4D97-AF65-F5344CB8AC3E}">
        <p14:creationId xmlns:p14="http://schemas.microsoft.com/office/powerpoint/2010/main" val="259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8;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Docker Initiation steps </a:t>
            </a:r>
            <a:endParaRPr dirty="0"/>
          </a:p>
        </p:txBody>
      </p:sp>
      <p:sp>
        <p:nvSpPr>
          <p:cNvPr id="5" name="Google Shape;79;p15"/>
          <p:cNvSpPr txBox="1">
            <a:spLocks/>
          </p:cNvSpPr>
          <p:nvPr/>
        </p:nvSpPr>
        <p:spPr>
          <a:xfrm>
            <a:off x="4832425" y="1333500"/>
            <a:ext cx="3999900" cy="3273500"/>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457200" indent="-330200">
              <a:spcBef>
                <a:spcPts val="0"/>
              </a:spcBef>
              <a:buClr>
                <a:srgbClr val="1155CC"/>
              </a:buClr>
              <a:buSzPts val="1600"/>
              <a:buFont typeface="Wingdings" panose="05000000000000000000" pitchFamily="2" charset="2"/>
              <a:buChar char="q"/>
            </a:pPr>
            <a:r>
              <a:rPr lang="en-SG" sz="1600" dirty="0" smtClean="0">
                <a:latin typeface="+mn-lt"/>
              </a:rPr>
              <a:t>Work as containers</a:t>
            </a:r>
          </a:p>
          <a:p>
            <a:pPr marL="457200" indent="-330200">
              <a:spcBef>
                <a:spcPts val="0"/>
              </a:spcBef>
              <a:buClr>
                <a:srgbClr val="1155CC"/>
              </a:buClr>
              <a:buSzPts val="1600"/>
              <a:buFont typeface="Wingdings" panose="05000000000000000000" pitchFamily="2" charset="2"/>
              <a:buChar char="q"/>
            </a:pPr>
            <a:endParaRPr lang="en-SG" sz="1600" dirty="0" smtClean="0">
              <a:latin typeface="+mn-lt"/>
            </a:endParaRPr>
          </a:p>
          <a:p>
            <a:pPr marL="457200" indent="-330200">
              <a:spcBef>
                <a:spcPts val="0"/>
              </a:spcBef>
              <a:buClr>
                <a:srgbClr val="1155CC"/>
              </a:buClr>
              <a:buSzPts val="1600"/>
              <a:buFont typeface="Wingdings" panose="05000000000000000000" pitchFamily="2" charset="2"/>
              <a:buChar char="q"/>
            </a:pPr>
            <a:r>
              <a:rPr lang="en-SG" sz="1600" dirty="0" smtClean="0">
                <a:latin typeface="+mn-lt"/>
              </a:rPr>
              <a:t>Docker file(5-30 line)</a:t>
            </a:r>
          </a:p>
          <a:p>
            <a:pPr marL="457200" indent="-330200">
              <a:spcBef>
                <a:spcPts val="0"/>
              </a:spcBef>
              <a:buClr>
                <a:srgbClr val="1155CC"/>
              </a:buClr>
              <a:buSzPts val="1600"/>
              <a:buFont typeface="Wingdings" panose="05000000000000000000" pitchFamily="2" charset="2"/>
              <a:buChar char="q"/>
            </a:pPr>
            <a:endParaRPr lang="en-SG" sz="1600" dirty="0" smtClean="0">
              <a:latin typeface="+mn-lt"/>
            </a:endParaRPr>
          </a:p>
          <a:p>
            <a:pPr marL="457200" indent="-330200">
              <a:spcBef>
                <a:spcPts val="0"/>
              </a:spcBef>
              <a:buClr>
                <a:srgbClr val="1155CC"/>
              </a:buClr>
              <a:buSzPts val="1600"/>
              <a:buFont typeface="Wingdings" panose="05000000000000000000" pitchFamily="2" charset="2"/>
              <a:buChar char="q"/>
            </a:pPr>
            <a:r>
              <a:rPr lang="en-SG" sz="1600" dirty="0" smtClean="0">
                <a:latin typeface="+mn-lt"/>
              </a:rPr>
              <a:t>Create images.(run in the container),it will include the node.js ,project code and installation of programs.</a:t>
            </a:r>
          </a:p>
          <a:p>
            <a:pPr marL="457200" indent="-330200">
              <a:spcBef>
                <a:spcPts val="0"/>
              </a:spcBef>
              <a:buClr>
                <a:srgbClr val="1155CC"/>
              </a:buClr>
              <a:buSzPts val="1600"/>
              <a:buFont typeface="Wingdings" panose="05000000000000000000" pitchFamily="2" charset="2"/>
              <a:buChar char="q"/>
            </a:pPr>
            <a:endParaRPr lang="en-SG" sz="1600" dirty="0" smtClean="0">
              <a:latin typeface="+mn-lt"/>
            </a:endParaRPr>
          </a:p>
          <a:p>
            <a:pPr marL="457200" indent="-330200">
              <a:spcBef>
                <a:spcPts val="0"/>
              </a:spcBef>
              <a:buClr>
                <a:srgbClr val="1155CC"/>
              </a:buClr>
              <a:buSzPts val="1600"/>
              <a:buFont typeface="Wingdings" panose="05000000000000000000" pitchFamily="2" charset="2"/>
              <a:buChar char="q"/>
            </a:pPr>
            <a:r>
              <a:rPr lang="en-SG" sz="1600" dirty="0" smtClean="0">
                <a:latin typeface="+mn-lt"/>
              </a:rPr>
              <a:t>By the image name we can run it in any machine.</a:t>
            </a:r>
          </a:p>
          <a:p>
            <a:pPr marL="742950" indent="-285750">
              <a:spcBef>
                <a:spcPts val="1600"/>
              </a:spcBef>
              <a:spcAft>
                <a:spcPts val="1600"/>
              </a:spcAft>
              <a:buFont typeface="Wingdings" panose="05000000000000000000" pitchFamily="2" charset="2"/>
              <a:buChar char="q"/>
            </a:pPr>
            <a:endParaRPr lang="en-SG" sz="1600" dirty="0">
              <a:latin typeface="+mn-lt"/>
            </a:endParaRPr>
          </a:p>
        </p:txBody>
      </p:sp>
      <p:sp>
        <p:nvSpPr>
          <p:cNvPr id="6" name="Google Shape;80;p15"/>
          <p:cNvSpPr txBox="1">
            <a:spLocks/>
          </p:cNvSpPr>
          <p:nvPr/>
        </p:nvSpPr>
        <p:spPr>
          <a:xfrm>
            <a:off x="311725" y="1333500"/>
            <a:ext cx="3999900" cy="3348750"/>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457200" indent="-330200">
              <a:spcBef>
                <a:spcPts val="0"/>
              </a:spcBef>
              <a:buClr>
                <a:srgbClr val="3D85C6"/>
              </a:buClr>
              <a:buSzPts val="1600"/>
              <a:buFont typeface="Wingdings" panose="05000000000000000000" pitchFamily="2" charset="2"/>
              <a:buChar char="Ø"/>
            </a:pPr>
            <a:r>
              <a:rPr lang="en-SG" sz="1600" dirty="0" smtClean="0">
                <a:latin typeface="+mn-lt"/>
              </a:rPr>
              <a:t>Download and Install - Docker.</a:t>
            </a:r>
          </a:p>
          <a:p>
            <a:pPr marL="457200" indent="-330200">
              <a:spcBef>
                <a:spcPts val="0"/>
              </a:spcBef>
              <a:buClr>
                <a:srgbClr val="3D85C6"/>
              </a:buClr>
              <a:buSzPts val="1600"/>
              <a:buFont typeface="Wingdings" panose="05000000000000000000" pitchFamily="2" charset="2"/>
              <a:buChar char="Ø"/>
            </a:pPr>
            <a:endParaRPr lang="en-SG" sz="1600" dirty="0" smtClean="0">
              <a:latin typeface="+mn-lt"/>
            </a:endParaRPr>
          </a:p>
          <a:p>
            <a:pPr marL="457200" indent="-330200">
              <a:spcBef>
                <a:spcPts val="0"/>
              </a:spcBef>
              <a:buClr>
                <a:srgbClr val="3D85C6"/>
              </a:buClr>
              <a:buSzPts val="1600"/>
              <a:buFont typeface="Wingdings" panose="05000000000000000000" pitchFamily="2" charset="2"/>
              <a:buChar char="Ø"/>
            </a:pPr>
            <a:r>
              <a:rPr lang="en-SG" sz="1600" dirty="0" smtClean="0">
                <a:latin typeface="+mn-lt"/>
                <a:ea typeface="Arial"/>
                <a:cs typeface="Arial"/>
                <a:sym typeface="Arial"/>
              </a:rPr>
              <a:t>Download the </a:t>
            </a:r>
            <a:r>
              <a:rPr lang="en-SG" sz="1600" dirty="0" err="1" smtClean="0">
                <a:latin typeface="+mn-lt"/>
                <a:ea typeface="Arial"/>
                <a:cs typeface="Arial"/>
                <a:sym typeface="Arial"/>
              </a:rPr>
              <a:t>docker-compose.yml</a:t>
            </a:r>
            <a:r>
              <a:rPr lang="en-SG" sz="1600" dirty="0" smtClean="0">
                <a:latin typeface="+mn-lt"/>
                <a:ea typeface="Arial"/>
                <a:cs typeface="Arial"/>
                <a:sym typeface="Arial"/>
              </a:rPr>
              <a:t> file example(save it into your working directory with the name </a:t>
            </a:r>
            <a:r>
              <a:rPr lang="en-SG" sz="1600" dirty="0" err="1" smtClean="0">
                <a:latin typeface="+mn-lt"/>
                <a:ea typeface="Arial"/>
                <a:cs typeface="Arial"/>
                <a:sym typeface="Arial"/>
              </a:rPr>
              <a:t>docker-compose.yml</a:t>
            </a:r>
            <a:r>
              <a:rPr lang="en-SG" sz="1600" dirty="0" smtClean="0">
                <a:latin typeface="+mn-lt"/>
                <a:ea typeface="Arial"/>
                <a:cs typeface="Arial"/>
                <a:sym typeface="Arial"/>
              </a:rPr>
              <a:t>).</a:t>
            </a:r>
          </a:p>
          <a:p>
            <a:pPr marL="457200" indent="-330200">
              <a:spcBef>
                <a:spcPts val="0"/>
              </a:spcBef>
              <a:buClr>
                <a:srgbClr val="3D85C6"/>
              </a:buClr>
              <a:buSzPts val="1600"/>
              <a:buFont typeface="Wingdings" panose="05000000000000000000" pitchFamily="2" charset="2"/>
              <a:buChar char="Ø"/>
            </a:pPr>
            <a:endParaRPr lang="en-SG" sz="1600" dirty="0" smtClean="0">
              <a:latin typeface="+mn-lt"/>
              <a:ea typeface="Arial"/>
              <a:cs typeface="Arial"/>
              <a:sym typeface="Arial"/>
            </a:endParaRPr>
          </a:p>
          <a:p>
            <a:pPr marL="457200" indent="-330200">
              <a:spcBef>
                <a:spcPts val="0"/>
              </a:spcBef>
              <a:buClr>
                <a:srgbClr val="3D85C6"/>
              </a:buClr>
              <a:buSzPts val="1600"/>
              <a:buFont typeface="Wingdings" panose="05000000000000000000" pitchFamily="2" charset="2"/>
              <a:buChar char="Ø"/>
            </a:pPr>
            <a:r>
              <a:rPr lang="en-SG" sz="1600" dirty="0" smtClean="0">
                <a:latin typeface="+mn-lt"/>
                <a:ea typeface="Arial"/>
                <a:cs typeface="Arial"/>
                <a:sym typeface="Arial"/>
              </a:rPr>
              <a:t>Downloading images and starting the containers.</a:t>
            </a:r>
            <a:endParaRPr lang="en-SG" dirty="0" smtClean="0">
              <a:latin typeface="+mn-lt"/>
              <a:ea typeface="Arial"/>
              <a:cs typeface="Arial"/>
              <a:sym typeface="Arial"/>
            </a:endParaRPr>
          </a:p>
          <a:p>
            <a:pPr>
              <a:spcBef>
                <a:spcPts val="400"/>
              </a:spcBef>
              <a:spcAft>
                <a:spcPts val="1600"/>
              </a:spcAft>
              <a:buFont typeface="Wingdings" panose="05000000000000000000" pitchFamily="2" charset="2"/>
              <a:buChar char="Ø"/>
            </a:pPr>
            <a:endParaRPr lang="en-SG" dirty="0">
              <a:latin typeface="+mn-lt"/>
            </a:endParaRPr>
          </a:p>
        </p:txBody>
      </p:sp>
    </p:spTree>
    <p:extLst>
      <p:ext uri="{BB962C8B-B14F-4D97-AF65-F5344CB8AC3E}">
        <p14:creationId xmlns:p14="http://schemas.microsoft.com/office/powerpoint/2010/main" val="85198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Functionality </a:t>
            </a:r>
            <a:r>
              <a:rPr lang="en-US" sz="3200" dirty="0" smtClean="0"/>
              <a:t>on </a:t>
            </a:r>
            <a:r>
              <a:rPr lang="en-US" sz="3200" dirty="0"/>
              <a:t>our wiki</a:t>
            </a:r>
            <a:endParaRPr lang="en-US" dirty="0"/>
          </a:p>
        </p:txBody>
      </p:sp>
      <p:sp>
        <p:nvSpPr>
          <p:cNvPr id="3" name="Content Placeholder 2"/>
          <p:cNvSpPr>
            <a:spLocks noGrp="1"/>
          </p:cNvSpPr>
          <p:nvPr>
            <p:ph idx="1"/>
          </p:nvPr>
        </p:nvSpPr>
        <p:spPr>
          <a:xfrm>
            <a:off x="828220" y="1389936"/>
            <a:ext cx="6709906" cy="3146611"/>
          </a:xfrm>
        </p:spPr>
        <p:txBody>
          <a:bodyPr/>
          <a:lstStyle/>
          <a:p>
            <a:pPr>
              <a:buFont typeface="Wingdings" panose="05000000000000000000" pitchFamily="2" charset="2"/>
              <a:buChar char="Ø"/>
            </a:pPr>
            <a:r>
              <a:rPr lang="en-SG" sz="1600" dirty="0"/>
              <a:t>We will demonstrate our </a:t>
            </a:r>
            <a:r>
              <a:rPr lang="en-SG" sz="1600" dirty="0" err="1"/>
              <a:t>Wikibase</a:t>
            </a:r>
            <a:r>
              <a:rPr lang="en-SG" sz="1600" dirty="0"/>
              <a:t> instance </a:t>
            </a:r>
            <a:r>
              <a:rPr lang="en-SG" sz="1600" dirty="0" smtClean="0"/>
              <a:t>.</a:t>
            </a:r>
          </a:p>
          <a:p>
            <a:pPr>
              <a:buFont typeface="Wingdings" panose="05000000000000000000" pitchFamily="2" charset="2"/>
              <a:buChar char="Ø"/>
            </a:pPr>
            <a:endParaRPr lang="en-SG" sz="1600" dirty="0" smtClean="0"/>
          </a:p>
          <a:p>
            <a:pPr>
              <a:buFont typeface="Wingdings" panose="05000000000000000000" pitchFamily="2" charset="2"/>
              <a:buChar char="Ø"/>
            </a:pPr>
            <a:r>
              <a:rPr lang="en-SG" sz="1600" dirty="0" smtClean="0"/>
              <a:t>Features can be reused by any community members like </a:t>
            </a:r>
            <a:r>
              <a:rPr lang="en-SG" sz="1600" dirty="0"/>
              <a:t>add some page , organizing the pages , import different types of data and </a:t>
            </a:r>
            <a:r>
              <a:rPr lang="en-SG" sz="1600" dirty="0" smtClean="0"/>
              <a:t>many other features.</a:t>
            </a:r>
          </a:p>
          <a:p>
            <a:pPr>
              <a:buFont typeface="Wingdings" panose="05000000000000000000" pitchFamily="2" charset="2"/>
              <a:buChar char="Ø"/>
            </a:pPr>
            <a:endParaRPr lang="en-SG" sz="1600" dirty="0" smtClean="0"/>
          </a:p>
          <a:p>
            <a:pPr>
              <a:buFont typeface="Wingdings" panose="05000000000000000000" pitchFamily="2" charset="2"/>
              <a:buChar char="Ø"/>
            </a:pPr>
            <a:r>
              <a:rPr lang="en-SG" sz="1600" dirty="0" smtClean="0"/>
              <a:t>We haven't imitated complete features of the Wiki. We will only demonstrate suitable part which are necessary for our chosen domain and project. </a:t>
            </a:r>
          </a:p>
          <a:p>
            <a:endParaRPr lang="en-SG" dirty="0"/>
          </a:p>
          <a:p>
            <a:endParaRPr lang="en-US" dirty="0"/>
          </a:p>
        </p:txBody>
      </p:sp>
    </p:spTree>
    <p:extLst>
      <p:ext uri="{BB962C8B-B14F-4D97-AF65-F5344CB8AC3E}">
        <p14:creationId xmlns:p14="http://schemas.microsoft.com/office/powerpoint/2010/main" val="2995123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CC416-5936-4A3A-8281-AFC47EA23FAC}"/>
              </a:ext>
            </a:extLst>
          </p:cNvPr>
          <p:cNvSpPr>
            <a:spLocks noGrp="1"/>
          </p:cNvSpPr>
          <p:nvPr>
            <p:ph type="title"/>
          </p:nvPr>
        </p:nvSpPr>
        <p:spPr/>
        <p:txBody>
          <a:bodyPr/>
          <a:lstStyle/>
          <a:p>
            <a:r>
              <a:rPr lang="en-US" dirty="0"/>
              <a:t>Start with some basics</a:t>
            </a:r>
            <a:endParaRPr lang="ar-SY" dirty="0"/>
          </a:p>
        </p:txBody>
      </p:sp>
      <p:sp>
        <p:nvSpPr>
          <p:cNvPr id="3" name="Content Placeholder 2">
            <a:extLst>
              <a:ext uri="{FF2B5EF4-FFF2-40B4-BE49-F238E27FC236}">
                <a16:creationId xmlns:a16="http://schemas.microsoft.com/office/drawing/2014/main" xmlns="" id="{6E684555-0247-416C-9AA9-5A5455922788}"/>
              </a:ext>
            </a:extLst>
          </p:cNvPr>
          <p:cNvSpPr>
            <a:spLocks noGrp="1"/>
          </p:cNvSpPr>
          <p:nvPr>
            <p:ph idx="1"/>
          </p:nvPr>
        </p:nvSpPr>
        <p:spPr>
          <a:xfrm>
            <a:off x="827484" y="1019175"/>
            <a:ext cx="6709906" cy="3667125"/>
          </a:xfrm>
        </p:spPr>
        <p:txBody>
          <a:bodyPr>
            <a:normAutofit/>
          </a:bodyPr>
          <a:lstStyle/>
          <a:p>
            <a:pPr>
              <a:buFont typeface="Wingdings" panose="05000000000000000000" pitchFamily="2" charset="2"/>
              <a:buChar char="Ø"/>
            </a:pPr>
            <a:r>
              <a:rPr lang="en-US" sz="2400" dirty="0">
                <a:latin typeface="+mn-lt"/>
              </a:rPr>
              <a:t>From your localhost path –</a:t>
            </a:r>
            <a:r>
              <a:rPr lang="en-US" sz="2400" dirty="0" err="1">
                <a:latin typeface="+mn-lt"/>
              </a:rPr>
              <a:t>phpmyAdmine</a:t>
            </a:r>
            <a:r>
              <a:rPr lang="en-US" sz="2400" dirty="0">
                <a:latin typeface="+mn-lt"/>
              </a:rPr>
              <a:t> check you create </a:t>
            </a:r>
            <a:r>
              <a:rPr lang="en-US" sz="2400" dirty="0" err="1">
                <a:latin typeface="+mn-lt"/>
              </a:rPr>
              <a:t>phpmyAdmine</a:t>
            </a:r>
            <a:r>
              <a:rPr lang="en-US" sz="2400" dirty="0">
                <a:latin typeface="+mn-lt"/>
              </a:rPr>
              <a:t> </a:t>
            </a:r>
            <a:r>
              <a:rPr lang="en-US" sz="2400" dirty="0" smtClean="0">
                <a:latin typeface="+mn-lt"/>
              </a:rPr>
              <a:t>Data Base </a:t>
            </a:r>
            <a:r>
              <a:rPr lang="en-US" sz="2400" dirty="0">
                <a:latin typeface="+mn-lt"/>
              </a:rPr>
              <a:t>.</a:t>
            </a:r>
          </a:p>
          <a:p>
            <a:pPr>
              <a:buFont typeface="Wingdings" panose="05000000000000000000" pitchFamily="2" charset="2"/>
              <a:buChar char="Ø"/>
            </a:pPr>
            <a:r>
              <a:rPr lang="en-US" sz="2400" dirty="0">
                <a:latin typeface="+mn-lt"/>
              </a:rPr>
              <a:t>Install </a:t>
            </a:r>
            <a:r>
              <a:rPr lang="en-US" sz="2400" dirty="0" smtClean="0">
                <a:latin typeface="+mn-lt"/>
              </a:rPr>
              <a:t>Media-Wiki </a:t>
            </a:r>
            <a:r>
              <a:rPr lang="en-US" sz="2400" dirty="0">
                <a:latin typeface="+mn-lt"/>
              </a:rPr>
              <a:t>by </a:t>
            </a:r>
            <a:r>
              <a:rPr lang="en-US" sz="2400" dirty="0">
                <a:solidFill>
                  <a:srgbClr val="0563C1"/>
                </a:solidFill>
                <a:latin typeface="+mn-lt"/>
                <a:hlinkClick r:id="rId2">
                  <a:extLst>
                    <a:ext uri="{A12FA001-AC4F-418D-AE19-62706E023703}">
                      <ahyp:hlinkClr xmlns:ahyp="http://schemas.microsoft.com/office/drawing/2018/hyperlinkcolor" xmlns="" val="tx"/>
                    </a:ext>
                  </a:extLst>
                </a:hlinkClick>
              </a:rPr>
              <a:t>https://192.168.1.98/wiki/</a:t>
            </a:r>
            <a:r>
              <a:rPr lang="en-US" sz="2400" dirty="0">
                <a:solidFill>
                  <a:srgbClr val="FF0000"/>
                </a:solidFill>
                <a:latin typeface="+mn-lt"/>
                <a:hlinkClick r:id="rId2">
                  <a:extLst>
                    <a:ext uri="{A12FA001-AC4F-418D-AE19-62706E023703}">
                      <ahyp:hlinkClr xmlns:ahyp="http://schemas.microsoft.com/office/drawing/2018/hyperlinkcolor" xmlns="" val="tx"/>
                    </a:ext>
                  </a:extLst>
                </a:hlinkClick>
              </a:rPr>
              <a:t>mw-config/</a:t>
            </a:r>
            <a:r>
              <a:rPr lang="en-US" sz="2400" dirty="0">
                <a:solidFill>
                  <a:srgbClr val="FF0000"/>
                </a:solidFill>
                <a:latin typeface="+mn-lt"/>
              </a:rPr>
              <a:t> </a:t>
            </a:r>
            <a:r>
              <a:rPr lang="en-US" sz="2400" dirty="0">
                <a:latin typeface="+mn-lt"/>
              </a:rPr>
              <a:t>for  calling the </a:t>
            </a:r>
            <a:r>
              <a:rPr lang="en-US" sz="2400" dirty="0" smtClean="0">
                <a:latin typeface="+mn-lt"/>
              </a:rPr>
              <a:t>Data Base</a:t>
            </a:r>
            <a:r>
              <a:rPr lang="en-US" sz="2400" dirty="0">
                <a:latin typeface="+mn-lt"/>
              </a:rPr>
              <a:t>.</a:t>
            </a:r>
          </a:p>
          <a:p>
            <a:pPr>
              <a:buFont typeface="Wingdings" panose="05000000000000000000" pitchFamily="2" charset="2"/>
              <a:buChar char="Ø"/>
            </a:pPr>
            <a:r>
              <a:rPr lang="en-US" sz="2400" dirty="0">
                <a:latin typeface="+mn-lt"/>
              </a:rPr>
              <a:t>Install all needed extensions   and add them on the </a:t>
            </a:r>
            <a:r>
              <a:rPr lang="en-US" sz="2400" dirty="0" err="1">
                <a:latin typeface="+mn-lt"/>
              </a:rPr>
              <a:t>localhost.php</a:t>
            </a:r>
            <a:r>
              <a:rPr lang="en-US" sz="2400" dirty="0">
                <a:latin typeface="+mn-lt"/>
              </a:rPr>
              <a:t> </a:t>
            </a:r>
            <a:r>
              <a:rPr lang="en-US" sz="2700" dirty="0"/>
              <a:t>file</a:t>
            </a:r>
          </a:p>
          <a:p>
            <a:endParaRPr lang="en-US" dirty="0"/>
          </a:p>
          <a:p>
            <a:endParaRPr lang="ar-SY" dirty="0"/>
          </a:p>
        </p:txBody>
      </p:sp>
    </p:spTree>
    <p:extLst>
      <p:ext uri="{BB962C8B-B14F-4D97-AF65-F5344CB8AC3E}">
        <p14:creationId xmlns:p14="http://schemas.microsoft.com/office/powerpoint/2010/main" val="1964510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Abstract</a:t>
            </a:r>
            <a:endParaRPr lang="en-US" dirty="0"/>
          </a:p>
        </p:txBody>
      </p:sp>
      <p:sp>
        <p:nvSpPr>
          <p:cNvPr id="3" name="Content Placeholder 2"/>
          <p:cNvSpPr>
            <a:spLocks noGrp="1"/>
          </p:cNvSpPr>
          <p:nvPr>
            <p:ph idx="1"/>
          </p:nvPr>
        </p:nvSpPr>
        <p:spPr>
          <a:xfrm>
            <a:off x="828220" y="1389936"/>
            <a:ext cx="6709906" cy="3146611"/>
          </a:xfrm>
        </p:spPr>
        <p:txBody>
          <a:bodyPr>
            <a:normAutofit/>
          </a:bodyPr>
          <a:lstStyle/>
          <a:p>
            <a:pPr>
              <a:buFont typeface="Wingdings" panose="05000000000000000000" pitchFamily="2" charset="2"/>
              <a:buChar char="Ø"/>
            </a:pPr>
            <a:r>
              <a:rPr lang="en-AU" dirty="0"/>
              <a:t>This Project is to provide a methodology for a community that in order to create custom </a:t>
            </a:r>
            <a:r>
              <a:rPr lang="en-AU" b="1" dirty="0" err="1"/>
              <a:t>Wikibase</a:t>
            </a:r>
            <a:r>
              <a:rPr lang="en-AU" dirty="0"/>
              <a:t> for their documentation. </a:t>
            </a:r>
            <a:endParaRPr lang="en-AU" dirty="0" smtClean="0"/>
          </a:p>
          <a:p>
            <a:pPr>
              <a:buFont typeface="Wingdings" panose="05000000000000000000" pitchFamily="2" charset="2"/>
              <a:buChar char="Ø"/>
            </a:pPr>
            <a:r>
              <a:rPr lang="en-AU" dirty="0" smtClean="0"/>
              <a:t>Tasks with detailed Steps that each community should follow in order to successfully create custom Wiki-base</a:t>
            </a:r>
          </a:p>
          <a:p>
            <a:pPr>
              <a:buFont typeface="Wingdings" panose="05000000000000000000" pitchFamily="2" charset="2"/>
              <a:buChar char="Ø"/>
            </a:pPr>
            <a:r>
              <a:rPr lang="en-AU" dirty="0" err="1"/>
              <a:t>Wikibase</a:t>
            </a:r>
            <a:r>
              <a:rPr lang="en-AU" dirty="0"/>
              <a:t> is a free RDF data source that can be edited, published and used by both human and automated bots.</a:t>
            </a:r>
            <a:endParaRPr lang="en-US" dirty="0"/>
          </a:p>
          <a:p>
            <a:pPr>
              <a:buFont typeface="Wingdings" panose="05000000000000000000" pitchFamily="2" charset="2"/>
              <a:buChar char="Ø"/>
            </a:pPr>
            <a:r>
              <a:rPr lang="en-AU" dirty="0"/>
              <a:t>This data source approach has been followed in Semantic web </a:t>
            </a:r>
            <a:r>
              <a:rPr lang="en-AU" dirty="0" smtClean="0"/>
              <a:t>technology</a:t>
            </a:r>
            <a:r>
              <a:rPr lang="en-AU" dirty="0"/>
              <a:t>. </a:t>
            </a:r>
            <a:endParaRPr lang="en-AU" dirty="0" smtClean="0"/>
          </a:p>
          <a:p>
            <a:pPr>
              <a:buFont typeface="Wingdings" panose="05000000000000000000" pitchFamily="2" charset="2"/>
              <a:buChar char="Ø"/>
            </a:pPr>
            <a:r>
              <a:rPr lang="en-US" dirty="0"/>
              <a:t>We </a:t>
            </a:r>
            <a:r>
              <a:rPr lang="en-US" dirty="0" smtClean="0"/>
              <a:t>will demonstrate our methodology with “Nature </a:t>
            </a:r>
            <a:r>
              <a:rPr lang="en-US" dirty="0"/>
              <a:t>Disaster” as our </a:t>
            </a:r>
            <a:r>
              <a:rPr lang="en-US" dirty="0" smtClean="0"/>
              <a:t>topic </a:t>
            </a:r>
            <a:r>
              <a:rPr lang="en-US" dirty="0"/>
              <a:t>for this demonstration purpose. </a:t>
            </a:r>
          </a:p>
        </p:txBody>
      </p:sp>
    </p:spTree>
    <p:extLst>
      <p:ext uri="{BB962C8B-B14F-4D97-AF65-F5344CB8AC3E}">
        <p14:creationId xmlns:p14="http://schemas.microsoft.com/office/powerpoint/2010/main" val="236452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AC333-FAE8-43E3-A7E6-43E48D5F0E83}"/>
              </a:ext>
            </a:extLst>
          </p:cNvPr>
          <p:cNvSpPr>
            <a:spLocks noGrp="1"/>
          </p:cNvSpPr>
          <p:nvPr>
            <p:ph type="title"/>
          </p:nvPr>
        </p:nvSpPr>
        <p:spPr/>
        <p:txBody>
          <a:bodyPr/>
          <a:lstStyle/>
          <a:p>
            <a:r>
              <a:rPr lang="en-US" dirty="0"/>
              <a:t>Work with extensions </a:t>
            </a:r>
            <a:endParaRPr lang="ar-SY" dirty="0"/>
          </a:p>
        </p:txBody>
      </p:sp>
      <p:sp>
        <p:nvSpPr>
          <p:cNvPr id="3" name="Content Placeholder 2">
            <a:extLst>
              <a:ext uri="{FF2B5EF4-FFF2-40B4-BE49-F238E27FC236}">
                <a16:creationId xmlns:a16="http://schemas.microsoft.com/office/drawing/2014/main" xmlns="" id="{BA4C58D4-E95D-45E8-A2EC-A46B9DE3B0FA}"/>
              </a:ext>
            </a:extLst>
          </p:cNvPr>
          <p:cNvSpPr>
            <a:spLocks noGrp="1"/>
          </p:cNvSpPr>
          <p:nvPr>
            <p:ph idx="1"/>
          </p:nvPr>
        </p:nvSpPr>
        <p:spPr>
          <a:xfrm>
            <a:off x="827484" y="1057275"/>
            <a:ext cx="6709906" cy="3629025"/>
          </a:xfrm>
        </p:spPr>
        <p:txBody>
          <a:bodyPr/>
          <a:lstStyle/>
          <a:p>
            <a:pPr marL="0" indent="0">
              <a:buNone/>
            </a:pPr>
            <a:r>
              <a:rPr lang="en-AU" dirty="0" smtClean="0"/>
              <a:t>Extension page allows to install various extensions to extend your local wiki functionalities and features.</a:t>
            </a:r>
          </a:p>
          <a:p>
            <a:pPr marL="0" indent="0">
              <a:buNone/>
            </a:pPr>
            <a:r>
              <a:rPr lang="en-AU" dirty="0" smtClean="0"/>
              <a:t> </a:t>
            </a:r>
            <a:endParaRPr lang="en-US" dirty="0" smtClean="0"/>
          </a:p>
          <a:p>
            <a:pPr>
              <a:buFont typeface="Wingdings" panose="05000000000000000000" pitchFamily="2" charset="2"/>
              <a:buChar char="Ø"/>
            </a:pPr>
            <a:r>
              <a:rPr lang="en-US" dirty="0" smtClean="0"/>
              <a:t>Import </a:t>
            </a:r>
            <a:r>
              <a:rPr lang="en-US" dirty="0"/>
              <a:t>xml , csv , file to the wiki or to see our pages by xml format </a:t>
            </a:r>
          </a:p>
          <a:p>
            <a:pPr>
              <a:buFont typeface="Wingdings" panose="05000000000000000000" pitchFamily="2" charset="2"/>
              <a:buChar char="Ø"/>
            </a:pPr>
            <a:r>
              <a:rPr lang="en-US" dirty="0"/>
              <a:t>Special Pages </a:t>
            </a:r>
            <a:r>
              <a:rPr lang="en-US" dirty="0">
                <a:sym typeface="Wingdings" panose="05000000000000000000" pitchFamily="2" charset="2"/>
              </a:rPr>
              <a:t></a:t>
            </a:r>
            <a:r>
              <a:rPr lang="en-US" b="1" dirty="0"/>
              <a:t> Other special pages</a:t>
            </a:r>
            <a:r>
              <a:rPr lang="en-US" b="1" dirty="0" smtClean="0"/>
              <a:t>. </a:t>
            </a:r>
          </a:p>
          <a:p>
            <a:pPr lvl="1">
              <a:buFont typeface="Wingdings" panose="05000000000000000000" pitchFamily="2" charset="2"/>
              <a:buChar char="q"/>
            </a:pPr>
            <a:r>
              <a:rPr lang="en-US" sz="1100" dirty="0" smtClean="0"/>
              <a:t>Ex:</a:t>
            </a:r>
            <a:r>
              <a:rPr lang="en-US" b="1" dirty="0" smtClean="0"/>
              <a:t> </a:t>
            </a:r>
            <a:r>
              <a:rPr lang="en-US" sz="950" b="1" i="1" u="sng" dirty="0" smtClean="0">
                <a:solidFill>
                  <a:schemeClr val="accent4">
                    <a:lumMod val="60000"/>
                    <a:lumOff val="40000"/>
                  </a:schemeClr>
                </a:solidFill>
              </a:rPr>
              <a:t>www.yourDomain.com/SpecialPage:ImportCSV</a:t>
            </a:r>
            <a:endParaRPr lang="en-US" sz="950" b="1" i="1" u="sng" dirty="0">
              <a:solidFill>
                <a:schemeClr val="accent4">
                  <a:lumMod val="60000"/>
                  <a:lumOff val="40000"/>
                </a:schemeClr>
              </a:solidFill>
            </a:endParaRPr>
          </a:p>
          <a:p>
            <a:endParaRPr lang="en-US" b="1" dirty="0"/>
          </a:p>
          <a:p>
            <a:endParaRPr lang="ar-SY" dirty="0"/>
          </a:p>
        </p:txBody>
      </p:sp>
      <p:pic>
        <p:nvPicPr>
          <p:cNvPr id="5" name="Picture 4">
            <a:extLst>
              <a:ext uri="{FF2B5EF4-FFF2-40B4-BE49-F238E27FC236}">
                <a16:creationId xmlns:a16="http://schemas.microsoft.com/office/drawing/2014/main" xmlns="" id="{52F9249C-9843-40CA-A290-A28568F51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014" y="2953480"/>
            <a:ext cx="5960846" cy="1559905"/>
          </a:xfrm>
          <a:prstGeom prst="rect">
            <a:avLst/>
          </a:prstGeom>
        </p:spPr>
      </p:pic>
    </p:spTree>
    <p:extLst>
      <p:ext uri="{BB962C8B-B14F-4D97-AF65-F5344CB8AC3E}">
        <p14:creationId xmlns:p14="http://schemas.microsoft.com/office/powerpoint/2010/main" val="2603274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E460E-C559-427B-9C75-A1C62CB16279}"/>
              </a:ext>
            </a:extLst>
          </p:cNvPr>
          <p:cNvSpPr>
            <a:spLocks noGrp="1"/>
          </p:cNvSpPr>
          <p:nvPr>
            <p:ph type="title"/>
          </p:nvPr>
        </p:nvSpPr>
        <p:spPr/>
        <p:txBody>
          <a:bodyPr/>
          <a:lstStyle/>
          <a:p>
            <a:r>
              <a:rPr lang="en-US" dirty="0"/>
              <a:t>Import pages and category from wikis site</a:t>
            </a:r>
            <a:endParaRPr lang="ar-SY" dirty="0"/>
          </a:p>
        </p:txBody>
      </p:sp>
      <p:sp>
        <p:nvSpPr>
          <p:cNvPr id="3" name="Content Placeholder 2">
            <a:extLst>
              <a:ext uri="{FF2B5EF4-FFF2-40B4-BE49-F238E27FC236}">
                <a16:creationId xmlns:a16="http://schemas.microsoft.com/office/drawing/2014/main" xmlns="" id="{4389FF8E-DE32-4F79-A22D-1AD7B2ED5B60}"/>
              </a:ext>
            </a:extLst>
          </p:cNvPr>
          <p:cNvSpPr>
            <a:spLocks noGrp="1"/>
          </p:cNvSpPr>
          <p:nvPr>
            <p:ph idx="1"/>
          </p:nvPr>
        </p:nvSpPr>
        <p:spPr/>
        <p:txBody>
          <a:bodyPr/>
          <a:lstStyle/>
          <a:p>
            <a:r>
              <a:rPr lang="en-US" dirty="0"/>
              <a:t>From the </a:t>
            </a:r>
            <a:r>
              <a:rPr lang="en-US" dirty="0" err="1"/>
              <a:t>wikidata</a:t>
            </a:r>
            <a:r>
              <a:rPr lang="en-US" dirty="0"/>
              <a:t> </a:t>
            </a:r>
            <a:r>
              <a:rPr lang="en-US" dirty="0">
                <a:sym typeface="Wingdings" panose="05000000000000000000" pitchFamily="2" charset="2"/>
              </a:rPr>
              <a:t> </a:t>
            </a:r>
            <a:r>
              <a:rPr lang="en-US" dirty="0">
                <a:hlinkClick r:id="rId2" tooltip="A list of all special pages [Alt+Shift+q]"/>
              </a:rPr>
              <a:t>Special pages</a:t>
            </a:r>
            <a:r>
              <a:rPr lang="en-US" dirty="0"/>
              <a:t> </a:t>
            </a:r>
            <a:r>
              <a:rPr lang="en-US" dirty="0">
                <a:sym typeface="Wingdings" panose="05000000000000000000" pitchFamily="2" charset="2"/>
              </a:rPr>
              <a:t> </a:t>
            </a:r>
            <a:r>
              <a:rPr lang="en-US" dirty="0">
                <a:hlinkClick r:id="rId3" tooltip="Special:Export"/>
              </a:rPr>
              <a:t>Export pages</a:t>
            </a:r>
            <a:r>
              <a:rPr lang="en-US" dirty="0"/>
              <a:t> </a:t>
            </a:r>
            <a:r>
              <a:rPr lang="en-US" dirty="0">
                <a:sym typeface="Wingdings" panose="05000000000000000000" pitchFamily="2" charset="2"/>
              </a:rPr>
              <a:t> then search for what you want .(should be xml format)</a:t>
            </a:r>
          </a:p>
          <a:p>
            <a:r>
              <a:rPr lang="en-US" dirty="0">
                <a:sym typeface="Wingdings" panose="05000000000000000000" pitchFamily="2" charset="2"/>
              </a:rPr>
              <a:t>From your wiki </a:t>
            </a:r>
            <a:r>
              <a:rPr lang="en-US" dirty="0">
                <a:hlinkClick r:id="rId2" tooltip="A list of all special pages [Alt+Shift+q]"/>
              </a:rPr>
              <a:t>Special pages</a:t>
            </a:r>
            <a:r>
              <a:rPr lang="en-US" dirty="0"/>
              <a:t>  </a:t>
            </a:r>
            <a:r>
              <a:rPr lang="en-US" dirty="0">
                <a:sym typeface="Wingdings" panose="05000000000000000000" pitchFamily="2" charset="2"/>
              </a:rPr>
              <a:t> </a:t>
            </a:r>
            <a:r>
              <a:rPr lang="en-US" dirty="0">
                <a:hlinkClick r:id="rId4" tooltip="Special:Import"/>
              </a:rPr>
              <a:t>Import pages</a:t>
            </a:r>
            <a:r>
              <a:rPr lang="en-US" dirty="0"/>
              <a:t>.</a:t>
            </a:r>
          </a:p>
          <a:p>
            <a:endParaRPr lang="ar-SY" dirty="0"/>
          </a:p>
        </p:txBody>
      </p:sp>
      <p:pic>
        <p:nvPicPr>
          <p:cNvPr id="5" name="Picture 4">
            <a:extLst>
              <a:ext uri="{FF2B5EF4-FFF2-40B4-BE49-F238E27FC236}">
                <a16:creationId xmlns:a16="http://schemas.microsoft.com/office/drawing/2014/main" xmlns="" id="{461564C2-C602-4B3D-869D-C16445E1B9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443" y="2772784"/>
            <a:ext cx="6492068" cy="1286054"/>
          </a:xfrm>
          <a:prstGeom prst="rect">
            <a:avLst/>
          </a:prstGeom>
        </p:spPr>
      </p:pic>
    </p:spTree>
    <p:extLst>
      <p:ext uri="{BB962C8B-B14F-4D97-AF65-F5344CB8AC3E}">
        <p14:creationId xmlns:p14="http://schemas.microsoft.com/office/powerpoint/2010/main" val="995773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33D09E-2876-49E7-B902-42E9605EE5CB}"/>
              </a:ext>
            </a:extLst>
          </p:cNvPr>
          <p:cNvSpPr>
            <a:spLocks noGrp="1"/>
          </p:cNvSpPr>
          <p:nvPr>
            <p:ph type="title"/>
          </p:nvPr>
        </p:nvSpPr>
        <p:spPr/>
        <p:txBody>
          <a:bodyPr/>
          <a:lstStyle/>
          <a:p>
            <a:r>
              <a:rPr lang="en-US" dirty="0"/>
              <a:t>Uploading files&amp; Check changes </a:t>
            </a:r>
            <a:endParaRPr lang="ar-SY" dirty="0"/>
          </a:p>
        </p:txBody>
      </p:sp>
      <p:sp>
        <p:nvSpPr>
          <p:cNvPr id="5" name="Content Placeholder 4">
            <a:extLst>
              <a:ext uri="{FF2B5EF4-FFF2-40B4-BE49-F238E27FC236}">
                <a16:creationId xmlns:a16="http://schemas.microsoft.com/office/drawing/2014/main" xmlns="" id="{298A64F1-8403-47CD-AF8A-859F5C611A30}"/>
              </a:ext>
            </a:extLst>
          </p:cNvPr>
          <p:cNvSpPr>
            <a:spLocks noGrp="1"/>
          </p:cNvSpPr>
          <p:nvPr>
            <p:ph sz="half" idx="1"/>
          </p:nvPr>
        </p:nvSpPr>
        <p:spPr>
          <a:xfrm>
            <a:off x="788342" y="1389936"/>
            <a:ext cx="3297254" cy="3146822"/>
          </a:xfrm>
        </p:spPr>
        <p:txBody>
          <a:bodyPr/>
          <a:lstStyle/>
          <a:p>
            <a:r>
              <a:rPr lang="en-US" dirty="0"/>
              <a:t>Check all the new changes .</a:t>
            </a:r>
          </a:p>
          <a:p>
            <a:r>
              <a:rPr lang="en-US" dirty="0">
                <a:hlinkClick r:id="rId2" tooltip="A list of all special pages [Alt+Shift+q]"/>
              </a:rPr>
              <a:t>Special pages</a:t>
            </a:r>
            <a:r>
              <a:rPr lang="en-US" dirty="0"/>
              <a:t>  </a:t>
            </a:r>
            <a:r>
              <a:rPr lang="en-US" dirty="0">
                <a:sym typeface="Wingdings" panose="05000000000000000000" pitchFamily="2" charset="2"/>
              </a:rPr>
              <a:t></a:t>
            </a:r>
            <a:r>
              <a:rPr lang="en-US" b="1" dirty="0"/>
              <a:t> Data and tools</a:t>
            </a:r>
          </a:p>
          <a:p>
            <a:r>
              <a:rPr lang="en-US" dirty="0">
                <a:sym typeface="Wingdings" panose="05000000000000000000" pitchFamily="2" charset="2"/>
              </a:rPr>
              <a:t></a:t>
            </a:r>
            <a:r>
              <a:rPr lang="en-US" dirty="0">
                <a:hlinkClick r:id="rId3" tooltip="Special:Version"/>
              </a:rPr>
              <a:t> Version</a:t>
            </a:r>
            <a:r>
              <a:rPr lang="en-US" dirty="0"/>
              <a:t>.</a:t>
            </a:r>
            <a:endParaRPr lang="ar-SY" dirty="0"/>
          </a:p>
        </p:txBody>
      </p:sp>
      <p:sp>
        <p:nvSpPr>
          <p:cNvPr id="6" name="Content Placeholder 5">
            <a:extLst>
              <a:ext uri="{FF2B5EF4-FFF2-40B4-BE49-F238E27FC236}">
                <a16:creationId xmlns:a16="http://schemas.microsoft.com/office/drawing/2014/main" xmlns="" id="{714E12BF-EFA8-4717-83CE-70FA1D21FF39}"/>
              </a:ext>
            </a:extLst>
          </p:cNvPr>
          <p:cNvSpPr>
            <a:spLocks noGrp="1"/>
          </p:cNvSpPr>
          <p:nvPr>
            <p:ph sz="half" idx="2"/>
          </p:nvPr>
        </p:nvSpPr>
        <p:spPr>
          <a:xfrm>
            <a:off x="4481089" y="1386574"/>
            <a:ext cx="3297256" cy="3150184"/>
          </a:xfrm>
        </p:spPr>
        <p:txBody>
          <a:bodyPr/>
          <a:lstStyle/>
          <a:p>
            <a:r>
              <a:rPr lang="en-US" dirty="0"/>
              <a:t>Uploading files and images.</a:t>
            </a:r>
          </a:p>
          <a:p>
            <a:r>
              <a:rPr lang="en-US" dirty="0">
                <a:hlinkClick r:id="rId2" tooltip="A list of all special pages [Alt+Shift+q]"/>
              </a:rPr>
              <a:t>Special pages</a:t>
            </a:r>
            <a:r>
              <a:rPr lang="en-US" dirty="0"/>
              <a:t>  </a:t>
            </a:r>
            <a:r>
              <a:rPr lang="en-US" dirty="0">
                <a:sym typeface="Wingdings" panose="05000000000000000000" pitchFamily="2" charset="2"/>
              </a:rPr>
              <a:t></a:t>
            </a:r>
            <a:r>
              <a:rPr lang="en-US" b="1" dirty="0"/>
              <a:t> Media reports and uploads</a:t>
            </a:r>
            <a:r>
              <a:rPr lang="en-US" b="1" dirty="0">
                <a:sym typeface="Wingdings" panose="05000000000000000000" pitchFamily="2" charset="2"/>
              </a:rPr>
              <a:t></a:t>
            </a:r>
            <a:r>
              <a:rPr lang="en-US" dirty="0">
                <a:hlinkClick r:id="rId4" tooltip="Special:Upload"/>
              </a:rPr>
              <a:t> Upload file</a:t>
            </a:r>
            <a:r>
              <a:rPr lang="en-US" dirty="0"/>
              <a:t>.</a:t>
            </a:r>
            <a:endParaRPr lang="en-US" b="1" dirty="0"/>
          </a:p>
        </p:txBody>
      </p:sp>
      <p:pic>
        <p:nvPicPr>
          <p:cNvPr id="8" name="Picture 7">
            <a:extLst>
              <a:ext uri="{FF2B5EF4-FFF2-40B4-BE49-F238E27FC236}">
                <a16:creationId xmlns:a16="http://schemas.microsoft.com/office/drawing/2014/main" xmlns="" id="{20323085-4982-482B-BE2F-24BF0BCAC7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123" y="2440334"/>
            <a:ext cx="3777692" cy="1694175"/>
          </a:xfrm>
          <a:prstGeom prst="rect">
            <a:avLst/>
          </a:prstGeom>
        </p:spPr>
      </p:pic>
      <p:pic>
        <p:nvPicPr>
          <p:cNvPr id="10" name="Picture 9">
            <a:extLst>
              <a:ext uri="{FF2B5EF4-FFF2-40B4-BE49-F238E27FC236}">
                <a16:creationId xmlns:a16="http://schemas.microsoft.com/office/drawing/2014/main" xmlns="" id="{718AE5C7-2C5F-41D7-9862-3425505F90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9573" y="2440334"/>
            <a:ext cx="3358213" cy="1545467"/>
          </a:xfrm>
          <a:prstGeom prst="rect">
            <a:avLst/>
          </a:prstGeom>
        </p:spPr>
      </p:pic>
    </p:spTree>
    <p:extLst>
      <p:ext uri="{BB962C8B-B14F-4D97-AF65-F5344CB8AC3E}">
        <p14:creationId xmlns:p14="http://schemas.microsoft.com/office/powerpoint/2010/main" val="1648913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Identify the data sources </a:t>
            </a:r>
            <a:endParaRPr lang="en-US" dirty="0"/>
          </a:p>
        </p:txBody>
      </p:sp>
      <p:sp>
        <p:nvSpPr>
          <p:cNvPr id="3" name="Text Placeholder 2"/>
          <p:cNvSpPr>
            <a:spLocks noGrp="1"/>
          </p:cNvSpPr>
          <p:nvPr>
            <p:ph type="body" idx="1"/>
          </p:nvPr>
        </p:nvSpPr>
        <p:spPr>
          <a:xfrm>
            <a:off x="311700" y="1017725"/>
            <a:ext cx="8520600" cy="3025825"/>
          </a:xfrm>
        </p:spPr>
        <p:txBody>
          <a:bodyPr/>
          <a:lstStyle/>
          <a:p>
            <a:pPr marL="285750" lvl="0" indent="-285750">
              <a:buFont typeface="Wingdings" panose="05000000000000000000" pitchFamily="2" charset="2"/>
              <a:buChar char="Ø"/>
            </a:pPr>
            <a:endParaRPr lang="en-SG" sz="1200" dirty="0" smtClean="0"/>
          </a:p>
          <a:p>
            <a:pPr marL="285750" lvl="0" indent="-285750">
              <a:buFont typeface="Wingdings" panose="05000000000000000000" pitchFamily="2" charset="2"/>
              <a:buChar char="Ø"/>
            </a:pPr>
            <a:r>
              <a:rPr lang="en" sz="1200" dirty="0">
                <a:solidFill>
                  <a:srgbClr val="FFFFFF"/>
                </a:solidFill>
                <a:ea typeface="Times New Roman"/>
                <a:cs typeface="Times New Roman"/>
                <a:sym typeface="Times New Roman"/>
              </a:rPr>
              <a:t>Wiki base can be a collection of many data </a:t>
            </a:r>
            <a:r>
              <a:rPr lang="en" sz="1200" dirty="0" smtClean="0">
                <a:solidFill>
                  <a:srgbClr val="FFFFFF"/>
                </a:solidFill>
                <a:ea typeface="Times New Roman"/>
                <a:cs typeface="Times New Roman"/>
                <a:sym typeface="Times New Roman"/>
              </a:rPr>
              <a:t>sources</a:t>
            </a:r>
          </a:p>
          <a:p>
            <a:pPr marL="285750" lvl="0" indent="-285750">
              <a:buFont typeface="Wingdings" panose="05000000000000000000" pitchFamily="2" charset="2"/>
              <a:buChar char="Ø"/>
            </a:pPr>
            <a:endParaRPr lang="en" sz="1200" dirty="0" smtClean="0">
              <a:solidFill>
                <a:srgbClr val="FFFFFF"/>
              </a:solidFill>
              <a:ea typeface="Times New Roman"/>
              <a:cs typeface="Times New Roman"/>
              <a:sym typeface="Times New Roman"/>
            </a:endParaRPr>
          </a:p>
          <a:p>
            <a:pPr marL="285750" lvl="0" indent="-285750">
              <a:buFont typeface="Wingdings" panose="05000000000000000000" pitchFamily="2" charset="2"/>
              <a:buChar char="Ø"/>
            </a:pPr>
            <a:r>
              <a:rPr lang="en" sz="1200" dirty="0">
                <a:solidFill>
                  <a:srgbClr val="FFFFFF"/>
                </a:solidFill>
                <a:ea typeface="Times New Roman"/>
                <a:cs typeface="Times New Roman"/>
                <a:sym typeface="Times New Roman"/>
              </a:rPr>
              <a:t>A wiki base community can work together to import data into their wiki base from different bases</a:t>
            </a:r>
            <a:endParaRPr lang="en" sz="1200" dirty="0" smtClean="0">
              <a:solidFill>
                <a:srgbClr val="FFFFFF"/>
              </a:solidFill>
              <a:ea typeface="Times New Roman"/>
              <a:cs typeface="Times New Roman"/>
              <a:sym typeface="Times New Roman"/>
            </a:endParaRPr>
          </a:p>
          <a:p>
            <a:pPr marL="285750" lvl="0" indent="-285750">
              <a:buFont typeface="Wingdings" panose="05000000000000000000" pitchFamily="2" charset="2"/>
              <a:buChar char="Ø"/>
            </a:pPr>
            <a:endParaRPr lang="en-SG" sz="1200" dirty="0" smtClean="0"/>
          </a:p>
          <a:p>
            <a:pPr marL="285750" lvl="0" indent="-285750">
              <a:buFont typeface="Wingdings" panose="05000000000000000000" pitchFamily="2" charset="2"/>
              <a:buChar char="Ø"/>
            </a:pPr>
            <a:r>
              <a:rPr lang="en-SG" sz="1200" dirty="0" smtClean="0">
                <a:solidFill>
                  <a:schemeClr val="accent1"/>
                </a:solidFill>
              </a:rPr>
              <a:t>Identify available data sources (RDF – Data sources)</a:t>
            </a:r>
          </a:p>
          <a:p>
            <a:pPr marL="285750" lvl="0" indent="-285750">
              <a:buFont typeface="Wingdings" panose="05000000000000000000" pitchFamily="2" charset="2"/>
              <a:buChar char="Ø"/>
            </a:pPr>
            <a:endParaRPr lang="en-SG" sz="1200" dirty="0" smtClean="0">
              <a:solidFill>
                <a:schemeClr val="accent1"/>
              </a:solidFill>
            </a:endParaRPr>
          </a:p>
          <a:p>
            <a:pPr marL="285750" lvl="0" indent="-285750">
              <a:buFont typeface="Wingdings" panose="05000000000000000000" pitchFamily="2" charset="2"/>
              <a:buChar char="Ø"/>
            </a:pPr>
            <a:r>
              <a:rPr lang="en-US" sz="1200" dirty="0">
                <a:solidFill>
                  <a:schemeClr val="accent1"/>
                </a:solidFill>
                <a:ea typeface="Times New Roman"/>
                <a:cs typeface="Times New Roman"/>
                <a:sym typeface="Times New Roman"/>
              </a:rPr>
              <a:t>Wikipedia, </a:t>
            </a:r>
            <a:r>
              <a:rPr lang="en-US" sz="1200" dirty="0" err="1">
                <a:solidFill>
                  <a:schemeClr val="accent1"/>
                </a:solidFill>
                <a:ea typeface="Times New Roman"/>
                <a:cs typeface="Times New Roman"/>
                <a:sym typeface="Times New Roman"/>
              </a:rPr>
              <a:t>Wikidata</a:t>
            </a:r>
            <a:r>
              <a:rPr lang="en-US" sz="1200" dirty="0">
                <a:solidFill>
                  <a:schemeClr val="accent1"/>
                </a:solidFill>
                <a:ea typeface="Times New Roman"/>
                <a:cs typeface="Times New Roman"/>
                <a:sym typeface="Times New Roman"/>
              </a:rPr>
              <a:t>, </a:t>
            </a:r>
            <a:r>
              <a:rPr lang="en-US" sz="1200" dirty="0" err="1">
                <a:solidFill>
                  <a:schemeClr val="accent1"/>
                </a:solidFill>
                <a:ea typeface="Times New Roman"/>
                <a:cs typeface="Times New Roman"/>
                <a:sym typeface="Times New Roman"/>
              </a:rPr>
              <a:t>WikiMedia</a:t>
            </a:r>
            <a:r>
              <a:rPr lang="en-US" sz="1200" dirty="0">
                <a:solidFill>
                  <a:schemeClr val="accent1"/>
                </a:solidFill>
                <a:ea typeface="Times New Roman"/>
                <a:cs typeface="Times New Roman"/>
                <a:sym typeface="Times New Roman"/>
              </a:rPr>
              <a:t>, </a:t>
            </a:r>
            <a:r>
              <a:rPr lang="en-US" sz="1200" dirty="0" err="1">
                <a:solidFill>
                  <a:schemeClr val="accent1"/>
                </a:solidFill>
                <a:ea typeface="Times New Roman"/>
                <a:cs typeface="Times New Roman"/>
                <a:sym typeface="Times New Roman"/>
              </a:rPr>
              <a:t>DBPedia</a:t>
            </a:r>
            <a:r>
              <a:rPr lang="en-US" sz="1200" dirty="0">
                <a:solidFill>
                  <a:schemeClr val="accent1"/>
                </a:solidFill>
                <a:ea typeface="Times New Roman"/>
                <a:cs typeface="Times New Roman"/>
                <a:sym typeface="Times New Roman"/>
              </a:rPr>
              <a:t> (</a:t>
            </a:r>
            <a:r>
              <a:rPr lang="en-US" sz="1200" u="sng" dirty="0">
                <a:solidFill>
                  <a:schemeClr val="accent1"/>
                </a:solidFill>
                <a:ea typeface="Times New Roman"/>
                <a:cs typeface="Times New Roman"/>
                <a:sym typeface="Times New Roman"/>
                <a:hlinkClick r:id="rId2"/>
              </a:rPr>
              <a:t>https://wiki.dbpedia.org</a:t>
            </a:r>
            <a:r>
              <a:rPr lang="en-US" sz="1200" u="sng" dirty="0" smtClean="0">
                <a:solidFill>
                  <a:schemeClr val="accent1"/>
                </a:solidFill>
                <a:ea typeface="Times New Roman"/>
                <a:cs typeface="Times New Roman"/>
                <a:sym typeface="Times New Roman"/>
                <a:hlinkClick r:id="rId2"/>
              </a:rPr>
              <a:t>/</a:t>
            </a:r>
            <a:r>
              <a:rPr lang="en-US" sz="1200" dirty="0" smtClean="0">
                <a:solidFill>
                  <a:schemeClr val="accent1"/>
                </a:solidFill>
                <a:ea typeface="Times New Roman"/>
                <a:cs typeface="Times New Roman"/>
                <a:sym typeface="Times New Roman"/>
              </a:rPr>
              <a:t>), </a:t>
            </a:r>
            <a:r>
              <a:rPr lang="en-US" sz="1200" dirty="0">
                <a:solidFill>
                  <a:schemeClr val="accent1"/>
                </a:solidFill>
              </a:rPr>
              <a:t>Amazon Neptune</a:t>
            </a:r>
            <a:endParaRPr lang="en-US" sz="1200" dirty="0" smtClean="0">
              <a:solidFill>
                <a:schemeClr val="accent1"/>
              </a:solidFill>
              <a:ea typeface="Times New Roman"/>
              <a:cs typeface="Times New Roman"/>
              <a:sym typeface="Times New Roman"/>
            </a:endParaRPr>
          </a:p>
          <a:p>
            <a:pPr marL="285750" lvl="0" indent="-285750">
              <a:buFont typeface="Wingdings" panose="05000000000000000000" pitchFamily="2" charset="2"/>
              <a:buChar char="Ø"/>
            </a:pPr>
            <a:endParaRPr lang="en-AU" sz="1200" dirty="0">
              <a:solidFill>
                <a:schemeClr val="accent1"/>
              </a:solidFill>
              <a:ea typeface="Times New Roman"/>
              <a:cs typeface="Times New Roman"/>
              <a:sym typeface="Times New Roman"/>
            </a:endParaRPr>
          </a:p>
          <a:p>
            <a:pPr marL="285750" lvl="0" indent="-285750">
              <a:buFont typeface="Wingdings" panose="05000000000000000000" pitchFamily="2" charset="2"/>
              <a:buChar char="Ø"/>
            </a:pPr>
            <a:r>
              <a:rPr lang="en-AU" sz="1200" dirty="0" smtClean="0">
                <a:solidFill>
                  <a:schemeClr val="accent1"/>
                </a:solidFill>
                <a:ea typeface="Times New Roman"/>
                <a:cs typeface="Times New Roman"/>
                <a:sym typeface="Times New Roman"/>
              </a:rPr>
              <a:t>Check data availability</a:t>
            </a:r>
            <a:endParaRPr lang="en-US" sz="1200" dirty="0" smtClean="0">
              <a:solidFill>
                <a:schemeClr val="accent1"/>
              </a:solidFill>
              <a:ea typeface="Times New Roman"/>
              <a:cs typeface="Times New Roman"/>
              <a:sym typeface="Times New Roman"/>
            </a:endParaRPr>
          </a:p>
          <a:p>
            <a:pPr marL="285750" lvl="0" indent="-285750">
              <a:buFont typeface="Wingdings" panose="05000000000000000000" pitchFamily="2" charset="2"/>
              <a:buChar char="Ø"/>
            </a:pPr>
            <a:endParaRPr lang="en-AU" sz="1200" dirty="0">
              <a:solidFill>
                <a:schemeClr val="accent1"/>
              </a:solidFill>
              <a:cs typeface="Times New Roman"/>
              <a:sym typeface="Times New Roman"/>
            </a:endParaRPr>
          </a:p>
          <a:p>
            <a:pPr marL="285750" lvl="0" indent="-285750">
              <a:buFont typeface="Wingdings" panose="05000000000000000000" pitchFamily="2" charset="2"/>
              <a:buChar char="Ø"/>
            </a:pPr>
            <a:r>
              <a:rPr lang="en-US" sz="1200" dirty="0" smtClean="0">
                <a:solidFill>
                  <a:schemeClr val="accent1"/>
                </a:solidFill>
                <a:ea typeface="Times New Roman"/>
                <a:cs typeface="Times New Roman"/>
                <a:sym typeface="Times New Roman"/>
              </a:rPr>
              <a:t>Select Data sources by considering community requirement and domain</a:t>
            </a:r>
          </a:p>
          <a:p>
            <a:pPr marL="285750" lvl="0" indent="-285750">
              <a:buFont typeface="Wingdings" panose="05000000000000000000" pitchFamily="2" charset="2"/>
              <a:buChar char="Ø"/>
            </a:pPr>
            <a:endParaRPr lang="en-AU" sz="1200" dirty="0">
              <a:solidFill>
                <a:schemeClr val="accent1"/>
              </a:solidFill>
              <a:ea typeface="Times New Roman"/>
              <a:cs typeface="Times New Roman"/>
              <a:sym typeface="Times New Roman"/>
            </a:endParaRPr>
          </a:p>
          <a:p>
            <a:pPr marL="285750" lvl="0" indent="-285750">
              <a:buFont typeface="Wingdings" panose="05000000000000000000" pitchFamily="2" charset="2"/>
              <a:buChar char="Ø"/>
            </a:pPr>
            <a:r>
              <a:rPr lang="en-AU" sz="1200" dirty="0" smtClean="0">
                <a:solidFill>
                  <a:schemeClr val="accent1"/>
                </a:solidFill>
                <a:ea typeface="Times New Roman"/>
                <a:cs typeface="Times New Roman"/>
                <a:sym typeface="Times New Roman"/>
              </a:rPr>
              <a:t>Validate the data sources with community members</a:t>
            </a:r>
          </a:p>
          <a:p>
            <a:pPr marL="285750" lvl="0" indent="-285750">
              <a:buFont typeface="Wingdings" panose="05000000000000000000" pitchFamily="2" charset="2"/>
              <a:buChar char="Ø"/>
            </a:pPr>
            <a:endParaRPr lang="en-AU" sz="1200" dirty="0">
              <a:solidFill>
                <a:schemeClr val="accent1"/>
              </a:solidFill>
              <a:ea typeface="Times New Roman"/>
              <a:cs typeface="Times New Roman"/>
              <a:sym typeface="Times New Roman"/>
            </a:endParaRPr>
          </a:p>
          <a:p>
            <a:pPr marL="285750" lvl="0" indent="-285750">
              <a:buFont typeface="Wingdings" panose="05000000000000000000" pitchFamily="2" charset="2"/>
              <a:buChar char="Ø"/>
            </a:pPr>
            <a:r>
              <a:rPr lang="en-AU" sz="1200" dirty="0" smtClean="0">
                <a:solidFill>
                  <a:schemeClr val="accent1"/>
                </a:solidFill>
                <a:ea typeface="Times New Roman"/>
                <a:cs typeface="Times New Roman"/>
                <a:sym typeface="Times New Roman"/>
              </a:rPr>
              <a:t>Identify required data set from those selected data source and check data accessible privilege (Data protection act, Patent rights) </a:t>
            </a:r>
            <a:endParaRPr lang="en-US" sz="1200" dirty="0" smtClean="0">
              <a:solidFill>
                <a:schemeClr val="accent1"/>
              </a:solidFill>
              <a:ea typeface="Times New Roman"/>
              <a:cs typeface="Times New Roman"/>
              <a:sym typeface="Times New Roman"/>
            </a:endParaRPr>
          </a:p>
          <a:p>
            <a:pPr marL="285750" lvl="0" indent="-285750">
              <a:buFont typeface="Wingdings" panose="05000000000000000000" pitchFamily="2" charset="2"/>
              <a:buChar char="Ø"/>
            </a:pPr>
            <a:endParaRPr lang="en-AU" sz="1200" dirty="0">
              <a:cs typeface="Times New Roman"/>
              <a:sym typeface="Times New Roman"/>
            </a:endParaRPr>
          </a:p>
          <a:p>
            <a:pPr marL="285750" lvl="0" indent="-285750">
              <a:buFont typeface="Wingdings" panose="05000000000000000000" pitchFamily="2" charset="2"/>
              <a:buChar char="Ø"/>
            </a:pPr>
            <a:endParaRPr lang="en-SG" sz="1200" dirty="0" smtClean="0"/>
          </a:p>
          <a:p>
            <a:pPr marL="114300" lvl="0" indent="0">
              <a:buNone/>
            </a:pPr>
            <a:endParaRPr lang="en-AU" sz="1200" dirty="0">
              <a:ea typeface="Times New Roman"/>
              <a:cs typeface="Times New Roman"/>
              <a:sym typeface="Times New Roman"/>
            </a:endParaRPr>
          </a:p>
          <a:p>
            <a:pPr marL="114300" lvl="0" indent="0">
              <a:buNone/>
            </a:pPr>
            <a:endParaRPr lang="en-US" sz="1200" dirty="0">
              <a:ea typeface="Times New Roman"/>
              <a:cs typeface="Times New Roman"/>
              <a:sym typeface="Times New Roman"/>
            </a:endParaRPr>
          </a:p>
        </p:txBody>
      </p:sp>
      <p:pic>
        <p:nvPicPr>
          <p:cNvPr id="4" name="Google Shape;114;p19"/>
          <p:cNvPicPr preferRelativeResize="0"/>
          <p:nvPr/>
        </p:nvPicPr>
        <p:blipFill>
          <a:blip r:embed="rId3">
            <a:alphaModFix/>
          </a:blip>
          <a:stretch>
            <a:fillRect/>
          </a:stretch>
        </p:blipFill>
        <p:spPr>
          <a:xfrm>
            <a:off x="7318621" y="4143657"/>
            <a:ext cx="893851" cy="1026114"/>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751" y="4321139"/>
            <a:ext cx="1164405" cy="8223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2440" y="4162707"/>
            <a:ext cx="1354846" cy="834871"/>
          </a:xfrm>
          <a:prstGeom prst="rect">
            <a:avLst/>
          </a:prstGeom>
        </p:spPr>
      </p:pic>
    </p:spTree>
    <p:extLst>
      <p:ext uri="{BB962C8B-B14F-4D97-AF65-F5344CB8AC3E}">
        <p14:creationId xmlns:p14="http://schemas.microsoft.com/office/powerpoint/2010/main" val="3229465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49840" y="356591"/>
            <a:ext cx="26289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Task</a:t>
            </a:r>
          </a:p>
        </p:txBody>
      </p:sp>
      <p:cxnSp>
        <p:nvCxnSpPr>
          <p:cNvPr id="10" name="Straight Arrow Connector 9"/>
          <p:cNvCxnSpPr>
            <a:stCxn id="5" idx="1"/>
          </p:cNvCxnSpPr>
          <p:nvPr/>
        </p:nvCxnSpPr>
        <p:spPr>
          <a:xfrm flipH="1">
            <a:off x="2306940" y="528041"/>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a:off x="5278740" y="528041"/>
            <a:ext cx="285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57300" y="388548"/>
            <a:ext cx="102870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Identifying data sources</a:t>
            </a:r>
          </a:p>
        </p:txBody>
      </p:sp>
      <p:sp>
        <p:nvSpPr>
          <p:cNvPr id="15" name="Rectangle 14"/>
          <p:cNvSpPr/>
          <p:nvPr/>
        </p:nvSpPr>
        <p:spPr>
          <a:xfrm>
            <a:off x="5543550" y="314325"/>
            <a:ext cx="22288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Querying data from the identified data sources</a:t>
            </a:r>
          </a:p>
        </p:txBody>
      </p:sp>
      <p:sp>
        <p:nvSpPr>
          <p:cNvPr id="18" name="Rounded Rectangle 17"/>
          <p:cNvSpPr/>
          <p:nvPr/>
        </p:nvSpPr>
        <p:spPr>
          <a:xfrm>
            <a:off x="1238846" y="1037036"/>
            <a:ext cx="10287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Types of data sources</a:t>
            </a:r>
          </a:p>
        </p:txBody>
      </p:sp>
      <p:cxnSp>
        <p:nvCxnSpPr>
          <p:cNvPr id="22" name="Straight Arrow Connector 21"/>
          <p:cNvCxnSpPr>
            <a:stCxn id="18" idx="2"/>
          </p:cNvCxnSpPr>
          <p:nvPr/>
        </p:nvCxnSpPr>
        <p:spPr>
          <a:xfrm>
            <a:off x="1753196" y="1608536"/>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257300" y="1885950"/>
            <a:ext cx="1085850"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Un-Structured </a:t>
            </a:r>
          </a:p>
        </p:txBody>
      </p:sp>
      <p:sp>
        <p:nvSpPr>
          <p:cNvPr id="24" name="Rounded Rectangle 23"/>
          <p:cNvSpPr/>
          <p:nvPr/>
        </p:nvSpPr>
        <p:spPr>
          <a:xfrm>
            <a:off x="1257300" y="2571750"/>
            <a:ext cx="1085850"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Structured</a:t>
            </a:r>
          </a:p>
        </p:txBody>
      </p:sp>
      <p:sp>
        <p:nvSpPr>
          <p:cNvPr id="26" name="Rounded Rectangle 25"/>
          <p:cNvSpPr/>
          <p:nvPr/>
        </p:nvSpPr>
        <p:spPr>
          <a:xfrm>
            <a:off x="1257300" y="3200400"/>
            <a:ext cx="108585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Semi-structured</a:t>
            </a:r>
          </a:p>
        </p:txBody>
      </p:sp>
      <p:cxnSp>
        <p:nvCxnSpPr>
          <p:cNvPr id="34" name="Straight Arrow Connector 33"/>
          <p:cNvCxnSpPr>
            <a:stCxn id="14" idx="3"/>
          </p:cNvCxnSpPr>
          <p:nvPr/>
        </p:nvCxnSpPr>
        <p:spPr>
          <a:xfrm>
            <a:off x="2286000" y="631435"/>
            <a:ext cx="685800" cy="728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971800" y="1143000"/>
            <a:ext cx="120015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Why identify?</a:t>
            </a:r>
          </a:p>
        </p:txBody>
      </p:sp>
      <p:cxnSp>
        <p:nvCxnSpPr>
          <p:cNvPr id="37" name="Straight Arrow Connector 36"/>
          <p:cNvCxnSpPr>
            <a:stCxn id="35" idx="3"/>
          </p:cNvCxnSpPr>
          <p:nvPr/>
        </p:nvCxnSpPr>
        <p:spPr>
          <a:xfrm>
            <a:off x="4171950" y="131445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629150" y="1143000"/>
            <a:ext cx="91440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t>Wikibase</a:t>
            </a:r>
            <a:endParaRPr lang="en-US" sz="1050" dirty="0"/>
          </a:p>
        </p:txBody>
      </p:sp>
      <p:cxnSp>
        <p:nvCxnSpPr>
          <p:cNvPr id="40" name="Straight Arrow Connector 39"/>
          <p:cNvCxnSpPr>
            <a:stCxn id="38" idx="2"/>
          </p:cNvCxnSpPr>
          <p:nvPr/>
        </p:nvCxnSpPr>
        <p:spPr>
          <a:xfrm>
            <a:off x="5086350" y="1485900"/>
            <a:ext cx="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629150" y="1828800"/>
            <a:ext cx="97155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Structured</a:t>
            </a:r>
          </a:p>
        </p:txBody>
      </p:sp>
      <p:cxnSp>
        <p:nvCxnSpPr>
          <p:cNvPr id="45" name="Straight Arrow Connector 44"/>
          <p:cNvCxnSpPr>
            <a:stCxn id="24" idx="3"/>
            <a:endCxn id="41" idx="2"/>
          </p:cNvCxnSpPr>
          <p:nvPr/>
        </p:nvCxnSpPr>
        <p:spPr>
          <a:xfrm flipV="1">
            <a:off x="2343150" y="2286000"/>
            <a:ext cx="2771775" cy="4857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rot="20823511">
            <a:off x="2904184" y="2772962"/>
            <a:ext cx="1722811" cy="408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RDF data</a:t>
            </a:r>
          </a:p>
        </p:txBody>
      </p:sp>
      <p:cxnSp>
        <p:nvCxnSpPr>
          <p:cNvPr id="50" name="Straight Arrow Connector 49"/>
          <p:cNvCxnSpPr>
            <a:stCxn id="46" idx="2"/>
          </p:cNvCxnSpPr>
          <p:nvPr/>
        </p:nvCxnSpPr>
        <p:spPr>
          <a:xfrm>
            <a:off x="3811326" y="3176212"/>
            <a:ext cx="132025" cy="367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3486150" y="3543300"/>
            <a:ext cx="1371600"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RDF data sources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50" y="3278981"/>
            <a:ext cx="1407319" cy="155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6" name="Straight Arrow Connector 55"/>
          <p:cNvCxnSpPr>
            <a:stCxn id="52" idx="3"/>
          </p:cNvCxnSpPr>
          <p:nvPr/>
        </p:nvCxnSpPr>
        <p:spPr>
          <a:xfrm>
            <a:off x="4857750" y="3714750"/>
            <a:ext cx="419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26" idx="3"/>
          </p:cNvCxnSpPr>
          <p:nvPr/>
        </p:nvCxnSpPr>
        <p:spPr>
          <a:xfrm>
            <a:off x="6684169" y="4057650"/>
            <a:ext cx="3452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029450" y="3278982"/>
            <a:ext cx="971550" cy="1350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1.Wikidata</a:t>
            </a:r>
          </a:p>
          <a:p>
            <a:pPr algn="ctr"/>
            <a:r>
              <a:rPr lang="en-US" sz="1050" dirty="0"/>
              <a:t>2.Wikipedia3.DBpedia</a:t>
            </a:r>
          </a:p>
        </p:txBody>
      </p:sp>
      <p:sp>
        <p:nvSpPr>
          <p:cNvPr id="4" name="Rounded Rectangle 3"/>
          <p:cNvSpPr/>
          <p:nvPr/>
        </p:nvSpPr>
        <p:spPr>
          <a:xfrm>
            <a:off x="1257300" y="3973116"/>
            <a:ext cx="1085850" cy="821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Triplets</a:t>
            </a:r>
          </a:p>
          <a:p>
            <a:pPr algn="ctr"/>
            <a:r>
              <a:rPr lang="en-US" sz="1050" dirty="0"/>
              <a:t>1.Subject</a:t>
            </a:r>
          </a:p>
          <a:p>
            <a:pPr algn="ctr"/>
            <a:r>
              <a:rPr lang="en-US" sz="1050" dirty="0"/>
              <a:t>2.Predicate3.Object</a:t>
            </a:r>
          </a:p>
        </p:txBody>
      </p:sp>
      <p:cxnSp>
        <p:nvCxnSpPr>
          <p:cNvPr id="8" name="Straight Arrow Connector 7"/>
          <p:cNvCxnSpPr>
            <a:stCxn id="46" idx="1"/>
            <a:endCxn id="4" idx="3"/>
          </p:cNvCxnSpPr>
          <p:nvPr/>
        </p:nvCxnSpPr>
        <p:spPr>
          <a:xfrm flipH="1">
            <a:off x="2343151" y="3170098"/>
            <a:ext cx="582914" cy="1213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12" idx="1"/>
          </p:cNvCxnSpPr>
          <p:nvPr/>
        </p:nvCxnSpPr>
        <p:spPr>
          <a:xfrm flipV="1">
            <a:off x="2343150" y="4243984"/>
            <a:ext cx="291457" cy="139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634607" y="3973116"/>
            <a:ext cx="2451743" cy="541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Tiger(Subject) is(Predicate) ferocious(Object)</a:t>
            </a:r>
          </a:p>
        </p:txBody>
      </p:sp>
      <p:cxnSp>
        <p:nvCxnSpPr>
          <p:cNvPr id="20" name="Straight Arrow Connector 19"/>
          <p:cNvCxnSpPr>
            <a:stCxn id="12" idx="2"/>
          </p:cNvCxnSpPr>
          <p:nvPr/>
        </p:nvCxnSpPr>
        <p:spPr>
          <a:xfrm flipH="1">
            <a:off x="3860478" y="4514850"/>
            <a:ext cx="1"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634607" y="4629150"/>
            <a:ext cx="2480318"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Ferocious(Subject) is a </a:t>
            </a:r>
            <a:r>
              <a:rPr lang="en-US" sz="1050" b="1" i="1" dirty="0">
                <a:solidFill>
                  <a:schemeClr val="tx1"/>
                </a:solidFill>
              </a:rPr>
              <a:t>quality</a:t>
            </a:r>
            <a:r>
              <a:rPr lang="en-US" sz="1050" dirty="0">
                <a:solidFill>
                  <a:schemeClr val="tx1"/>
                </a:solidFill>
              </a:rPr>
              <a:t> of (Predicate) carnivores(Object</a:t>
            </a:r>
            <a:r>
              <a:rPr lang="en-US" sz="1050" dirty="0">
                <a:solidFill>
                  <a:srgbClr val="002060"/>
                </a:solidFill>
              </a:rPr>
              <a:t>)</a:t>
            </a:r>
          </a:p>
        </p:txBody>
      </p:sp>
      <p:cxnSp>
        <p:nvCxnSpPr>
          <p:cNvPr id="28" name="Straight Arrow Connector 27"/>
          <p:cNvCxnSpPr>
            <a:stCxn id="14" idx="2"/>
            <a:endCxn id="18" idx="0"/>
          </p:cNvCxnSpPr>
          <p:nvPr/>
        </p:nvCxnSpPr>
        <p:spPr>
          <a:xfrm flipH="1">
            <a:off x="1753196" y="874323"/>
            <a:ext cx="18454" cy="162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980509" y="871537"/>
            <a:ext cx="1791891" cy="118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1.SparQL method</a:t>
            </a:r>
          </a:p>
          <a:p>
            <a:pPr algn="ctr"/>
            <a:r>
              <a:rPr lang="en-US" sz="1050" dirty="0"/>
              <a:t>2. Automatic Bots</a:t>
            </a:r>
          </a:p>
          <a:p>
            <a:pPr algn="ctr"/>
            <a:r>
              <a:rPr lang="en-US" sz="1050" dirty="0"/>
              <a:t>3. Python Bots</a:t>
            </a:r>
          </a:p>
          <a:p>
            <a:pPr algn="ctr"/>
            <a:r>
              <a:rPr lang="en-US" sz="1050" dirty="0"/>
              <a:t>4. Java Bots</a:t>
            </a:r>
          </a:p>
          <a:p>
            <a:pPr algn="ctr"/>
            <a:r>
              <a:rPr lang="en-US" sz="1050" dirty="0"/>
              <a:t>5. Self Created Bots</a:t>
            </a:r>
          </a:p>
          <a:p>
            <a:pPr algn="ctr"/>
            <a:r>
              <a:rPr lang="en-US" sz="1050" dirty="0"/>
              <a:t>6. </a:t>
            </a:r>
            <a:r>
              <a:rPr lang="en-US" sz="1050" dirty="0" err="1"/>
              <a:t>Api</a:t>
            </a:r>
            <a:r>
              <a:rPr lang="en-US" sz="1050" dirty="0"/>
              <a:t> Techniques</a:t>
            </a:r>
          </a:p>
        </p:txBody>
      </p:sp>
      <p:sp>
        <p:nvSpPr>
          <p:cNvPr id="36" name="Oval 35"/>
          <p:cNvSpPr/>
          <p:nvPr/>
        </p:nvSpPr>
        <p:spPr>
          <a:xfrm>
            <a:off x="6429375" y="2224894"/>
            <a:ext cx="154305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Our Choice: </a:t>
            </a:r>
            <a:r>
              <a:rPr lang="en-US" sz="1050" dirty="0" err="1"/>
              <a:t>Sparql</a:t>
            </a:r>
            <a:r>
              <a:rPr lang="en-US" sz="1050" dirty="0"/>
              <a:t> Technique</a:t>
            </a:r>
          </a:p>
        </p:txBody>
      </p:sp>
      <p:cxnSp>
        <p:nvCxnSpPr>
          <p:cNvPr id="43" name="Straight Arrow Connector 42"/>
          <p:cNvCxnSpPr>
            <a:stCxn id="15" idx="2"/>
            <a:endCxn id="29" idx="0"/>
          </p:cNvCxnSpPr>
          <p:nvPr/>
        </p:nvCxnSpPr>
        <p:spPr>
          <a:xfrm>
            <a:off x="6657975" y="657225"/>
            <a:ext cx="218480"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9" idx="2"/>
            <a:endCxn id="36" idx="0"/>
          </p:cNvCxnSpPr>
          <p:nvPr/>
        </p:nvCxnSpPr>
        <p:spPr>
          <a:xfrm>
            <a:off x="6876455" y="2057400"/>
            <a:ext cx="324445" cy="1674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6" idx="4"/>
            <a:endCxn id="59" idx="0"/>
          </p:cNvCxnSpPr>
          <p:nvPr/>
        </p:nvCxnSpPr>
        <p:spPr>
          <a:xfrm>
            <a:off x="7200900" y="3082144"/>
            <a:ext cx="314325" cy="196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6" idx="0"/>
          </p:cNvCxnSpPr>
          <p:nvPr/>
        </p:nvCxnSpPr>
        <p:spPr>
          <a:xfrm>
            <a:off x="3657600" y="2528888"/>
            <a:ext cx="62254" cy="249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6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1000"/>
                                        <p:tgtEl>
                                          <p:spTgt spid="34"/>
                                        </p:tgtEl>
                                      </p:cBhvr>
                                    </p:animEffect>
                                    <p:anim calcmode="lin" valueType="num">
                                      <p:cBhvr>
                                        <p:cTn id="46" dur="1000" fill="hold"/>
                                        <p:tgtEl>
                                          <p:spTgt spid="34"/>
                                        </p:tgtEl>
                                        <p:attrNameLst>
                                          <p:attrName>ppt_x</p:attrName>
                                        </p:attrNameLst>
                                      </p:cBhvr>
                                      <p:tavLst>
                                        <p:tav tm="0">
                                          <p:val>
                                            <p:strVal val="#ppt_x"/>
                                          </p:val>
                                        </p:tav>
                                        <p:tav tm="100000">
                                          <p:val>
                                            <p:strVal val="#ppt_x"/>
                                          </p:val>
                                        </p:tav>
                                      </p:tavLst>
                                    </p:anim>
                                    <p:anim calcmode="lin" valueType="num">
                                      <p:cBhvr>
                                        <p:cTn id="47" dur="1000" fill="hold"/>
                                        <p:tgtEl>
                                          <p:spTgt spid="3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arn(inVertical)">
                                      <p:cBhvr>
                                        <p:cTn id="57" dur="500"/>
                                        <p:tgtEl>
                                          <p:spTgt spid="3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barn(inVertical)">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down)">
                                      <p:cBhvr>
                                        <p:cTn id="65" dur="500"/>
                                        <p:tgtEl>
                                          <p:spTgt spid="4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down)">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circle(in)">
                                      <p:cBhvr>
                                        <p:cTn id="73" dur="2000"/>
                                        <p:tgtEl>
                                          <p:spTgt spid="45"/>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ntr" presetSubtype="1" fill="hold"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heel(1)">
                                      <p:cBhvr>
                                        <p:cTn id="78" dur="2000"/>
                                        <p:tgtEl>
                                          <p:spTgt spid="53"/>
                                        </p:tgtEl>
                                      </p:cBhvr>
                                    </p:animEffect>
                                  </p:childTnLst>
                                </p:cTn>
                              </p:par>
                              <p:par>
                                <p:cTn id="79" presetID="21" presetClass="entr" presetSubtype="1"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heel(1)">
                                      <p:cBhvr>
                                        <p:cTn id="81" dur="2000"/>
                                        <p:tgtEl>
                                          <p:spTgt spid="46"/>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0"/>
                                        </p:tgtEl>
                                        <p:attrNameLst>
                                          <p:attrName>style.visibility</p:attrName>
                                        </p:attrNameLst>
                                      </p:cBhvr>
                                      <p:to>
                                        <p:strVal val="visible"/>
                                      </p:to>
                                    </p:set>
                                    <p:anim calcmode="lin" valueType="num">
                                      <p:cBhvr additive="base">
                                        <p:cTn id="100" dur="500" fill="hold"/>
                                        <p:tgtEl>
                                          <p:spTgt spid="20"/>
                                        </p:tgtEl>
                                        <p:attrNameLst>
                                          <p:attrName>ppt_x</p:attrName>
                                        </p:attrNameLst>
                                      </p:cBhvr>
                                      <p:tavLst>
                                        <p:tav tm="0">
                                          <p:val>
                                            <p:strVal val="#ppt_x"/>
                                          </p:val>
                                        </p:tav>
                                        <p:tav tm="100000">
                                          <p:val>
                                            <p:strVal val="#ppt_x"/>
                                          </p:val>
                                        </p:tav>
                                      </p:tavLst>
                                    </p:anim>
                                    <p:anim calcmode="lin" valueType="num">
                                      <p:cBhvr additive="base">
                                        <p:cTn id="101" dur="500" fill="hold"/>
                                        <p:tgtEl>
                                          <p:spTgt spid="20"/>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anim calcmode="lin" valueType="num">
                                      <p:cBhvr additive="base">
                                        <p:cTn id="104" dur="500" fill="hold"/>
                                        <p:tgtEl>
                                          <p:spTgt spid="21"/>
                                        </p:tgtEl>
                                        <p:attrNameLst>
                                          <p:attrName>ppt_x</p:attrName>
                                        </p:attrNameLst>
                                      </p:cBhvr>
                                      <p:tavLst>
                                        <p:tav tm="0">
                                          <p:val>
                                            <p:strVal val="#ppt_x"/>
                                          </p:val>
                                        </p:tav>
                                        <p:tav tm="100000">
                                          <p:val>
                                            <p:strVal val="#ppt_x"/>
                                          </p:val>
                                        </p:tav>
                                      </p:tavLst>
                                    </p:anim>
                                    <p:anim calcmode="lin" valueType="num">
                                      <p:cBhvr additive="base">
                                        <p:cTn id="10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barn(inVertical)">
                                      <p:cBhvr>
                                        <p:cTn id="110" dur="500"/>
                                        <p:tgtEl>
                                          <p:spTgt spid="50"/>
                                        </p:tgtEl>
                                      </p:cBhvr>
                                    </p:animEffect>
                                  </p:childTnLst>
                                </p:cTn>
                              </p:par>
                              <p:par>
                                <p:cTn id="111" presetID="16" presetClass="entr" presetSubtype="21"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barn(inVertical)">
                                      <p:cBhvr>
                                        <p:cTn id="113" dur="500"/>
                                        <p:tgtEl>
                                          <p:spTgt spid="5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wipe(down)">
                                      <p:cBhvr>
                                        <p:cTn id="118" dur="500"/>
                                        <p:tgtEl>
                                          <p:spTgt spid="56"/>
                                        </p:tgtEl>
                                      </p:cBhvr>
                                    </p:animEffect>
                                  </p:childTnLst>
                                </p:cTn>
                              </p:par>
                              <p:par>
                                <p:cTn id="119" presetID="22" presetClass="entr" presetSubtype="4" fill="hold" nodeType="withEffect">
                                  <p:stCondLst>
                                    <p:cond delay="0"/>
                                  </p:stCondLst>
                                  <p:childTnLst>
                                    <p:set>
                                      <p:cBhvr>
                                        <p:cTn id="120" dur="1" fill="hold">
                                          <p:stCondLst>
                                            <p:cond delay="0"/>
                                          </p:stCondLst>
                                        </p:cTn>
                                        <p:tgtEl>
                                          <p:spTgt spid="1026"/>
                                        </p:tgtEl>
                                        <p:attrNameLst>
                                          <p:attrName>style.visibility</p:attrName>
                                        </p:attrNameLst>
                                      </p:cBhvr>
                                      <p:to>
                                        <p:strVal val="visible"/>
                                      </p:to>
                                    </p:set>
                                    <p:animEffect transition="in" filter="wipe(down)">
                                      <p:cBhvr>
                                        <p:cTn id="121" dur="500"/>
                                        <p:tgtEl>
                                          <p:spTgt spid="1026"/>
                                        </p:tgtEl>
                                      </p:cBhvr>
                                    </p:animEffect>
                                  </p:childTnLst>
                                </p:cTn>
                              </p:par>
                            </p:childTnLst>
                          </p:cTn>
                        </p:par>
                      </p:childTnLst>
                    </p:cTn>
                  </p:par>
                  <p:par>
                    <p:cTn id="122" fill="hold">
                      <p:stCondLst>
                        <p:cond delay="indefinite"/>
                      </p:stCondLst>
                      <p:childTnLst>
                        <p:par>
                          <p:cTn id="123" fill="hold">
                            <p:stCondLst>
                              <p:cond delay="0"/>
                            </p:stCondLst>
                            <p:childTnLst>
                              <p:par>
                                <p:cTn id="124" presetID="21" presetClass="entr" presetSubtype="1" fill="hold" nodeType="click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heel(1)">
                                      <p:cBhvr>
                                        <p:cTn id="126" dur="2000"/>
                                        <p:tgtEl>
                                          <p:spTgt spid="58"/>
                                        </p:tgtEl>
                                      </p:cBhvr>
                                    </p:animEffect>
                                  </p:childTnLst>
                                </p:cTn>
                              </p:par>
                              <p:par>
                                <p:cTn id="127" presetID="21" presetClass="entr" presetSubtype="1" fill="hold" grpId="0" nodeType="with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wheel(1)">
                                      <p:cBhvr>
                                        <p:cTn id="129" dur="2000"/>
                                        <p:tgtEl>
                                          <p:spTgt spid="5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nodeType="clickEffect">
                                  <p:stCondLst>
                                    <p:cond delay="0"/>
                                  </p:stCondLst>
                                  <p:childTnLst>
                                    <p:set>
                                      <p:cBhvr>
                                        <p:cTn id="133" dur="1" fill="hold">
                                          <p:stCondLst>
                                            <p:cond delay="0"/>
                                          </p:stCondLst>
                                        </p:cTn>
                                        <p:tgtEl>
                                          <p:spTgt spid="43"/>
                                        </p:tgtEl>
                                        <p:attrNameLst>
                                          <p:attrName>style.visibility</p:attrName>
                                        </p:attrNameLst>
                                      </p:cBhvr>
                                      <p:to>
                                        <p:strVal val="visible"/>
                                      </p:to>
                                    </p:set>
                                    <p:animEffect transition="in" filter="wipe(down)">
                                      <p:cBhvr>
                                        <p:cTn id="134" dur="500"/>
                                        <p:tgtEl>
                                          <p:spTgt spid="43"/>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29"/>
                                        </p:tgtEl>
                                        <p:attrNameLst>
                                          <p:attrName>style.visibility</p:attrName>
                                        </p:attrNameLst>
                                      </p:cBhvr>
                                      <p:to>
                                        <p:strVal val="visible"/>
                                      </p:to>
                                    </p:set>
                                    <p:animEffect transition="in" filter="wipe(down)">
                                      <p:cBhvr>
                                        <p:cTn id="137" dur="500"/>
                                        <p:tgtEl>
                                          <p:spTgt spid="29"/>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nodeType="clickEffect">
                                  <p:stCondLst>
                                    <p:cond delay="0"/>
                                  </p:stCondLst>
                                  <p:childTnLst>
                                    <p:set>
                                      <p:cBhvr>
                                        <p:cTn id="141" dur="1" fill="hold">
                                          <p:stCondLst>
                                            <p:cond delay="0"/>
                                          </p:stCondLst>
                                        </p:cTn>
                                        <p:tgtEl>
                                          <p:spTgt spid="47"/>
                                        </p:tgtEl>
                                        <p:attrNameLst>
                                          <p:attrName>style.visibility</p:attrName>
                                        </p:attrNameLst>
                                      </p:cBhvr>
                                      <p:to>
                                        <p:strVal val="visible"/>
                                      </p:to>
                                    </p:set>
                                    <p:animEffect transition="in" filter="barn(inVertical)">
                                      <p:cBhvr>
                                        <p:cTn id="142" dur="500"/>
                                        <p:tgtEl>
                                          <p:spTgt spid="47"/>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barn(inVertical)">
                                      <p:cBhvr>
                                        <p:cTn id="145" dur="500"/>
                                        <p:tgtEl>
                                          <p:spTgt spid="36"/>
                                        </p:tgtEl>
                                      </p:cBhvr>
                                    </p:animEffect>
                                  </p:childTnLst>
                                </p:cTn>
                              </p:par>
                            </p:childTnLst>
                          </p:cTn>
                        </p:par>
                      </p:childTnLst>
                    </p:cTn>
                  </p:par>
                  <p:par>
                    <p:cTn id="146" fill="hold">
                      <p:stCondLst>
                        <p:cond delay="indefinite"/>
                      </p:stCondLst>
                      <p:childTnLst>
                        <p:par>
                          <p:cTn id="147" fill="hold">
                            <p:stCondLst>
                              <p:cond delay="0"/>
                            </p:stCondLst>
                            <p:childTnLst>
                              <p:par>
                                <p:cTn id="148" presetID="42" presetClass="entr" presetSubtype="0" fill="hold"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fade">
                                      <p:cBhvr>
                                        <p:cTn id="150" dur="1000"/>
                                        <p:tgtEl>
                                          <p:spTgt spid="49"/>
                                        </p:tgtEl>
                                      </p:cBhvr>
                                    </p:animEffect>
                                    <p:anim calcmode="lin" valueType="num">
                                      <p:cBhvr>
                                        <p:cTn id="151" dur="1000" fill="hold"/>
                                        <p:tgtEl>
                                          <p:spTgt spid="49"/>
                                        </p:tgtEl>
                                        <p:attrNameLst>
                                          <p:attrName>ppt_x</p:attrName>
                                        </p:attrNameLst>
                                      </p:cBhvr>
                                      <p:tavLst>
                                        <p:tav tm="0">
                                          <p:val>
                                            <p:strVal val="#ppt_x"/>
                                          </p:val>
                                        </p:tav>
                                        <p:tav tm="100000">
                                          <p:val>
                                            <p:strVal val="#ppt_x"/>
                                          </p:val>
                                        </p:tav>
                                      </p:tavLst>
                                    </p:anim>
                                    <p:anim calcmode="lin" valueType="num">
                                      <p:cBhvr>
                                        <p:cTn id="15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8" grpId="0" animBg="1"/>
      <p:bldP spid="23" grpId="0" animBg="1"/>
      <p:bldP spid="24" grpId="0" animBg="1"/>
      <p:bldP spid="26" grpId="0" animBg="1"/>
      <p:bldP spid="35" grpId="0" animBg="1"/>
      <p:bldP spid="38" grpId="0" animBg="1"/>
      <p:bldP spid="41" grpId="0" animBg="1"/>
      <p:bldP spid="46" grpId="0" animBg="1"/>
      <p:bldP spid="52" grpId="0" animBg="1"/>
      <p:bldP spid="59" grpId="0" animBg="1"/>
      <p:bldP spid="4" grpId="0" animBg="1"/>
      <p:bldP spid="12" grpId="0" animBg="1"/>
      <p:bldP spid="21" grpId="0" animBg="1"/>
      <p:bldP spid="29"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1210750" y="0"/>
            <a:ext cx="7038900" cy="691500"/>
          </a:xfrm>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0"/>
              </a:spcAft>
              <a:buNone/>
            </a:pPr>
            <a:r>
              <a:rPr lang="en" sz="3000" b="1">
                <a:solidFill>
                  <a:srgbClr val="FFFFFF"/>
                </a:solidFill>
                <a:latin typeface="Times New Roman"/>
                <a:ea typeface="Times New Roman"/>
                <a:cs typeface="Times New Roman"/>
                <a:sym typeface="Times New Roman"/>
              </a:rPr>
              <a:t>Dataset Import</a:t>
            </a:r>
            <a:endParaRPr sz="3000" b="1">
              <a:solidFill>
                <a:srgbClr val="FFFFFF"/>
              </a:solidFill>
              <a:latin typeface="Times New Roman"/>
              <a:ea typeface="Times New Roman"/>
              <a:cs typeface="Times New Roman"/>
              <a:sym typeface="Times New Roman"/>
            </a:endParaRPr>
          </a:p>
          <a:p>
            <a:pPr marL="0" lvl="0" indent="0" algn="l" rtl="0">
              <a:spcBef>
                <a:spcPts val="600"/>
              </a:spcBef>
              <a:spcAft>
                <a:spcPts val="0"/>
              </a:spcAft>
              <a:buNone/>
            </a:pPr>
            <a:endParaRPr>
              <a:solidFill>
                <a:srgbClr val="FFFFFF"/>
              </a:solidFill>
              <a:highlight>
                <a:srgbClr val="FFFFFF"/>
              </a:highlight>
            </a:endParaRPr>
          </a:p>
        </p:txBody>
      </p:sp>
      <p:sp>
        <p:nvSpPr>
          <p:cNvPr id="203" name="Google Shape;203;p33"/>
          <p:cNvSpPr txBox="1">
            <a:spLocks noGrp="1"/>
          </p:cNvSpPr>
          <p:nvPr>
            <p:ph type="body" idx="1"/>
          </p:nvPr>
        </p:nvSpPr>
        <p:spPr>
          <a:xfrm>
            <a:off x="1297500" y="973700"/>
            <a:ext cx="7038900" cy="325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Users can able to import dataset from external sources into wikidata. </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The required data for a wikibase can be important using existing data importing tool in wikidata by specifying external link, name and the description of the dataset. </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The imported data can be used by other people too. </a:t>
            </a:r>
            <a:endParaRPr sz="1800">
              <a:solidFill>
                <a:srgbClr val="FFFFFF"/>
              </a:solidFill>
              <a:latin typeface="Times New Roman"/>
              <a:ea typeface="Times New Roman"/>
              <a:cs typeface="Times New Roman"/>
              <a:sym typeface="Times New Roman"/>
            </a:endParaRPr>
          </a:p>
          <a:p>
            <a:pPr marL="457200" lvl="0" indent="-342900" algn="l" rtl="0">
              <a:spcBef>
                <a:spcPts val="0"/>
              </a:spcBef>
              <a:spcAft>
                <a:spcPts val="0"/>
              </a:spcAft>
              <a:buClr>
                <a:srgbClr val="FFFFFF"/>
              </a:buClr>
              <a:buSzPts val="1800"/>
              <a:buFont typeface="Times New Roman"/>
              <a:buChar char="❖"/>
            </a:pPr>
            <a:r>
              <a:rPr lang="en" sz="1800">
                <a:solidFill>
                  <a:srgbClr val="FFFFFF"/>
                </a:solidFill>
                <a:latin typeface="Times New Roman"/>
                <a:ea typeface="Times New Roman"/>
                <a:cs typeface="Times New Roman"/>
                <a:sym typeface="Times New Roman"/>
              </a:rPr>
              <a:t>The documenting and import process page enables platform to the community to collaborate and provides a record for updating, correcting errors and keeping track of updated datasets. </a:t>
            </a:r>
            <a:endParaRPr sz="18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1297500" y="93725"/>
            <a:ext cx="7038900" cy="544800"/>
          </a:xfrm>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600"/>
              </a:spcAft>
              <a:buNone/>
            </a:pPr>
            <a:r>
              <a:rPr lang="en" sz="3000" b="1" dirty="0">
                <a:solidFill>
                  <a:srgbClr val="FFFFFF"/>
                </a:solidFill>
                <a:latin typeface="Times New Roman"/>
                <a:ea typeface="Times New Roman"/>
                <a:cs typeface="Times New Roman"/>
                <a:sym typeface="Times New Roman"/>
              </a:rPr>
              <a:t>Bot request</a:t>
            </a:r>
            <a:endParaRPr sz="3000" dirty="0">
              <a:solidFill>
                <a:srgbClr val="FFFFFF"/>
              </a:solidFill>
              <a:latin typeface="Times New Roman"/>
              <a:ea typeface="Times New Roman"/>
              <a:cs typeface="Times New Roman"/>
              <a:sym typeface="Times New Roman"/>
            </a:endParaRPr>
          </a:p>
        </p:txBody>
      </p:sp>
      <p:sp>
        <p:nvSpPr>
          <p:cNvPr id="197" name="Google Shape;197;p32"/>
          <p:cNvSpPr txBox="1">
            <a:spLocks noGrp="1"/>
          </p:cNvSpPr>
          <p:nvPr>
            <p:ph type="body" idx="1"/>
          </p:nvPr>
        </p:nvSpPr>
        <p:spPr>
          <a:xfrm>
            <a:off x="1297500" y="1183350"/>
            <a:ext cx="7038900" cy="26838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rgbClr val="FFFFFF"/>
              </a:buClr>
              <a:buSzPts val="1400"/>
              <a:buFont typeface="Times New Roman"/>
              <a:buChar char="❖"/>
            </a:pPr>
            <a:r>
              <a:rPr lang="en" sz="1400" dirty="0">
                <a:solidFill>
                  <a:srgbClr val="FFFFFF"/>
                </a:solidFill>
                <a:latin typeface="Times New Roman"/>
                <a:ea typeface="Times New Roman"/>
                <a:cs typeface="Times New Roman"/>
                <a:sym typeface="Times New Roman"/>
              </a:rPr>
              <a:t>Bots can be created to extract data from different data sources to the wiki data. </a:t>
            </a:r>
            <a:endParaRPr sz="1400" dirty="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a:ea typeface="Times New Roman"/>
                <a:cs typeface="Times New Roman"/>
                <a:sym typeface="Times New Roman"/>
              </a:rPr>
              <a:t>There are some bot policies and constrains were there. Initially a bot request made to the Wikidata community to test the legitimacy of the bot. and then the tasks of the bot can be accepted or rejected. </a:t>
            </a:r>
            <a:endParaRPr sz="1400" dirty="0">
              <a:solidFill>
                <a:srgbClr val="FFFFFF"/>
              </a:solidFill>
              <a:latin typeface="Times New Roman"/>
              <a:ea typeface="Times New Roman"/>
              <a:cs typeface="Times New Roman"/>
              <a:sym typeface="Times New Roman"/>
            </a:endParaRPr>
          </a:p>
          <a:p>
            <a:pPr marL="457200" lvl="0"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a:ea typeface="Times New Roman"/>
                <a:cs typeface="Times New Roman"/>
                <a:sym typeface="Times New Roman"/>
              </a:rPr>
              <a:t>The bots can be also created to create a new entity, alter and delete the entity when it identified that it was incorrectly created by bot.</a:t>
            </a:r>
            <a:endParaRPr sz="1400" dirty="0">
              <a:solidFill>
                <a:srgbClr val="FFFFFF"/>
              </a:solidFill>
              <a:latin typeface="Times New Roman"/>
              <a:ea typeface="Times New Roman"/>
              <a:cs typeface="Times New Roman"/>
              <a:sym typeface="Times New Roman"/>
            </a:endParaRPr>
          </a:p>
          <a:p>
            <a:pPr marL="914400" lvl="1"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a:ea typeface="Times New Roman"/>
                <a:cs typeface="Times New Roman"/>
                <a:sym typeface="Times New Roman"/>
              </a:rPr>
              <a:t>PetScan- for creating items from Wikimedia pages and/or adding same statements to items</a:t>
            </a:r>
            <a:endParaRPr sz="1400" dirty="0">
              <a:solidFill>
                <a:srgbClr val="FFFFFF"/>
              </a:solidFill>
              <a:latin typeface="Times New Roman"/>
              <a:ea typeface="Times New Roman"/>
              <a:cs typeface="Times New Roman"/>
              <a:sym typeface="Times New Roman"/>
            </a:endParaRPr>
          </a:p>
          <a:p>
            <a:pPr marL="914400" lvl="1"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a:ea typeface="Times New Roman"/>
                <a:cs typeface="Times New Roman"/>
                <a:sym typeface="Times New Roman"/>
              </a:rPr>
              <a:t>QuickStatements- for creating items and/or adding different statements to items</a:t>
            </a:r>
            <a:endParaRPr sz="1400" dirty="0">
              <a:solidFill>
                <a:srgbClr val="FFFFFF"/>
              </a:solidFill>
              <a:latin typeface="Times New Roman"/>
              <a:ea typeface="Times New Roman"/>
              <a:cs typeface="Times New Roman"/>
              <a:sym typeface="Times New Roman"/>
            </a:endParaRPr>
          </a:p>
          <a:p>
            <a:pPr marL="914400" lvl="1" indent="-317500" algn="l" rtl="0">
              <a:spcBef>
                <a:spcPts val="0"/>
              </a:spcBef>
              <a:spcAft>
                <a:spcPts val="0"/>
              </a:spcAft>
              <a:buClr>
                <a:srgbClr val="FFFFFF"/>
              </a:buClr>
              <a:buSzPts val="1400"/>
              <a:buFont typeface="Times New Roman"/>
              <a:buChar char="➢"/>
            </a:pPr>
            <a:r>
              <a:rPr lang="en" sz="1400" dirty="0">
                <a:solidFill>
                  <a:srgbClr val="FFFFFF"/>
                </a:solidFill>
                <a:latin typeface="Times New Roman"/>
                <a:ea typeface="Times New Roman"/>
                <a:cs typeface="Times New Roman"/>
                <a:sym typeface="Times New Roman"/>
              </a:rPr>
              <a:t>OpenRefine - to import any type of data from tabular sources</a:t>
            </a:r>
            <a:endParaRPr sz="1400" dirty="0">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sz="1400" dirty="0">
              <a:solidFill>
                <a:srgbClr val="FFFFFF"/>
              </a:solidFill>
              <a:latin typeface="Times New Roman"/>
              <a:ea typeface="Times New Roman"/>
              <a:cs typeface="Times New Roman"/>
              <a:sym typeface="Times New Roman"/>
            </a:endParaRPr>
          </a:p>
        </p:txBody>
      </p:sp>
      <p:sp>
        <p:nvSpPr>
          <p:cNvPr id="4" name="Google Shape;196;p32"/>
          <p:cNvSpPr txBox="1">
            <a:spLocks/>
          </p:cNvSpPr>
          <p:nvPr/>
        </p:nvSpPr>
        <p:spPr>
          <a:xfrm>
            <a:off x="1297500" y="3305175"/>
            <a:ext cx="7038900" cy="676274"/>
          </a:xfrm>
          <a:prstGeom prst="rect">
            <a:avLst/>
          </a:prstGeom>
        </p:spPr>
        <p:txBody>
          <a:bodyPr spcFirstLastPara="1" vert="horz" wrap="square" lIns="91425" tIns="91425" rIns="91425" bIns="91425" rtlCol="0" anchor="t" anchorCtr="0">
            <a:noAutofit/>
          </a:bodyPr>
          <a:lstStyle>
            <a:lvl1pPr lvl="0" algn="l" defTabSz="342900" rtl="0" eaLnBrk="1" latinLnBrk="0" hangingPunct="1">
              <a:spcBef>
                <a:spcPts val="0"/>
              </a:spcBef>
              <a:spcAft>
                <a:spcPts val="0"/>
              </a:spcAft>
              <a:buSzPts val="2800"/>
              <a:buNone/>
              <a:defRPr sz="3150" b="0" i="0" kern="1200">
                <a:solidFill>
                  <a:schemeClr val="tx2"/>
                </a:solidFill>
                <a:latin typeface="+mj-lt"/>
                <a:ea typeface="+mj-ea"/>
                <a:cs typeface="+mj-cs"/>
              </a:defRPr>
            </a:lvl1pPr>
            <a:lvl2pPr lvl="1" eaLnBrk="1" hangingPunct="1">
              <a:spcBef>
                <a:spcPts val="0"/>
              </a:spcBef>
              <a:spcAft>
                <a:spcPts val="0"/>
              </a:spcAft>
              <a:buSzPts val="2800"/>
              <a:buNone/>
              <a:defRPr>
                <a:solidFill>
                  <a:schemeClr val="tx2"/>
                </a:solidFill>
              </a:defRPr>
            </a:lvl2pPr>
            <a:lvl3pPr lvl="2" eaLnBrk="1" hangingPunct="1">
              <a:spcBef>
                <a:spcPts val="0"/>
              </a:spcBef>
              <a:spcAft>
                <a:spcPts val="0"/>
              </a:spcAft>
              <a:buSzPts val="2800"/>
              <a:buNone/>
              <a:defRPr>
                <a:solidFill>
                  <a:schemeClr val="tx2"/>
                </a:solidFill>
              </a:defRPr>
            </a:lvl3pPr>
            <a:lvl4pPr lvl="3" eaLnBrk="1" hangingPunct="1">
              <a:spcBef>
                <a:spcPts val="0"/>
              </a:spcBef>
              <a:spcAft>
                <a:spcPts val="0"/>
              </a:spcAft>
              <a:buSzPts val="2800"/>
              <a:buNone/>
              <a:defRPr>
                <a:solidFill>
                  <a:schemeClr val="tx2"/>
                </a:solidFill>
              </a:defRPr>
            </a:lvl4pPr>
            <a:lvl5pPr lvl="4" eaLnBrk="1" hangingPunct="1">
              <a:spcBef>
                <a:spcPts val="0"/>
              </a:spcBef>
              <a:spcAft>
                <a:spcPts val="0"/>
              </a:spcAft>
              <a:buSzPts val="2800"/>
              <a:buNone/>
              <a:defRPr>
                <a:solidFill>
                  <a:schemeClr val="tx2"/>
                </a:solidFill>
              </a:defRPr>
            </a:lvl5pPr>
            <a:lvl6pPr lvl="5" eaLnBrk="1" hangingPunct="1">
              <a:spcBef>
                <a:spcPts val="0"/>
              </a:spcBef>
              <a:spcAft>
                <a:spcPts val="0"/>
              </a:spcAft>
              <a:buSzPts val="2800"/>
              <a:buNone/>
              <a:defRPr>
                <a:solidFill>
                  <a:schemeClr val="tx2"/>
                </a:solidFill>
              </a:defRPr>
            </a:lvl6pPr>
            <a:lvl7pPr lvl="6" eaLnBrk="1" hangingPunct="1">
              <a:spcBef>
                <a:spcPts val="0"/>
              </a:spcBef>
              <a:spcAft>
                <a:spcPts val="0"/>
              </a:spcAft>
              <a:buSzPts val="2800"/>
              <a:buNone/>
              <a:defRPr>
                <a:solidFill>
                  <a:schemeClr val="tx2"/>
                </a:solidFill>
              </a:defRPr>
            </a:lvl7pPr>
            <a:lvl8pPr lvl="7" eaLnBrk="1" hangingPunct="1">
              <a:spcBef>
                <a:spcPts val="0"/>
              </a:spcBef>
              <a:spcAft>
                <a:spcPts val="0"/>
              </a:spcAft>
              <a:buSzPts val="2800"/>
              <a:buNone/>
              <a:defRPr>
                <a:solidFill>
                  <a:schemeClr val="tx2"/>
                </a:solidFill>
              </a:defRPr>
            </a:lvl8pPr>
            <a:lvl9pPr lvl="8" eaLnBrk="1" hangingPunct="1">
              <a:spcBef>
                <a:spcPts val="0"/>
              </a:spcBef>
              <a:spcAft>
                <a:spcPts val="0"/>
              </a:spcAft>
              <a:buSzPts val="2800"/>
              <a:buNone/>
              <a:defRPr>
                <a:solidFill>
                  <a:schemeClr val="tx2"/>
                </a:solidFill>
              </a:defRPr>
            </a:lvl9pPr>
          </a:lstStyle>
          <a:p>
            <a:pPr>
              <a:lnSpc>
                <a:spcPct val="115000"/>
              </a:lnSpc>
              <a:spcBef>
                <a:spcPts val="2400"/>
              </a:spcBef>
              <a:spcAft>
                <a:spcPts val="600"/>
              </a:spcAft>
              <a:buClrTx/>
              <a:buFontTx/>
            </a:pPr>
            <a:r>
              <a:rPr lang="en-US" sz="3000" b="1" dirty="0" smtClean="0">
                <a:solidFill>
                  <a:srgbClr val="FFFFFF"/>
                </a:solidFill>
                <a:latin typeface="Times New Roman"/>
                <a:ea typeface="Times New Roman"/>
                <a:cs typeface="Times New Roman"/>
                <a:sym typeface="Times New Roman"/>
              </a:rPr>
              <a:t>API Import</a:t>
            </a:r>
            <a:endParaRPr lang="en-US" sz="3000" dirty="0">
              <a:solidFill>
                <a:srgbClr val="FFFFFF"/>
              </a:solidFill>
              <a:latin typeface="Times New Roman"/>
              <a:ea typeface="Times New Roman"/>
              <a:cs typeface="Times New Roman"/>
              <a:sym typeface="Times New Roman"/>
            </a:endParaRPr>
          </a:p>
        </p:txBody>
      </p:sp>
      <p:sp>
        <p:nvSpPr>
          <p:cNvPr id="5" name="Google Shape;197;p32"/>
          <p:cNvSpPr txBox="1">
            <a:spLocks/>
          </p:cNvSpPr>
          <p:nvPr/>
        </p:nvSpPr>
        <p:spPr>
          <a:xfrm>
            <a:off x="1297500" y="4061800"/>
            <a:ext cx="7038900" cy="350175"/>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bg2">
                  <a:lumMod val="40000"/>
                  <a:lumOff val="60000"/>
                </a:schemeClr>
              </a:buClr>
              <a:buSzPts val="1800"/>
              <a:buFont typeface="Wingdings 3" charset="2"/>
              <a:buChar char="●"/>
              <a:defRPr sz="1500" b="0" i="0" kern="1200">
                <a:solidFill>
                  <a:schemeClr val="tx1"/>
                </a:solidFill>
                <a:latin typeface="+mj-lt"/>
                <a:ea typeface="+mj-ea"/>
                <a:cs typeface="+mj-cs"/>
              </a:defRPr>
            </a:lvl1pPr>
            <a:lvl2pPr marL="914400" lvl="1"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350" b="0" i="0" kern="1200">
                <a:solidFill>
                  <a:schemeClr val="tx1"/>
                </a:solidFill>
                <a:latin typeface="+mj-lt"/>
                <a:ea typeface="+mj-ea"/>
                <a:cs typeface="+mj-cs"/>
              </a:defRPr>
            </a:lvl2pPr>
            <a:lvl3pPr marL="1371600" lvl="2"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200" b="0" i="0" kern="1200">
                <a:solidFill>
                  <a:schemeClr val="tx1"/>
                </a:solidFill>
                <a:latin typeface="+mj-lt"/>
                <a:ea typeface="+mj-ea"/>
                <a:cs typeface="+mj-cs"/>
              </a:defRPr>
            </a:lvl3pPr>
            <a:lvl4pPr marL="1828800" lvl="3"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4pPr>
            <a:lvl5pPr marL="2286000" lvl="4"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5pPr>
            <a:lvl6pPr marL="2743200" lvl="5"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6pPr>
            <a:lvl7pPr marL="3200400" lvl="6"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7pPr>
            <a:lvl8pPr marL="3657600" lvl="7"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8pPr>
            <a:lvl9pPr marL="4114800" lvl="8" indent="-317500" algn="l" defTabSz="342900" rtl="0" eaLnBrk="1" latinLnBrk="0" hangingPunct="1">
              <a:spcBef>
                <a:spcPts val="1600"/>
              </a:spcBef>
              <a:spcAft>
                <a:spcPts val="160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9pPr>
          </a:lstStyle>
          <a:p>
            <a:pPr indent="-317500">
              <a:spcBef>
                <a:spcPts val="1200"/>
              </a:spcBef>
              <a:buClr>
                <a:srgbClr val="FFFFFF"/>
              </a:buClr>
              <a:buSzPts val="1400"/>
              <a:buFont typeface="Times New Roman"/>
              <a:buChar char="❖"/>
            </a:pPr>
            <a:r>
              <a:rPr lang="en-SG" sz="1400" dirty="0" smtClean="0">
                <a:solidFill>
                  <a:srgbClr val="FFFFFF"/>
                </a:solidFill>
                <a:latin typeface="Times New Roman"/>
                <a:ea typeface="Times New Roman"/>
                <a:cs typeface="Times New Roman"/>
                <a:sym typeface="Times New Roman"/>
              </a:rPr>
              <a:t>Directly import RDF data using API end point to the local wiki.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42900"/>
            <a:ext cx="6172200" cy="571500"/>
          </a:xfrm>
        </p:spPr>
        <p:txBody>
          <a:bodyPr>
            <a:noAutofit/>
          </a:bodyPr>
          <a:lstStyle/>
          <a:p>
            <a:r>
              <a:rPr lang="en-US" sz="2100" dirty="0" err="1"/>
              <a:t>Sparql</a:t>
            </a:r>
            <a:r>
              <a:rPr lang="en-US" sz="2100" dirty="0"/>
              <a:t> techniques to query data from data-sources like </a:t>
            </a:r>
            <a:r>
              <a:rPr lang="en-US" sz="2100" dirty="0" err="1"/>
              <a:t>wikidata</a:t>
            </a:r>
            <a:r>
              <a:rPr lang="en-US" sz="2100" dirty="0"/>
              <a:t> and </a:t>
            </a:r>
            <a:r>
              <a:rPr lang="en-US" sz="2100" dirty="0" err="1"/>
              <a:t>wikipedia</a:t>
            </a:r>
            <a:endParaRPr lang="en-US" sz="2100" dirty="0"/>
          </a:p>
        </p:txBody>
      </p:sp>
      <p:sp>
        <p:nvSpPr>
          <p:cNvPr id="3" name="Content Placeholder 2"/>
          <p:cNvSpPr>
            <a:spLocks noGrp="1"/>
          </p:cNvSpPr>
          <p:nvPr>
            <p:ph sz="half" idx="1"/>
          </p:nvPr>
        </p:nvSpPr>
        <p:spPr/>
        <p:txBody>
          <a:bodyPr>
            <a:normAutofit fontScale="85000" lnSpcReduction="20000"/>
          </a:bodyPr>
          <a:lstStyle/>
          <a:p>
            <a:r>
              <a:rPr lang="en-US" dirty="0"/>
              <a:t>#</a:t>
            </a:r>
            <a:r>
              <a:rPr lang="en-US" dirty="0" err="1"/>
              <a:t>wikidata</a:t>
            </a:r>
            <a:endParaRPr lang="en-US" dirty="0"/>
          </a:p>
          <a:p>
            <a:r>
              <a:rPr lang="en-US" dirty="0"/>
              <a:t>#Map of places which got hit my natural disaster</a:t>
            </a:r>
          </a:p>
          <a:p>
            <a:r>
              <a:rPr lang="en-US" dirty="0"/>
              <a:t>#added 2017-08</a:t>
            </a:r>
          </a:p>
          <a:p>
            <a:r>
              <a:rPr lang="en-US" dirty="0"/>
              <a:t>#</a:t>
            </a:r>
            <a:r>
              <a:rPr lang="en-US" dirty="0" err="1"/>
              <a:t>defaultView:Map</a:t>
            </a:r>
            <a:endParaRPr lang="en-US" dirty="0"/>
          </a:p>
          <a:p>
            <a:r>
              <a:rPr lang="en-US" dirty="0"/>
              <a:t>SELECT </a:t>
            </a:r>
          </a:p>
          <a:p>
            <a:r>
              <a:rPr lang="en-US" dirty="0"/>
              <a:t>* WHERE {</a:t>
            </a:r>
          </a:p>
          <a:p>
            <a:r>
              <a:rPr lang="en-US" dirty="0"/>
              <a:t>  ?item wdt:P31/wdt:P279* wd:Q8065;</a:t>
            </a:r>
          </a:p>
          <a:p>
            <a:r>
              <a:rPr lang="en-US" dirty="0"/>
              <a:t>        wdt:P625 ?geo .</a:t>
            </a:r>
          </a:p>
          <a:p>
            <a:r>
              <a:rPr lang="en-US" dirty="0"/>
              <a:t>}</a:t>
            </a:r>
          </a:p>
          <a:p>
            <a:endParaRPr lang="en-US" dirty="0"/>
          </a:p>
        </p:txBody>
      </p:sp>
      <p:sp>
        <p:nvSpPr>
          <p:cNvPr id="4" name="Content Placeholder 3"/>
          <p:cNvSpPr>
            <a:spLocks noGrp="1"/>
          </p:cNvSpPr>
          <p:nvPr>
            <p:ph sz="half" idx="2"/>
          </p:nvPr>
        </p:nvSpPr>
        <p:spPr/>
        <p:txBody>
          <a:bodyPr>
            <a:normAutofit fontScale="85000" lnSpcReduction="20000"/>
          </a:bodyPr>
          <a:lstStyle/>
          <a:p>
            <a:r>
              <a:rPr lang="en-US" dirty="0"/>
              <a:t>#</a:t>
            </a:r>
            <a:r>
              <a:rPr lang="en-US" dirty="0" err="1"/>
              <a:t>wikipedia</a:t>
            </a:r>
            <a:endParaRPr lang="en-US" dirty="0"/>
          </a:p>
          <a:p>
            <a:r>
              <a:rPr lang="en-US" dirty="0"/>
              <a:t>SELECT ?country ?</a:t>
            </a:r>
            <a:r>
              <a:rPr lang="en-US" dirty="0" err="1"/>
              <a:t>countryLabel</a:t>
            </a:r>
            <a:r>
              <a:rPr lang="en-US" dirty="0"/>
              <a:t> ?article WHERE {</a:t>
            </a:r>
          </a:p>
          <a:p>
            <a:endParaRPr lang="en-US" dirty="0"/>
          </a:p>
          <a:p>
            <a:r>
              <a:rPr lang="en-US" dirty="0"/>
              <a:t>    ?country wdt:P31/wdt:P279* wd:Q8065.</a:t>
            </a:r>
          </a:p>
          <a:p>
            <a:r>
              <a:rPr lang="en-US" dirty="0"/>
              <a:t>    ?article </a:t>
            </a:r>
            <a:r>
              <a:rPr lang="en-US" dirty="0" err="1"/>
              <a:t>schema:about</a:t>
            </a:r>
            <a:r>
              <a:rPr lang="en-US" dirty="0"/>
              <a:t> ?country .</a:t>
            </a:r>
          </a:p>
          <a:p>
            <a:r>
              <a:rPr lang="en-US" dirty="0"/>
              <a:t>    ?article </a:t>
            </a:r>
            <a:r>
              <a:rPr lang="en-US" dirty="0" err="1"/>
              <a:t>schema:isPartOf</a:t>
            </a:r>
            <a:r>
              <a:rPr lang="en-US" dirty="0"/>
              <a:t> &lt;https://en.wikipedia.org/&gt;.</a:t>
            </a:r>
          </a:p>
          <a:p>
            <a:endParaRPr lang="en-US" dirty="0"/>
          </a:p>
          <a:p>
            <a:r>
              <a:rPr lang="en-US" dirty="0"/>
              <a:t>    SERVICE </a:t>
            </a:r>
            <a:r>
              <a:rPr lang="en-US" dirty="0" err="1"/>
              <a:t>wikibase:label</a:t>
            </a:r>
            <a:r>
              <a:rPr lang="en-US" dirty="0"/>
              <a:t> {</a:t>
            </a:r>
          </a:p>
          <a:p>
            <a:r>
              <a:rPr lang="en-US" dirty="0"/>
              <a:t>       </a:t>
            </a:r>
            <a:r>
              <a:rPr lang="en-US" dirty="0" err="1"/>
              <a:t>bd:serviceParam</a:t>
            </a:r>
            <a:r>
              <a:rPr lang="en-US" dirty="0"/>
              <a:t> </a:t>
            </a:r>
            <a:r>
              <a:rPr lang="en-US" dirty="0" err="1"/>
              <a:t>wikibase:language</a:t>
            </a:r>
            <a:r>
              <a:rPr lang="en-US" dirty="0"/>
              <a:t> "</a:t>
            </a:r>
            <a:r>
              <a:rPr lang="en-US" dirty="0" err="1"/>
              <a:t>en</a:t>
            </a:r>
            <a:r>
              <a:rPr lang="en-US" dirty="0"/>
              <a:t>"</a:t>
            </a:r>
          </a:p>
          <a:p>
            <a:r>
              <a:rPr lang="en-US" dirty="0"/>
              <a:t>    }</a:t>
            </a:r>
          </a:p>
          <a:p>
            <a:r>
              <a:rPr lang="en-US" dirty="0"/>
              <a:t>}</a:t>
            </a:r>
          </a:p>
          <a:p>
            <a:endParaRPr lang="en-US" dirty="0"/>
          </a:p>
        </p:txBody>
      </p:sp>
    </p:spTree>
    <p:extLst>
      <p:ext uri="{BB962C8B-B14F-4D97-AF65-F5344CB8AC3E}">
        <p14:creationId xmlns:p14="http://schemas.microsoft.com/office/powerpoint/2010/main" val="2657928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Sparql</a:t>
            </a:r>
            <a:r>
              <a:rPr lang="en-US" dirty="0"/>
              <a:t> techniques to query data from data-sources </a:t>
            </a:r>
            <a:r>
              <a:rPr lang="en-US" dirty="0" smtClean="0"/>
              <a:t>like </a:t>
            </a:r>
            <a:r>
              <a:rPr lang="en-US" dirty="0" err="1" smtClean="0"/>
              <a:t>DBpedia</a:t>
            </a:r>
            <a:endParaRPr lang="en-US" dirty="0"/>
          </a:p>
        </p:txBody>
      </p:sp>
      <p:sp>
        <p:nvSpPr>
          <p:cNvPr id="3" name="Content Placeholder 2"/>
          <p:cNvSpPr>
            <a:spLocks noGrp="1"/>
          </p:cNvSpPr>
          <p:nvPr>
            <p:ph idx="1"/>
          </p:nvPr>
        </p:nvSpPr>
        <p:spPr/>
        <p:txBody>
          <a:bodyPr>
            <a:normAutofit fontScale="85000" lnSpcReduction="20000"/>
          </a:bodyPr>
          <a:lstStyle/>
          <a:p>
            <a:r>
              <a:rPr lang="en-US" dirty="0"/>
              <a:t># </a:t>
            </a:r>
            <a:r>
              <a:rPr lang="en-US" dirty="0" err="1"/>
              <a:t>dbpedia</a:t>
            </a:r>
            <a:r>
              <a:rPr lang="en-US" dirty="0"/>
              <a:t> </a:t>
            </a:r>
          </a:p>
          <a:p>
            <a:r>
              <a:rPr lang="en-US" dirty="0"/>
              <a:t>PREFIX </a:t>
            </a:r>
            <a:r>
              <a:rPr lang="en-US" dirty="0" err="1"/>
              <a:t>vrank</a:t>
            </a:r>
            <a:r>
              <a:rPr lang="en-US" dirty="0"/>
              <a:t>:&lt;http://purl.org/voc/vrank#&gt;</a:t>
            </a:r>
          </a:p>
          <a:p>
            <a:endParaRPr lang="en-US" dirty="0"/>
          </a:p>
          <a:p>
            <a:r>
              <a:rPr lang="en-US" dirty="0"/>
              <a:t>SELECT DISTINCT ?</a:t>
            </a:r>
            <a:r>
              <a:rPr lang="en-US" dirty="0" err="1"/>
              <a:t>uni</a:t>
            </a:r>
            <a:r>
              <a:rPr lang="en-US" dirty="0"/>
              <a:t> ?</a:t>
            </a:r>
            <a:r>
              <a:rPr lang="en-US" dirty="0" err="1"/>
              <a:t>uniLabel</a:t>
            </a:r>
            <a:r>
              <a:rPr lang="en-US" dirty="0"/>
              <a:t> ?</a:t>
            </a:r>
            <a:r>
              <a:rPr lang="en-US" dirty="0" err="1"/>
              <a:t>pr</a:t>
            </a:r>
            <a:r>
              <a:rPr lang="en-US" dirty="0"/>
              <a:t> WHERE {</a:t>
            </a:r>
          </a:p>
          <a:p>
            <a:r>
              <a:rPr lang="en-US" dirty="0"/>
              <a:t>  ?</a:t>
            </a:r>
            <a:r>
              <a:rPr lang="en-US" dirty="0" err="1"/>
              <a:t>uni</a:t>
            </a:r>
            <a:r>
              <a:rPr lang="en-US" dirty="0"/>
              <a:t> wdt:P31/wdt:P279* wd:Q8065.</a:t>
            </a:r>
          </a:p>
          <a:p>
            <a:r>
              <a:rPr lang="en-US" dirty="0"/>
              <a:t>  SERVICE &lt;http://dbpedia.org/sparql&gt; {</a:t>
            </a:r>
          </a:p>
          <a:p>
            <a:r>
              <a:rPr lang="en-US" dirty="0"/>
              <a:t>    ?</a:t>
            </a:r>
            <a:r>
              <a:rPr lang="en-US" dirty="0" err="1"/>
              <a:t>uni</a:t>
            </a:r>
            <a:r>
              <a:rPr lang="en-US" dirty="0"/>
              <a:t> </a:t>
            </a:r>
            <a:r>
              <a:rPr lang="en-US" dirty="0" err="1"/>
              <a:t>vrank:hasRank</a:t>
            </a:r>
            <a:r>
              <a:rPr lang="en-US" dirty="0"/>
              <a:t>/</a:t>
            </a:r>
            <a:r>
              <a:rPr lang="en-US" dirty="0" err="1"/>
              <a:t>vrank:rankValue</a:t>
            </a:r>
            <a:r>
              <a:rPr lang="en-US" dirty="0"/>
              <a:t> ?</a:t>
            </a:r>
            <a:r>
              <a:rPr lang="en-US" dirty="0" err="1"/>
              <a:t>pr</a:t>
            </a:r>
            <a:endParaRPr lang="en-US" dirty="0"/>
          </a:p>
          <a:p>
            <a:r>
              <a:rPr lang="en-US" dirty="0"/>
              <a:t>  }</a:t>
            </a:r>
          </a:p>
          <a:p>
            <a:r>
              <a:rPr lang="en-US" dirty="0"/>
              <a:t>  SERVICE </a:t>
            </a:r>
            <a:r>
              <a:rPr lang="en-US" dirty="0" err="1"/>
              <a:t>wikibase:label</a:t>
            </a:r>
            <a:r>
              <a:rPr lang="en-US" dirty="0"/>
              <a:t> {</a:t>
            </a:r>
          </a:p>
          <a:p>
            <a:r>
              <a:rPr lang="en-US" dirty="0"/>
              <a:t>    </a:t>
            </a:r>
            <a:r>
              <a:rPr lang="en-US" dirty="0" err="1"/>
              <a:t>bd:serviceParam</a:t>
            </a:r>
            <a:r>
              <a:rPr lang="en-US" dirty="0"/>
              <a:t> </a:t>
            </a:r>
            <a:r>
              <a:rPr lang="en-US" dirty="0" err="1"/>
              <a:t>wikibase:language</a:t>
            </a:r>
            <a:r>
              <a:rPr lang="en-US" dirty="0"/>
              <a:t> "[AUTO_LANGUAGE],</a:t>
            </a:r>
            <a:r>
              <a:rPr lang="en-US" dirty="0" err="1"/>
              <a:t>en</a:t>
            </a:r>
            <a:r>
              <a:rPr lang="en-US" dirty="0"/>
              <a:t>".</a:t>
            </a:r>
          </a:p>
          <a:p>
            <a:r>
              <a:rPr lang="en-US" dirty="0"/>
              <a:t>  }</a:t>
            </a:r>
          </a:p>
          <a:p>
            <a:r>
              <a:rPr lang="en-US" dirty="0"/>
              <a:t>} ORDER BY DESC(?</a:t>
            </a:r>
            <a:r>
              <a:rPr lang="en-US" dirty="0" err="1"/>
              <a:t>pr</a:t>
            </a:r>
            <a:r>
              <a:rPr lang="en-US" dirty="0"/>
              <a:t>) LIMIT 50</a:t>
            </a:r>
          </a:p>
        </p:txBody>
      </p:sp>
    </p:spTree>
    <p:extLst>
      <p:ext uri="{BB962C8B-B14F-4D97-AF65-F5344CB8AC3E}">
        <p14:creationId xmlns:p14="http://schemas.microsoft.com/office/powerpoint/2010/main" val="4254923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228600"/>
            <a:ext cx="8229600" cy="1295400"/>
          </a:xfrm>
        </p:spPr>
        <p:txBody>
          <a:bodyPr>
            <a:normAutofit/>
          </a:bodyPr>
          <a:lstStyle/>
          <a:p>
            <a:r>
              <a:rPr lang="en-US" sz="2400" dirty="0" smtClean="0"/>
              <a:t>Query Result from (S-</a:t>
            </a:r>
            <a:r>
              <a:rPr lang="en-US" sz="2400" dirty="0" err="1" smtClean="0"/>
              <a:t>Sparql</a:t>
            </a:r>
            <a:r>
              <a:rPr lang="en-US" sz="2400" dirty="0" smtClean="0"/>
              <a:t>, P-</a:t>
            </a:r>
            <a:r>
              <a:rPr lang="en-US" sz="2400" dirty="0" err="1" smtClean="0"/>
              <a:t>Protocol,A</a:t>
            </a:r>
            <a:r>
              <a:rPr lang="en-US" sz="2400" dirty="0" smtClean="0"/>
              <a:t>-</a:t>
            </a:r>
            <a:r>
              <a:rPr lang="en-US" sz="2400" dirty="0" err="1" smtClean="0"/>
              <a:t>And,R</a:t>
            </a:r>
            <a:r>
              <a:rPr lang="en-US" sz="2400" dirty="0" smtClean="0"/>
              <a:t>-RDF,Q-</a:t>
            </a:r>
            <a:r>
              <a:rPr lang="en-US" sz="2400" dirty="0" err="1" smtClean="0"/>
              <a:t>Query,L</a:t>
            </a:r>
            <a:r>
              <a:rPr lang="en-US" sz="2400" dirty="0" smtClean="0"/>
              <a:t>-Language</a:t>
            </a:r>
            <a:endParaRPr lang="en-US" sz="2400" dirty="0"/>
          </a:p>
        </p:txBody>
      </p:sp>
      <p:sp>
        <p:nvSpPr>
          <p:cNvPr id="5" name="Content Placeholder 2"/>
          <p:cNvSpPr txBox="1">
            <a:spLocks/>
          </p:cNvSpPr>
          <p:nvPr/>
        </p:nvSpPr>
        <p:spPr>
          <a:xfrm>
            <a:off x="381000" y="1215736"/>
            <a:ext cx="4038600" cy="4525963"/>
          </a:xfrm>
          <a:prstGeom prst="rect">
            <a:avLst/>
          </a:prstGeom>
        </p:spPr>
        <p:txBody>
          <a:bodyPr spcFirstLastPara="1" vert="horz" wrap="square" lIns="91425" tIns="91425" rIns="91425" bIns="91425" rtlCol="0" anchor="t" anchorCtr="0">
            <a:normAutofit/>
          </a:bodyPr>
          <a:lstStyle>
            <a:lvl1pPr marL="457200" lvl="0" indent="-342900" algn="l" defTabSz="342900" rtl="0" eaLnBrk="1" latinLnBrk="0" hangingPunct="1">
              <a:spcBef>
                <a:spcPts val="0"/>
              </a:spcBef>
              <a:spcAft>
                <a:spcPts val="0"/>
              </a:spcAft>
              <a:buClr>
                <a:schemeClr val="bg2">
                  <a:lumMod val="40000"/>
                  <a:lumOff val="60000"/>
                </a:schemeClr>
              </a:buClr>
              <a:buSzPts val="1800"/>
              <a:buFont typeface="Wingdings 3" charset="2"/>
              <a:buChar char="●"/>
              <a:defRPr sz="1500" b="0" i="0" kern="1200">
                <a:solidFill>
                  <a:schemeClr val="tx1"/>
                </a:solidFill>
                <a:latin typeface="+mj-lt"/>
                <a:ea typeface="+mj-ea"/>
                <a:cs typeface="+mj-cs"/>
              </a:defRPr>
            </a:lvl1pPr>
            <a:lvl2pPr marL="914400" lvl="1"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350" b="0" i="0" kern="1200">
                <a:solidFill>
                  <a:schemeClr val="tx1"/>
                </a:solidFill>
                <a:latin typeface="+mj-lt"/>
                <a:ea typeface="+mj-ea"/>
                <a:cs typeface="+mj-cs"/>
              </a:defRPr>
            </a:lvl2pPr>
            <a:lvl3pPr marL="1371600" lvl="2"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200" b="0" i="0" kern="1200">
                <a:solidFill>
                  <a:schemeClr val="tx1"/>
                </a:solidFill>
                <a:latin typeface="+mj-lt"/>
                <a:ea typeface="+mj-ea"/>
                <a:cs typeface="+mj-cs"/>
              </a:defRPr>
            </a:lvl3pPr>
            <a:lvl4pPr marL="1828800" lvl="3"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4pPr>
            <a:lvl5pPr marL="2286000" lvl="4"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5pPr>
            <a:lvl6pPr marL="2743200" lvl="5"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6pPr>
            <a:lvl7pPr marL="3200400" lvl="6"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7pPr>
            <a:lvl8pPr marL="3657600" lvl="7" indent="-317500" algn="l" defTabSz="342900" rtl="0" eaLnBrk="1" latinLnBrk="0" hangingPunct="1">
              <a:spcBef>
                <a:spcPts val="160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8pPr>
            <a:lvl9pPr marL="4114800" lvl="8" indent="-317500" algn="l" defTabSz="342900" rtl="0" eaLnBrk="1" latinLnBrk="0" hangingPunct="1">
              <a:spcBef>
                <a:spcPts val="1600"/>
              </a:spcBef>
              <a:spcAft>
                <a:spcPts val="160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9pPr>
          </a:lstStyle>
          <a:p>
            <a:pPr marL="114300" indent="0">
              <a:buNone/>
            </a:pPr>
            <a:endParaRPr lang="en-US" dirty="0" smtClean="0"/>
          </a:p>
          <a:p>
            <a:pPr marL="114300" indent="0">
              <a:buNone/>
            </a:pPr>
            <a:endParaRPr lang="en-US" dirty="0"/>
          </a:p>
          <a:p>
            <a:pPr marL="114300" indent="0">
              <a:buNone/>
            </a:pPr>
            <a:r>
              <a:rPr lang="en-US" dirty="0" smtClean="0">
                <a:solidFill>
                  <a:schemeClr val="bg2">
                    <a:lumMod val="40000"/>
                    <a:lumOff val="60000"/>
                  </a:schemeClr>
                </a:solidFill>
                <a:latin typeface="Bahnschrift SemiLight" panose="020B0502040204020203" pitchFamily="34" charset="0"/>
              </a:rPr>
              <a:t>#Map of places which got hit my natural disaster</a:t>
            </a:r>
          </a:p>
          <a:p>
            <a:pPr marL="114300" indent="0">
              <a:buNone/>
            </a:pPr>
            <a:r>
              <a:rPr lang="en-US" dirty="0" smtClean="0">
                <a:solidFill>
                  <a:schemeClr val="bg2">
                    <a:lumMod val="40000"/>
                    <a:lumOff val="60000"/>
                  </a:schemeClr>
                </a:solidFill>
                <a:latin typeface="Bahnschrift SemiLight" panose="020B0502040204020203" pitchFamily="34" charset="0"/>
              </a:rPr>
              <a:t>#added 2017-08</a:t>
            </a:r>
          </a:p>
          <a:p>
            <a:pPr marL="114300" indent="0">
              <a:buNone/>
            </a:pPr>
            <a:r>
              <a:rPr lang="en-US" dirty="0" smtClean="0">
                <a:solidFill>
                  <a:schemeClr val="bg2">
                    <a:lumMod val="40000"/>
                    <a:lumOff val="60000"/>
                  </a:schemeClr>
                </a:solidFill>
                <a:latin typeface="Bahnschrift SemiLight" panose="020B0502040204020203" pitchFamily="34" charset="0"/>
              </a:rPr>
              <a:t>#</a:t>
            </a:r>
            <a:r>
              <a:rPr lang="en-US" dirty="0" err="1" smtClean="0">
                <a:solidFill>
                  <a:schemeClr val="bg2">
                    <a:lumMod val="40000"/>
                    <a:lumOff val="60000"/>
                  </a:schemeClr>
                </a:solidFill>
                <a:latin typeface="Bahnschrift SemiLight" panose="020B0502040204020203" pitchFamily="34" charset="0"/>
              </a:rPr>
              <a:t>defaultView:Map</a:t>
            </a:r>
            <a:endParaRPr lang="en-US" dirty="0" smtClean="0">
              <a:solidFill>
                <a:schemeClr val="bg2">
                  <a:lumMod val="40000"/>
                  <a:lumOff val="60000"/>
                </a:schemeClr>
              </a:solidFill>
              <a:latin typeface="Bahnschrift SemiLight" panose="020B0502040204020203" pitchFamily="34" charset="0"/>
            </a:endParaRPr>
          </a:p>
          <a:p>
            <a:pPr marL="114300" indent="0">
              <a:buNone/>
            </a:pPr>
            <a:r>
              <a:rPr lang="en-US" dirty="0" smtClean="0">
                <a:solidFill>
                  <a:schemeClr val="bg2">
                    <a:lumMod val="40000"/>
                    <a:lumOff val="60000"/>
                  </a:schemeClr>
                </a:solidFill>
                <a:latin typeface="Bahnschrift SemiLight" panose="020B0502040204020203" pitchFamily="34" charset="0"/>
              </a:rPr>
              <a:t>SELECT </a:t>
            </a:r>
          </a:p>
          <a:p>
            <a:pPr marL="114300" indent="0">
              <a:buNone/>
            </a:pPr>
            <a:r>
              <a:rPr lang="en-US" dirty="0" smtClean="0">
                <a:solidFill>
                  <a:schemeClr val="bg2">
                    <a:lumMod val="40000"/>
                    <a:lumOff val="60000"/>
                  </a:schemeClr>
                </a:solidFill>
                <a:latin typeface="Bahnschrift SemiLight" panose="020B0502040204020203" pitchFamily="34" charset="0"/>
              </a:rPr>
              <a:t>* WHERE {</a:t>
            </a:r>
          </a:p>
          <a:p>
            <a:pPr marL="114300" indent="0">
              <a:buNone/>
            </a:pPr>
            <a:r>
              <a:rPr lang="en-US" dirty="0" smtClean="0">
                <a:solidFill>
                  <a:schemeClr val="bg2">
                    <a:lumMod val="40000"/>
                    <a:lumOff val="60000"/>
                  </a:schemeClr>
                </a:solidFill>
                <a:latin typeface="Bahnschrift SemiLight" panose="020B0502040204020203" pitchFamily="34" charset="0"/>
              </a:rPr>
              <a:t>  ?item wdt:P31/wdt:P279* wd:Q8065;</a:t>
            </a:r>
          </a:p>
          <a:p>
            <a:pPr marL="114300" indent="0">
              <a:buNone/>
            </a:pPr>
            <a:r>
              <a:rPr lang="en-US" dirty="0" smtClean="0">
                <a:solidFill>
                  <a:schemeClr val="bg2">
                    <a:lumMod val="40000"/>
                    <a:lumOff val="60000"/>
                  </a:schemeClr>
                </a:solidFill>
                <a:latin typeface="Bahnschrift SemiLight" panose="020B0502040204020203" pitchFamily="34" charset="0"/>
              </a:rPr>
              <a:t>        wdt:P625 ?geo .</a:t>
            </a:r>
          </a:p>
          <a:p>
            <a:pPr marL="114300" indent="0">
              <a:buNone/>
            </a:pPr>
            <a:r>
              <a:rPr lang="en-US" dirty="0" smtClean="0">
                <a:solidFill>
                  <a:schemeClr val="bg2">
                    <a:lumMod val="40000"/>
                    <a:lumOff val="60000"/>
                  </a:schemeClr>
                </a:solidFill>
                <a:latin typeface="Bahnschrift SemiLight" panose="020B0502040204020203" pitchFamily="34" charset="0"/>
              </a:rPr>
              <a:t>}</a:t>
            </a:r>
            <a:endParaRPr lang="en-US" dirty="0">
              <a:solidFill>
                <a:schemeClr val="bg2">
                  <a:lumMod val="40000"/>
                  <a:lumOff val="60000"/>
                </a:schemeClr>
              </a:solidFill>
              <a:latin typeface="Bahnschrift SemiLight" panose="020B0502040204020203"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976745"/>
            <a:ext cx="4038600" cy="40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4819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Box 2"/>
          <p:cNvSpPr txBox="1"/>
          <p:nvPr/>
        </p:nvSpPr>
        <p:spPr>
          <a:xfrm>
            <a:off x="2087880" y="2190611"/>
            <a:ext cx="304800" cy="169277"/>
          </a:xfrm>
          <a:prstGeom prst="rect">
            <a:avLst/>
          </a:prstGeom>
          <a:noFill/>
        </p:spPr>
        <p:txBody>
          <a:bodyPr wrap="square" rtlCol="0">
            <a:spAutoFit/>
          </a:bodyPr>
          <a:lstStyle/>
          <a:p>
            <a:r>
              <a:rPr lang="en-AU" sz="500" b="1" dirty="0" smtClean="0"/>
              <a:t>T1</a:t>
            </a:r>
            <a:endParaRPr lang="en-US" sz="500" b="1" dirty="0"/>
          </a:p>
        </p:txBody>
      </p:sp>
      <p:sp>
        <p:nvSpPr>
          <p:cNvPr id="5" name="TextBox 4"/>
          <p:cNvSpPr txBox="1"/>
          <p:nvPr/>
        </p:nvSpPr>
        <p:spPr>
          <a:xfrm>
            <a:off x="3930806" y="2198231"/>
            <a:ext cx="304800" cy="169277"/>
          </a:xfrm>
          <a:prstGeom prst="rect">
            <a:avLst/>
          </a:prstGeom>
          <a:noFill/>
        </p:spPr>
        <p:txBody>
          <a:bodyPr wrap="square" rtlCol="0">
            <a:spAutoFit/>
          </a:bodyPr>
          <a:lstStyle/>
          <a:p>
            <a:r>
              <a:rPr lang="en-AU" sz="500" b="1" dirty="0" smtClean="0"/>
              <a:t>T3</a:t>
            </a:r>
            <a:endParaRPr lang="en-US" sz="500" b="1" dirty="0"/>
          </a:p>
        </p:txBody>
      </p:sp>
      <p:sp>
        <p:nvSpPr>
          <p:cNvPr id="6" name="TextBox 5"/>
          <p:cNvSpPr txBox="1"/>
          <p:nvPr/>
        </p:nvSpPr>
        <p:spPr>
          <a:xfrm>
            <a:off x="3907946" y="2714634"/>
            <a:ext cx="304800" cy="169277"/>
          </a:xfrm>
          <a:prstGeom prst="rect">
            <a:avLst/>
          </a:prstGeom>
          <a:noFill/>
        </p:spPr>
        <p:txBody>
          <a:bodyPr wrap="square" rtlCol="0">
            <a:spAutoFit/>
          </a:bodyPr>
          <a:lstStyle/>
          <a:p>
            <a:r>
              <a:rPr lang="en-AU" sz="500" b="1" dirty="0" smtClean="0"/>
              <a:t>T4</a:t>
            </a:r>
            <a:endParaRPr lang="en-US" sz="500" b="1" dirty="0"/>
          </a:p>
        </p:txBody>
      </p:sp>
      <p:sp>
        <p:nvSpPr>
          <p:cNvPr id="7" name="TextBox 6"/>
          <p:cNvSpPr txBox="1"/>
          <p:nvPr/>
        </p:nvSpPr>
        <p:spPr>
          <a:xfrm>
            <a:off x="4905052" y="2172094"/>
            <a:ext cx="304800" cy="169277"/>
          </a:xfrm>
          <a:prstGeom prst="rect">
            <a:avLst/>
          </a:prstGeom>
          <a:noFill/>
        </p:spPr>
        <p:txBody>
          <a:bodyPr wrap="square" rtlCol="0">
            <a:spAutoFit/>
          </a:bodyPr>
          <a:lstStyle/>
          <a:p>
            <a:r>
              <a:rPr lang="en-AU" sz="500" b="1" dirty="0" smtClean="0"/>
              <a:t>T5</a:t>
            </a:r>
            <a:endParaRPr lang="en-US" sz="500" b="1" dirty="0"/>
          </a:p>
        </p:txBody>
      </p:sp>
      <p:sp>
        <p:nvSpPr>
          <p:cNvPr id="8" name="TextBox 7"/>
          <p:cNvSpPr txBox="1"/>
          <p:nvPr/>
        </p:nvSpPr>
        <p:spPr>
          <a:xfrm>
            <a:off x="4868066" y="2714633"/>
            <a:ext cx="304800" cy="169277"/>
          </a:xfrm>
          <a:prstGeom prst="rect">
            <a:avLst/>
          </a:prstGeom>
          <a:noFill/>
        </p:spPr>
        <p:txBody>
          <a:bodyPr wrap="square" rtlCol="0">
            <a:spAutoFit/>
          </a:bodyPr>
          <a:lstStyle/>
          <a:p>
            <a:r>
              <a:rPr lang="en-AU" sz="500" b="1" dirty="0" smtClean="0"/>
              <a:t>T6</a:t>
            </a:r>
            <a:endParaRPr lang="en-US" sz="500" b="1" dirty="0"/>
          </a:p>
        </p:txBody>
      </p:sp>
      <p:sp>
        <p:nvSpPr>
          <p:cNvPr id="9" name="TextBox 8"/>
          <p:cNvSpPr txBox="1"/>
          <p:nvPr/>
        </p:nvSpPr>
        <p:spPr>
          <a:xfrm>
            <a:off x="2948940" y="2190611"/>
            <a:ext cx="304800" cy="169277"/>
          </a:xfrm>
          <a:prstGeom prst="rect">
            <a:avLst/>
          </a:prstGeom>
          <a:noFill/>
        </p:spPr>
        <p:txBody>
          <a:bodyPr wrap="square" rtlCol="0">
            <a:spAutoFit/>
          </a:bodyPr>
          <a:lstStyle/>
          <a:p>
            <a:r>
              <a:rPr lang="en-AU" sz="500" b="1" dirty="0" smtClean="0"/>
              <a:t>T2</a:t>
            </a:r>
            <a:endParaRPr lang="en-US" sz="500" b="1" dirty="0"/>
          </a:p>
        </p:txBody>
      </p:sp>
      <p:sp>
        <p:nvSpPr>
          <p:cNvPr id="10" name="TextBox 9"/>
          <p:cNvSpPr txBox="1"/>
          <p:nvPr/>
        </p:nvSpPr>
        <p:spPr>
          <a:xfrm>
            <a:off x="5893684" y="2202575"/>
            <a:ext cx="310393" cy="169277"/>
          </a:xfrm>
          <a:prstGeom prst="rect">
            <a:avLst/>
          </a:prstGeom>
          <a:noFill/>
        </p:spPr>
        <p:txBody>
          <a:bodyPr wrap="square" rtlCol="0">
            <a:spAutoFit/>
          </a:bodyPr>
          <a:lstStyle/>
          <a:p>
            <a:r>
              <a:rPr lang="en-AU" sz="500" b="1" dirty="0" smtClean="0"/>
              <a:t>T7</a:t>
            </a:r>
            <a:endParaRPr lang="en-US" sz="500" b="1" dirty="0"/>
          </a:p>
        </p:txBody>
      </p:sp>
      <p:sp>
        <p:nvSpPr>
          <p:cNvPr id="13" name="TextBox 12"/>
          <p:cNvSpPr txBox="1"/>
          <p:nvPr/>
        </p:nvSpPr>
        <p:spPr>
          <a:xfrm>
            <a:off x="5893683" y="2799271"/>
            <a:ext cx="310393" cy="169277"/>
          </a:xfrm>
          <a:prstGeom prst="rect">
            <a:avLst/>
          </a:prstGeom>
          <a:noFill/>
        </p:spPr>
        <p:txBody>
          <a:bodyPr wrap="square" rtlCol="0">
            <a:spAutoFit/>
          </a:bodyPr>
          <a:lstStyle/>
          <a:p>
            <a:r>
              <a:rPr lang="en-AU" sz="500" b="1" dirty="0" smtClean="0"/>
              <a:t>T8</a:t>
            </a:r>
            <a:endParaRPr lang="en-US" sz="500" b="1" dirty="0"/>
          </a:p>
        </p:txBody>
      </p:sp>
      <p:sp>
        <p:nvSpPr>
          <p:cNvPr id="16" name="TextBox 15"/>
          <p:cNvSpPr txBox="1"/>
          <p:nvPr/>
        </p:nvSpPr>
        <p:spPr>
          <a:xfrm>
            <a:off x="6868784" y="2197686"/>
            <a:ext cx="310393" cy="169277"/>
          </a:xfrm>
          <a:prstGeom prst="rect">
            <a:avLst/>
          </a:prstGeom>
          <a:noFill/>
        </p:spPr>
        <p:txBody>
          <a:bodyPr wrap="square" rtlCol="0">
            <a:spAutoFit/>
          </a:bodyPr>
          <a:lstStyle/>
          <a:p>
            <a:r>
              <a:rPr lang="en-AU" sz="500" b="1" dirty="0" smtClean="0"/>
              <a:t>T7</a:t>
            </a:r>
            <a:endParaRPr lang="en-US" sz="500" b="1" dirty="0"/>
          </a:p>
        </p:txBody>
      </p:sp>
      <p:sp>
        <p:nvSpPr>
          <p:cNvPr id="17" name="TextBox 16"/>
          <p:cNvSpPr txBox="1"/>
          <p:nvPr/>
        </p:nvSpPr>
        <p:spPr>
          <a:xfrm>
            <a:off x="6868784" y="2799270"/>
            <a:ext cx="310393" cy="169277"/>
          </a:xfrm>
          <a:prstGeom prst="rect">
            <a:avLst/>
          </a:prstGeom>
          <a:noFill/>
        </p:spPr>
        <p:txBody>
          <a:bodyPr wrap="square" rtlCol="0">
            <a:spAutoFit/>
          </a:bodyPr>
          <a:lstStyle/>
          <a:p>
            <a:r>
              <a:rPr lang="en-AU" sz="500" b="1" dirty="0" smtClean="0"/>
              <a:t>T7</a:t>
            </a:r>
            <a:endParaRPr lang="en-US" sz="500" b="1" dirty="0"/>
          </a:p>
        </p:txBody>
      </p:sp>
      <p:sp>
        <p:nvSpPr>
          <p:cNvPr id="18" name="TextBox 17"/>
          <p:cNvSpPr txBox="1"/>
          <p:nvPr/>
        </p:nvSpPr>
        <p:spPr>
          <a:xfrm>
            <a:off x="7894970" y="2197685"/>
            <a:ext cx="310393" cy="169277"/>
          </a:xfrm>
          <a:prstGeom prst="rect">
            <a:avLst/>
          </a:prstGeom>
          <a:noFill/>
        </p:spPr>
        <p:txBody>
          <a:bodyPr wrap="square" rtlCol="0">
            <a:spAutoFit/>
          </a:bodyPr>
          <a:lstStyle/>
          <a:p>
            <a:r>
              <a:rPr lang="en-AU" sz="500" b="1" dirty="0" smtClean="0"/>
              <a:t>T7</a:t>
            </a:r>
            <a:endParaRPr lang="en-US" sz="500" b="1" dirty="0"/>
          </a:p>
        </p:txBody>
      </p:sp>
      <p:sp>
        <p:nvSpPr>
          <p:cNvPr id="19" name="TextBox 18"/>
          <p:cNvSpPr txBox="1"/>
          <p:nvPr/>
        </p:nvSpPr>
        <p:spPr>
          <a:xfrm>
            <a:off x="5799470" y="3941899"/>
            <a:ext cx="310393" cy="169277"/>
          </a:xfrm>
          <a:prstGeom prst="rect">
            <a:avLst/>
          </a:prstGeom>
          <a:noFill/>
        </p:spPr>
        <p:txBody>
          <a:bodyPr wrap="square" rtlCol="0">
            <a:spAutoFit/>
          </a:bodyPr>
          <a:lstStyle/>
          <a:p>
            <a:r>
              <a:rPr lang="en-AU" sz="500" b="1" dirty="0" smtClean="0"/>
              <a:t>T7</a:t>
            </a:r>
            <a:endParaRPr lang="en-US" sz="500" b="1" dirty="0"/>
          </a:p>
        </p:txBody>
      </p:sp>
      <p:sp>
        <p:nvSpPr>
          <p:cNvPr id="20" name="TextBox 19"/>
          <p:cNvSpPr txBox="1"/>
          <p:nvPr/>
        </p:nvSpPr>
        <p:spPr>
          <a:xfrm>
            <a:off x="476509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1" name="TextBox 20"/>
          <p:cNvSpPr txBox="1"/>
          <p:nvPr/>
        </p:nvSpPr>
        <p:spPr>
          <a:xfrm>
            <a:off x="376296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2" name="TextBox 21"/>
          <p:cNvSpPr txBox="1"/>
          <p:nvPr/>
        </p:nvSpPr>
        <p:spPr>
          <a:xfrm>
            <a:off x="2786123" y="3941898"/>
            <a:ext cx="310393" cy="169277"/>
          </a:xfrm>
          <a:prstGeom prst="rect">
            <a:avLst/>
          </a:prstGeom>
          <a:noFill/>
        </p:spPr>
        <p:txBody>
          <a:bodyPr wrap="square" rtlCol="0">
            <a:spAutoFit/>
          </a:bodyPr>
          <a:lstStyle/>
          <a:p>
            <a:r>
              <a:rPr lang="en-AU" sz="500" b="1" dirty="0" smtClean="0"/>
              <a:t>T7</a:t>
            </a:r>
            <a:endParaRPr lang="en-US" sz="500" b="1" dirty="0"/>
          </a:p>
        </p:txBody>
      </p:sp>
      <p:sp>
        <p:nvSpPr>
          <p:cNvPr id="23" name="TextBox 22"/>
          <p:cNvSpPr txBox="1"/>
          <p:nvPr/>
        </p:nvSpPr>
        <p:spPr>
          <a:xfrm>
            <a:off x="1844952" y="3929016"/>
            <a:ext cx="310393" cy="169277"/>
          </a:xfrm>
          <a:prstGeom prst="rect">
            <a:avLst/>
          </a:prstGeom>
          <a:noFill/>
        </p:spPr>
        <p:txBody>
          <a:bodyPr wrap="square" rtlCol="0">
            <a:spAutoFit/>
          </a:bodyPr>
          <a:lstStyle/>
          <a:p>
            <a:r>
              <a:rPr lang="en-AU" sz="500" b="1" dirty="0" smtClean="0"/>
              <a:t>T7</a:t>
            </a:r>
            <a:endParaRPr lang="en-US" sz="500" b="1" dirty="0"/>
          </a:p>
        </p:txBody>
      </p:sp>
      <p:sp>
        <p:nvSpPr>
          <p:cNvPr id="24" name="TextBox 23"/>
          <p:cNvSpPr txBox="1"/>
          <p:nvPr/>
        </p:nvSpPr>
        <p:spPr>
          <a:xfrm>
            <a:off x="3810673" y="4501117"/>
            <a:ext cx="310393" cy="169277"/>
          </a:xfrm>
          <a:prstGeom prst="rect">
            <a:avLst/>
          </a:prstGeom>
          <a:noFill/>
        </p:spPr>
        <p:txBody>
          <a:bodyPr wrap="square" rtlCol="0">
            <a:spAutoFit/>
          </a:bodyPr>
          <a:lstStyle/>
          <a:p>
            <a:r>
              <a:rPr lang="en-AU" sz="500" b="1" dirty="0" smtClean="0"/>
              <a:t>T7</a:t>
            </a:r>
            <a:endParaRPr lang="en-US" sz="500" b="1" dirty="0"/>
          </a:p>
        </p:txBody>
      </p:sp>
      <p:sp>
        <p:nvSpPr>
          <p:cNvPr id="25" name="TextBox 24"/>
          <p:cNvSpPr txBox="1"/>
          <p:nvPr/>
        </p:nvSpPr>
        <p:spPr>
          <a:xfrm>
            <a:off x="4775950" y="4523977"/>
            <a:ext cx="310393" cy="169277"/>
          </a:xfrm>
          <a:prstGeom prst="rect">
            <a:avLst/>
          </a:prstGeom>
          <a:noFill/>
        </p:spPr>
        <p:txBody>
          <a:bodyPr wrap="square" rtlCol="0">
            <a:spAutoFit/>
          </a:bodyPr>
          <a:lstStyle/>
          <a:p>
            <a:r>
              <a:rPr lang="en-AU" sz="500" b="1" dirty="0" smtClean="0"/>
              <a:t>T7</a:t>
            </a:r>
            <a:endParaRPr lang="en-US" sz="500" b="1" dirty="0"/>
          </a:p>
        </p:txBody>
      </p:sp>
      <p:sp>
        <p:nvSpPr>
          <p:cNvPr id="26" name="TextBox 25"/>
          <p:cNvSpPr txBox="1"/>
          <p:nvPr/>
        </p:nvSpPr>
        <p:spPr>
          <a:xfrm>
            <a:off x="7382929"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27" name="TextBox 26"/>
          <p:cNvSpPr txBox="1"/>
          <p:nvPr/>
        </p:nvSpPr>
        <p:spPr>
          <a:xfrm>
            <a:off x="8205363"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4" name="TextBox 3"/>
          <p:cNvSpPr txBox="1"/>
          <p:nvPr/>
        </p:nvSpPr>
        <p:spPr>
          <a:xfrm>
            <a:off x="7848128" y="4723715"/>
            <a:ext cx="465192" cy="307777"/>
          </a:xfrm>
          <a:prstGeom prst="rect">
            <a:avLst/>
          </a:prstGeom>
          <a:noFill/>
        </p:spPr>
        <p:txBody>
          <a:bodyPr wrap="none" rtlCol="0">
            <a:spAutoFit/>
          </a:bodyPr>
          <a:lstStyle/>
          <a:p>
            <a:r>
              <a:rPr lang="en-AU" dirty="0" smtClean="0">
                <a:latin typeface="Adobe Arabic" panose="02040503050201020203" pitchFamily="18" charset="-78"/>
                <a:cs typeface="Adobe Arabic" panose="02040503050201020203" pitchFamily="18" charset="-78"/>
                <a:hlinkClick r:id="rId2" action="ppaction://hlinkfile"/>
              </a:rPr>
              <a:t>Click</a:t>
            </a:r>
            <a:endParaRPr lang="en-US" dirty="0">
              <a:latin typeface="Adobe Arabic" panose="02040503050201020203" pitchFamily="18" charset="-78"/>
              <a:cs typeface="Adobe Arabic" panose="02040503050201020203" pitchFamily="18" charset="-78"/>
            </a:endParaRPr>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38" y="1360144"/>
            <a:ext cx="8694008" cy="2751031"/>
          </a:xfrm>
        </p:spPr>
      </p:pic>
      <p:sp>
        <p:nvSpPr>
          <p:cNvPr id="15" name="TextBox 14"/>
          <p:cNvSpPr txBox="1"/>
          <p:nvPr/>
        </p:nvSpPr>
        <p:spPr>
          <a:xfrm>
            <a:off x="169438" y="4216200"/>
            <a:ext cx="1508760" cy="307777"/>
          </a:xfrm>
          <a:prstGeom prst="rect">
            <a:avLst/>
          </a:prstGeom>
          <a:noFill/>
        </p:spPr>
        <p:txBody>
          <a:bodyPr wrap="square" rtlCol="0">
            <a:spAutoFit/>
          </a:bodyPr>
          <a:lstStyle/>
          <a:p>
            <a:r>
              <a:rPr lang="en-AU" dirty="0" smtClean="0">
                <a:solidFill>
                  <a:schemeClr val="tx1"/>
                </a:solidFill>
              </a:rPr>
              <a:t>Phase 1</a:t>
            </a:r>
            <a:endParaRPr lang="en-US" dirty="0">
              <a:solidFill>
                <a:schemeClr val="tx1"/>
              </a:solidFill>
            </a:endParaRPr>
          </a:p>
        </p:txBody>
      </p:sp>
    </p:spTree>
    <p:extLst>
      <p:ext uri="{BB962C8B-B14F-4D97-AF65-F5344CB8AC3E}">
        <p14:creationId xmlns:p14="http://schemas.microsoft.com/office/powerpoint/2010/main" val="1955639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00" y="194066"/>
            <a:ext cx="8191825" cy="782680"/>
          </a:xfrm>
        </p:spPr>
        <p:txBody>
          <a:bodyPr/>
          <a:lstStyle/>
          <a:p>
            <a:r>
              <a:rPr lang="en-AU" sz="2800" dirty="0" smtClean="0"/>
              <a:t>Customized Search Engine</a:t>
            </a:r>
            <a:endParaRPr lang="en-US" sz="2800" dirty="0"/>
          </a:p>
        </p:txBody>
      </p:sp>
      <p:sp>
        <p:nvSpPr>
          <p:cNvPr id="3" name="Content Placeholder 2"/>
          <p:cNvSpPr>
            <a:spLocks noGrp="1"/>
          </p:cNvSpPr>
          <p:nvPr>
            <p:ph sz="half" idx="1"/>
          </p:nvPr>
        </p:nvSpPr>
        <p:spPr>
          <a:xfrm>
            <a:off x="463800" y="801723"/>
            <a:ext cx="6705008" cy="4082004"/>
          </a:xfrm>
        </p:spPr>
        <p:txBody>
          <a:bodyPr>
            <a:normAutofit fontScale="70000" lnSpcReduction="20000"/>
          </a:bodyPr>
          <a:lstStyle/>
          <a:p>
            <a:pPr>
              <a:buFont typeface="Wingdings" panose="05000000000000000000" pitchFamily="2" charset="2"/>
              <a:buChar char="Ø"/>
            </a:pPr>
            <a:r>
              <a:rPr lang="en-AU" sz="2000" dirty="0" smtClean="0"/>
              <a:t>Search engine will helps to query custom wiki base</a:t>
            </a:r>
          </a:p>
          <a:p>
            <a:pPr>
              <a:buFont typeface="Wingdings" panose="05000000000000000000" pitchFamily="2" charset="2"/>
              <a:buChar char="Ø"/>
            </a:pPr>
            <a:r>
              <a:rPr lang="en-AU" sz="2000" dirty="0" smtClean="0"/>
              <a:t>Users can able to query custom </a:t>
            </a:r>
            <a:r>
              <a:rPr lang="en-AU" sz="2000" dirty="0" err="1" smtClean="0"/>
              <a:t>wikibase</a:t>
            </a:r>
            <a:r>
              <a:rPr lang="en-AU" sz="2000" dirty="0" smtClean="0"/>
              <a:t> without any prior technical knowledge and skills</a:t>
            </a:r>
          </a:p>
          <a:p>
            <a:pPr lvl="1">
              <a:buFont typeface="Wingdings" panose="05000000000000000000" pitchFamily="2" charset="2"/>
              <a:buChar char="Ø"/>
            </a:pPr>
            <a:r>
              <a:rPr lang="en-AU" sz="1850" dirty="0" smtClean="0"/>
              <a:t>Ex: </a:t>
            </a:r>
            <a:r>
              <a:rPr lang="en-AU" sz="1850" dirty="0" err="1" smtClean="0"/>
              <a:t>Sparql</a:t>
            </a:r>
            <a:r>
              <a:rPr lang="en-AU" sz="1850" dirty="0" smtClean="0"/>
              <a:t>, API Endpoint </a:t>
            </a:r>
          </a:p>
          <a:p>
            <a:pPr>
              <a:buFont typeface="Wingdings" panose="05000000000000000000" pitchFamily="2" charset="2"/>
              <a:buChar char="Ø"/>
            </a:pPr>
            <a:r>
              <a:rPr lang="en-AU" sz="2000" dirty="0" smtClean="0"/>
              <a:t>Helps to visual and search data with more organized and convenient way. </a:t>
            </a:r>
          </a:p>
          <a:p>
            <a:pPr>
              <a:buFont typeface="Wingdings" panose="05000000000000000000" pitchFamily="2" charset="2"/>
              <a:buChar char="Ø"/>
            </a:pPr>
            <a:r>
              <a:rPr lang="en-AU" sz="2000" dirty="0" smtClean="0"/>
              <a:t>Can reuse existing search engine</a:t>
            </a:r>
          </a:p>
          <a:p>
            <a:pPr lvl="1">
              <a:buFont typeface="Wingdings" panose="05000000000000000000" pitchFamily="2" charset="2"/>
              <a:buChar char="Ø"/>
            </a:pPr>
            <a:r>
              <a:rPr lang="en-AU" sz="1850" dirty="0" smtClean="0"/>
              <a:t>Ex: </a:t>
            </a:r>
            <a:r>
              <a:rPr lang="en-AU" sz="1850" dirty="0" err="1" smtClean="0"/>
              <a:t>Qanswer</a:t>
            </a:r>
            <a:r>
              <a:rPr lang="en-AU" sz="1850" dirty="0"/>
              <a:t>-</a:t>
            </a:r>
            <a:r>
              <a:rPr lang="en-AU" sz="1850" dirty="0" smtClean="0"/>
              <a:t>API Reference: </a:t>
            </a:r>
            <a:r>
              <a:rPr lang="en-US" sz="1800" u="sng" dirty="0">
                <a:solidFill>
                  <a:schemeClr val="bg2">
                    <a:lumMod val="60000"/>
                    <a:lumOff val="40000"/>
                  </a:schemeClr>
                </a:solidFill>
              </a:rPr>
              <a:t>http://</a:t>
            </a:r>
            <a:r>
              <a:rPr lang="en-US" sz="1800" u="sng" dirty="0" smtClean="0">
                <a:solidFill>
                  <a:schemeClr val="bg2">
                    <a:lumMod val="60000"/>
                    <a:lumOff val="40000"/>
                  </a:schemeClr>
                </a:solidFill>
              </a:rPr>
              <a:t>qanswer-core1.univ-st-etienne.fr/swagger-ui.html</a:t>
            </a:r>
            <a:endParaRPr lang="en-AU" sz="3200" u="sng" dirty="0" smtClean="0">
              <a:solidFill>
                <a:schemeClr val="bg2">
                  <a:lumMod val="60000"/>
                  <a:lumOff val="40000"/>
                </a:schemeClr>
              </a:solidFill>
            </a:endParaRPr>
          </a:p>
          <a:p>
            <a:pPr>
              <a:buFont typeface="Wingdings" panose="05000000000000000000" pitchFamily="2" charset="2"/>
              <a:buChar char="Ø"/>
            </a:pPr>
            <a:r>
              <a:rPr lang="en-AU" sz="2000" dirty="0"/>
              <a:t>Can hire experts to develop custom search </a:t>
            </a:r>
            <a:r>
              <a:rPr lang="en-AU" sz="2000" dirty="0" smtClean="0"/>
              <a:t>engine</a:t>
            </a:r>
            <a:endParaRPr lang="en-AU" sz="2000" b="1" dirty="0"/>
          </a:p>
          <a:p>
            <a:pPr marL="0" indent="0">
              <a:buNone/>
            </a:pPr>
            <a:r>
              <a:rPr lang="en-AU" sz="2000" b="1" dirty="0" smtClean="0"/>
              <a:t>Steps:</a:t>
            </a:r>
          </a:p>
          <a:p>
            <a:pPr>
              <a:buFont typeface="Wingdings" panose="05000000000000000000" pitchFamily="2" charset="2"/>
              <a:buChar char="Ø"/>
            </a:pPr>
            <a:r>
              <a:rPr lang="en-AU" sz="2000" dirty="0" smtClean="0"/>
              <a:t>Identify querying techniques</a:t>
            </a:r>
          </a:p>
          <a:p>
            <a:pPr>
              <a:buFont typeface="Wingdings" panose="05000000000000000000" pitchFamily="2" charset="2"/>
              <a:buChar char="Ø"/>
            </a:pPr>
            <a:r>
              <a:rPr lang="en-AU" sz="2000" dirty="0" smtClean="0"/>
              <a:t>Refer to the API document</a:t>
            </a:r>
          </a:p>
          <a:p>
            <a:pPr>
              <a:buFont typeface="Wingdings" panose="05000000000000000000" pitchFamily="2" charset="2"/>
              <a:buChar char="Ø"/>
            </a:pPr>
            <a:r>
              <a:rPr lang="en-AU" sz="2000" dirty="0" smtClean="0"/>
              <a:t>Check existing application and examples </a:t>
            </a:r>
          </a:p>
          <a:p>
            <a:pPr>
              <a:buFont typeface="Wingdings" panose="05000000000000000000" pitchFamily="2" charset="2"/>
              <a:buChar char="Ø"/>
            </a:pPr>
            <a:r>
              <a:rPr lang="en-AU" sz="2000" dirty="0" smtClean="0"/>
              <a:t>Hire experts to do the job. </a:t>
            </a:r>
          </a:p>
          <a:p>
            <a:pPr>
              <a:buFont typeface="Wingdings" panose="05000000000000000000" pitchFamily="2" charset="2"/>
              <a:buChar char="Ø"/>
            </a:pPr>
            <a:r>
              <a:rPr lang="en-AU" sz="2000" dirty="0" smtClean="0"/>
              <a:t>Reuse libraries – Java-Media-Kit, Python-API-Kit by </a:t>
            </a:r>
            <a:r>
              <a:rPr lang="en-AU" sz="2000" dirty="0" err="1" smtClean="0"/>
              <a:t>MediaWiki</a:t>
            </a:r>
            <a:endParaRPr lang="en-AU" sz="2000" dirty="0" smtClean="0"/>
          </a:p>
          <a:p>
            <a:endParaRPr lang="en-AU" sz="2000" dirty="0" smtClean="0"/>
          </a:p>
          <a:p>
            <a:endParaRPr lang="en-US" sz="2000" dirty="0"/>
          </a:p>
        </p:txBody>
      </p:sp>
    </p:spTree>
    <p:extLst>
      <p:ext uri="{BB962C8B-B14F-4D97-AF65-F5344CB8AC3E}">
        <p14:creationId xmlns:p14="http://schemas.microsoft.com/office/powerpoint/2010/main" val="1178572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Create Custom Search Engine</a:t>
            </a:r>
            <a:endParaRPr lang="en-US" dirty="0"/>
          </a:p>
        </p:txBody>
      </p:sp>
      <p:sp>
        <p:nvSpPr>
          <p:cNvPr id="5" name="Content Placeholder 3"/>
          <p:cNvSpPr>
            <a:spLocks noGrp="1"/>
          </p:cNvSpPr>
          <p:nvPr>
            <p:ph sz="half" idx="2"/>
          </p:nvPr>
        </p:nvSpPr>
        <p:spPr>
          <a:xfrm>
            <a:off x="842818" y="1265245"/>
            <a:ext cx="6129256" cy="3150184"/>
          </a:xfrm>
        </p:spPr>
        <p:txBody>
          <a:bodyPr>
            <a:normAutofit/>
          </a:bodyPr>
          <a:lstStyle/>
          <a:p>
            <a:pPr marL="0" indent="0">
              <a:buNone/>
            </a:pPr>
            <a:r>
              <a:rPr lang="en-AU" sz="1800" dirty="0" smtClean="0"/>
              <a:t>Steps:</a:t>
            </a:r>
          </a:p>
          <a:p>
            <a:pPr>
              <a:buFont typeface="Wingdings" panose="05000000000000000000" pitchFamily="2" charset="2"/>
              <a:buChar char="Ø"/>
            </a:pPr>
            <a:r>
              <a:rPr lang="en-AU" sz="1800" dirty="0" smtClean="0"/>
              <a:t>Define the search engine requirement by considering the domain and community requirement. </a:t>
            </a:r>
          </a:p>
          <a:p>
            <a:pPr>
              <a:buFont typeface="Wingdings" panose="05000000000000000000" pitchFamily="2" charset="2"/>
              <a:buChar char="Ø"/>
            </a:pPr>
            <a:r>
              <a:rPr lang="en-AU" sz="1800" dirty="0" smtClean="0"/>
              <a:t>Examine the expected features with community</a:t>
            </a:r>
          </a:p>
          <a:p>
            <a:pPr lvl="1">
              <a:buFont typeface="Wingdings" panose="05000000000000000000" pitchFamily="2" charset="2"/>
              <a:buChar char="Ø"/>
            </a:pPr>
            <a:r>
              <a:rPr lang="en-AU" sz="1650" dirty="0" smtClean="0"/>
              <a:t>Ex: Search index, Autosuggest, Filtering options</a:t>
            </a:r>
          </a:p>
          <a:p>
            <a:pPr>
              <a:buFont typeface="Wingdings" panose="05000000000000000000" pitchFamily="2" charset="2"/>
              <a:buChar char="Ø"/>
            </a:pPr>
            <a:r>
              <a:rPr lang="en-AU" sz="1800" dirty="0"/>
              <a:t>Decide the architecture with </a:t>
            </a:r>
            <a:r>
              <a:rPr lang="en-AU" sz="1800" dirty="0" smtClean="0"/>
              <a:t>Community</a:t>
            </a:r>
          </a:p>
          <a:p>
            <a:pPr>
              <a:buFont typeface="Wingdings" panose="05000000000000000000" pitchFamily="2" charset="2"/>
              <a:buChar char="Ø"/>
            </a:pPr>
            <a:r>
              <a:rPr lang="en-AU" sz="1800" dirty="0" smtClean="0"/>
              <a:t>Validate developed application with community members to assure the features</a:t>
            </a:r>
          </a:p>
          <a:p>
            <a:endParaRPr lang="en-AU" dirty="0"/>
          </a:p>
          <a:p>
            <a:endParaRPr lang="en-US" dirty="0"/>
          </a:p>
        </p:txBody>
      </p:sp>
    </p:spTree>
    <p:extLst>
      <p:ext uri="{BB962C8B-B14F-4D97-AF65-F5344CB8AC3E}">
        <p14:creationId xmlns:p14="http://schemas.microsoft.com/office/powerpoint/2010/main" val="776616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API Query  : </a:t>
            </a:r>
            <a:r>
              <a:rPr lang="en-AU" dirty="0" err="1" smtClean="0"/>
              <a:t>Spareql</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5117" y="941295"/>
            <a:ext cx="5332165" cy="194737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17" y="3148445"/>
            <a:ext cx="5332166" cy="1752067"/>
          </a:xfrm>
          <a:prstGeom prst="rect">
            <a:avLst/>
          </a:prstGeom>
        </p:spPr>
      </p:pic>
      <p:sp>
        <p:nvSpPr>
          <p:cNvPr id="7" name="TextBox 6"/>
          <p:cNvSpPr txBox="1"/>
          <p:nvPr/>
        </p:nvSpPr>
        <p:spPr>
          <a:xfrm>
            <a:off x="6619010" y="1504236"/>
            <a:ext cx="2036618" cy="307777"/>
          </a:xfrm>
          <a:prstGeom prst="rect">
            <a:avLst/>
          </a:prstGeom>
          <a:noFill/>
        </p:spPr>
        <p:txBody>
          <a:bodyPr wrap="square" rtlCol="0">
            <a:spAutoFit/>
          </a:bodyPr>
          <a:lstStyle/>
          <a:p>
            <a:r>
              <a:rPr lang="en-AU" dirty="0" err="1" smtClean="0">
                <a:solidFill>
                  <a:schemeClr val="tx1">
                    <a:lumMod val="95000"/>
                  </a:schemeClr>
                </a:solidFill>
              </a:rPr>
              <a:t>DBPedia</a:t>
            </a:r>
            <a:r>
              <a:rPr lang="en-AU" dirty="0" smtClean="0">
                <a:solidFill>
                  <a:schemeClr val="tx1">
                    <a:lumMod val="95000"/>
                  </a:schemeClr>
                </a:solidFill>
              </a:rPr>
              <a:t> API Query</a:t>
            </a:r>
            <a:endParaRPr lang="en-US" dirty="0">
              <a:solidFill>
                <a:schemeClr val="tx1">
                  <a:lumMod val="95000"/>
                </a:schemeClr>
              </a:solidFill>
            </a:endParaRPr>
          </a:p>
        </p:txBody>
      </p:sp>
      <p:sp>
        <p:nvSpPr>
          <p:cNvPr id="8" name="TextBox 7"/>
          <p:cNvSpPr txBox="1"/>
          <p:nvPr/>
        </p:nvSpPr>
        <p:spPr>
          <a:xfrm>
            <a:off x="6619010" y="3716701"/>
            <a:ext cx="2036618" cy="307777"/>
          </a:xfrm>
          <a:prstGeom prst="rect">
            <a:avLst/>
          </a:prstGeom>
          <a:noFill/>
        </p:spPr>
        <p:txBody>
          <a:bodyPr wrap="square" rtlCol="0">
            <a:spAutoFit/>
          </a:bodyPr>
          <a:lstStyle/>
          <a:p>
            <a:r>
              <a:rPr lang="en-AU" dirty="0" smtClean="0">
                <a:solidFill>
                  <a:schemeClr val="tx1">
                    <a:lumMod val="95000"/>
                  </a:schemeClr>
                </a:solidFill>
              </a:rPr>
              <a:t>Wiki-data API Query</a:t>
            </a:r>
            <a:endParaRPr lang="en-US" dirty="0">
              <a:solidFill>
                <a:schemeClr val="tx1">
                  <a:lumMod val="95000"/>
                </a:schemeClr>
              </a:solidFill>
            </a:endParaRPr>
          </a:p>
        </p:txBody>
      </p:sp>
    </p:spTree>
    <p:extLst>
      <p:ext uri="{BB962C8B-B14F-4D97-AF65-F5344CB8AC3E}">
        <p14:creationId xmlns:p14="http://schemas.microsoft.com/office/powerpoint/2010/main" val="2059043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Search Engine</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4584" y="1223682"/>
            <a:ext cx="8452574" cy="2474630"/>
          </a:xfrm>
        </p:spPr>
      </p:pic>
    </p:spTree>
    <p:extLst>
      <p:ext uri="{BB962C8B-B14F-4D97-AF65-F5344CB8AC3E}">
        <p14:creationId xmlns:p14="http://schemas.microsoft.com/office/powerpoint/2010/main" val="3525155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Background Monitoring System</a:t>
            </a:r>
            <a:endParaRPr lang="en-US" dirty="0"/>
          </a:p>
        </p:txBody>
      </p:sp>
      <p:sp>
        <p:nvSpPr>
          <p:cNvPr id="3" name="Content Placeholder 2"/>
          <p:cNvSpPr>
            <a:spLocks noGrp="1"/>
          </p:cNvSpPr>
          <p:nvPr>
            <p:ph sz="half" idx="1"/>
          </p:nvPr>
        </p:nvSpPr>
        <p:spPr>
          <a:xfrm>
            <a:off x="613064" y="1070264"/>
            <a:ext cx="7211291" cy="3621990"/>
          </a:xfrm>
        </p:spPr>
        <p:txBody>
          <a:bodyPr/>
          <a:lstStyle/>
          <a:p>
            <a:pPr>
              <a:buFont typeface="Wingdings" panose="05000000000000000000" pitchFamily="2" charset="2"/>
              <a:buChar char="Ø"/>
            </a:pPr>
            <a:r>
              <a:rPr lang="en-AU" sz="1800" dirty="0" smtClean="0"/>
              <a:t>Helps community to improve the </a:t>
            </a:r>
            <a:r>
              <a:rPr lang="en-AU" sz="1800" dirty="0" err="1" smtClean="0"/>
              <a:t>Wikibase</a:t>
            </a:r>
            <a:r>
              <a:rPr lang="en-AU" sz="1800" dirty="0" smtClean="0"/>
              <a:t> in future. </a:t>
            </a:r>
          </a:p>
          <a:p>
            <a:pPr>
              <a:buFont typeface="Wingdings" panose="05000000000000000000" pitchFamily="2" charset="2"/>
              <a:buChar char="Ø"/>
            </a:pPr>
            <a:r>
              <a:rPr lang="en-AU" sz="1800" dirty="0" smtClean="0"/>
              <a:t>Helps to identify user interest and need. </a:t>
            </a:r>
          </a:p>
          <a:p>
            <a:pPr>
              <a:buFont typeface="Wingdings" panose="05000000000000000000" pitchFamily="2" charset="2"/>
              <a:buChar char="Ø"/>
            </a:pPr>
            <a:r>
              <a:rPr lang="en-AU" sz="1800" dirty="0" smtClean="0"/>
              <a:t>Improve the search results.</a:t>
            </a:r>
          </a:p>
          <a:p>
            <a:pPr>
              <a:buFont typeface="Wingdings" panose="05000000000000000000" pitchFamily="2" charset="2"/>
              <a:buChar char="Ø"/>
            </a:pPr>
            <a:r>
              <a:rPr lang="en-AU" sz="1800" dirty="0" smtClean="0"/>
              <a:t>Improve the customer base with quality search result.</a:t>
            </a:r>
          </a:p>
          <a:p>
            <a:pPr>
              <a:buFont typeface="Wingdings" panose="05000000000000000000" pitchFamily="2" charset="2"/>
              <a:buChar char="Ø"/>
            </a:pPr>
            <a:r>
              <a:rPr lang="en-AU" sz="1800" dirty="0"/>
              <a:t>Helps to analyse and understand </a:t>
            </a:r>
            <a:r>
              <a:rPr lang="en-AU" sz="1800" dirty="0" smtClean="0"/>
              <a:t>current user interest and information need</a:t>
            </a:r>
          </a:p>
          <a:p>
            <a:pPr>
              <a:buFont typeface="Wingdings" panose="05000000000000000000" pitchFamily="2" charset="2"/>
              <a:buChar char="Ø"/>
            </a:pPr>
            <a:r>
              <a:rPr lang="en-AU" sz="1800" dirty="0" smtClean="0"/>
              <a:t>Increase the information availability.</a:t>
            </a:r>
          </a:p>
          <a:p>
            <a:pPr lvl="1">
              <a:buFont typeface="Wingdings" panose="05000000000000000000" pitchFamily="2" charset="2"/>
              <a:buChar char="q"/>
            </a:pPr>
            <a:r>
              <a:rPr lang="en-AU" sz="1800" dirty="0" smtClean="0"/>
              <a:t>Community members can able to keep work based on user interest to provide more information that satisfy current user searches.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312194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Background Monitoring System</a:t>
            </a:r>
            <a:endParaRPr lang="en-US" dirty="0"/>
          </a:p>
        </p:txBody>
      </p:sp>
      <p:sp>
        <p:nvSpPr>
          <p:cNvPr id="3" name="Content Placeholder 2"/>
          <p:cNvSpPr>
            <a:spLocks noGrp="1"/>
          </p:cNvSpPr>
          <p:nvPr>
            <p:ph sz="half" idx="1"/>
          </p:nvPr>
        </p:nvSpPr>
        <p:spPr>
          <a:xfrm>
            <a:off x="765139" y="1077840"/>
            <a:ext cx="7661888" cy="3816277"/>
          </a:xfrm>
        </p:spPr>
        <p:txBody>
          <a:bodyPr>
            <a:normAutofit fontScale="92500" lnSpcReduction="10000"/>
          </a:bodyPr>
          <a:lstStyle/>
          <a:p>
            <a:pPr marL="0" indent="0">
              <a:buNone/>
            </a:pPr>
            <a:r>
              <a:rPr lang="en-AU" dirty="0" smtClean="0"/>
              <a:t>Steps:</a:t>
            </a:r>
          </a:p>
          <a:p>
            <a:pPr>
              <a:buFont typeface="Wingdings" panose="05000000000000000000" pitchFamily="2" charset="2"/>
              <a:buChar char="Ø"/>
            </a:pPr>
            <a:r>
              <a:rPr lang="en-AU" dirty="0"/>
              <a:t>	</a:t>
            </a:r>
            <a:r>
              <a:rPr lang="en-AU" dirty="0" smtClean="0"/>
              <a:t>Implement search result feed back system. </a:t>
            </a:r>
          </a:p>
          <a:p>
            <a:pPr lvl="1">
              <a:buFont typeface="Wingdings" panose="05000000000000000000" pitchFamily="2" charset="2"/>
              <a:buChar char="q"/>
            </a:pPr>
            <a:r>
              <a:rPr lang="en-AU" dirty="0" smtClean="0"/>
              <a:t>Ex: Is this answer helpful, </a:t>
            </a:r>
          </a:p>
          <a:p>
            <a:pPr>
              <a:buFont typeface="Wingdings" panose="05000000000000000000" pitchFamily="2" charset="2"/>
              <a:buChar char="Ø"/>
            </a:pPr>
            <a:r>
              <a:rPr lang="en-AU" dirty="0" smtClean="0"/>
              <a:t>Create rating system for query result. 	</a:t>
            </a:r>
          </a:p>
          <a:p>
            <a:pPr lvl="1">
              <a:buFont typeface="Wingdings" panose="05000000000000000000" pitchFamily="2" charset="2"/>
              <a:buChar char="q"/>
            </a:pPr>
            <a:r>
              <a:rPr lang="en-AU" dirty="0" smtClean="0"/>
              <a:t>Ex: Rate this answer </a:t>
            </a:r>
          </a:p>
          <a:p>
            <a:pPr>
              <a:buFont typeface="Wingdings" panose="05000000000000000000" pitchFamily="2" charset="2"/>
              <a:buChar char="Ø"/>
            </a:pPr>
            <a:r>
              <a:rPr lang="en-AU" dirty="0" smtClean="0"/>
              <a:t>Identify session time of each user. 	</a:t>
            </a:r>
          </a:p>
          <a:p>
            <a:pPr lvl="1">
              <a:buFont typeface="Wingdings" panose="05000000000000000000" pitchFamily="2" charset="2"/>
              <a:buChar char="q"/>
            </a:pPr>
            <a:r>
              <a:rPr lang="en-AU" dirty="0" smtClean="0"/>
              <a:t>If user frequently searches with different keyword, then he is not getting relevant answer what he searching for. </a:t>
            </a:r>
          </a:p>
          <a:p>
            <a:pPr lvl="1">
              <a:buFont typeface="Wingdings" panose="05000000000000000000" pitchFamily="2" charset="2"/>
              <a:buChar char="q"/>
            </a:pPr>
            <a:r>
              <a:rPr lang="en-AU" dirty="0" smtClean="0"/>
              <a:t>That helps to feed </a:t>
            </a:r>
            <a:r>
              <a:rPr lang="en-AU" dirty="0" err="1" smtClean="0"/>
              <a:t>wikibase</a:t>
            </a:r>
            <a:r>
              <a:rPr lang="en-AU" dirty="0" smtClean="0"/>
              <a:t> with missing information. </a:t>
            </a:r>
          </a:p>
          <a:p>
            <a:pPr>
              <a:buFont typeface="Wingdings" panose="05000000000000000000" pitchFamily="2" charset="2"/>
              <a:buChar char="Ø"/>
            </a:pPr>
            <a:r>
              <a:rPr lang="en-AU" dirty="0" smtClean="0"/>
              <a:t>Timely check searching query parameters of custom Wiki-base to understand current user interest. </a:t>
            </a:r>
          </a:p>
          <a:p>
            <a:pPr lvl="1">
              <a:buFont typeface="Wingdings" panose="05000000000000000000" pitchFamily="2" charset="2"/>
              <a:buChar char="q"/>
            </a:pPr>
            <a:r>
              <a:rPr lang="en-AU" dirty="0" smtClean="0"/>
              <a:t>So, the community can work in future to provide more convenient information for current user interest. </a:t>
            </a:r>
          </a:p>
          <a:p>
            <a:pPr>
              <a:buFont typeface="Wingdings" panose="05000000000000000000" pitchFamily="2" charset="2"/>
              <a:buChar char="q"/>
            </a:pPr>
            <a:r>
              <a:rPr lang="en-AU" dirty="0" smtClean="0"/>
              <a:t>Implement a feedback section in the search engine. </a:t>
            </a:r>
          </a:p>
          <a:p>
            <a:pPr lvl="1">
              <a:buFont typeface="Wingdings" panose="05000000000000000000" pitchFamily="2" charset="2"/>
              <a:buChar char="q"/>
            </a:pPr>
            <a:r>
              <a:rPr lang="en-AU" dirty="0" smtClean="0"/>
              <a:t>Users can provide their feedback regarding improvements and answer quality.</a:t>
            </a:r>
          </a:p>
          <a:p>
            <a:pPr>
              <a:buFont typeface="Wingdings" panose="05000000000000000000" pitchFamily="2" charset="2"/>
              <a:buChar char="q"/>
            </a:pPr>
            <a:r>
              <a:rPr lang="en-AU" dirty="0" smtClean="0"/>
              <a:t>Perform yearly or timely survey among user base to identify the limitation of current </a:t>
            </a:r>
            <a:r>
              <a:rPr lang="en-AU" dirty="0" err="1" smtClean="0"/>
              <a:t>wikibase</a:t>
            </a:r>
            <a:r>
              <a:rPr lang="en-AU" dirty="0" smtClean="0"/>
              <a:t> and to improve it for better results. </a:t>
            </a:r>
          </a:p>
          <a:p>
            <a:pPr lvl="1">
              <a:buFont typeface="Wingdings" panose="05000000000000000000" pitchFamily="2" charset="2"/>
              <a:buChar char="q"/>
            </a:pPr>
            <a:endParaRPr lang="en-AU"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995275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7053542" cy="845026"/>
          </a:xfrm>
        </p:spPr>
        <p:txBody>
          <a:bodyPr/>
          <a:lstStyle/>
          <a:p>
            <a:r>
              <a:rPr lang="en-AU" dirty="0"/>
              <a:t>Background Monitoring System</a:t>
            </a:r>
            <a:endParaRPr lang="en-US" dirty="0"/>
          </a:p>
        </p:txBody>
      </p:sp>
      <p:sp>
        <p:nvSpPr>
          <p:cNvPr id="3" name="Content Placeholder 2"/>
          <p:cNvSpPr>
            <a:spLocks noGrp="1"/>
          </p:cNvSpPr>
          <p:nvPr>
            <p:ph sz="half" idx="1"/>
          </p:nvPr>
        </p:nvSpPr>
        <p:spPr>
          <a:xfrm>
            <a:off x="827484" y="1111827"/>
            <a:ext cx="6789051" cy="3580427"/>
          </a:xfrm>
        </p:spPr>
        <p:txBody>
          <a:bodyPr>
            <a:normAutofit lnSpcReduction="10000"/>
          </a:bodyPr>
          <a:lstStyle/>
          <a:p>
            <a:pPr>
              <a:buFont typeface="Wingdings" panose="05000000000000000000" pitchFamily="2" charset="2"/>
              <a:buChar char="Ø"/>
            </a:pPr>
            <a:r>
              <a:rPr lang="en-AU" sz="1800" dirty="0"/>
              <a:t>Based on </a:t>
            </a:r>
            <a:r>
              <a:rPr lang="en-AU" sz="1800" dirty="0" smtClean="0"/>
              <a:t> the result of background monitoring task, </a:t>
            </a:r>
            <a:r>
              <a:rPr lang="en-AU" sz="1800" dirty="0"/>
              <a:t>community members can re-iterate </a:t>
            </a:r>
            <a:r>
              <a:rPr lang="en-AU" sz="1800" dirty="0" smtClean="0"/>
              <a:t>necessary steps </a:t>
            </a:r>
            <a:r>
              <a:rPr lang="en-AU" sz="1800" dirty="0"/>
              <a:t>in the methodology. </a:t>
            </a:r>
            <a:endParaRPr lang="en-AU" sz="1800" dirty="0" smtClean="0"/>
          </a:p>
          <a:p>
            <a:pPr>
              <a:buFont typeface="Wingdings" panose="05000000000000000000" pitchFamily="2" charset="2"/>
              <a:buChar char="Ø"/>
            </a:pPr>
            <a:r>
              <a:rPr lang="en-AU" sz="1800" dirty="0" smtClean="0"/>
              <a:t>Identifying Data sources for current user interest. </a:t>
            </a:r>
          </a:p>
          <a:p>
            <a:pPr>
              <a:buFont typeface="Wingdings" panose="05000000000000000000" pitchFamily="2" charset="2"/>
              <a:buChar char="Ø"/>
            </a:pPr>
            <a:r>
              <a:rPr lang="en-AU" sz="1800" dirty="0" smtClean="0"/>
              <a:t>Identifying data extraction tools for selected data sources.</a:t>
            </a:r>
          </a:p>
          <a:p>
            <a:pPr>
              <a:buFont typeface="Wingdings" panose="05000000000000000000" pitchFamily="2" charset="2"/>
              <a:buChar char="Ø"/>
            </a:pPr>
            <a:r>
              <a:rPr lang="en-AU" sz="1800" dirty="0" smtClean="0"/>
              <a:t>Extract data to the custom wiki base</a:t>
            </a:r>
          </a:p>
          <a:p>
            <a:pPr>
              <a:buFont typeface="Wingdings" panose="05000000000000000000" pitchFamily="2" charset="2"/>
              <a:buChar char="Ø"/>
            </a:pPr>
            <a:r>
              <a:rPr lang="en-AU" sz="1800" dirty="0" smtClean="0"/>
              <a:t>Create new data which is not available in the online knowledge sources</a:t>
            </a:r>
          </a:p>
          <a:p>
            <a:pPr>
              <a:buFont typeface="Wingdings" panose="05000000000000000000" pitchFamily="2" charset="2"/>
              <a:buChar char="Ø"/>
            </a:pPr>
            <a:r>
              <a:rPr lang="en-AU" sz="1800" dirty="0" smtClean="0"/>
              <a:t>Improve the search engine functionalities with more features like filters and auto suggestions. </a:t>
            </a:r>
          </a:p>
          <a:p>
            <a:endParaRPr lang="en-AU" sz="1800" dirty="0"/>
          </a:p>
          <a:p>
            <a:endParaRPr lang="en-US" sz="1800" dirty="0"/>
          </a:p>
        </p:txBody>
      </p:sp>
    </p:spTree>
    <p:extLst>
      <p:ext uri="{BB962C8B-B14F-4D97-AF65-F5344CB8AC3E}">
        <p14:creationId xmlns:p14="http://schemas.microsoft.com/office/powerpoint/2010/main" val="15132631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Background monitoring System </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7577" y="985116"/>
            <a:ext cx="4087160" cy="3829072"/>
          </a:xfrm>
        </p:spPr>
      </p:pic>
      <p:sp>
        <p:nvSpPr>
          <p:cNvPr id="7" name="Content Placeholder 3"/>
          <p:cNvSpPr>
            <a:spLocks noGrp="1"/>
          </p:cNvSpPr>
          <p:nvPr>
            <p:ph sz="half" idx="2"/>
          </p:nvPr>
        </p:nvSpPr>
        <p:spPr>
          <a:xfrm>
            <a:off x="4993345" y="985116"/>
            <a:ext cx="3297256" cy="3150184"/>
          </a:xfrm>
        </p:spPr>
        <p:txBody>
          <a:bodyPr/>
          <a:lstStyle/>
          <a:p>
            <a:pPr marL="285750" indent="-285750">
              <a:buFont typeface="Wingdings" panose="05000000000000000000" pitchFamily="2" charset="2"/>
              <a:buChar char="Ø"/>
            </a:pPr>
            <a:r>
              <a:rPr lang="en-AU" dirty="0">
                <a:solidFill>
                  <a:schemeClr val="tx1">
                    <a:lumMod val="95000"/>
                  </a:schemeClr>
                </a:solidFill>
                <a:ea typeface="SimSun-ExtB" panose="02010609060101010101" pitchFamily="49" charset="-122"/>
                <a:cs typeface="Arial" panose="020B0604020202020204" pitchFamily="34" charset="0"/>
              </a:rPr>
              <a:t>Store user centric data</a:t>
            </a:r>
          </a:p>
          <a:p>
            <a:pPr marL="0" indent="0">
              <a:buNone/>
            </a:pPr>
            <a:r>
              <a:rPr lang="en-AU" dirty="0" smtClean="0">
                <a:solidFill>
                  <a:schemeClr val="tx1">
                    <a:lumMod val="95000"/>
                  </a:schemeClr>
                </a:solidFill>
                <a:ea typeface="SimSun-ExtB" panose="02010609060101010101" pitchFamily="49" charset="-122"/>
                <a:cs typeface="Arial" panose="020B0604020202020204" pitchFamily="34" charset="0"/>
              </a:rPr>
              <a:t>	Ex</a:t>
            </a:r>
            <a:r>
              <a:rPr lang="en-AU" dirty="0">
                <a:solidFill>
                  <a:schemeClr val="tx1">
                    <a:lumMod val="95000"/>
                  </a:schemeClr>
                </a:solidFill>
                <a:ea typeface="SimSun-ExtB" panose="02010609060101010101" pitchFamily="49" charset="-122"/>
                <a:cs typeface="Arial" panose="020B0604020202020204" pitchFamily="34" charset="0"/>
              </a:rPr>
              <a:t>: User feedback, User rating on </a:t>
            </a:r>
            <a:r>
              <a:rPr lang="en-AU" dirty="0" smtClean="0">
                <a:solidFill>
                  <a:schemeClr val="tx1">
                    <a:lumMod val="95000"/>
                  </a:schemeClr>
                </a:solidFill>
                <a:ea typeface="SimSun-ExtB" panose="02010609060101010101" pitchFamily="49" charset="-122"/>
                <a:cs typeface="Arial" panose="020B0604020202020204" pitchFamily="34" charset="0"/>
              </a:rPr>
              <a:t>	results</a:t>
            </a:r>
            <a:r>
              <a:rPr lang="en-AU" dirty="0">
                <a:solidFill>
                  <a:schemeClr val="tx1">
                    <a:lumMod val="95000"/>
                  </a:schemeClr>
                </a:solidFill>
                <a:ea typeface="SimSun-ExtB" panose="02010609060101010101" pitchFamily="49" charset="-122"/>
                <a:cs typeface="Arial" panose="020B0604020202020204" pitchFamily="34" charset="0"/>
              </a:rPr>
              <a:t>, User </a:t>
            </a:r>
            <a:r>
              <a:rPr lang="en-AU" dirty="0" smtClean="0">
                <a:solidFill>
                  <a:schemeClr val="tx1">
                    <a:lumMod val="95000"/>
                  </a:schemeClr>
                </a:solidFill>
                <a:ea typeface="SimSun-ExtB" panose="02010609060101010101" pitchFamily="49" charset="-122"/>
                <a:cs typeface="Arial" panose="020B0604020202020204" pitchFamily="34" charset="0"/>
              </a:rPr>
              <a:t>session </a:t>
            </a:r>
            <a:r>
              <a:rPr lang="en-AU" dirty="0">
                <a:solidFill>
                  <a:schemeClr val="tx1">
                    <a:lumMod val="95000"/>
                  </a:schemeClr>
                </a:solidFill>
                <a:ea typeface="SimSun-ExtB" panose="02010609060101010101" pitchFamily="49" charset="-122"/>
                <a:cs typeface="Arial" panose="020B0604020202020204" pitchFamily="34" charset="0"/>
              </a:rPr>
              <a:t>time, </a:t>
            </a:r>
            <a:r>
              <a:rPr lang="en-AU" dirty="0" smtClean="0">
                <a:solidFill>
                  <a:schemeClr val="tx1">
                    <a:lumMod val="95000"/>
                  </a:schemeClr>
                </a:solidFill>
                <a:ea typeface="SimSun-ExtB" panose="02010609060101010101" pitchFamily="49" charset="-122"/>
                <a:cs typeface="Arial" panose="020B0604020202020204" pitchFamily="34" charset="0"/>
              </a:rPr>
              <a:t>	Current 	interest </a:t>
            </a:r>
            <a:r>
              <a:rPr lang="en-AU" dirty="0">
                <a:solidFill>
                  <a:schemeClr val="tx1">
                    <a:lumMod val="95000"/>
                  </a:schemeClr>
                </a:solidFill>
                <a:ea typeface="SimSun-ExtB" panose="02010609060101010101" pitchFamily="49" charset="-122"/>
                <a:cs typeface="Arial" panose="020B0604020202020204" pitchFamily="34" charset="0"/>
              </a:rPr>
              <a:t>of user etc. 	</a:t>
            </a:r>
          </a:p>
          <a:p>
            <a:pPr marL="285750" indent="-285750">
              <a:buFont typeface="Wingdings" panose="05000000000000000000" pitchFamily="2" charset="2"/>
              <a:buChar char="Ø"/>
            </a:pPr>
            <a:endParaRPr lang="en-AU" dirty="0">
              <a:solidFill>
                <a:schemeClr val="tx1">
                  <a:lumMod val="95000"/>
                </a:schemeClr>
              </a:solidFill>
              <a:ea typeface="SimSun-ExtB" panose="02010609060101010101" pitchFamily="49" charset="-122"/>
              <a:cs typeface="Arial" panose="020B0604020202020204" pitchFamily="34" charset="0"/>
            </a:endParaRPr>
          </a:p>
          <a:p>
            <a:pPr marL="285750" indent="-285750">
              <a:buFont typeface="Wingdings" panose="05000000000000000000" pitchFamily="2" charset="2"/>
              <a:buChar char="Ø"/>
            </a:pPr>
            <a:r>
              <a:rPr lang="en-AU" dirty="0">
                <a:solidFill>
                  <a:schemeClr val="tx1">
                    <a:lumMod val="95000"/>
                  </a:schemeClr>
                </a:solidFill>
                <a:ea typeface="SimSun-ExtB" panose="02010609060101010101" pitchFamily="49" charset="-122"/>
                <a:cs typeface="Arial" panose="020B0604020202020204" pitchFamily="34" charset="0"/>
              </a:rPr>
              <a:t>Analyse the data </a:t>
            </a:r>
            <a:r>
              <a:rPr lang="en-AU" dirty="0" smtClean="0">
                <a:solidFill>
                  <a:schemeClr val="tx1">
                    <a:lumMod val="95000"/>
                  </a:schemeClr>
                </a:solidFill>
                <a:ea typeface="SimSun-ExtB" panose="02010609060101010101" pitchFamily="49" charset="-122"/>
                <a:cs typeface="Arial" panose="020B0604020202020204" pitchFamily="34" charset="0"/>
              </a:rPr>
              <a:t>for finding patterns and relations</a:t>
            </a:r>
          </a:p>
          <a:p>
            <a:pPr marL="285750" indent="-285750">
              <a:buFont typeface="Wingdings" panose="05000000000000000000" pitchFamily="2" charset="2"/>
              <a:buChar char="Ø"/>
            </a:pPr>
            <a:endParaRPr lang="en-AU" dirty="0">
              <a:solidFill>
                <a:schemeClr val="tx1">
                  <a:lumMod val="95000"/>
                </a:schemeClr>
              </a:solidFill>
              <a:ea typeface="SimSun-ExtB" panose="02010609060101010101" pitchFamily="49" charset="-122"/>
              <a:cs typeface="Arial" panose="020B0604020202020204" pitchFamily="34" charset="0"/>
            </a:endParaRPr>
          </a:p>
          <a:p>
            <a:pPr marL="285750" indent="-285750">
              <a:buFont typeface="Wingdings" panose="05000000000000000000" pitchFamily="2" charset="2"/>
              <a:buChar char="Ø"/>
            </a:pPr>
            <a:r>
              <a:rPr lang="en-AU" dirty="0" smtClean="0">
                <a:solidFill>
                  <a:schemeClr val="tx1">
                    <a:lumMod val="95000"/>
                  </a:schemeClr>
                </a:solidFill>
                <a:ea typeface="SimSun-ExtB" panose="02010609060101010101" pitchFamily="49" charset="-122"/>
                <a:cs typeface="Arial" panose="020B0604020202020204" pitchFamily="34" charset="0"/>
              </a:rPr>
              <a:t>Work continuously to deliver better user experience and to improve the service of Wiki base  </a:t>
            </a:r>
            <a:endParaRPr lang="en-US" dirty="0">
              <a:solidFill>
                <a:schemeClr val="tx1">
                  <a:lumMod val="95000"/>
                </a:schemeClr>
              </a:solidFill>
              <a:ea typeface="SimSun-ExtB" panose="02010609060101010101" pitchFamily="49" charset="-122"/>
              <a:cs typeface="Arial" panose="020B0604020202020204" pitchFamily="34" charset="0"/>
            </a:endParaRPr>
          </a:p>
          <a:p>
            <a:endParaRPr lang="en-US" dirty="0"/>
          </a:p>
        </p:txBody>
      </p:sp>
    </p:spTree>
    <p:extLst>
      <p:ext uri="{BB962C8B-B14F-4D97-AF65-F5344CB8AC3E}">
        <p14:creationId xmlns:p14="http://schemas.microsoft.com/office/powerpoint/2010/main" val="463401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body" idx="1"/>
          </p:nvPr>
        </p:nvSpPr>
        <p:spPr>
          <a:xfrm>
            <a:off x="754775" y="1152475"/>
            <a:ext cx="8077500" cy="3416400"/>
          </a:xfrm>
          <a:prstGeom prst="rect">
            <a:avLst/>
          </a:prstGeom>
        </p:spPr>
        <p:txBody>
          <a:bodyPr spcFirstLastPara="1" wrap="square" lIns="91425" tIns="91425" rIns="91425" bIns="91425" anchor="t" anchorCtr="0">
            <a:noAutofit/>
          </a:bodyPr>
          <a:lstStyle/>
          <a:p>
            <a:pPr marL="1828800" lvl="0" indent="0" algn="l" rtl="0">
              <a:lnSpc>
                <a:spcPct val="100000"/>
              </a:lnSpc>
              <a:spcBef>
                <a:spcPts val="0"/>
              </a:spcBef>
              <a:spcAft>
                <a:spcPts val="0"/>
              </a:spcAft>
              <a:buNone/>
            </a:pPr>
            <a:r>
              <a:rPr lang="en" sz="4800">
                <a:latin typeface="Times New Roman"/>
                <a:ea typeface="Times New Roman"/>
                <a:cs typeface="Times New Roman"/>
                <a:sym typeface="Times New Roman"/>
              </a:rPr>
              <a:t>Thank you            Questions ? </a:t>
            </a:r>
            <a:endParaRPr sz="4800">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Box 2"/>
          <p:cNvSpPr txBox="1"/>
          <p:nvPr/>
        </p:nvSpPr>
        <p:spPr>
          <a:xfrm>
            <a:off x="2087880" y="2190611"/>
            <a:ext cx="304800" cy="169277"/>
          </a:xfrm>
          <a:prstGeom prst="rect">
            <a:avLst/>
          </a:prstGeom>
          <a:noFill/>
        </p:spPr>
        <p:txBody>
          <a:bodyPr wrap="square" rtlCol="0">
            <a:spAutoFit/>
          </a:bodyPr>
          <a:lstStyle/>
          <a:p>
            <a:r>
              <a:rPr lang="en-AU" sz="500" b="1" dirty="0" smtClean="0"/>
              <a:t>T1</a:t>
            </a:r>
            <a:endParaRPr lang="en-US" sz="500" b="1" dirty="0"/>
          </a:p>
        </p:txBody>
      </p:sp>
      <p:sp>
        <p:nvSpPr>
          <p:cNvPr id="5" name="TextBox 4"/>
          <p:cNvSpPr txBox="1"/>
          <p:nvPr/>
        </p:nvSpPr>
        <p:spPr>
          <a:xfrm>
            <a:off x="3930806" y="2198231"/>
            <a:ext cx="304800" cy="169277"/>
          </a:xfrm>
          <a:prstGeom prst="rect">
            <a:avLst/>
          </a:prstGeom>
          <a:noFill/>
        </p:spPr>
        <p:txBody>
          <a:bodyPr wrap="square" rtlCol="0">
            <a:spAutoFit/>
          </a:bodyPr>
          <a:lstStyle/>
          <a:p>
            <a:r>
              <a:rPr lang="en-AU" sz="500" b="1" dirty="0" smtClean="0"/>
              <a:t>T3</a:t>
            </a:r>
            <a:endParaRPr lang="en-US" sz="500" b="1" dirty="0"/>
          </a:p>
        </p:txBody>
      </p:sp>
      <p:sp>
        <p:nvSpPr>
          <p:cNvPr id="6" name="TextBox 5"/>
          <p:cNvSpPr txBox="1"/>
          <p:nvPr/>
        </p:nvSpPr>
        <p:spPr>
          <a:xfrm>
            <a:off x="3907946" y="2714634"/>
            <a:ext cx="304800" cy="169277"/>
          </a:xfrm>
          <a:prstGeom prst="rect">
            <a:avLst/>
          </a:prstGeom>
          <a:noFill/>
        </p:spPr>
        <p:txBody>
          <a:bodyPr wrap="square" rtlCol="0">
            <a:spAutoFit/>
          </a:bodyPr>
          <a:lstStyle/>
          <a:p>
            <a:r>
              <a:rPr lang="en-AU" sz="500" b="1" dirty="0" smtClean="0"/>
              <a:t>T4</a:t>
            </a:r>
            <a:endParaRPr lang="en-US" sz="500" b="1" dirty="0"/>
          </a:p>
        </p:txBody>
      </p:sp>
      <p:sp>
        <p:nvSpPr>
          <p:cNvPr id="7" name="TextBox 6"/>
          <p:cNvSpPr txBox="1"/>
          <p:nvPr/>
        </p:nvSpPr>
        <p:spPr>
          <a:xfrm>
            <a:off x="4905052" y="2172094"/>
            <a:ext cx="304800" cy="169277"/>
          </a:xfrm>
          <a:prstGeom prst="rect">
            <a:avLst/>
          </a:prstGeom>
          <a:noFill/>
        </p:spPr>
        <p:txBody>
          <a:bodyPr wrap="square" rtlCol="0">
            <a:spAutoFit/>
          </a:bodyPr>
          <a:lstStyle/>
          <a:p>
            <a:r>
              <a:rPr lang="en-AU" sz="500" b="1" dirty="0" smtClean="0"/>
              <a:t>T5</a:t>
            </a:r>
            <a:endParaRPr lang="en-US" sz="500" b="1" dirty="0"/>
          </a:p>
        </p:txBody>
      </p:sp>
      <p:sp>
        <p:nvSpPr>
          <p:cNvPr id="8" name="TextBox 7"/>
          <p:cNvSpPr txBox="1"/>
          <p:nvPr/>
        </p:nvSpPr>
        <p:spPr>
          <a:xfrm>
            <a:off x="4868066" y="2714633"/>
            <a:ext cx="304800" cy="169277"/>
          </a:xfrm>
          <a:prstGeom prst="rect">
            <a:avLst/>
          </a:prstGeom>
          <a:noFill/>
        </p:spPr>
        <p:txBody>
          <a:bodyPr wrap="square" rtlCol="0">
            <a:spAutoFit/>
          </a:bodyPr>
          <a:lstStyle/>
          <a:p>
            <a:r>
              <a:rPr lang="en-AU" sz="500" b="1" dirty="0" smtClean="0"/>
              <a:t>T6</a:t>
            </a:r>
            <a:endParaRPr lang="en-US" sz="500" b="1" dirty="0"/>
          </a:p>
        </p:txBody>
      </p:sp>
      <p:sp>
        <p:nvSpPr>
          <p:cNvPr id="9" name="TextBox 8"/>
          <p:cNvSpPr txBox="1"/>
          <p:nvPr/>
        </p:nvSpPr>
        <p:spPr>
          <a:xfrm>
            <a:off x="2948940" y="2190611"/>
            <a:ext cx="304800" cy="169277"/>
          </a:xfrm>
          <a:prstGeom prst="rect">
            <a:avLst/>
          </a:prstGeom>
          <a:noFill/>
        </p:spPr>
        <p:txBody>
          <a:bodyPr wrap="square" rtlCol="0">
            <a:spAutoFit/>
          </a:bodyPr>
          <a:lstStyle/>
          <a:p>
            <a:r>
              <a:rPr lang="en-AU" sz="500" b="1" dirty="0" smtClean="0"/>
              <a:t>T2</a:t>
            </a:r>
            <a:endParaRPr lang="en-US" sz="500" b="1" dirty="0"/>
          </a:p>
        </p:txBody>
      </p:sp>
      <p:sp>
        <p:nvSpPr>
          <p:cNvPr id="10" name="TextBox 9"/>
          <p:cNvSpPr txBox="1"/>
          <p:nvPr/>
        </p:nvSpPr>
        <p:spPr>
          <a:xfrm>
            <a:off x="5893684" y="2202575"/>
            <a:ext cx="310393" cy="169277"/>
          </a:xfrm>
          <a:prstGeom prst="rect">
            <a:avLst/>
          </a:prstGeom>
          <a:noFill/>
        </p:spPr>
        <p:txBody>
          <a:bodyPr wrap="square" rtlCol="0">
            <a:spAutoFit/>
          </a:bodyPr>
          <a:lstStyle/>
          <a:p>
            <a:r>
              <a:rPr lang="en-AU" sz="500" b="1" dirty="0" smtClean="0"/>
              <a:t>T7</a:t>
            </a:r>
            <a:endParaRPr lang="en-US" sz="500" b="1" dirty="0"/>
          </a:p>
        </p:txBody>
      </p:sp>
      <p:sp>
        <p:nvSpPr>
          <p:cNvPr id="13" name="TextBox 12"/>
          <p:cNvSpPr txBox="1"/>
          <p:nvPr/>
        </p:nvSpPr>
        <p:spPr>
          <a:xfrm>
            <a:off x="5893683" y="2799271"/>
            <a:ext cx="310393" cy="169277"/>
          </a:xfrm>
          <a:prstGeom prst="rect">
            <a:avLst/>
          </a:prstGeom>
          <a:noFill/>
        </p:spPr>
        <p:txBody>
          <a:bodyPr wrap="square" rtlCol="0">
            <a:spAutoFit/>
          </a:bodyPr>
          <a:lstStyle/>
          <a:p>
            <a:r>
              <a:rPr lang="en-AU" sz="500" b="1" dirty="0" smtClean="0"/>
              <a:t>T8</a:t>
            </a:r>
            <a:endParaRPr lang="en-US" sz="500" b="1" dirty="0"/>
          </a:p>
        </p:txBody>
      </p:sp>
      <p:sp>
        <p:nvSpPr>
          <p:cNvPr id="16" name="TextBox 15"/>
          <p:cNvSpPr txBox="1"/>
          <p:nvPr/>
        </p:nvSpPr>
        <p:spPr>
          <a:xfrm>
            <a:off x="6868784" y="2197686"/>
            <a:ext cx="310393" cy="169277"/>
          </a:xfrm>
          <a:prstGeom prst="rect">
            <a:avLst/>
          </a:prstGeom>
          <a:noFill/>
        </p:spPr>
        <p:txBody>
          <a:bodyPr wrap="square" rtlCol="0">
            <a:spAutoFit/>
          </a:bodyPr>
          <a:lstStyle/>
          <a:p>
            <a:r>
              <a:rPr lang="en-AU" sz="500" b="1" dirty="0" smtClean="0"/>
              <a:t>T7</a:t>
            </a:r>
            <a:endParaRPr lang="en-US" sz="500" b="1" dirty="0"/>
          </a:p>
        </p:txBody>
      </p:sp>
      <p:sp>
        <p:nvSpPr>
          <p:cNvPr id="17" name="TextBox 16"/>
          <p:cNvSpPr txBox="1"/>
          <p:nvPr/>
        </p:nvSpPr>
        <p:spPr>
          <a:xfrm>
            <a:off x="6868784" y="2799270"/>
            <a:ext cx="310393" cy="169277"/>
          </a:xfrm>
          <a:prstGeom prst="rect">
            <a:avLst/>
          </a:prstGeom>
          <a:noFill/>
        </p:spPr>
        <p:txBody>
          <a:bodyPr wrap="square" rtlCol="0">
            <a:spAutoFit/>
          </a:bodyPr>
          <a:lstStyle/>
          <a:p>
            <a:r>
              <a:rPr lang="en-AU" sz="500" b="1" dirty="0" smtClean="0"/>
              <a:t>T7</a:t>
            </a:r>
            <a:endParaRPr lang="en-US" sz="500" b="1" dirty="0"/>
          </a:p>
        </p:txBody>
      </p:sp>
      <p:sp>
        <p:nvSpPr>
          <p:cNvPr id="18" name="TextBox 17"/>
          <p:cNvSpPr txBox="1"/>
          <p:nvPr/>
        </p:nvSpPr>
        <p:spPr>
          <a:xfrm>
            <a:off x="7894970" y="2197685"/>
            <a:ext cx="310393" cy="169277"/>
          </a:xfrm>
          <a:prstGeom prst="rect">
            <a:avLst/>
          </a:prstGeom>
          <a:noFill/>
        </p:spPr>
        <p:txBody>
          <a:bodyPr wrap="square" rtlCol="0">
            <a:spAutoFit/>
          </a:bodyPr>
          <a:lstStyle/>
          <a:p>
            <a:r>
              <a:rPr lang="en-AU" sz="500" b="1" dirty="0" smtClean="0"/>
              <a:t>T7</a:t>
            </a:r>
            <a:endParaRPr lang="en-US" sz="500" b="1" dirty="0"/>
          </a:p>
        </p:txBody>
      </p:sp>
      <p:sp>
        <p:nvSpPr>
          <p:cNvPr id="19" name="TextBox 18"/>
          <p:cNvSpPr txBox="1"/>
          <p:nvPr/>
        </p:nvSpPr>
        <p:spPr>
          <a:xfrm>
            <a:off x="5799470" y="3941899"/>
            <a:ext cx="310393" cy="169277"/>
          </a:xfrm>
          <a:prstGeom prst="rect">
            <a:avLst/>
          </a:prstGeom>
          <a:noFill/>
        </p:spPr>
        <p:txBody>
          <a:bodyPr wrap="square" rtlCol="0">
            <a:spAutoFit/>
          </a:bodyPr>
          <a:lstStyle/>
          <a:p>
            <a:r>
              <a:rPr lang="en-AU" sz="500" b="1" dirty="0" smtClean="0"/>
              <a:t>T7</a:t>
            </a:r>
            <a:endParaRPr lang="en-US" sz="500" b="1" dirty="0"/>
          </a:p>
        </p:txBody>
      </p:sp>
      <p:sp>
        <p:nvSpPr>
          <p:cNvPr id="20" name="TextBox 19"/>
          <p:cNvSpPr txBox="1"/>
          <p:nvPr/>
        </p:nvSpPr>
        <p:spPr>
          <a:xfrm>
            <a:off x="476509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1" name="TextBox 20"/>
          <p:cNvSpPr txBox="1"/>
          <p:nvPr/>
        </p:nvSpPr>
        <p:spPr>
          <a:xfrm>
            <a:off x="376296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2" name="TextBox 21"/>
          <p:cNvSpPr txBox="1"/>
          <p:nvPr/>
        </p:nvSpPr>
        <p:spPr>
          <a:xfrm>
            <a:off x="2786123" y="3941898"/>
            <a:ext cx="310393" cy="169277"/>
          </a:xfrm>
          <a:prstGeom prst="rect">
            <a:avLst/>
          </a:prstGeom>
          <a:noFill/>
        </p:spPr>
        <p:txBody>
          <a:bodyPr wrap="square" rtlCol="0">
            <a:spAutoFit/>
          </a:bodyPr>
          <a:lstStyle/>
          <a:p>
            <a:r>
              <a:rPr lang="en-AU" sz="500" b="1" dirty="0" smtClean="0"/>
              <a:t>T7</a:t>
            </a:r>
            <a:endParaRPr lang="en-US" sz="500" b="1" dirty="0"/>
          </a:p>
        </p:txBody>
      </p:sp>
      <p:sp>
        <p:nvSpPr>
          <p:cNvPr id="23" name="TextBox 22"/>
          <p:cNvSpPr txBox="1"/>
          <p:nvPr/>
        </p:nvSpPr>
        <p:spPr>
          <a:xfrm>
            <a:off x="1844952" y="3929016"/>
            <a:ext cx="310393" cy="169277"/>
          </a:xfrm>
          <a:prstGeom prst="rect">
            <a:avLst/>
          </a:prstGeom>
          <a:noFill/>
        </p:spPr>
        <p:txBody>
          <a:bodyPr wrap="square" rtlCol="0">
            <a:spAutoFit/>
          </a:bodyPr>
          <a:lstStyle/>
          <a:p>
            <a:r>
              <a:rPr lang="en-AU" sz="500" b="1" dirty="0" smtClean="0"/>
              <a:t>T7</a:t>
            </a:r>
            <a:endParaRPr lang="en-US" sz="500" b="1" dirty="0"/>
          </a:p>
        </p:txBody>
      </p:sp>
      <p:sp>
        <p:nvSpPr>
          <p:cNvPr id="24" name="TextBox 23"/>
          <p:cNvSpPr txBox="1"/>
          <p:nvPr/>
        </p:nvSpPr>
        <p:spPr>
          <a:xfrm>
            <a:off x="3810673" y="4501117"/>
            <a:ext cx="310393" cy="169277"/>
          </a:xfrm>
          <a:prstGeom prst="rect">
            <a:avLst/>
          </a:prstGeom>
          <a:noFill/>
        </p:spPr>
        <p:txBody>
          <a:bodyPr wrap="square" rtlCol="0">
            <a:spAutoFit/>
          </a:bodyPr>
          <a:lstStyle/>
          <a:p>
            <a:r>
              <a:rPr lang="en-AU" sz="500" b="1" dirty="0" smtClean="0"/>
              <a:t>T7</a:t>
            </a:r>
            <a:endParaRPr lang="en-US" sz="500" b="1" dirty="0"/>
          </a:p>
        </p:txBody>
      </p:sp>
      <p:sp>
        <p:nvSpPr>
          <p:cNvPr id="25" name="TextBox 24"/>
          <p:cNvSpPr txBox="1"/>
          <p:nvPr/>
        </p:nvSpPr>
        <p:spPr>
          <a:xfrm>
            <a:off x="4775950" y="4523977"/>
            <a:ext cx="310393" cy="169277"/>
          </a:xfrm>
          <a:prstGeom prst="rect">
            <a:avLst/>
          </a:prstGeom>
          <a:noFill/>
        </p:spPr>
        <p:txBody>
          <a:bodyPr wrap="square" rtlCol="0">
            <a:spAutoFit/>
          </a:bodyPr>
          <a:lstStyle/>
          <a:p>
            <a:r>
              <a:rPr lang="en-AU" sz="500" b="1" dirty="0" smtClean="0"/>
              <a:t>T7</a:t>
            </a:r>
            <a:endParaRPr lang="en-US" sz="500" b="1" dirty="0"/>
          </a:p>
        </p:txBody>
      </p:sp>
      <p:sp>
        <p:nvSpPr>
          <p:cNvPr id="26" name="TextBox 25"/>
          <p:cNvSpPr txBox="1"/>
          <p:nvPr/>
        </p:nvSpPr>
        <p:spPr>
          <a:xfrm>
            <a:off x="7382929"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27" name="TextBox 26"/>
          <p:cNvSpPr txBox="1"/>
          <p:nvPr/>
        </p:nvSpPr>
        <p:spPr>
          <a:xfrm>
            <a:off x="8205363"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4" name="TextBox 3"/>
          <p:cNvSpPr txBox="1"/>
          <p:nvPr/>
        </p:nvSpPr>
        <p:spPr>
          <a:xfrm>
            <a:off x="7848128" y="4723715"/>
            <a:ext cx="465192" cy="307777"/>
          </a:xfrm>
          <a:prstGeom prst="rect">
            <a:avLst/>
          </a:prstGeom>
          <a:noFill/>
        </p:spPr>
        <p:txBody>
          <a:bodyPr wrap="none" rtlCol="0">
            <a:spAutoFit/>
          </a:bodyPr>
          <a:lstStyle/>
          <a:p>
            <a:r>
              <a:rPr lang="en-AU" dirty="0" smtClean="0">
                <a:latin typeface="Adobe Arabic" panose="02040503050201020203" pitchFamily="18" charset="-78"/>
                <a:cs typeface="Adobe Arabic" panose="02040503050201020203" pitchFamily="18" charset="-78"/>
                <a:hlinkClick r:id="rId2" action="ppaction://hlinkfile"/>
              </a:rPr>
              <a:t>Click</a:t>
            </a:r>
            <a:endParaRPr lang="en-US" dirty="0">
              <a:latin typeface="Adobe Arabic" panose="02040503050201020203" pitchFamily="18" charset="-78"/>
              <a:cs typeface="Adobe Arabic" panose="02040503050201020203" pitchFamily="18" charset="-78"/>
            </a:endParaRPr>
          </a:p>
        </p:txBody>
      </p:sp>
      <p:sp>
        <p:nvSpPr>
          <p:cNvPr id="15" name="TextBox 14"/>
          <p:cNvSpPr txBox="1"/>
          <p:nvPr/>
        </p:nvSpPr>
        <p:spPr>
          <a:xfrm>
            <a:off x="336192" y="4415938"/>
            <a:ext cx="1508760" cy="307777"/>
          </a:xfrm>
          <a:prstGeom prst="rect">
            <a:avLst/>
          </a:prstGeom>
          <a:noFill/>
        </p:spPr>
        <p:txBody>
          <a:bodyPr wrap="square" rtlCol="0">
            <a:spAutoFit/>
          </a:bodyPr>
          <a:lstStyle/>
          <a:p>
            <a:r>
              <a:rPr lang="en-AU" dirty="0" smtClean="0">
                <a:solidFill>
                  <a:schemeClr val="tx1"/>
                </a:solidFill>
              </a:rPr>
              <a:t>Phase 2</a:t>
            </a:r>
            <a:endParaRPr lang="en-US" dirty="0">
              <a:solidFill>
                <a:schemeClr val="tx1"/>
              </a:solidFill>
            </a:endParaRPr>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4584" y="895181"/>
            <a:ext cx="7828736" cy="3418585"/>
          </a:xfrm>
        </p:spPr>
      </p:pic>
    </p:spTree>
    <p:extLst>
      <p:ext uri="{BB962C8B-B14F-4D97-AF65-F5344CB8AC3E}">
        <p14:creationId xmlns:p14="http://schemas.microsoft.com/office/powerpoint/2010/main" val="105977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Box 2"/>
          <p:cNvSpPr txBox="1"/>
          <p:nvPr/>
        </p:nvSpPr>
        <p:spPr>
          <a:xfrm>
            <a:off x="2087880" y="2190611"/>
            <a:ext cx="304800" cy="169277"/>
          </a:xfrm>
          <a:prstGeom prst="rect">
            <a:avLst/>
          </a:prstGeom>
          <a:noFill/>
        </p:spPr>
        <p:txBody>
          <a:bodyPr wrap="square" rtlCol="0">
            <a:spAutoFit/>
          </a:bodyPr>
          <a:lstStyle/>
          <a:p>
            <a:r>
              <a:rPr lang="en-AU" sz="500" b="1" dirty="0" smtClean="0"/>
              <a:t>T1</a:t>
            </a:r>
            <a:endParaRPr lang="en-US" sz="500" b="1" dirty="0"/>
          </a:p>
        </p:txBody>
      </p:sp>
      <p:sp>
        <p:nvSpPr>
          <p:cNvPr id="5" name="TextBox 4"/>
          <p:cNvSpPr txBox="1"/>
          <p:nvPr/>
        </p:nvSpPr>
        <p:spPr>
          <a:xfrm>
            <a:off x="3930806" y="2198231"/>
            <a:ext cx="304800" cy="169277"/>
          </a:xfrm>
          <a:prstGeom prst="rect">
            <a:avLst/>
          </a:prstGeom>
          <a:noFill/>
        </p:spPr>
        <p:txBody>
          <a:bodyPr wrap="square" rtlCol="0">
            <a:spAutoFit/>
          </a:bodyPr>
          <a:lstStyle/>
          <a:p>
            <a:r>
              <a:rPr lang="en-AU" sz="500" b="1" dirty="0" smtClean="0"/>
              <a:t>T3</a:t>
            </a:r>
            <a:endParaRPr lang="en-US" sz="500" b="1" dirty="0"/>
          </a:p>
        </p:txBody>
      </p:sp>
      <p:sp>
        <p:nvSpPr>
          <p:cNvPr id="6" name="TextBox 5"/>
          <p:cNvSpPr txBox="1"/>
          <p:nvPr/>
        </p:nvSpPr>
        <p:spPr>
          <a:xfrm>
            <a:off x="3907946" y="2714634"/>
            <a:ext cx="304800" cy="169277"/>
          </a:xfrm>
          <a:prstGeom prst="rect">
            <a:avLst/>
          </a:prstGeom>
          <a:noFill/>
        </p:spPr>
        <p:txBody>
          <a:bodyPr wrap="square" rtlCol="0">
            <a:spAutoFit/>
          </a:bodyPr>
          <a:lstStyle/>
          <a:p>
            <a:r>
              <a:rPr lang="en-AU" sz="500" b="1" dirty="0" smtClean="0"/>
              <a:t>T4</a:t>
            </a:r>
            <a:endParaRPr lang="en-US" sz="500" b="1" dirty="0"/>
          </a:p>
        </p:txBody>
      </p:sp>
      <p:sp>
        <p:nvSpPr>
          <p:cNvPr id="7" name="TextBox 6"/>
          <p:cNvSpPr txBox="1"/>
          <p:nvPr/>
        </p:nvSpPr>
        <p:spPr>
          <a:xfrm>
            <a:off x="4905052" y="2172094"/>
            <a:ext cx="304800" cy="169277"/>
          </a:xfrm>
          <a:prstGeom prst="rect">
            <a:avLst/>
          </a:prstGeom>
          <a:noFill/>
        </p:spPr>
        <p:txBody>
          <a:bodyPr wrap="square" rtlCol="0">
            <a:spAutoFit/>
          </a:bodyPr>
          <a:lstStyle/>
          <a:p>
            <a:r>
              <a:rPr lang="en-AU" sz="500" b="1" dirty="0" smtClean="0"/>
              <a:t>T5</a:t>
            </a:r>
            <a:endParaRPr lang="en-US" sz="500" b="1" dirty="0"/>
          </a:p>
        </p:txBody>
      </p:sp>
      <p:sp>
        <p:nvSpPr>
          <p:cNvPr id="8" name="TextBox 7"/>
          <p:cNvSpPr txBox="1"/>
          <p:nvPr/>
        </p:nvSpPr>
        <p:spPr>
          <a:xfrm>
            <a:off x="4868066" y="2714633"/>
            <a:ext cx="304800" cy="169277"/>
          </a:xfrm>
          <a:prstGeom prst="rect">
            <a:avLst/>
          </a:prstGeom>
          <a:noFill/>
        </p:spPr>
        <p:txBody>
          <a:bodyPr wrap="square" rtlCol="0">
            <a:spAutoFit/>
          </a:bodyPr>
          <a:lstStyle/>
          <a:p>
            <a:r>
              <a:rPr lang="en-AU" sz="500" b="1" dirty="0" smtClean="0"/>
              <a:t>T6</a:t>
            </a:r>
            <a:endParaRPr lang="en-US" sz="500" b="1" dirty="0"/>
          </a:p>
        </p:txBody>
      </p:sp>
      <p:sp>
        <p:nvSpPr>
          <p:cNvPr id="9" name="TextBox 8"/>
          <p:cNvSpPr txBox="1"/>
          <p:nvPr/>
        </p:nvSpPr>
        <p:spPr>
          <a:xfrm>
            <a:off x="2948940" y="2190611"/>
            <a:ext cx="304800" cy="169277"/>
          </a:xfrm>
          <a:prstGeom prst="rect">
            <a:avLst/>
          </a:prstGeom>
          <a:noFill/>
        </p:spPr>
        <p:txBody>
          <a:bodyPr wrap="square" rtlCol="0">
            <a:spAutoFit/>
          </a:bodyPr>
          <a:lstStyle/>
          <a:p>
            <a:r>
              <a:rPr lang="en-AU" sz="500" b="1" dirty="0" smtClean="0"/>
              <a:t>T2</a:t>
            </a:r>
            <a:endParaRPr lang="en-US" sz="500" b="1" dirty="0"/>
          </a:p>
        </p:txBody>
      </p:sp>
      <p:sp>
        <p:nvSpPr>
          <p:cNvPr id="10" name="TextBox 9"/>
          <p:cNvSpPr txBox="1"/>
          <p:nvPr/>
        </p:nvSpPr>
        <p:spPr>
          <a:xfrm>
            <a:off x="5893684" y="2202575"/>
            <a:ext cx="310393" cy="169277"/>
          </a:xfrm>
          <a:prstGeom prst="rect">
            <a:avLst/>
          </a:prstGeom>
          <a:noFill/>
        </p:spPr>
        <p:txBody>
          <a:bodyPr wrap="square" rtlCol="0">
            <a:spAutoFit/>
          </a:bodyPr>
          <a:lstStyle/>
          <a:p>
            <a:r>
              <a:rPr lang="en-AU" sz="500" b="1" dirty="0" smtClean="0"/>
              <a:t>T7</a:t>
            </a:r>
            <a:endParaRPr lang="en-US" sz="500" b="1" dirty="0"/>
          </a:p>
        </p:txBody>
      </p:sp>
      <p:sp>
        <p:nvSpPr>
          <p:cNvPr id="13" name="TextBox 12"/>
          <p:cNvSpPr txBox="1"/>
          <p:nvPr/>
        </p:nvSpPr>
        <p:spPr>
          <a:xfrm>
            <a:off x="5893683" y="2799271"/>
            <a:ext cx="310393" cy="169277"/>
          </a:xfrm>
          <a:prstGeom prst="rect">
            <a:avLst/>
          </a:prstGeom>
          <a:noFill/>
        </p:spPr>
        <p:txBody>
          <a:bodyPr wrap="square" rtlCol="0">
            <a:spAutoFit/>
          </a:bodyPr>
          <a:lstStyle/>
          <a:p>
            <a:r>
              <a:rPr lang="en-AU" sz="500" b="1" dirty="0" smtClean="0"/>
              <a:t>T8</a:t>
            </a:r>
            <a:endParaRPr lang="en-US" sz="500" b="1" dirty="0"/>
          </a:p>
        </p:txBody>
      </p:sp>
      <p:sp>
        <p:nvSpPr>
          <p:cNvPr id="16" name="TextBox 15"/>
          <p:cNvSpPr txBox="1"/>
          <p:nvPr/>
        </p:nvSpPr>
        <p:spPr>
          <a:xfrm>
            <a:off x="6868784" y="2197686"/>
            <a:ext cx="310393" cy="169277"/>
          </a:xfrm>
          <a:prstGeom prst="rect">
            <a:avLst/>
          </a:prstGeom>
          <a:noFill/>
        </p:spPr>
        <p:txBody>
          <a:bodyPr wrap="square" rtlCol="0">
            <a:spAutoFit/>
          </a:bodyPr>
          <a:lstStyle/>
          <a:p>
            <a:r>
              <a:rPr lang="en-AU" sz="500" b="1" dirty="0" smtClean="0"/>
              <a:t>T7</a:t>
            </a:r>
            <a:endParaRPr lang="en-US" sz="500" b="1" dirty="0"/>
          </a:p>
        </p:txBody>
      </p:sp>
      <p:sp>
        <p:nvSpPr>
          <p:cNvPr id="17" name="TextBox 16"/>
          <p:cNvSpPr txBox="1"/>
          <p:nvPr/>
        </p:nvSpPr>
        <p:spPr>
          <a:xfrm>
            <a:off x="6868784" y="2799270"/>
            <a:ext cx="310393" cy="169277"/>
          </a:xfrm>
          <a:prstGeom prst="rect">
            <a:avLst/>
          </a:prstGeom>
          <a:noFill/>
        </p:spPr>
        <p:txBody>
          <a:bodyPr wrap="square" rtlCol="0">
            <a:spAutoFit/>
          </a:bodyPr>
          <a:lstStyle/>
          <a:p>
            <a:r>
              <a:rPr lang="en-AU" sz="500" b="1" dirty="0" smtClean="0"/>
              <a:t>T7</a:t>
            </a:r>
            <a:endParaRPr lang="en-US" sz="500" b="1" dirty="0"/>
          </a:p>
        </p:txBody>
      </p:sp>
      <p:sp>
        <p:nvSpPr>
          <p:cNvPr id="18" name="TextBox 17"/>
          <p:cNvSpPr txBox="1"/>
          <p:nvPr/>
        </p:nvSpPr>
        <p:spPr>
          <a:xfrm>
            <a:off x="7894970" y="2197685"/>
            <a:ext cx="310393" cy="169277"/>
          </a:xfrm>
          <a:prstGeom prst="rect">
            <a:avLst/>
          </a:prstGeom>
          <a:noFill/>
        </p:spPr>
        <p:txBody>
          <a:bodyPr wrap="square" rtlCol="0">
            <a:spAutoFit/>
          </a:bodyPr>
          <a:lstStyle/>
          <a:p>
            <a:r>
              <a:rPr lang="en-AU" sz="500" b="1" dirty="0" smtClean="0"/>
              <a:t>T7</a:t>
            </a:r>
            <a:endParaRPr lang="en-US" sz="500" b="1" dirty="0"/>
          </a:p>
        </p:txBody>
      </p:sp>
      <p:sp>
        <p:nvSpPr>
          <p:cNvPr id="19" name="TextBox 18"/>
          <p:cNvSpPr txBox="1"/>
          <p:nvPr/>
        </p:nvSpPr>
        <p:spPr>
          <a:xfrm>
            <a:off x="5799470" y="3941899"/>
            <a:ext cx="310393" cy="169277"/>
          </a:xfrm>
          <a:prstGeom prst="rect">
            <a:avLst/>
          </a:prstGeom>
          <a:noFill/>
        </p:spPr>
        <p:txBody>
          <a:bodyPr wrap="square" rtlCol="0">
            <a:spAutoFit/>
          </a:bodyPr>
          <a:lstStyle/>
          <a:p>
            <a:r>
              <a:rPr lang="en-AU" sz="500" b="1" dirty="0" smtClean="0"/>
              <a:t>T7</a:t>
            </a:r>
            <a:endParaRPr lang="en-US" sz="500" b="1" dirty="0"/>
          </a:p>
        </p:txBody>
      </p:sp>
      <p:sp>
        <p:nvSpPr>
          <p:cNvPr id="20" name="TextBox 19"/>
          <p:cNvSpPr txBox="1"/>
          <p:nvPr/>
        </p:nvSpPr>
        <p:spPr>
          <a:xfrm>
            <a:off x="476509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1" name="TextBox 20"/>
          <p:cNvSpPr txBox="1"/>
          <p:nvPr/>
        </p:nvSpPr>
        <p:spPr>
          <a:xfrm>
            <a:off x="376296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2" name="TextBox 21"/>
          <p:cNvSpPr txBox="1"/>
          <p:nvPr/>
        </p:nvSpPr>
        <p:spPr>
          <a:xfrm>
            <a:off x="2786123" y="3941898"/>
            <a:ext cx="310393" cy="169277"/>
          </a:xfrm>
          <a:prstGeom prst="rect">
            <a:avLst/>
          </a:prstGeom>
          <a:noFill/>
        </p:spPr>
        <p:txBody>
          <a:bodyPr wrap="square" rtlCol="0">
            <a:spAutoFit/>
          </a:bodyPr>
          <a:lstStyle/>
          <a:p>
            <a:r>
              <a:rPr lang="en-AU" sz="500" b="1" dirty="0" smtClean="0"/>
              <a:t>T7</a:t>
            </a:r>
            <a:endParaRPr lang="en-US" sz="500" b="1" dirty="0"/>
          </a:p>
        </p:txBody>
      </p:sp>
      <p:sp>
        <p:nvSpPr>
          <p:cNvPr id="23" name="TextBox 22"/>
          <p:cNvSpPr txBox="1"/>
          <p:nvPr/>
        </p:nvSpPr>
        <p:spPr>
          <a:xfrm>
            <a:off x="1844952" y="3929016"/>
            <a:ext cx="310393" cy="169277"/>
          </a:xfrm>
          <a:prstGeom prst="rect">
            <a:avLst/>
          </a:prstGeom>
          <a:noFill/>
        </p:spPr>
        <p:txBody>
          <a:bodyPr wrap="square" rtlCol="0">
            <a:spAutoFit/>
          </a:bodyPr>
          <a:lstStyle/>
          <a:p>
            <a:r>
              <a:rPr lang="en-AU" sz="500" b="1" dirty="0" smtClean="0"/>
              <a:t>T7</a:t>
            </a:r>
            <a:endParaRPr lang="en-US" sz="500" b="1" dirty="0"/>
          </a:p>
        </p:txBody>
      </p:sp>
      <p:sp>
        <p:nvSpPr>
          <p:cNvPr id="24" name="TextBox 23"/>
          <p:cNvSpPr txBox="1"/>
          <p:nvPr/>
        </p:nvSpPr>
        <p:spPr>
          <a:xfrm>
            <a:off x="3810673" y="4501117"/>
            <a:ext cx="310393" cy="169277"/>
          </a:xfrm>
          <a:prstGeom prst="rect">
            <a:avLst/>
          </a:prstGeom>
          <a:noFill/>
        </p:spPr>
        <p:txBody>
          <a:bodyPr wrap="square" rtlCol="0">
            <a:spAutoFit/>
          </a:bodyPr>
          <a:lstStyle/>
          <a:p>
            <a:r>
              <a:rPr lang="en-AU" sz="500" b="1" dirty="0" smtClean="0"/>
              <a:t>T7</a:t>
            </a:r>
            <a:endParaRPr lang="en-US" sz="500" b="1" dirty="0"/>
          </a:p>
        </p:txBody>
      </p:sp>
      <p:sp>
        <p:nvSpPr>
          <p:cNvPr id="25" name="TextBox 24"/>
          <p:cNvSpPr txBox="1"/>
          <p:nvPr/>
        </p:nvSpPr>
        <p:spPr>
          <a:xfrm>
            <a:off x="4775950" y="4523977"/>
            <a:ext cx="310393" cy="169277"/>
          </a:xfrm>
          <a:prstGeom prst="rect">
            <a:avLst/>
          </a:prstGeom>
          <a:noFill/>
        </p:spPr>
        <p:txBody>
          <a:bodyPr wrap="square" rtlCol="0">
            <a:spAutoFit/>
          </a:bodyPr>
          <a:lstStyle/>
          <a:p>
            <a:r>
              <a:rPr lang="en-AU" sz="500" b="1" dirty="0" smtClean="0"/>
              <a:t>T7</a:t>
            </a:r>
            <a:endParaRPr lang="en-US" sz="500" b="1" dirty="0"/>
          </a:p>
        </p:txBody>
      </p:sp>
      <p:sp>
        <p:nvSpPr>
          <p:cNvPr id="26" name="TextBox 25"/>
          <p:cNvSpPr txBox="1"/>
          <p:nvPr/>
        </p:nvSpPr>
        <p:spPr>
          <a:xfrm>
            <a:off x="7382929"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27" name="TextBox 26"/>
          <p:cNvSpPr txBox="1"/>
          <p:nvPr/>
        </p:nvSpPr>
        <p:spPr>
          <a:xfrm>
            <a:off x="8205363"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4" name="TextBox 3"/>
          <p:cNvSpPr txBox="1"/>
          <p:nvPr/>
        </p:nvSpPr>
        <p:spPr>
          <a:xfrm>
            <a:off x="7848128" y="4723715"/>
            <a:ext cx="465192" cy="307777"/>
          </a:xfrm>
          <a:prstGeom prst="rect">
            <a:avLst/>
          </a:prstGeom>
          <a:noFill/>
        </p:spPr>
        <p:txBody>
          <a:bodyPr wrap="none" rtlCol="0">
            <a:spAutoFit/>
          </a:bodyPr>
          <a:lstStyle/>
          <a:p>
            <a:r>
              <a:rPr lang="en-AU" dirty="0" smtClean="0">
                <a:latin typeface="Adobe Arabic" panose="02040503050201020203" pitchFamily="18" charset="-78"/>
                <a:cs typeface="Adobe Arabic" panose="02040503050201020203" pitchFamily="18" charset="-78"/>
                <a:hlinkClick r:id="rId2" action="ppaction://hlinkfile"/>
              </a:rPr>
              <a:t>Click</a:t>
            </a:r>
            <a:endParaRPr lang="en-US" dirty="0">
              <a:latin typeface="Adobe Arabic" panose="02040503050201020203" pitchFamily="18" charset="-78"/>
              <a:cs typeface="Adobe Arabic" panose="02040503050201020203" pitchFamily="18" charset="-78"/>
            </a:endParaRPr>
          </a:p>
        </p:txBody>
      </p:sp>
      <p:sp>
        <p:nvSpPr>
          <p:cNvPr id="15" name="TextBox 14"/>
          <p:cNvSpPr txBox="1"/>
          <p:nvPr/>
        </p:nvSpPr>
        <p:spPr>
          <a:xfrm>
            <a:off x="211002" y="4516505"/>
            <a:ext cx="1508760" cy="307777"/>
          </a:xfrm>
          <a:prstGeom prst="rect">
            <a:avLst/>
          </a:prstGeom>
          <a:noFill/>
        </p:spPr>
        <p:txBody>
          <a:bodyPr wrap="square" rtlCol="0">
            <a:spAutoFit/>
          </a:bodyPr>
          <a:lstStyle/>
          <a:p>
            <a:r>
              <a:rPr lang="en-AU" dirty="0" smtClean="0">
                <a:solidFill>
                  <a:schemeClr val="tx1"/>
                </a:solidFill>
              </a:rPr>
              <a:t>Phase 3</a:t>
            </a:r>
            <a:endParaRPr lang="en-US" dirty="0">
              <a:solidFill>
                <a:schemeClr val="tx1"/>
              </a:solidFill>
            </a:endParaRPr>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5996" y="1069775"/>
            <a:ext cx="7787324" cy="3431342"/>
          </a:xfrm>
        </p:spPr>
      </p:pic>
    </p:spTree>
    <p:extLst>
      <p:ext uri="{BB962C8B-B14F-4D97-AF65-F5344CB8AC3E}">
        <p14:creationId xmlns:p14="http://schemas.microsoft.com/office/powerpoint/2010/main" val="3672251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Box 2"/>
          <p:cNvSpPr txBox="1"/>
          <p:nvPr/>
        </p:nvSpPr>
        <p:spPr>
          <a:xfrm>
            <a:off x="2087880" y="2190611"/>
            <a:ext cx="304800" cy="169277"/>
          </a:xfrm>
          <a:prstGeom prst="rect">
            <a:avLst/>
          </a:prstGeom>
          <a:noFill/>
        </p:spPr>
        <p:txBody>
          <a:bodyPr wrap="square" rtlCol="0">
            <a:spAutoFit/>
          </a:bodyPr>
          <a:lstStyle/>
          <a:p>
            <a:r>
              <a:rPr lang="en-AU" sz="500" b="1" dirty="0" smtClean="0"/>
              <a:t>T1</a:t>
            </a:r>
            <a:endParaRPr lang="en-US" sz="500" b="1" dirty="0"/>
          </a:p>
        </p:txBody>
      </p:sp>
      <p:sp>
        <p:nvSpPr>
          <p:cNvPr id="5" name="TextBox 4"/>
          <p:cNvSpPr txBox="1"/>
          <p:nvPr/>
        </p:nvSpPr>
        <p:spPr>
          <a:xfrm>
            <a:off x="3930806" y="2198231"/>
            <a:ext cx="304800" cy="169277"/>
          </a:xfrm>
          <a:prstGeom prst="rect">
            <a:avLst/>
          </a:prstGeom>
          <a:noFill/>
        </p:spPr>
        <p:txBody>
          <a:bodyPr wrap="square" rtlCol="0">
            <a:spAutoFit/>
          </a:bodyPr>
          <a:lstStyle/>
          <a:p>
            <a:r>
              <a:rPr lang="en-AU" sz="500" b="1" dirty="0" smtClean="0"/>
              <a:t>T3</a:t>
            </a:r>
            <a:endParaRPr lang="en-US" sz="500" b="1" dirty="0"/>
          </a:p>
        </p:txBody>
      </p:sp>
      <p:sp>
        <p:nvSpPr>
          <p:cNvPr id="6" name="TextBox 5"/>
          <p:cNvSpPr txBox="1"/>
          <p:nvPr/>
        </p:nvSpPr>
        <p:spPr>
          <a:xfrm>
            <a:off x="3907946" y="2714634"/>
            <a:ext cx="304800" cy="169277"/>
          </a:xfrm>
          <a:prstGeom prst="rect">
            <a:avLst/>
          </a:prstGeom>
          <a:noFill/>
        </p:spPr>
        <p:txBody>
          <a:bodyPr wrap="square" rtlCol="0">
            <a:spAutoFit/>
          </a:bodyPr>
          <a:lstStyle/>
          <a:p>
            <a:r>
              <a:rPr lang="en-AU" sz="500" b="1" dirty="0" smtClean="0"/>
              <a:t>T4</a:t>
            </a:r>
            <a:endParaRPr lang="en-US" sz="500" b="1" dirty="0"/>
          </a:p>
        </p:txBody>
      </p:sp>
      <p:sp>
        <p:nvSpPr>
          <p:cNvPr id="7" name="TextBox 6"/>
          <p:cNvSpPr txBox="1"/>
          <p:nvPr/>
        </p:nvSpPr>
        <p:spPr>
          <a:xfrm>
            <a:off x="4905052" y="2172094"/>
            <a:ext cx="304800" cy="169277"/>
          </a:xfrm>
          <a:prstGeom prst="rect">
            <a:avLst/>
          </a:prstGeom>
          <a:noFill/>
        </p:spPr>
        <p:txBody>
          <a:bodyPr wrap="square" rtlCol="0">
            <a:spAutoFit/>
          </a:bodyPr>
          <a:lstStyle/>
          <a:p>
            <a:r>
              <a:rPr lang="en-AU" sz="500" b="1" dirty="0" smtClean="0"/>
              <a:t>T5</a:t>
            </a:r>
            <a:endParaRPr lang="en-US" sz="500" b="1" dirty="0"/>
          </a:p>
        </p:txBody>
      </p:sp>
      <p:sp>
        <p:nvSpPr>
          <p:cNvPr id="8" name="TextBox 7"/>
          <p:cNvSpPr txBox="1"/>
          <p:nvPr/>
        </p:nvSpPr>
        <p:spPr>
          <a:xfrm>
            <a:off x="4868066" y="2714633"/>
            <a:ext cx="304800" cy="169277"/>
          </a:xfrm>
          <a:prstGeom prst="rect">
            <a:avLst/>
          </a:prstGeom>
          <a:noFill/>
        </p:spPr>
        <p:txBody>
          <a:bodyPr wrap="square" rtlCol="0">
            <a:spAutoFit/>
          </a:bodyPr>
          <a:lstStyle/>
          <a:p>
            <a:r>
              <a:rPr lang="en-AU" sz="500" b="1" dirty="0" smtClean="0"/>
              <a:t>T6</a:t>
            </a:r>
            <a:endParaRPr lang="en-US" sz="500" b="1" dirty="0"/>
          </a:p>
        </p:txBody>
      </p:sp>
      <p:sp>
        <p:nvSpPr>
          <p:cNvPr id="9" name="TextBox 8"/>
          <p:cNvSpPr txBox="1"/>
          <p:nvPr/>
        </p:nvSpPr>
        <p:spPr>
          <a:xfrm>
            <a:off x="2948940" y="2190611"/>
            <a:ext cx="304800" cy="169277"/>
          </a:xfrm>
          <a:prstGeom prst="rect">
            <a:avLst/>
          </a:prstGeom>
          <a:noFill/>
        </p:spPr>
        <p:txBody>
          <a:bodyPr wrap="square" rtlCol="0">
            <a:spAutoFit/>
          </a:bodyPr>
          <a:lstStyle/>
          <a:p>
            <a:r>
              <a:rPr lang="en-AU" sz="500" b="1" dirty="0" smtClean="0"/>
              <a:t>T2</a:t>
            </a:r>
            <a:endParaRPr lang="en-US" sz="500" b="1" dirty="0"/>
          </a:p>
        </p:txBody>
      </p:sp>
      <p:sp>
        <p:nvSpPr>
          <p:cNvPr id="10" name="TextBox 9"/>
          <p:cNvSpPr txBox="1"/>
          <p:nvPr/>
        </p:nvSpPr>
        <p:spPr>
          <a:xfrm>
            <a:off x="5893684" y="2202575"/>
            <a:ext cx="310393" cy="169277"/>
          </a:xfrm>
          <a:prstGeom prst="rect">
            <a:avLst/>
          </a:prstGeom>
          <a:noFill/>
        </p:spPr>
        <p:txBody>
          <a:bodyPr wrap="square" rtlCol="0">
            <a:spAutoFit/>
          </a:bodyPr>
          <a:lstStyle/>
          <a:p>
            <a:r>
              <a:rPr lang="en-AU" sz="500" b="1" dirty="0" smtClean="0"/>
              <a:t>T7</a:t>
            </a:r>
            <a:endParaRPr lang="en-US" sz="500" b="1" dirty="0"/>
          </a:p>
        </p:txBody>
      </p:sp>
      <p:sp>
        <p:nvSpPr>
          <p:cNvPr id="13" name="TextBox 12"/>
          <p:cNvSpPr txBox="1"/>
          <p:nvPr/>
        </p:nvSpPr>
        <p:spPr>
          <a:xfrm>
            <a:off x="5893683" y="2799271"/>
            <a:ext cx="310393" cy="169277"/>
          </a:xfrm>
          <a:prstGeom prst="rect">
            <a:avLst/>
          </a:prstGeom>
          <a:noFill/>
        </p:spPr>
        <p:txBody>
          <a:bodyPr wrap="square" rtlCol="0">
            <a:spAutoFit/>
          </a:bodyPr>
          <a:lstStyle/>
          <a:p>
            <a:r>
              <a:rPr lang="en-AU" sz="500" b="1" dirty="0" smtClean="0"/>
              <a:t>T8</a:t>
            </a:r>
            <a:endParaRPr lang="en-US" sz="500" b="1" dirty="0"/>
          </a:p>
        </p:txBody>
      </p:sp>
      <p:sp>
        <p:nvSpPr>
          <p:cNvPr id="16" name="TextBox 15"/>
          <p:cNvSpPr txBox="1"/>
          <p:nvPr/>
        </p:nvSpPr>
        <p:spPr>
          <a:xfrm>
            <a:off x="6868784" y="2197686"/>
            <a:ext cx="310393" cy="169277"/>
          </a:xfrm>
          <a:prstGeom prst="rect">
            <a:avLst/>
          </a:prstGeom>
          <a:noFill/>
        </p:spPr>
        <p:txBody>
          <a:bodyPr wrap="square" rtlCol="0">
            <a:spAutoFit/>
          </a:bodyPr>
          <a:lstStyle/>
          <a:p>
            <a:r>
              <a:rPr lang="en-AU" sz="500" b="1" dirty="0" smtClean="0"/>
              <a:t>T7</a:t>
            </a:r>
            <a:endParaRPr lang="en-US" sz="500" b="1" dirty="0"/>
          </a:p>
        </p:txBody>
      </p:sp>
      <p:sp>
        <p:nvSpPr>
          <p:cNvPr id="17" name="TextBox 16"/>
          <p:cNvSpPr txBox="1"/>
          <p:nvPr/>
        </p:nvSpPr>
        <p:spPr>
          <a:xfrm>
            <a:off x="6868784" y="2799270"/>
            <a:ext cx="310393" cy="169277"/>
          </a:xfrm>
          <a:prstGeom prst="rect">
            <a:avLst/>
          </a:prstGeom>
          <a:noFill/>
        </p:spPr>
        <p:txBody>
          <a:bodyPr wrap="square" rtlCol="0">
            <a:spAutoFit/>
          </a:bodyPr>
          <a:lstStyle/>
          <a:p>
            <a:r>
              <a:rPr lang="en-AU" sz="500" b="1" dirty="0" smtClean="0"/>
              <a:t>T7</a:t>
            </a:r>
            <a:endParaRPr lang="en-US" sz="500" b="1" dirty="0"/>
          </a:p>
        </p:txBody>
      </p:sp>
      <p:sp>
        <p:nvSpPr>
          <p:cNvPr id="18" name="TextBox 17"/>
          <p:cNvSpPr txBox="1"/>
          <p:nvPr/>
        </p:nvSpPr>
        <p:spPr>
          <a:xfrm>
            <a:off x="7894970" y="2197685"/>
            <a:ext cx="310393" cy="169277"/>
          </a:xfrm>
          <a:prstGeom prst="rect">
            <a:avLst/>
          </a:prstGeom>
          <a:noFill/>
        </p:spPr>
        <p:txBody>
          <a:bodyPr wrap="square" rtlCol="0">
            <a:spAutoFit/>
          </a:bodyPr>
          <a:lstStyle/>
          <a:p>
            <a:r>
              <a:rPr lang="en-AU" sz="500" b="1" dirty="0" smtClean="0"/>
              <a:t>T7</a:t>
            </a:r>
            <a:endParaRPr lang="en-US" sz="500" b="1" dirty="0"/>
          </a:p>
        </p:txBody>
      </p:sp>
      <p:sp>
        <p:nvSpPr>
          <p:cNvPr id="19" name="TextBox 18"/>
          <p:cNvSpPr txBox="1"/>
          <p:nvPr/>
        </p:nvSpPr>
        <p:spPr>
          <a:xfrm>
            <a:off x="5799470" y="3941899"/>
            <a:ext cx="310393" cy="169277"/>
          </a:xfrm>
          <a:prstGeom prst="rect">
            <a:avLst/>
          </a:prstGeom>
          <a:noFill/>
        </p:spPr>
        <p:txBody>
          <a:bodyPr wrap="square" rtlCol="0">
            <a:spAutoFit/>
          </a:bodyPr>
          <a:lstStyle/>
          <a:p>
            <a:r>
              <a:rPr lang="en-AU" sz="500" b="1" dirty="0" smtClean="0"/>
              <a:t>T7</a:t>
            </a:r>
            <a:endParaRPr lang="en-US" sz="500" b="1" dirty="0"/>
          </a:p>
        </p:txBody>
      </p:sp>
      <p:sp>
        <p:nvSpPr>
          <p:cNvPr id="20" name="TextBox 19"/>
          <p:cNvSpPr txBox="1"/>
          <p:nvPr/>
        </p:nvSpPr>
        <p:spPr>
          <a:xfrm>
            <a:off x="476509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1" name="TextBox 20"/>
          <p:cNvSpPr txBox="1"/>
          <p:nvPr/>
        </p:nvSpPr>
        <p:spPr>
          <a:xfrm>
            <a:off x="3762965" y="3934278"/>
            <a:ext cx="310393" cy="169277"/>
          </a:xfrm>
          <a:prstGeom prst="rect">
            <a:avLst/>
          </a:prstGeom>
          <a:noFill/>
        </p:spPr>
        <p:txBody>
          <a:bodyPr wrap="square" rtlCol="0">
            <a:spAutoFit/>
          </a:bodyPr>
          <a:lstStyle/>
          <a:p>
            <a:r>
              <a:rPr lang="en-AU" sz="500" b="1" dirty="0" smtClean="0"/>
              <a:t>T7</a:t>
            </a:r>
            <a:endParaRPr lang="en-US" sz="500" b="1" dirty="0"/>
          </a:p>
        </p:txBody>
      </p:sp>
      <p:sp>
        <p:nvSpPr>
          <p:cNvPr id="22" name="TextBox 21"/>
          <p:cNvSpPr txBox="1"/>
          <p:nvPr/>
        </p:nvSpPr>
        <p:spPr>
          <a:xfrm>
            <a:off x="2786123" y="3941898"/>
            <a:ext cx="310393" cy="169277"/>
          </a:xfrm>
          <a:prstGeom prst="rect">
            <a:avLst/>
          </a:prstGeom>
          <a:noFill/>
        </p:spPr>
        <p:txBody>
          <a:bodyPr wrap="square" rtlCol="0">
            <a:spAutoFit/>
          </a:bodyPr>
          <a:lstStyle/>
          <a:p>
            <a:r>
              <a:rPr lang="en-AU" sz="500" b="1" dirty="0" smtClean="0"/>
              <a:t>T7</a:t>
            </a:r>
            <a:endParaRPr lang="en-US" sz="500" b="1" dirty="0"/>
          </a:p>
        </p:txBody>
      </p:sp>
      <p:sp>
        <p:nvSpPr>
          <p:cNvPr id="23" name="TextBox 22"/>
          <p:cNvSpPr txBox="1"/>
          <p:nvPr/>
        </p:nvSpPr>
        <p:spPr>
          <a:xfrm>
            <a:off x="1844952" y="3929016"/>
            <a:ext cx="310393" cy="169277"/>
          </a:xfrm>
          <a:prstGeom prst="rect">
            <a:avLst/>
          </a:prstGeom>
          <a:noFill/>
        </p:spPr>
        <p:txBody>
          <a:bodyPr wrap="square" rtlCol="0">
            <a:spAutoFit/>
          </a:bodyPr>
          <a:lstStyle/>
          <a:p>
            <a:r>
              <a:rPr lang="en-AU" sz="500" b="1" dirty="0" smtClean="0"/>
              <a:t>T7</a:t>
            </a:r>
            <a:endParaRPr lang="en-US" sz="500" b="1" dirty="0"/>
          </a:p>
        </p:txBody>
      </p:sp>
      <p:sp>
        <p:nvSpPr>
          <p:cNvPr id="24" name="TextBox 23"/>
          <p:cNvSpPr txBox="1"/>
          <p:nvPr/>
        </p:nvSpPr>
        <p:spPr>
          <a:xfrm>
            <a:off x="3810673" y="4501117"/>
            <a:ext cx="310393" cy="169277"/>
          </a:xfrm>
          <a:prstGeom prst="rect">
            <a:avLst/>
          </a:prstGeom>
          <a:noFill/>
        </p:spPr>
        <p:txBody>
          <a:bodyPr wrap="square" rtlCol="0">
            <a:spAutoFit/>
          </a:bodyPr>
          <a:lstStyle/>
          <a:p>
            <a:r>
              <a:rPr lang="en-AU" sz="500" b="1" dirty="0" smtClean="0"/>
              <a:t>T7</a:t>
            </a:r>
            <a:endParaRPr lang="en-US" sz="500" b="1" dirty="0"/>
          </a:p>
        </p:txBody>
      </p:sp>
      <p:sp>
        <p:nvSpPr>
          <p:cNvPr id="25" name="TextBox 24"/>
          <p:cNvSpPr txBox="1"/>
          <p:nvPr/>
        </p:nvSpPr>
        <p:spPr>
          <a:xfrm>
            <a:off x="4775950" y="4523977"/>
            <a:ext cx="310393" cy="169277"/>
          </a:xfrm>
          <a:prstGeom prst="rect">
            <a:avLst/>
          </a:prstGeom>
          <a:noFill/>
        </p:spPr>
        <p:txBody>
          <a:bodyPr wrap="square" rtlCol="0">
            <a:spAutoFit/>
          </a:bodyPr>
          <a:lstStyle/>
          <a:p>
            <a:r>
              <a:rPr lang="en-AU" sz="500" b="1" dirty="0" smtClean="0"/>
              <a:t>T7</a:t>
            </a:r>
            <a:endParaRPr lang="en-US" sz="500" b="1" dirty="0"/>
          </a:p>
        </p:txBody>
      </p:sp>
      <p:sp>
        <p:nvSpPr>
          <p:cNvPr id="26" name="TextBox 25"/>
          <p:cNvSpPr txBox="1"/>
          <p:nvPr/>
        </p:nvSpPr>
        <p:spPr>
          <a:xfrm>
            <a:off x="7382929"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27" name="TextBox 26"/>
          <p:cNvSpPr txBox="1"/>
          <p:nvPr/>
        </p:nvSpPr>
        <p:spPr>
          <a:xfrm>
            <a:off x="8205363" y="1519633"/>
            <a:ext cx="310393" cy="169277"/>
          </a:xfrm>
          <a:prstGeom prst="rect">
            <a:avLst/>
          </a:prstGeom>
          <a:noFill/>
        </p:spPr>
        <p:txBody>
          <a:bodyPr wrap="square" rtlCol="0">
            <a:spAutoFit/>
          </a:bodyPr>
          <a:lstStyle/>
          <a:p>
            <a:r>
              <a:rPr lang="en-AU" sz="500" b="1" dirty="0" smtClean="0"/>
              <a:t>T7</a:t>
            </a:r>
            <a:endParaRPr lang="en-US" sz="500" b="1" dirty="0"/>
          </a:p>
        </p:txBody>
      </p:sp>
      <p:sp>
        <p:nvSpPr>
          <p:cNvPr id="4" name="TextBox 3"/>
          <p:cNvSpPr txBox="1"/>
          <p:nvPr/>
        </p:nvSpPr>
        <p:spPr>
          <a:xfrm>
            <a:off x="7848128" y="4723715"/>
            <a:ext cx="465192" cy="307777"/>
          </a:xfrm>
          <a:prstGeom prst="rect">
            <a:avLst/>
          </a:prstGeom>
          <a:noFill/>
        </p:spPr>
        <p:txBody>
          <a:bodyPr wrap="none" rtlCol="0">
            <a:spAutoFit/>
          </a:bodyPr>
          <a:lstStyle/>
          <a:p>
            <a:r>
              <a:rPr lang="en-AU" dirty="0" smtClean="0">
                <a:latin typeface="Adobe Arabic" panose="02040503050201020203" pitchFamily="18" charset="-78"/>
                <a:cs typeface="Adobe Arabic" panose="02040503050201020203" pitchFamily="18" charset="-78"/>
                <a:hlinkClick r:id="rId2" action="ppaction://hlinkfile"/>
              </a:rPr>
              <a:t>Click</a:t>
            </a:r>
            <a:endParaRPr lang="en-US" dirty="0">
              <a:latin typeface="Adobe Arabic" panose="02040503050201020203" pitchFamily="18" charset="-78"/>
              <a:cs typeface="Adobe Arabic" panose="02040503050201020203" pitchFamily="18" charset="-78"/>
            </a:endParaRPr>
          </a:p>
        </p:txBody>
      </p:sp>
      <p:sp>
        <p:nvSpPr>
          <p:cNvPr id="15" name="TextBox 14"/>
          <p:cNvSpPr txBox="1"/>
          <p:nvPr/>
        </p:nvSpPr>
        <p:spPr>
          <a:xfrm>
            <a:off x="190220" y="4431866"/>
            <a:ext cx="1508760" cy="307777"/>
          </a:xfrm>
          <a:prstGeom prst="rect">
            <a:avLst/>
          </a:prstGeom>
          <a:noFill/>
        </p:spPr>
        <p:txBody>
          <a:bodyPr wrap="square" rtlCol="0">
            <a:spAutoFit/>
          </a:bodyPr>
          <a:lstStyle/>
          <a:p>
            <a:r>
              <a:rPr lang="en-AU" dirty="0" smtClean="0">
                <a:solidFill>
                  <a:schemeClr val="tx1"/>
                </a:solidFill>
              </a:rPr>
              <a:t>Phase 1</a:t>
            </a:r>
            <a:endParaRPr lang="en-US" dirty="0">
              <a:solidFill>
                <a:schemeClr val="tx1"/>
              </a:solidFill>
            </a:endParaRPr>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3707" y="984975"/>
            <a:ext cx="6023798" cy="3317361"/>
          </a:xfrm>
        </p:spPr>
      </p:pic>
    </p:spTree>
    <p:extLst>
      <p:ext uri="{BB962C8B-B14F-4D97-AF65-F5344CB8AC3E}">
        <p14:creationId xmlns:p14="http://schemas.microsoft.com/office/powerpoint/2010/main" val="3889426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Organize and structure the domain </a:t>
            </a:r>
            <a:endParaRPr lang="en-US" dirty="0"/>
          </a:p>
        </p:txBody>
      </p:sp>
      <p:sp>
        <p:nvSpPr>
          <p:cNvPr id="3" name="Content Placeholder 2"/>
          <p:cNvSpPr>
            <a:spLocks noGrp="1"/>
          </p:cNvSpPr>
          <p:nvPr>
            <p:ph idx="1"/>
          </p:nvPr>
        </p:nvSpPr>
        <p:spPr>
          <a:xfrm>
            <a:off x="550884" y="1389936"/>
            <a:ext cx="6920941" cy="3146611"/>
          </a:xfrm>
        </p:spPr>
        <p:txBody>
          <a:bodyPr>
            <a:normAutofit lnSpcReduction="10000"/>
          </a:bodyPr>
          <a:lstStyle/>
          <a:p>
            <a:pPr>
              <a:buFont typeface="Wingdings" panose="05000000000000000000" pitchFamily="2" charset="2"/>
              <a:buChar char="Ø"/>
            </a:pPr>
            <a:r>
              <a:rPr lang="en-AU" sz="1800" dirty="0" smtClean="0"/>
              <a:t>Identify the domain</a:t>
            </a:r>
          </a:p>
          <a:p>
            <a:pPr lvl="1">
              <a:buFont typeface="Wingdings" panose="05000000000000000000" pitchFamily="2" charset="2"/>
              <a:buChar char="q"/>
            </a:pPr>
            <a:r>
              <a:rPr lang="en-AU" sz="1650" dirty="0" smtClean="0"/>
              <a:t>Research on domain</a:t>
            </a:r>
          </a:p>
          <a:p>
            <a:pPr lvl="1">
              <a:buFont typeface="Wingdings" panose="05000000000000000000" pitchFamily="2" charset="2"/>
              <a:buChar char="q"/>
            </a:pPr>
            <a:r>
              <a:rPr lang="en-SG" sz="1800" dirty="0"/>
              <a:t>Consult expert for </a:t>
            </a:r>
            <a:r>
              <a:rPr lang="en-SG" sz="1800" dirty="0" smtClean="0"/>
              <a:t>the gain better understanding and knowledge  of the domain (Ex: technical knowledge)</a:t>
            </a:r>
            <a:endParaRPr lang="en-AU" sz="1800" dirty="0" smtClean="0"/>
          </a:p>
          <a:p>
            <a:pPr>
              <a:buFont typeface="Wingdings" panose="05000000000000000000" pitchFamily="2" charset="2"/>
              <a:buChar char="Ø"/>
            </a:pPr>
            <a:r>
              <a:rPr lang="en-AU" sz="1800" dirty="0"/>
              <a:t>Identify the entitles </a:t>
            </a:r>
          </a:p>
          <a:p>
            <a:pPr>
              <a:buFont typeface="Wingdings" panose="05000000000000000000" pitchFamily="2" charset="2"/>
              <a:buChar char="Ø"/>
            </a:pPr>
            <a:endParaRPr lang="en-AU" sz="1800" dirty="0" smtClean="0"/>
          </a:p>
          <a:p>
            <a:pPr>
              <a:buFont typeface="Wingdings" panose="05000000000000000000" pitchFamily="2" charset="2"/>
              <a:buChar char="Ø"/>
            </a:pPr>
            <a:r>
              <a:rPr lang="en-AU" sz="1800" dirty="0" smtClean="0"/>
              <a:t>Identify the properties </a:t>
            </a:r>
          </a:p>
          <a:p>
            <a:pPr>
              <a:buFont typeface="Wingdings" panose="05000000000000000000" pitchFamily="2" charset="2"/>
              <a:buChar char="Ø"/>
            </a:pPr>
            <a:endParaRPr lang="en-AU" sz="1800" dirty="0" smtClean="0"/>
          </a:p>
          <a:p>
            <a:pPr>
              <a:buFont typeface="Wingdings" panose="05000000000000000000" pitchFamily="2" charset="2"/>
              <a:buChar char="Ø"/>
            </a:pPr>
            <a:r>
              <a:rPr lang="en-AU" sz="1800" dirty="0" smtClean="0"/>
              <a:t>Represent relations between entities and properties </a:t>
            </a:r>
            <a:endParaRPr lang="en-US" sz="1800" dirty="0"/>
          </a:p>
        </p:txBody>
      </p:sp>
    </p:spTree>
    <p:extLst>
      <p:ext uri="{BB962C8B-B14F-4D97-AF65-F5344CB8AC3E}">
        <p14:creationId xmlns:p14="http://schemas.microsoft.com/office/powerpoint/2010/main" val="3906490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55625" y="307500"/>
            <a:ext cx="5991000" cy="9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3600" dirty="0">
                <a:solidFill>
                  <a:schemeClr val="tx1">
                    <a:lumMod val="95000"/>
                  </a:schemeClr>
                </a:solidFill>
                <a:latin typeface="+mn-lt"/>
                <a:ea typeface="Montserrat"/>
                <a:cs typeface="Montserrat"/>
                <a:sym typeface="Montserrat"/>
              </a:rPr>
              <a:t>Key of the Onotologie :</a:t>
            </a:r>
            <a:endParaRPr sz="3600" dirty="0">
              <a:solidFill>
                <a:schemeClr val="tx1">
                  <a:lumMod val="95000"/>
                </a:schemeClr>
              </a:solidFill>
              <a:latin typeface="+mn-lt"/>
              <a:ea typeface="Montserrat"/>
              <a:cs typeface="Montserrat"/>
              <a:sym typeface="Montserrat"/>
            </a:endParaRPr>
          </a:p>
        </p:txBody>
      </p:sp>
      <p:sp>
        <p:nvSpPr>
          <p:cNvPr id="55" name="Google Shape;55;p13"/>
          <p:cNvSpPr/>
          <p:nvPr/>
        </p:nvSpPr>
        <p:spPr>
          <a:xfrm>
            <a:off x="555625" y="1470150"/>
            <a:ext cx="1419000" cy="729300"/>
          </a:xfrm>
          <a:prstGeom prst="roundRect">
            <a:avLst>
              <a:gd name="adj" fmla="val 16667"/>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800"/>
              <a:t>    </a:t>
            </a:r>
            <a:r>
              <a:rPr lang="fr" sz="1800" b="1"/>
              <a:t>Entity</a:t>
            </a:r>
            <a:endParaRPr sz="1800" b="1"/>
          </a:p>
        </p:txBody>
      </p:sp>
      <p:sp>
        <p:nvSpPr>
          <p:cNvPr id="56" name="Google Shape;56;p13"/>
          <p:cNvSpPr/>
          <p:nvPr/>
        </p:nvSpPr>
        <p:spPr>
          <a:xfrm>
            <a:off x="555625" y="2396400"/>
            <a:ext cx="1419000" cy="729300"/>
          </a:xfrm>
          <a:prstGeom prst="roundRect">
            <a:avLst>
              <a:gd name="adj" fmla="val 16667"/>
            </a:avLst>
          </a:prstGeom>
          <a:solidFill>
            <a:srgbClr val="4A86E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t>    </a:t>
            </a:r>
            <a:r>
              <a:rPr lang="fr" b="1"/>
              <a:t>Attribute</a:t>
            </a:r>
            <a:endParaRPr b="1"/>
          </a:p>
          <a:p>
            <a:pPr marL="0" lvl="0" indent="0" algn="l" rtl="0">
              <a:spcBef>
                <a:spcPts val="0"/>
              </a:spcBef>
              <a:spcAft>
                <a:spcPts val="0"/>
              </a:spcAft>
              <a:buNone/>
            </a:pPr>
            <a:r>
              <a:rPr lang="fr"/>
              <a:t>    </a:t>
            </a:r>
            <a:r>
              <a:rPr lang="fr" b="1"/>
              <a:t>/property</a:t>
            </a:r>
            <a:endParaRPr b="1"/>
          </a:p>
        </p:txBody>
      </p:sp>
      <p:sp>
        <p:nvSpPr>
          <p:cNvPr id="57" name="Google Shape;57;p13"/>
          <p:cNvSpPr txBox="1"/>
          <p:nvPr/>
        </p:nvSpPr>
        <p:spPr>
          <a:xfrm>
            <a:off x="2227075" y="1273200"/>
            <a:ext cx="5265600" cy="11232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fr" dirty="0">
                <a:solidFill>
                  <a:schemeClr val="tx1">
                    <a:lumMod val="95000"/>
                  </a:schemeClr>
                </a:solidFill>
              </a:rPr>
              <a:t>The entity represents the various components of </a:t>
            </a:r>
            <a:r>
              <a:rPr lang="fr" dirty="0" smtClean="0">
                <a:solidFill>
                  <a:schemeClr val="tx1">
                    <a:lumMod val="95000"/>
                  </a:schemeClr>
                </a:solidFill>
              </a:rPr>
              <a:t>the</a:t>
            </a:r>
            <a:r>
              <a:rPr lang="fr" dirty="0">
                <a:solidFill>
                  <a:schemeClr val="tx1">
                    <a:lumMod val="95000"/>
                  </a:schemeClr>
                </a:solidFill>
              </a:rPr>
              <a:t> </a:t>
            </a:r>
            <a:r>
              <a:rPr lang="fr" dirty="0" smtClean="0">
                <a:solidFill>
                  <a:schemeClr val="tx1">
                    <a:lumMod val="95000"/>
                  </a:schemeClr>
                </a:solidFill>
              </a:rPr>
              <a:t>domain</a:t>
            </a:r>
            <a:r>
              <a:rPr lang="fr" dirty="0">
                <a:solidFill>
                  <a:schemeClr val="tx1">
                    <a:lumMod val="95000"/>
                  </a:schemeClr>
                </a:solidFill>
              </a:rPr>
              <a:t>, for example: in case of natural disasters can </a:t>
            </a:r>
            <a:r>
              <a:rPr lang="fr" dirty="0" smtClean="0">
                <a:solidFill>
                  <a:schemeClr val="tx1">
                    <a:lumMod val="95000"/>
                  </a:schemeClr>
                </a:solidFill>
              </a:rPr>
              <a:t>find</a:t>
            </a:r>
            <a:r>
              <a:rPr lang="fr" dirty="0">
                <a:solidFill>
                  <a:schemeClr val="tx1">
                    <a:lumMod val="95000"/>
                  </a:schemeClr>
                </a:solidFill>
              </a:rPr>
              <a:t> </a:t>
            </a:r>
            <a:r>
              <a:rPr lang="fr" dirty="0" smtClean="0">
                <a:solidFill>
                  <a:schemeClr val="tx1">
                    <a:lumMod val="95000"/>
                  </a:schemeClr>
                </a:solidFill>
              </a:rPr>
              <a:t>the </a:t>
            </a:r>
            <a:r>
              <a:rPr lang="fr" dirty="0">
                <a:solidFill>
                  <a:schemeClr val="tx1">
                    <a:lumMod val="95000"/>
                  </a:schemeClr>
                </a:solidFill>
              </a:rPr>
              <a:t>entity Type Disaster (Disaster), or Evaluation of </a:t>
            </a:r>
            <a:r>
              <a:rPr lang="fr" dirty="0" smtClean="0">
                <a:solidFill>
                  <a:schemeClr val="tx1">
                    <a:lumMod val="95000"/>
                  </a:schemeClr>
                </a:solidFill>
              </a:rPr>
              <a:t>the</a:t>
            </a:r>
            <a:r>
              <a:rPr lang="fr" dirty="0">
                <a:solidFill>
                  <a:schemeClr val="tx1">
                    <a:lumMod val="95000"/>
                  </a:schemeClr>
                </a:solidFill>
              </a:rPr>
              <a:t> </a:t>
            </a:r>
            <a:r>
              <a:rPr lang="fr" dirty="0" smtClean="0">
                <a:solidFill>
                  <a:schemeClr val="tx1">
                    <a:lumMod val="95000"/>
                  </a:schemeClr>
                </a:solidFill>
              </a:rPr>
              <a:t>disaster </a:t>
            </a:r>
            <a:r>
              <a:rPr lang="fr" dirty="0">
                <a:solidFill>
                  <a:schemeClr val="tx1">
                    <a:lumMod val="95000"/>
                  </a:schemeClr>
                </a:solidFill>
              </a:rPr>
              <a:t>(Evaluation), Expert, and Area ...</a:t>
            </a:r>
            <a:endParaRPr dirty="0">
              <a:solidFill>
                <a:schemeClr val="tx1">
                  <a:lumMod val="95000"/>
                </a:schemeClr>
              </a:solidFill>
            </a:endParaRPr>
          </a:p>
        </p:txBody>
      </p:sp>
      <p:sp>
        <p:nvSpPr>
          <p:cNvPr id="58" name="Google Shape;58;p13"/>
          <p:cNvSpPr txBox="1"/>
          <p:nvPr/>
        </p:nvSpPr>
        <p:spPr>
          <a:xfrm>
            <a:off x="2191525" y="2396400"/>
            <a:ext cx="5265600" cy="11232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fr" dirty="0">
                <a:solidFill>
                  <a:schemeClr val="tx1">
                    <a:lumMod val="95000"/>
                  </a:schemeClr>
                </a:solidFill>
              </a:rPr>
              <a:t>The attribute defined better the entity, by defining it </a:t>
            </a:r>
            <a:r>
              <a:rPr lang="fr" dirty="0" smtClean="0">
                <a:solidFill>
                  <a:schemeClr val="tx1">
                    <a:lumMod val="95000"/>
                  </a:schemeClr>
                </a:solidFill>
              </a:rPr>
              <a:t>is</a:t>
            </a:r>
            <a:r>
              <a:rPr lang="fr" dirty="0">
                <a:solidFill>
                  <a:schemeClr val="tx1">
                    <a:lumMod val="95000"/>
                  </a:schemeClr>
                </a:solidFill>
              </a:rPr>
              <a:t> </a:t>
            </a:r>
            <a:r>
              <a:rPr lang="fr" dirty="0" smtClean="0">
                <a:solidFill>
                  <a:schemeClr val="tx1">
                    <a:lumMod val="95000"/>
                  </a:schemeClr>
                </a:solidFill>
              </a:rPr>
              <a:t>different </a:t>
            </a:r>
            <a:r>
              <a:rPr lang="fr" dirty="0">
                <a:solidFill>
                  <a:schemeClr val="tx1">
                    <a:lumMod val="95000"/>
                  </a:schemeClr>
                </a:solidFill>
              </a:rPr>
              <a:t>components if makes the case of the </a:t>
            </a:r>
            <a:r>
              <a:rPr lang="fr" dirty="0" smtClean="0">
                <a:solidFill>
                  <a:schemeClr val="tx1">
                    <a:lumMod val="95000"/>
                  </a:schemeClr>
                </a:solidFill>
              </a:rPr>
              <a:t>Disaster</a:t>
            </a:r>
            <a:r>
              <a:rPr lang="fr" dirty="0">
                <a:solidFill>
                  <a:schemeClr val="tx1">
                    <a:lumMod val="95000"/>
                  </a:schemeClr>
                </a:solidFill>
              </a:rPr>
              <a:t> </a:t>
            </a:r>
            <a:r>
              <a:rPr lang="fr" dirty="0" smtClean="0">
                <a:solidFill>
                  <a:schemeClr val="tx1">
                    <a:lumMod val="95000"/>
                  </a:schemeClr>
                </a:solidFill>
              </a:rPr>
              <a:t>entity</a:t>
            </a:r>
            <a:r>
              <a:rPr lang="fr" dirty="0">
                <a:solidFill>
                  <a:schemeClr val="tx1">
                    <a:lumMod val="95000"/>
                  </a:schemeClr>
                </a:solidFill>
              </a:rPr>
              <a:t>, finds (the name, Causes, Degree of Disaster ...)</a:t>
            </a:r>
            <a:endParaRPr dirty="0">
              <a:solidFill>
                <a:schemeClr val="tx1">
                  <a:lumMod val="95000"/>
                </a:schemeClr>
              </a:solidFill>
            </a:endParaRPr>
          </a:p>
        </p:txBody>
      </p:sp>
      <p:sp>
        <p:nvSpPr>
          <p:cNvPr id="59" name="Google Shape;59;p13"/>
          <p:cNvSpPr/>
          <p:nvPr/>
        </p:nvSpPr>
        <p:spPr>
          <a:xfrm>
            <a:off x="374275" y="3677300"/>
            <a:ext cx="1781700" cy="7293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t>Relation</a:t>
            </a:r>
            <a:endParaRPr b="1"/>
          </a:p>
        </p:txBody>
      </p:sp>
      <p:sp>
        <p:nvSpPr>
          <p:cNvPr id="60" name="Google Shape;60;p13"/>
          <p:cNvSpPr txBox="1"/>
          <p:nvPr/>
        </p:nvSpPr>
        <p:spPr>
          <a:xfrm>
            <a:off x="2191525" y="3223950"/>
            <a:ext cx="5336700" cy="2837700"/>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Ø"/>
            </a:pPr>
            <a:r>
              <a:rPr lang="fr" dirty="0">
                <a:solidFill>
                  <a:schemeClr val="tx1">
                    <a:lumMod val="95000"/>
                  </a:schemeClr>
                </a:solidFill>
              </a:rPr>
              <a:t>The relation represents the action that one can </a:t>
            </a:r>
            <a:r>
              <a:rPr lang="fr" dirty="0" smtClean="0">
                <a:solidFill>
                  <a:schemeClr val="tx1">
                    <a:lumMod val="95000"/>
                  </a:schemeClr>
                </a:solidFill>
              </a:rPr>
              <a:t>generate through </a:t>
            </a:r>
            <a:r>
              <a:rPr lang="fr" dirty="0">
                <a:solidFill>
                  <a:schemeClr val="tx1">
                    <a:lumMod val="95000"/>
                  </a:schemeClr>
                </a:solidFill>
              </a:rPr>
              <a:t>two entities, it defines the action in order to understand well the relation between two </a:t>
            </a:r>
            <a:r>
              <a:rPr lang="fr" dirty="0" smtClean="0">
                <a:solidFill>
                  <a:schemeClr val="tx1">
                    <a:lumMod val="95000"/>
                  </a:schemeClr>
                </a:solidFill>
              </a:rPr>
              <a:t>entities</a:t>
            </a:r>
          </a:p>
          <a:p>
            <a:pPr marL="285750" lvl="2" indent="-285750">
              <a:buFont typeface="Wingdings" panose="05000000000000000000" pitchFamily="2" charset="2"/>
              <a:buChar char="Ø"/>
            </a:pPr>
            <a:r>
              <a:rPr lang="fr" dirty="0" smtClean="0">
                <a:solidFill>
                  <a:schemeClr val="tx1">
                    <a:lumMod val="95000"/>
                  </a:schemeClr>
                </a:solidFill>
              </a:rPr>
              <a:t>example</a:t>
            </a:r>
            <a:r>
              <a:rPr lang="fr" dirty="0">
                <a:solidFill>
                  <a:schemeClr val="tx1">
                    <a:lumMod val="95000"/>
                  </a:schemeClr>
                </a:solidFill>
              </a:rPr>
              <a:t>: the action (Evaluate by) which writes the relation between the measure of the danger of the Disaster and the experts who assess it ... Basically this relations facilitates the understanding of the ontology and yhe relation between their differents entities.</a:t>
            </a:r>
            <a:endParaRPr dirty="0">
              <a:solidFill>
                <a:schemeClr val="tx1">
                  <a:lumMod val="95000"/>
                </a:schemeClr>
              </a:solidFill>
            </a:endParaRPr>
          </a:p>
        </p:txBody>
      </p:sp>
    </p:spTree>
    <p:extLst>
      <p:ext uri="{BB962C8B-B14F-4D97-AF65-F5344CB8AC3E}">
        <p14:creationId xmlns:p14="http://schemas.microsoft.com/office/powerpoint/2010/main" val="1557158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72" name="Google Shape;72;p15"/>
          <p:cNvPicPr preferRelativeResize="0"/>
          <p:nvPr/>
        </p:nvPicPr>
        <p:blipFill>
          <a:blip r:embed="rId3">
            <a:alphaModFix/>
          </a:blip>
          <a:stretch>
            <a:fillRect/>
          </a:stretch>
        </p:blipFill>
        <p:spPr>
          <a:xfrm>
            <a:off x="82775" y="118225"/>
            <a:ext cx="8981751" cy="4907051"/>
          </a:xfrm>
          <a:prstGeom prst="rect">
            <a:avLst/>
          </a:prstGeom>
          <a:noFill/>
          <a:ln>
            <a:noFill/>
          </a:ln>
        </p:spPr>
      </p:pic>
    </p:spTree>
    <p:extLst>
      <p:ext uri="{BB962C8B-B14F-4D97-AF65-F5344CB8AC3E}">
        <p14:creationId xmlns:p14="http://schemas.microsoft.com/office/powerpoint/2010/main" val="15429213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1636</TotalTime>
  <Words>2351</Words>
  <Application>Microsoft Office PowerPoint</Application>
  <PresentationFormat>On-screen Show (16:9)</PresentationFormat>
  <Paragraphs>388</Paragraphs>
  <Slides>38</Slides>
  <Notes>9</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Ion</vt:lpstr>
      <vt:lpstr>Metholodogy for Creating Custom Wiki base</vt:lpstr>
      <vt:lpstr>Abstract</vt:lpstr>
      <vt:lpstr>Methodology</vt:lpstr>
      <vt:lpstr>Methodology</vt:lpstr>
      <vt:lpstr>Methodology</vt:lpstr>
      <vt:lpstr>Methodology</vt:lpstr>
      <vt:lpstr>Organize and structure the domain </vt:lpstr>
      <vt:lpstr>PowerPoint Presentation</vt:lpstr>
      <vt:lpstr>PowerPoint Presentation</vt:lpstr>
      <vt:lpstr>PowerPoint Presentation</vt:lpstr>
      <vt:lpstr>PowerPoint Presentation</vt:lpstr>
      <vt:lpstr>PowerPoint Presentation</vt:lpstr>
      <vt:lpstr>Resource management </vt:lpstr>
      <vt:lpstr>Plan Collaboration Platform</vt:lpstr>
      <vt:lpstr>Some of the examples</vt:lpstr>
      <vt:lpstr>Wiki-Base instantiation </vt:lpstr>
      <vt:lpstr>Docker Initiation steps </vt:lpstr>
      <vt:lpstr>Functionality on our wiki</vt:lpstr>
      <vt:lpstr>Start with some basics</vt:lpstr>
      <vt:lpstr>Work with extensions </vt:lpstr>
      <vt:lpstr>Import pages and category from wikis site</vt:lpstr>
      <vt:lpstr>Uploading files&amp; Check changes </vt:lpstr>
      <vt:lpstr>Identify the data sources </vt:lpstr>
      <vt:lpstr>PowerPoint Presentation</vt:lpstr>
      <vt:lpstr>Dataset Import </vt:lpstr>
      <vt:lpstr>Bot request</vt:lpstr>
      <vt:lpstr>Sparql techniques to query data from data-sources like wikidata and wikipedia</vt:lpstr>
      <vt:lpstr>Sparql techniques to query data from data-sources like DBpedia</vt:lpstr>
      <vt:lpstr>Query Result from (S-Sparql, P-Protocol,A-And,R-RDF,Q-Query,L-Language</vt:lpstr>
      <vt:lpstr>Customized Search Engine</vt:lpstr>
      <vt:lpstr>Create Custom Search Engine</vt:lpstr>
      <vt:lpstr>API Query  : Spareql</vt:lpstr>
      <vt:lpstr>Search Engine</vt:lpstr>
      <vt:lpstr>Background Monitoring System</vt:lpstr>
      <vt:lpstr>Background Monitoring System</vt:lpstr>
      <vt:lpstr>Background Monitoring System</vt:lpstr>
      <vt:lpstr>Background monitoring System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Wikibase For Natural Disasters</dc:title>
  <cp:lastModifiedBy>ADMIN</cp:lastModifiedBy>
  <cp:revision>145</cp:revision>
  <dcterms:modified xsi:type="dcterms:W3CDTF">2020-03-18T20:42:28Z</dcterms:modified>
</cp:coreProperties>
</file>