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7"/>
  </p:notesMasterIdLst>
  <p:sldIdLst>
    <p:sldId id="256" r:id="rId2"/>
    <p:sldId id="282" r:id="rId3"/>
    <p:sldId id="283" r:id="rId4"/>
    <p:sldId id="284" r:id="rId5"/>
    <p:sldId id="285" r:id="rId6"/>
    <p:sldId id="286" r:id="rId7"/>
    <p:sldId id="298" r:id="rId8"/>
    <p:sldId id="299" r:id="rId9"/>
    <p:sldId id="302" r:id="rId10"/>
    <p:sldId id="305" r:id="rId11"/>
    <p:sldId id="306" r:id="rId12"/>
    <p:sldId id="288" r:id="rId13"/>
    <p:sldId id="263" r:id="rId14"/>
    <p:sldId id="268" r:id="rId15"/>
    <p:sldId id="269" r:id="rId16"/>
    <p:sldId id="270" r:id="rId17"/>
    <p:sldId id="275" r:id="rId18"/>
    <p:sldId id="276" r:id="rId19"/>
    <p:sldId id="289" r:id="rId20"/>
    <p:sldId id="290" r:id="rId21"/>
    <p:sldId id="291" r:id="rId22"/>
    <p:sldId id="297" r:id="rId23"/>
    <p:sldId id="293" r:id="rId24"/>
    <p:sldId id="294" r:id="rId25"/>
    <p:sldId id="295" r:id="rId26"/>
    <p:sldId id="316" r:id="rId27"/>
    <p:sldId id="317" r:id="rId28"/>
    <p:sldId id="318" r:id="rId29"/>
    <p:sldId id="310" r:id="rId30"/>
    <p:sldId id="311" r:id="rId31"/>
    <p:sldId id="312" r:id="rId32"/>
    <p:sldId id="313" r:id="rId33"/>
    <p:sldId id="314" r:id="rId34"/>
    <p:sldId id="315" r:id="rId35"/>
    <p:sldId id="281"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3E92488-04D2-4031-8FBA-CA425271CCC5}">
  <a:tblStyle styleId="{D3E92488-04D2-4031-8FBA-CA425271CC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3896" autoAdjust="0"/>
  </p:normalViewPr>
  <p:slideViewPr>
    <p:cSldViewPr snapToGrid="0">
      <p:cViewPr>
        <p:scale>
          <a:sx n="105" d="100"/>
          <a:sy n="105" d="100"/>
        </p:scale>
        <p:origin x="-39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415178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6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03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e4c73763e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e4c73763e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6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ef7efe42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ef7efe42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26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ef7efe42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ef7efe42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9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e5394d90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e5394d90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51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e4c73763e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e4c73763e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3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e4c73763e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e4c73763e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29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e4c73763e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e4c73763e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4c73763e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4c73763e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81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e4c73763e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e4c73763e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33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3891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411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031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489720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1018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33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57750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7436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15110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8368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6511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38873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99123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2175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3981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3765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43814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98137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2/27/2020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29949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iki.dbpedia.org/" TargetMode="Externa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iki.dbpedia.org/"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www.wikidata.org/wiki/Wikidata:Data_Import_Guide/Step_1:_Choose_data_to_import"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hyperlink" Target="https://accueil.framacalc.org/en/" TargetMode="External"/><Relationship Id="rId5" Type="http://schemas.openxmlformats.org/officeDocument/2006/relationships/hyperlink" Target="https://en.wikipedia.org/wiki/GAFAM" TargetMode="External"/><Relationship Id="rId4" Type="http://schemas.openxmlformats.org/officeDocument/2006/relationships/hyperlink" Target="https://www.wikidata.org/wiki/Wikidata:Dataset_Impor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localhost:7200/"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348442" y="2007550"/>
            <a:ext cx="6384000" cy="65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smtClean="0">
                <a:latin typeface="Times New Roman"/>
                <a:ea typeface="Times New Roman"/>
                <a:cs typeface="Times New Roman"/>
                <a:sym typeface="Times New Roman"/>
              </a:rPr>
              <a:t>Metholodogy </a:t>
            </a:r>
            <a:r>
              <a:rPr lang="en" sz="3600" b="1" dirty="0" smtClean="0">
                <a:latin typeface="Times New Roman"/>
                <a:ea typeface="Times New Roman"/>
                <a:cs typeface="Times New Roman"/>
                <a:sym typeface="Times New Roman"/>
              </a:rPr>
              <a:t>for Creating Custom Wiki base</a:t>
            </a:r>
            <a:endParaRPr sz="3600" b="1" dirty="0">
              <a:latin typeface="Times New Roman"/>
              <a:ea typeface="Times New Roman"/>
              <a:cs typeface="Times New Roman"/>
              <a:sym typeface="Times New Roman"/>
            </a:endParaRPr>
          </a:p>
        </p:txBody>
      </p:sp>
      <p:sp>
        <p:nvSpPr>
          <p:cNvPr id="54" name="Google Shape;54;p13"/>
          <p:cNvSpPr txBox="1">
            <a:spLocks noGrp="1"/>
          </p:cNvSpPr>
          <p:nvPr>
            <p:ph type="subTitle" idx="1"/>
          </p:nvPr>
        </p:nvSpPr>
        <p:spPr>
          <a:xfrm>
            <a:off x="5967592" y="4293701"/>
            <a:ext cx="3529701" cy="75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solidFill>
                  <a:srgbClr val="D9D9D9"/>
                </a:solidFill>
                <a:latin typeface="+mn-lt"/>
                <a:ea typeface="Times New Roman"/>
                <a:cs typeface="Times New Roman"/>
                <a:sym typeface="Times New Roman"/>
              </a:rPr>
              <a:t>Aninda </a:t>
            </a:r>
            <a:r>
              <a:rPr lang="en" sz="1200" dirty="0">
                <a:solidFill>
                  <a:srgbClr val="D9D9D9"/>
                </a:solidFill>
                <a:latin typeface="+mn-lt"/>
                <a:ea typeface="Times New Roman"/>
                <a:cs typeface="Times New Roman"/>
                <a:sym typeface="Times New Roman"/>
              </a:rPr>
              <a:t>Maulik</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Mohamadnour Badr</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Morad Benkaraache</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Dhayananth Dharmalingam</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endParaRPr sz="1200" dirty="0">
              <a:solidFill>
                <a:srgbClr val="D9D9D9"/>
              </a:solidFill>
              <a:latin typeface="+mn-lt"/>
              <a:ea typeface="Times New Roman"/>
              <a:cs typeface="Times New Roman"/>
              <a:sym typeface="Times New Roman"/>
            </a:endParaRPr>
          </a:p>
        </p:txBody>
      </p:sp>
      <p:pic>
        <p:nvPicPr>
          <p:cNvPr id="59" name="Google Shape;59;p13"/>
          <p:cNvPicPr preferRelativeResize="0"/>
          <p:nvPr/>
        </p:nvPicPr>
        <p:blipFill>
          <a:blip r:embed="rId3">
            <a:alphaModFix/>
          </a:blip>
          <a:stretch>
            <a:fillRect/>
          </a:stretch>
        </p:blipFill>
        <p:spPr>
          <a:xfrm>
            <a:off x="119574" y="4183356"/>
            <a:ext cx="2213670" cy="79777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362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a:t>
            </a:r>
            <a:endParaRPr/>
          </a:p>
        </p:txBody>
      </p:sp>
      <p:pic>
        <p:nvPicPr>
          <p:cNvPr id="121" name="Google Shape;121;p21"/>
          <p:cNvPicPr preferRelativeResize="0"/>
          <p:nvPr/>
        </p:nvPicPr>
        <p:blipFill>
          <a:blip r:embed="rId3">
            <a:alphaModFix/>
          </a:blip>
          <a:stretch>
            <a:fillRect/>
          </a:stretch>
        </p:blipFill>
        <p:spPr>
          <a:xfrm>
            <a:off x="0" y="0"/>
            <a:ext cx="9144000" cy="4991100"/>
          </a:xfrm>
          <a:prstGeom prst="rect">
            <a:avLst/>
          </a:prstGeom>
          <a:noFill/>
          <a:ln>
            <a:noFill/>
          </a:ln>
        </p:spPr>
      </p:pic>
    </p:spTree>
    <p:extLst>
      <p:ext uri="{BB962C8B-B14F-4D97-AF65-F5344CB8AC3E}">
        <p14:creationId xmlns:p14="http://schemas.microsoft.com/office/powerpoint/2010/main" val="142000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data</a:t>
            </a:r>
            <a:endParaRPr/>
          </a:p>
        </p:txBody>
      </p:sp>
      <p:sp>
        <p:nvSpPr>
          <p:cNvPr id="127" name="Google Shape;127;p22"/>
          <p:cNvSpPr txBox="1"/>
          <p:nvPr/>
        </p:nvSpPr>
        <p:spPr>
          <a:xfrm>
            <a:off x="152400" y="1234450"/>
            <a:ext cx="7226100" cy="8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tx1">
                    <a:lumMod val="75000"/>
                  </a:schemeClr>
                </a:solidFill>
                <a:latin typeface="Roboto"/>
                <a:ea typeface="Roboto"/>
                <a:cs typeface="Roboto"/>
                <a:sym typeface="Roboto"/>
              </a:rPr>
              <a:t>We can add some data manually from create new property.</a:t>
            </a:r>
            <a:endParaRPr b="1">
              <a:solidFill>
                <a:schemeClr val="tx1">
                  <a:lumMod val="75000"/>
                </a:schemeClr>
              </a:solidFill>
              <a:latin typeface="Roboto"/>
              <a:ea typeface="Roboto"/>
              <a:cs typeface="Roboto"/>
              <a:sym typeface="Roboto"/>
            </a:endParaRPr>
          </a:p>
        </p:txBody>
      </p:sp>
      <p:pic>
        <p:nvPicPr>
          <p:cNvPr id="128" name="Google Shape;128;p22"/>
          <p:cNvPicPr preferRelativeResize="0"/>
          <p:nvPr/>
        </p:nvPicPr>
        <p:blipFill>
          <a:blip r:embed="rId3">
            <a:alphaModFix/>
          </a:blip>
          <a:stretch>
            <a:fillRect/>
          </a:stretch>
        </p:blipFill>
        <p:spPr>
          <a:xfrm>
            <a:off x="152400" y="1655950"/>
            <a:ext cx="8991601" cy="3335151"/>
          </a:xfrm>
          <a:prstGeom prst="rect">
            <a:avLst/>
          </a:prstGeom>
          <a:noFill/>
          <a:ln>
            <a:noFill/>
          </a:ln>
        </p:spPr>
      </p:pic>
    </p:spTree>
    <p:extLst>
      <p:ext uri="{BB962C8B-B14F-4D97-AF65-F5344CB8AC3E}">
        <p14:creationId xmlns:p14="http://schemas.microsoft.com/office/powerpoint/2010/main" val="951429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Task 6, 7, 8 : Identify the data sources </a:t>
            </a:r>
            <a:endParaRPr lang="en-US" dirty="0"/>
          </a:p>
        </p:txBody>
      </p:sp>
      <p:sp>
        <p:nvSpPr>
          <p:cNvPr id="3" name="Text Placeholder 2"/>
          <p:cNvSpPr>
            <a:spLocks noGrp="1"/>
          </p:cNvSpPr>
          <p:nvPr>
            <p:ph type="body" idx="1"/>
          </p:nvPr>
        </p:nvSpPr>
        <p:spPr/>
        <p:txBody>
          <a:bodyPr/>
          <a:lstStyle/>
          <a:p>
            <a:pPr marL="285750" lvl="0" indent="-285750">
              <a:buFont typeface="Wingdings" panose="05000000000000000000" pitchFamily="2" charset="2"/>
              <a:buChar char="Ø"/>
            </a:pPr>
            <a:r>
              <a:rPr lang="en-SG" sz="1400" dirty="0" smtClean="0">
                <a:latin typeface="+mn-lt"/>
              </a:rPr>
              <a:t>Identify available data sources (RDF – Data sources)</a:t>
            </a:r>
          </a:p>
          <a:p>
            <a:pPr marL="285750" lvl="0" indent="-285750">
              <a:buFont typeface="Wingdings" panose="05000000000000000000" pitchFamily="2" charset="2"/>
              <a:buChar char="Ø"/>
            </a:pPr>
            <a:endParaRPr lang="en-SG" sz="1400" dirty="0" smtClean="0">
              <a:latin typeface="+mn-lt"/>
            </a:endParaRPr>
          </a:p>
          <a:p>
            <a:pPr marL="285750" lvl="0" indent="-285750">
              <a:buFont typeface="Wingdings" panose="05000000000000000000" pitchFamily="2" charset="2"/>
              <a:buChar char="Ø"/>
            </a:pPr>
            <a:r>
              <a:rPr lang="en-US" sz="1400" dirty="0">
                <a:latin typeface="+mn-lt"/>
                <a:ea typeface="Times New Roman"/>
                <a:cs typeface="Times New Roman"/>
                <a:sym typeface="Times New Roman"/>
              </a:rPr>
              <a:t>Wikipedia, </a:t>
            </a:r>
            <a:r>
              <a:rPr lang="en-US" sz="1400" dirty="0" err="1">
                <a:latin typeface="+mn-lt"/>
                <a:ea typeface="Times New Roman"/>
                <a:cs typeface="Times New Roman"/>
                <a:sym typeface="Times New Roman"/>
              </a:rPr>
              <a:t>Wikidata</a:t>
            </a:r>
            <a:r>
              <a:rPr lang="en-US" sz="1400" dirty="0">
                <a:latin typeface="+mn-lt"/>
                <a:ea typeface="Times New Roman"/>
                <a:cs typeface="Times New Roman"/>
                <a:sym typeface="Times New Roman"/>
              </a:rPr>
              <a:t>, </a:t>
            </a:r>
            <a:r>
              <a:rPr lang="en-US" sz="1400" dirty="0" err="1">
                <a:latin typeface="+mn-lt"/>
                <a:ea typeface="Times New Roman"/>
                <a:cs typeface="Times New Roman"/>
                <a:sym typeface="Times New Roman"/>
              </a:rPr>
              <a:t>WikiMedia</a:t>
            </a:r>
            <a:r>
              <a:rPr lang="en-US" sz="1400" dirty="0">
                <a:latin typeface="+mn-lt"/>
                <a:ea typeface="Times New Roman"/>
                <a:cs typeface="Times New Roman"/>
                <a:sym typeface="Times New Roman"/>
              </a:rPr>
              <a:t>, </a:t>
            </a:r>
            <a:r>
              <a:rPr lang="en-US" sz="1400" dirty="0" err="1">
                <a:latin typeface="+mn-lt"/>
                <a:ea typeface="Times New Roman"/>
                <a:cs typeface="Times New Roman"/>
                <a:sym typeface="Times New Roman"/>
              </a:rPr>
              <a:t>DBPedia</a:t>
            </a:r>
            <a:r>
              <a:rPr lang="en-US" sz="1400" dirty="0">
                <a:latin typeface="+mn-lt"/>
                <a:ea typeface="Times New Roman"/>
                <a:cs typeface="Times New Roman"/>
                <a:sym typeface="Times New Roman"/>
              </a:rPr>
              <a:t> (</a:t>
            </a:r>
            <a:r>
              <a:rPr lang="en-US" sz="1400" u="sng" dirty="0">
                <a:latin typeface="+mn-lt"/>
                <a:ea typeface="Times New Roman"/>
                <a:cs typeface="Times New Roman"/>
                <a:sym typeface="Times New Roman"/>
                <a:hlinkClick r:id="rId2"/>
              </a:rPr>
              <a:t>https://wiki.dbpedia.org</a:t>
            </a:r>
            <a:r>
              <a:rPr lang="en-US" sz="1400" u="sng" dirty="0" smtClean="0">
                <a:latin typeface="+mn-lt"/>
                <a:ea typeface="Times New Roman"/>
                <a:cs typeface="Times New Roman"/>
                <a:sym typeface="Times New Roman"/>
                <a:hlinkClick r:id="rId2"/>
              </a:rPr>
              <a:t>/</a:t>
            </a:r>
            <a:r>
              <a:rPr lang="en-US" sz="1400" dirty="0" smtClean="0">
                <a:latin typeface="+mn-lt"/>
                <a:ea typeface="Times New Roman"/>
                <a:cs typeface="Times New Roman"/>
                <a:sym typeface="Times New Roman"/>
              </a:rPr>
              <a:t>), </a:t>
            </a:r>
            <a:r>
              <a:rPr lang="en-US" sz="1400" dirty="0"/>
              <a:t>Amazon Neptune</a:t>
            </a:r>
            <a:endParaRPr lang="en-US" sz="1400" dirty="0" smtClean="0">
              <a:latin typeface="+mn-lt"/>
              <a:ea typeface="Times New Roman"/>
              <a:cs typeface="Times New Roman"/>
              <a:sym typeface="Times New Roman"/>
            </a:endParaRPr>
          </a:p>
          <a:p>
            <a:pPr marL="285750" lvl="0" indent="-285750">
              <a:buFont typeface="Wingdings" panose="05000000000000000000" pitchFamily="2" charset="2"/>
              <a:buChar char="Ø"/>
            </a:pPr>
            <a:endParaRPr lang="en-AU" sz="1400" dirty="0">
              <a:latin typeface="+mn-lt"/>
              <a:ea typeface="Times New Roman"/>
              <a:cs typeface="Times New Roman"/>
              <a:sym typeface="Times New Roman"/>
            </a:endParaRPr>
          </a:p>
          <a:p>
            <a:pPr marL="285750" lvl="0" indent="-285750">
              <a:buFont typeface="Wingdings" panose="05000000000000000000" pitchFamily="2" charset="2"/>
              <a:buChar char="Ø"/>
            </a:pPr>
            <a:r>
              <a:rPr lang="en-AU" sz="1400" dirty="0" smtClean="0">
                <a:latin typeface="+mn-lt"/>
                <a:ea typeface="Times New Roman"/>
                <a:cs typeface="Times New Roman"/>
                <a:sym typeface="Times New Roman"/>
              </a:rPr>
              <a:t>Check data availability</a:t>
            </a:r>
            <a:endParaRPr lang="en-US" sz="1400" dirty="0" smtClean="0">
              <a:latin typeface="+mn-lt"/>
              <a:ea typeface="Times New Roman"/>
              <a:cs typeface="Times New Roman"/>
              <a:sym typeface="Times New Roman"/>
            </a:endParaRPr>
          </a:p>
          <a:p>
            <a:pPr marL="285750" lvl="0" indent="-285750">
              <a:buFont typeface="Wingdings" panose="05000000000000000000" pitchFamily="2" charset="2"/>
              <a:buChar char="Ø"/>
            </a:pPr>
            <a:endParaRPr lang="en-AU" sz="1400" dirty="0">
              <a:latin typeface="+mn-lt"/>
              <a:cs typeface="Times New Roman"/>
              <a:sym typeface="Times New Roman"/>
            </a:endParaRPr>
          </a:p>
          <a:p>
            <a:pPr marL="285750" lvl="0" indent="-285750">
              <a:buFont typeface="Wingdings" panose="05000000000000000000" pitchFamily="2" charset="2"/>
              <a:buChar char="Ø"/>
            </a:pPr>
            <a:r>
              <a:rPr lang="en-US" sz="1400" dirty="0" smtClean="0">
                <a:latin typeface="+mn-lt"/>
                <a:ea typeface="Times New Roman"/>
                <a:cs typeface="Times New Roman"/>
                <a:sym typeface="Times New Roman"/>
              </a:rPr>
              <a:t>Select Data sources by considering community requirement and domain</a:t>
            </a:r>
          </a:p>
          <a:p>
            <a:pPr marL="285750" lvl="0" indent="-285750">
              <a:buFont typeface="Wingdings" panose="05000000000000000000" pitchFamily="2" charset="2"/>
              <a:buChar char="Ø"/>
            </a:pPr>
            <a:endParaRPr lang="en-AU" sz="1400" dirty="0">
              <a:latin typeface="+mn-lt"/>
              <a:ea typeface="Times New Roman"/>
              <a:cs typeface="Times New Roman"/>
              <a:sym typeface="Times New Roman"/>
            </a:endParaRPr>
          </a:p>
          <a:p>
            <a:pPr marL="285750" lvl="0" indent="-285750">
              <a:buFont typeface="Wingdings" panose="05000000000000000000" pitchFamily="2" charset="2"/>
              <a:buChar char="Ø"/>
            </a:pPr>
            <a:r>
              <a:rPr lang="en-AU" sz="1400" dirty="0" smtClean="0">
                <a:latin typeface="+mn-lt"/>
                <a:ea typeface="Times New Roman"/>
                <a:cs typeface="Times New Roman"/>
                <a:sym typeface="Times New Roman"/>
              </a:rPr>
              <a:t>Validate the data sources with community members</a:t>
            </a:r>
          </a:p>
          <a:p>
            <a:pPr marL="285750" lvl="0" indent="-285750">
              <a:buFont typeface="Wingdings" panose="05000000000000000000" pitchFamily="2" charset="2"/>
              <a:buChar char="Ø"/>
            </a:pPr>
            <a:endParaRPr lang="en-AU" sz="1400" dirty="0">
              <a:latin typeface="+mn-lt"/>
              <a:ea typeface="Times New Roman"/>
              <a:cs typeface="Times New Roman"/>
              <a:sym typeface="Times New Roman"/>
            </a:endParaRPr>
          </a:p>
          <a:p>
            <a:pPr marL="285750" lvl="0" indent="-285750">
              <a:buFont typeface="Wingdings" panose="05000000000000000000" pitchFamily="2" charset="2"/>
              <a:buChar char="Ø"/>
            </a:pPr>
            <a:r>
              <a:rPr lang="en-AU" sz="1400" dirty="0" smtClean="0">
                <a:latin typeface="+mn-lt"/>
                <a:ea typeface="Times New Roman"/>
                <a:cs typeface="Times New Roman"/>
                <a:sym typeface="Times New Roman"/>
              </a:rPr>
              <a:t>Identify required data set from those selected data source and check data accessible privilege (Data protection act, Patent rights) </a:t>
            </a:r>
            <a:endParaRPr lang="en-US" sz="1400" dirty="0" smtClean="0">
              <a:latin typeface="+mn-lt"/>
              <a:ea typeface="Times New Roman"/>
              <a:cs typeface="Times New Roman"/>
              <a:sym typeface="Times New Roman"/>
            </a:endParaRPr>
          </a:p>
          <a:p>
            <a:pPr marL="285750" lvl="0" indent="-285750">
              <a:buFont typeface="Wingdings" panose="05000000000000000000" pitchFamily="2" charset="2"/>
              <a:buChar char="Ø"/>
            </a:pPr>
            <a:endParaRPr lang="en-AU" sz="1400" dirty="0">
              <a:latin typeface="+mn-lt"/>
              <a:cs typeface="Times New Roman"/>
              <a:sym typeface="Times New Roman"/>
            </a:endParaRPr>
          </a:p>
          <a:p>
            <a:pPr marL="285750" lvl="0" indent="-285750">
              <a:buFont typeface="Wingdings" panose="05000000000000000000" pitchFamily="2" charset="2"/>
              <a:buChar char="Ø"/>
            </a:pPr>
            <a:endParaRPr lang="en-SG" sz="1400" dirty="0" smtClean="0">
              <a:latin typeface="+mn-lt"/>
            </a:endParaRPr>
          </a:p>
          <a:p>
            <a:pPr marL="114300" lvl="0" indent="0">
              <a:buNone/>
            </a:pPr>
            <a:endParaRPr lang="en-AU" sz="1400" dirty="0">
              <a:latin typeface="+mn-lt"/>
              <a:ea typeface="Times New Roman"/>
              <a:cs typeface="Times New Roman"/>
              <a:sym typeface="Times New Roman"/>
            </a:endParaRPr>
          </a:p>
          <a:p>
            <a:pPr marL="114300" lvl="0" indent="0">
              <a:buNone/>
            </a:pPr>
            <a:endParaRPr lang="en-US" sz="1400" dirty="0">
              <a:latin typeface="+mn-lt"/>
              <a:ea typeface="Times New Roman"/>
              <a:cs typeface="Times New Roman"/>
              <a:sym typeface="Times New Roman"/>
            </a:endParaRPr>
          </a:p>
        </p:txBody>
      </p:sp>
      <p:pic>
        <p:nvPicPr>
          <p:cNvPr id="4" name="Google Shape;114;p19"/>
          <p:cNvPicPr preferRelativeResize="0"/>
          <p:nvPr/>
        </p:nvPicPr>
        <p:blipFill>
          <a:blip r:embed="rId3">
            <a:alphaModFix/>
          </a:blip>
          <a:stretch>
            <a:fillRect/>
          </a:stretch>
        </p:blipFill>
        <p:spPr>
          <a:xfrm>
            <a:off x="7746715" y="3971464"/>
            <a:ext cx="893851" cy="1026114"/>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576" y="4073340"/>
            <a:ext cx="1164405" cy="8223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938" y="3971464"/>
            <a:ext cx="1354846" cy="834871"/>
          </a:xfrm>
          <a:prstGeom prst="rect">
            <a:avLst/>
          </a:prstGeom>
        </p:spPr>
      </p:pic>
    </p:spTree>
    <p:extLst>
      <p:ext uri="{BB962C8B-B14F-4D97-AF65-F5344CB8AC3E}">
        <p14:creationId xmlns:p14="http://schemas.microsoft.com/office/powerpoint/2010/main" val="322946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404850" y="0"/>
            <a:ext cx="7989900" cy="10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ea typeface="Arial"/>
                <a:cs typeface="Arial"/>
                <a:sym typeface="Arial"/>
              </a:rPr>
              <a:t>	 	 	 	</a:t>
            </a:r>
            <a:endParaRPr sz="1100" dirty="0">
              <a:solidFill>
                <a:srgbClr val="000000"/>
              </a:solidFill>
              <a:ea typeface="Arial"/>
              <a:cs typeface="Arial"/>
              <a:sym typeface="Arial"/>
            </a:endParaRPr>
          </a:p>
          <a:p>
            <a:pPr marL="0" lvl="0" indent="0" rtl="0">
              <a:spcBef>
                <a:spcPts val="1200"/>
              </a:spcBef>
              <a:spcAft>
                <a:spcPts val="0"/>
              </a:spcAft>
              <a:buNone/>
            </a:pPr>
            <a:r>
              <a:rPr lang="en" dirty="0" smtClean="0">
                <a:solidFill>
                  <a:srgbClr val="FFFFFF"/>
                </a:solidFill>
                <a:ea typeface="Arial"/>
                <a:cs typeface="Arial"/>
                <a:sym typeface="Arial"/>
              </a:rPr>
              <a:t>The </a:t>
            </a:r>
            <a:r>
              <a:rPr lang="en" dirty="0">
                <a:solidFill>
                  <a:srgbClr val="FFFFFF"/>
                </a:solidFill>
                <a:ea typeface="Arial"/>
                <a:cs typeface="Arial"/>
                <a:sym typeface="Arial"/>
              </a:rPr>
              <a:t>Data sources </a:t>
            </a:r>
            <a:endParaRPr i="1" u="sng" dirty="0">
              <a:solidFill>
                <a:srgbClr val="FFFFFF"/>
              </a:solidFill>
              <a:ea typeface="Arial"/>
              <a:cs typeface="Arial"/>
              <a:sym typeface="Arial"/>
            </a:endParaRPr>
          </a:p>
          <a:p>
            <a:pPr marL="0" lvl="0" indent="0" algn="l" rtl="0">
              <a:spcBef>
                <a:spcPts val="0"/>
              </a:spcBef>
              <a:spcAft>
                <a:spcPts val="0"/>
              </a:spcAft>
              <a:buNone/>
            </a:pPr>
            <a:r>
              <a:rPr lang="en" dirty="0"/>
              <a:t> </a:t>
            </a:r>
            <a:endParaRPr dirty="0"/>
          </a:p>
        </p:txBody>
      </p:sp>
      <p:sp>
        <p:nvSpPr>
          <p:cNvPr id="120" name="Google Shape;120;p20"/>
          <p:cNvSpPr txBox="1">
            <a:spLocks noGrp="1"/>
          </p:cNvSpPr>
          <p:nvPr>
            <p:ph type="body" idx="1"/>
          </p:nvPr>
        </p:nvSpPr>
        <p:spPr>
          <a:xfrm>
            <a:off x="1052550" y="8440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400" dirty="0" smtClean="0"/>
              <a:t>Online Data sources mightnot </a:t>
            </a:r>
            <a:r>
              <a:rPr lang="en" sz="1400" dirty="0"/>
              <a:t>enough </a:t>
            </a:r>
            <a:endParaRPr sz="1400" dirty="0"/>
          </a:p>
          <a:p>
            <a:pPr marL="0" lvl="0" indent="0" algn="l" rtl="0">
              <a:lnSpc>
                <a:spcPct val="100000"/>
              </a:lnSpc>
              <a:spcBef>
                <a:spcPts val="1200"/>
              </a:spcBef>
              <a:spcAft>
                <a:spcPts val="0"/>
              </a:spcAft>
              <a:buNone/>
            </a:pPr>
            <a:endParaRPr sz="1400" dirty="0" smtClean="0"/>
          </a:p>
          <a:p>
            <a:pPr marL="0" lvl="0" indent="0" algn="l" rtl="0">
              <a:lnSpc>
                <a:spcPct val="100000"/>
              </a:lnSpc>
              <a:spcBef>
                <a:spcPts val="1200"/>
              </a:spcBef>
              <a:spcAft>
                <a:spcPts val="0"/>
              </a:spcAft>
              <a:buNone/>
            </a:pPr>
            <a:endParaRPr sz="1400" dirty="0"/>
          </a:p>
          <a:p>
            <a:pPr marL="285750" lvl="0" indent="-285750" algn="l" rtl="0">
              <a:lnSpc>
                <a:spcPct val="100000"/>
              </a:lnSpc>
              <a:spcBef>
                <a:spcPts val="1200"/>
              </a:spcBef>
              <a:spcAft>
                <a:spcPts val="0"/>
              </a:spcAft>
              <a:buFont typeface="Wingdings" panose="05000000000000000000" pitchFamily="2" charset="2"/>
              <a:buChar char="Ø"/>
            </a:pPr>
            <a:r>
              <a:rPr lang="en" sz="1400" dirty="0"/>
              <a:t>If we are looking for a very scientific or very specific domain (such as protection data), we can't find everything on Wikipedia. </a:t>
            </a:r>
            <a:endParaRPr sz="1400" dirty="0"/>
          </a:p>
          <a:p>
            <a:pPr marL="285750" lvl="0" indent="-285750" algn="l" rtl="0">
              <a:lnSpc>
                <a:spcPct val="100000"/>
              </a:lnSpc>
              <a:spcBef>
                <a:spcPts val="1200"/>
              </a:spcBef>
              <a:spcAft>
                <a:spcPts val="0"/>
              </a:spcAft>
              <a:buFont typeface="Wingdings" panose="05000000000000000000" pitchFamily="2" charset="2"/>
              <a:buChar char="Ø"/>
            </a:pPr>
            <a:r>
              <a:rPr lang="en" sz="1400" dirty="0"/>
              <a:t>So we still have to find out about it on other website like (open classroom , universliste, formadoct, google form ...) dedicated to research for the domain, even if sometimes it pays, or we can go further by contacting experts in this field.</a:t>
            </a:r>
            <a:endParaRPr sz="1400" dirty="0"/>
          </a:p>
          <a:p>
            <a:pPr marL="0" lvl="0" indent="0" algn="l" rtl="0">
              <a:spcBef>
                <a:spcPts val="0"/>
              </a:spcBef>
              <a:spcAft>
                <a:spcPts val="0"/>
              </a:spcAft>
              <a:buNone/>
            </a:pPr>
            <a:endParaRPr sz="1400" dirty="0"/>
          </a:p>
          <a:p>
            <a:pPr marL="0" lvl="0" indent="0" algn="l" rtl="0">
              <a:spcBef>
                <a:spcPts val="1600"/>
              </a:spcBef>
              <a:spcAft>
                <a:spcPts val="0"/>
              </a:spcAft>
              <a:buNone/>
            </a:pPr>
            <a:endParaRPr sz="1400" dirty="0"/>
          </a:p>
          <a:p>
            <a:pPr marL="0" lvl="0" indent="0" algn="l" rtl="0">
              <a:lnSpc>
                <a:spcPct val="100000"/>
              </a:lnSpc>
              <a:spcBef>
                <a:spcPts val="1600"/>
              </a:spcBef>
              <a:spcAft>
                <a:spcPts val="0"/>
              </a:spcAft>
              <a:buNone/>
            </a:pPr>
            <a:endParaRPr sz="1400" dirty="0"/>
          </a:p>
          <a:p>
            <a:pPr marL="0" lvl="0" indent="0" algn="l" rtl="0">
              <a:spcBef>
                <a:spcPts val="0"/>
              </a:spcBef>
              <a:spcAft>
                <a:spcPts val="1600"/>
              </a:spcAft>
              <a:buNone/>
            </a:pPr>
            <a:endParaRPr sz="1400" dirty="0"/>
          </a:p>
        </p:txBody>
      </p:sp>
      <p:pic>
        <p:nvPicPr>
          <p:cNvPr id="121" name="Google Shape;121;p20"/>
          <p:cNvPicPr preferRelativeResize="0"/>
          <p:nvPr/>
        </p:nvPicPr>
        <p:blipFill>
          <a:blip r:embed="rId3">
            <a:alphaModFix/>
          </a:blip>
          <a:stretch>
            <a:fillRect/>
          </a:stretch>
        </p:blipFill>
        <p:spPr>
          <a:xfrm>
            <a:off x="6986136" y="844050"/>
            <a:ext cx="1127314" cy="1294175"/>
          </a:xfrm>
          <a:prstGeom prst="rect">
            <a:avLst/>
          </a:prstGeom>
          <a:noFill/>
          <a:ln>
            <a:noFill/>
          </a:ln>
        </p:spPr>
      </p:pic>
      <p:pic>
        <p:nvPicPr>
          <p:cNvPr id="122" name="Google Shape;122;p20"/>
          <p:cNvPicPr preferRelativeResize="0"/>
          <p:nvPr/>
        </p:nvPicPr>
        <p:blipFill>
          <a:blip r:embed="rId4">
            <a:alphaModFix/>
          </a:blip>
          <a:stretch>
            <a:fillRect/>
          </a:stretch>
        </p:blipFill>
        <p:spPr>
          <a:xfrm>
            <a:off x="6986136" y="844050"/>
            <a:ext cx="970300" cy="970300"/>
          </a:xfrm>
          <a:prstGeom prst="rect">
            <a:avLst/>
          </a:prstGeom>
          <a:noFill/>
          <a:ln>
            <a:noFill/>
          </a:ln>
        </p:spPr>
      </p:pic>
      <p:pic>
        <p:nvPicPr>
          <p:cNvPr id="124" name="Google Shape;124;p20"/>
          <p:cNvPicPr preferRelativeResize="0"/>
          <p:nvPr/>
        </p:nvPicPr>
        <p:blipFill>
          <a:blip r:embed="rId5">
            <a:alphaModFix/>
          </a:blip>
          <a:stretch>
            <a:fillRect/>
          </a:stretch>
        </p:blipFill>
        <p:spPr>
          <a:xfrm>
            <a:off x="4572000" y="3927300"/>
            <a:ext cx="1536404" cy="1085699"/>
          </a:xfrm>
          <a:prstGeom prst="rect">
            <a:avLst/>
          </a:prstGeom>
          <a:noFill/>
          <a:ln>
            <a:noFill/>
          </a:ln>
        </p:spPr>
      </p:pic>
      <p:pic>
        <p:nvPicPr>
          <p:cNvPr id="125" name="Google Shape;125;p20"/>
          <p:cNvPicPr preferRelativeResize="0"/>
          <p:nvPr/>
        </p:nvPicPr>
        <p:blipFill>
          <a:blip r:embed="rId6">
            <a:alphaModFix/>
          </a:blip>
          <a:stretch>
            <a:fillRect/>
          </a:stretch>
        </p:blipFill>
        <p:spPr>
          <a:xfrm>
            <a:off x="6815754" y="3649893"/>
            <a:ext cx="1455760" cy="12941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Times New Roman"/>
                <a:ea typeface="Times New Roman"/>
                <a:cs typeface="Times New Roman"/>
                <a:sym typeface="Times New Roman"/>
              </a:rPr>
              <a:t>Data Insertion and extraction </a:t>
            </a:r>
            <a:endParaRPr sz="3000">
              <a:solidFill>
                <a:srgbClr val="FFFFFF"/>
              </a:solidFill>
            </a:endParaRPr>
          </a:p>
        </p:txBody>
      </p:sp>
      <p:sp>
        <p:nvSpPr>
          <p:cNvPr id="156" name="Google Shape;156;p25"/>
          <p:cNvSpPr txBox="1">
            <a:spLocks noGrp="1"/>
          </p:cNvSpPr>
          <p:nvPr>
            <p:ph type="body" idx="1"/>
          </p:nvPr>
        </p:nvSpPr>
        <p:spPr>
          <a:xfrm>
            <a:off x="1297500" y="1239400"/>
            <a:ext cx="7038900" cy="323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Wiki base can be a collection of many data sources.</a:t>
            </a:r>
            <a:endParaRPr sz="1800" dirty="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A wiki base community can work together to import data into their wiki base from different bases. </a:t>
            </a:r>
            <a:endParaRPr sz="1800" dirty="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solidFill>
                  <a:srgbClr val="FFFFFF"/>
                </a:solidFill>
                <a:latin typeface="Times New Roman"/>
                <a:ea typeface="Times New Roman"/>
                <a:cs typeface="Times New Roman"/>
                <a:sym typeface="Times New Roman"/>
              </a:rPr>
              <a:t>Some of the data sources can be Wikipedia, Wikidata, WikiMedia, DBPedia (</a:t>
            </a:r>
            <a:r>
              <a:rPr lang="en" sz="1800" u="sng" dirty="0">
                <a:solidFill>
                  <a:srgbClr val="FFFFFF"/>
                </a:solidFill>
                <a:latin typeface="Times New Roman"/>
                <a:ea typeface="Times New Roman"/>
                <a:cs typeface="Times New Roman"/>
                <a:sym typeface="Times New Roman"/>
                <a:hlinkClick r:id="rId3"/>
              </a:rPr>
              <a:t>https://wiki.dbpedia.org/</a:t>
            </a:r>
            <a:r>
              <a:rPr lang="en" sz="1800" dirty="0">
                <a:solidFill>
                  <a:srgbClr val="FFFFFF"/>
                </a:solidFill>
                <a:latin typeface="Times New Roman"/>
                <a:ea typeface="Times New Roman"/>
                <a:cs typeface="Times New Roman"/>
                <a:sym typeface="Times New Roman"/>
              </a:rPr>
              <a:t>)</a:t>
            </a:r>
            <a:r>
              <a:rPr lang="en" sz="1800" dirty="0">
                <a:solidFill>
                  <a:srgbClr val="000000"/>
                </a:solidFill>
                <a:latin typeface="Times New Roman"/>
                <a:ea typeface="Times New Roman"/>
                <a:cs typeface="Times New Roman"/>
                <a:sym typeface="Times New Roman"/>
              </a:rPr>
              <a:t>.</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dirty="0">
                <a:solidFill>
                  <a:srgbClr val="FFFFFF"/>
                </a:solidFill>
                <a:latin typeface="Times New Roman"/>
                <a:ea typeface="Times New Roman"/>
                <a:cs typeface="Times New Roman"/>
                <a:sym typeface="Times New Roman"/>
              </a:rPr>
              <a:t>Data extraction requires some sort of pre-requist skills such as experience with wiki page creation and editing, spreadsheet data moving experience and duplicating experience.  </a:t>
            </a:r>
            <a:endParaRPr sz="1800" dirty="0">
              <a:solidFill>
                <a:srgbClr val="FFFFFF"/>
              </a:solidFill>
              <a:latin typeface="Times New Roman"/>
              <a:ea typeface="Times New Roman"/>
              <a:cs typeface="Times New Roman"/>
              <a:sym typeface="Times New Roman"/>
            </a:endParaRPr>
          </a:p>
          <a:p>
            <a:pPr marL="457200" lvl="0" indent="0" algn="l" rtl="0">
              <a:spcBef>
                <a:spcPts val="1200"/>
              </a:spcBef>
              <a:spcAft>
                <a:spcPts val="1600"/>
              </a:spcAft>
              <a:buNone/>
            </a:pPr>
            <a:endParaRPr sz="1800" dirty="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152650" y="393750"/>
            <a:ext cx="7183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Steps for create a new Data</a:t>
            </a:r>
            <a:endParaRPr>
              <a:solidFill>
                <a:srgbClr val="FFFFFF"/>
              </a:solidFill>
            </a:endParaRPr>
          </a:p>
        </p:txBody>
      </p:sp>
      <p:sp>
        <p:nvSpPr>
          <p:cNvPr id="162" name="Google Shape;162;p26"/>
          <p:cNvSpPr txBox="1">
            <a:spLocks noGrp="1"/>
          </p:cNvSpPr>
          <p:nvPr>
            <p:ph type="body" idx="1"/>
          </p:nvPr>
        </p:nvSpPr>
        <p:spPr>
          <a:xfrm>
            <a:off x="1297500" y="1177425"/>
            <a:ext cx="7038900" cy="330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a:solidFill>
                  <a:srgbClr val="FFFFFF"/>
                </a:solidFill>
                <a:uFill>
                  <a:noFill/>
                </a:uFill>
                <a:latin typeface="Times New Roman"/>
                <a:ea typeface="Times New Roman"/>
                <a:cs typeface="Times New Roman"/>
                <a:sym typeface="Times New Roman"/>
                <a:hlinkClick r:id="rId3"/>
              </a:rPr>
              <a:t>Step 1:</a:t>
            </a:r>
            <a:r>
              <a:rPr lang="en" sz="1400">
                <a:solidFill>
                  <a:srgbClr val="FFFFFF"/>
                </a:solidFill>
                <a:uFill>
                  <a:noFill/>
                </a:uFill>
                <a:latin typeface="Times New Roman"/>
                <a:ea typeface="Times New Roman"/>
                <a:cs typeface="Times New Roman"/>
                <a:sym typeface="Times New Roman"/>
                <a:hlinkClick r:id="rId3"/>
              </a:rPr>
              <a:t> Choose data to import</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FFFFFF"/>
                </a:solidFill>
                <a:latin typeface="Times New Roman"/>
                <a:ea typeface="Times New Roman"/>
                <a:cs typeface="Times New Roman"/>
                <a:sym typeface="Times New Roman"/>
              </a:rPr>
              <a:t>Should choose most reliable data which also required to be accessed publicly. (Preferably online)</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rgbClr val="FFFFFF"/>
                </a:solidFill>
                <a:latin typeface="Times New Roman"/>
                <a:ea typeface="Times New Roman"/>
                <a:cs typeface="Times New Roman"/>
                <a:sym typeface="Times New Roman"/>
              </a:rPr>
              <a:t>Step 2</a:t>
            </a:r>
            <a:r>
              <a:rPr lang="en" sz="1400">
                <a:solidFill>
                  <a:srgbClr val="FFFFFF"/>
                </a:solidFill>
                <a:latin typeface="Times New Roman"/>
                <a:ea typeface="Times New Roman"/>
                <a:cs typeface="Times New Roman"/>
                <a:sym typeface="Times New Roman"/>
              </a:rPr>
              <a:t>: Start a data import</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FFFFFF"/>
                </a:solidFill>
                <a:latin typeface="Times New Roman"/>
                <a:ea typeface="Times New Roman"/>
                <a:cs typeface="Times New Roman"/>
                <a:sym typeface="Times New Roman"/>
              </a:rPr>
              <a:t>Community should follow the given link (</a:t>
            </a:r>
            <a:r>
              <a:rPr lang="en" sz="1400" u="sng">
                <a:solidFill>
                  <a:srgbClr val="FFFFFF"/>
                </a:solidFill>
                <a:latin typeface="Times New Roman"/>
                <a:ea typeface="Times New Roman"/>
                <a:cs typeface="Times New Roman"/>
                <a:sym typeface="Times New Roman"/>
                <a:hlinkClick r:id="rId4"/>
              </a:rPr>
              <a:t>Wikidata:Dataset Imports</a:t>
            </a:r>
            <a:r>
              <a:rPr lang="en" sz="1400">
                <a:solidFill>
                  <a:srgbClr val="FFFFFF"/>
                </a:solidFill>
                <a:latin typeface="Times New Roman"/>
                <a:ea typeface="Times New Roman"/>
                <a:cs typeface="Times New Roman"/>
                <a:sym typeface="Times New Roman"/>
              </a:rPr>
              <a:t>) and should create a new import process to initiate the data import process in to wiki data. </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rgbClr val="FFFFFF"/>
                </a:solidFill>
                <a:latin typeface="Times New Roman"/>
                <a:ea typeface="Times New Roman"/>
                <a:cs typeface="Times New Roman"/>
                <a:sym typeface="Times New Roman"/>
              </a:rPr>
              <a:t>Step 3</a:t>
            </a:r>
            <a:r>
              <a:rPr lang="en" sz="1400">
                <a:solidFill>
                  <a:srgbClr val="FFFFFF"/>
                </a:solidFill>
                <a:latin typeface="Times New Roman"/>
                <a:ea typeface="Times New Roman"/>
                <a:cs typeface="Times New Roman"/>
                <a:sym typeface="Times New Roman"/>
              </a:rPr>
              <a:t>: Import the data into a spreadsheet.</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FFFFFF"/>
                </a:solidFill>
                <a:latin typeface="Times New Roman"/>
                <a:ea typeface="Times New Roman"/>
                <a:cs typeface="Times New Roman"/>
                <a:sym typeface="Times New Roman"/>
              </a:rPr>
              <a:t>The Wiki data community suggesting to utilize online spread application for this purpose (Ex:</a:t>
            </a:r>
            <a:r>
              <a:rPr lang="en" sz="1400">
                <a:solidFill>
                  <a:srgbClr val="FFFFFF"/>
                </a:solidFill>
                <a:uFill>
                  <a:noFill/>
                </a:uFill>
                <a:latin typeface="Times New Roman"/>
                <a:ea typeface="Times New Roman"/>
                <a:cs typeface="Times New Roman"/>
                <a:sym typeface="Times New Roman"/>
                <a:hlinkClick r:id="rId5"/>
              </a:rPr>
              <a:t> GAFAM</a:t>
            </a:r>
            <a:r>
              <a:rPr lang="en" sz="1400">
                <a:solidFill>
                  <a:srgbClr val="FFFFFF"/>
                </a:solidFill>
                <a:latin typeface="Times New Roman"/>
                <a:ea typeface="Times New Roman"/>
                <a:cs typeface="Times New Roman"/>
                <a:sym typeface="Times New Roman"/>
              </a:rPr>
              <a:t>,</a:t>
            </a:r>
            <a:r>
              <a:rPr lang="en" sz="1400">
                <a:solidFill>
                  <a:srgbClr val="FFFFFF"/>
                </a:solidFill>
                <a:uFill>
                  <a:noFill/>
                </a:uFill>
                <a:latin typeface="Times New Roman"/>
                <a:ea typeface="Times New Roman"/>
                <a:cs typeface="Times New Roman"/>
                <a:sym typeface="Times New Roman"/>
                <a:hlinkClick r:id="rId6"/>
              </a:rPr>
              <a:t> Framacalc</a:t>
            </a:r>
            <a:r>
              <a:rPr lang="en" sz="1400">
                <a:solidFill>
                  <a:srgbClr val="FFFFFF"/>
                </a:solidFill>
                <a:latin typeface="Times New Roman"/>
                <a:ea typeface="Times New Roman"/>
                <a:cs typeface="Times New Roman"/>
                <a:sym typeface="Times New Roman"/>
              </a:rPr>
              <a:t>).</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1297500" y="-647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7"/>
          <p:cNvSpPr txBox="1">
            <a:spLocks noGrp="1"/>
          </p:cNvSpPr>
          <p:nvPr>
            <p:ph type="body" idx="1"/>
          </p:nvPr>
        </p:nvSpPr>
        <p:spPr>
          <a:xfrm>
            <a:off x="1214373" y="0"/>
            <a:ext cx="7038900" cy="4013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dirty="0">
                <a:solidFill>
                  <a:srgbClr val="FFFFFF"/>
                </a:solidFill>
                <a:latin typeface="Times New Roman"/>
                <a:ea typeface="Times New Roman"/>
                <a:cs typeface="Times New Roman"/>
                <a:sym typeface="Times New Roman"/>
              </a:rPr>
              <a:t>Step 4</a:t>
            </a:r>
            <a:r>
              <a:rPr lang="en" sz="1400" dirty="0">
                <a:solidFill>
                  <a:srgbClr val="FFFFFF"/>
                </a:solidFill>
                <a:latin typeface="Times New Roman"/>
                <a:ea typeface="Times New Roman"/>
                <a:cs typeface="Times New Roman"/>
                <a:sym typeface="Times New Roman"/>
              </a:rPr>
              <a:t>: Define the structure of the data</a:t>
            </a:r>
            <a:endParaRPr sz="1400" dirty="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rgbClr val="FFFFFF"/>
                </a:solidFill>
                <a:latin typeface="Times New Roman"/>
                <a:ea typeface="Times New Roman"/>
                <a:cs typeface="Times New Roman"/>
                <a:sym typeface="Times New Roman"/>
              </a:rPr>
              <a:t>Defining the structure of the data is most important part in the process of data import. Structure of the data should be created strictly following the constraints which followed by Wiki data community. </a:t>
            </a:r>
            <a:endParaRPr lang="en" sz="1400" dirty="0" smtClean="0">
              <a:solidFill>
                <a:srgbClr val="FFFFFF"/>
              </a:solidFill>
              <a:latin typeface="Times New Roman"/>
              <a:ea typeface="Times New Roman"/>
              <a:cs typeface="Times New Roman"/>
              <a:sym typeface="Times New Roman"/>
            </a:endParaRPr>
          </a:p>
          <a:p>
            <a:pPr marL="0" lvl="0" indent="0">
              <a:spcBef>
                <a:spcPts val="1200"/>
              </a:spcBef>
              <a:buNone/>
            </a:pPr>
            <a:r>
              <a:rPr lang="en-SG" sz="1400" b="1" dirty="0">
                <a:solidFill>
                  <a:srgbClr val="FFFFFF"/>
                </a:solidFill>
                <a:latin typeface="Times New Roman"/>
                <a:ea typeface="Times New Roman"/>
                <a:cs typeface="Times New Roman"/>
                <a:sym typeface="Times New Roman"/>
              </a:rPr>
              <a:t>Step 5: </a:t>
            </a:r>
            <a:r>
              <a:rPr lang="en-SG" sz="1400" dirty="0">
                <a:solidFill>
                  <a:srgbClr val="FFFFFF"/>
                </a:solidFill>
                <a:latin typeface="Times New Roman"/>
                <a:ea typeface="Times New Roman"/>
                <a:cs typeface="Times New Roman"/>
                <a:sym typeface="Times New Roman"/>
              </a:rPr>
              <a:t>Format the data </a:t>
            </a:r>
          </a:p>
          <a:p>
            <a:pPr marL="0" lvl="0" indent="0">
              <a:spcBef>
                <a:spcPts val="1200"/>
              </a:spcBef>
              <a:buNone/>
            </a:pPr>
            <a:r>
              <a:rPr lang="en-SG" sz="1400" dirty="0">
                <a:solidFill>
                  <a:srgbClr val="FFFFFF"/>
                </a:solidFill>
                <a:latin typeface="Times New Roman"/>
                <a:ea typeface="Times New Roman"/>
                <a:cs typeface="Times New Roman"/>
                <a:sym typeface="Times New Roman"/>
              </a:rPr>
              <a:t>Original data should be copied within the spreadsheet it self and should be named as “Structure for wiki data”. </a:t>
            </a:r>
          </a:p>
          <a:p>
            <a:pPr marL="0" lvl="0" indent="0">
              <a:spcBef>
                <a:spcPts val="1200"/>
              </a:spcBef>
              <a:buNone/>
            </a:pPr>
            <a:r>
              <a:rPr lang="en-SG" sz="1400" dirty="0">
                <a:solidFill>
                  <a:srgbClr val="FFFFFF"/>
                </a:solidFill>
                <a:latin typeface="Times New Roman"/>
                <a:ea typeface="Times New Roman"/>
                <a:cs typeface="Times New Roman"/>
                <a:sym typeface="Times New Roman"/>
              </a:rPr>
              <a:t>The spread sheet must contain the following columns and </a:t>
            </a:r>
            <a:r>
              <a:rPr lang="en-SG" sz="1400" dirty="0" smtClean="0">
                <a:solidFill>
                  <a:srgbClr val="FFFFFF"/>
                </a:solidFill>
                <a:latin typeface="Times New Roman"/>
                <a:ea typeface="Times New Roman"/>
                <a:cs typeface="Times New Roman"/>
                <a:sym typeface="Times New Roman"/>
              </a:rPr>
              <a:t>values</a:t>
            </a:r>
          </a:p>
          <a:p>
            <a:pPr marL="0" lvl="0" indent="0">
              <a:spcBef>
                <a:spcPts val="1200"/>
              </a:spcBef>
              <a:buNone/>
            </a:pPr>
            <a:r>
              <a:rPr lang="en-SG" sz="1400" b="1" dirty="0">
                <a:latin typeface="Times New Roman"/>
                <a:ea typeface="Times New Roman"/>
                <a:cs typeface="Times New Roman"/>
                <a:sym typeface="Times New Roman"/>
              </a:rPr>
              <a:t>Step 6: </a:t>
            </a:r>
            <a:r>
              <a:rPr lang="en-SG" sz="1400" dirty="0">
                <a:latin typeface="Times New Roman"/>
                <a:ea typeface="Times New Roman"/>
                <a:cs typeface="Times New Roman"/>
                <a:sym typeface="Times New Roman"/>
              </a:rPr>
              <a:t>Chose how to import the data</a:t>
            </a:r>
          </a:p>
          <a:p>
            <a:pPr marL="0" lvl="0" indent="0">
              <a:spcBef>
                <a:spcPts val="1200"/>
              </a:spcBef>
              <a:buNone/>
            </a:pPr>
            <a:r>
              <a:rPr lang="en-SG" sz="1400" dirty="0">
                <a:latin typeface="Times New Roman"/>
                <a:ea typeface="Times New Roman"/>
                <a:cs typeface="Times New Roman"/>
                <a:sym typeface="Times New Roman"/>
              </a:rPr>
              <a:t>Importing process can be automated using </a:t>
            </a:r>
            <a:r>
              <a:rPr lang="en-SG" sz="1400" dirty="0" err="1">
                <a:latin typeface="Times New Roman"/>
                <a:ea typeface="Times New Roman"/>
                <a:cs typeface="Times New Roman"/>
                <a:sym typeface="Times New Roman"/>
              </a:rPr>
              <a:t>Wikidata</a:t>
            </a:r>
            <a:r>
              <a:rPr lang="en-SG" sz="1400" dirty="0">
                <a:latin typeface="Times New Roman"/>
                <a:ea typeface="Times New Roman"/>
                <a:cs typeface="Times New Roman"/>
                <a:sym typeface="Times New Roman"/>
              </a:rPr>
              <a:t> bot request or can be manually imported using self import method.</a:t>
            </a:r>
          </a:p>
          <a:p>
            <a:pPr marL="0" lvl="0" indent="0">
              <a:spcBef>
                <a:spcPts val="1200"/>
              </a:spcBef>
              <a:buNone/>
            </a:pPr>
            <a:r>
              <a:rPr lang="en-SG" sz="1400" b="1" dirty="0">
                <a:latin typeface="Times New Roman"/>
                <a:ea typeface="Times New Roman"/>
                <a:cs typeface="Times New Roman"/>
                <a:sym typeface="Times New Roman"/>
              </a:rPr>
              <a:t>Step 7</a:t>
            </a:r>
            <a:r>
              <a:rPr lang="en-SG" sz="1400" dirty="0">
                <a:latin typeface="Times New Roman"/>
                <a:ea typeface="Times New Roman"/>
                <a:cs typeface="Times New Roman"/>
                <a:sym typeface="Times New Roman"/>
              </a:rPr>
              <a:t>: Match the data to Wiki data</a:t>
            </a:r>
          </a:p>
          <a:p>
            <a:pPr marL="0" lvl="0" indent="0">
              <a:spcBef>
                <a:spcPts val="1200"/>
              </a:spcBef>
              <a:buNone/>
            </a:pPr>
            <a:r>
              <a:rPr lang="en-SG" sz="1400" b="1" dirty="0">
                <a:latin typeface="Times New Roman"/>
                <a:ea typeface="Times New Roman"/>
                <a:cs typeface="Times New Roman"/>
                <a:sym typeface="Times New Roman"/>
              </a:rPr>
              <a:t>Step 8</a:t>
            </a:r>
            <a:r>
              <a:rPr lang="en-SG" sz="1400" dirty="0">
                <a:latin typeface="Times New Roman"/>
                <a:ea typeface="Times New Roman"/>
                <a:cs typeface="Times New Roman"/>
                <a:sym typeface="Times New Roman"/>
              </a:rPr>
              <a:t>: Add the data to </a:t>
            </a:r>
            <a:r>
              <a:rPr lang="en-SG" sz="1400" dirty="0" err="1">
                <a:latin typeface="Times New Roman"/>
                <a:ea typeface="Times New Roman"/>
                <a:cs typeface="Times New Roman"/>
                <a:sym typeface="Times New Roman"/>
              </a:rPr>
              <a:t>Wikidata</a:t>
            </a:r>
            <a:endParaRPr lang="en-SG" sz="1400" dirty="0">
              <a:latin typeface="Times New Roman"/>
              <a:ea typeface="Times New Roman"/>
              <a:cs typeface="Times New Roman"/>
              <a:sym typeface="Times New Roman"/>
            </a:endParaRPr>
          </a:p>
          <a:p>
            <a:pPr marL="0" lvl="0" indent="0">
              <a:spcBef>
                <a:spcPts val="1200"/>
              </a:spcBef>
              <a:buNone/>
            </a:pPr>
            <a:r>
              <a:rPr lang="en-SG" sz="1400" b="1" dirty="0">
                <a:latin typeface="Times New Roman"/>
                <a:ea typeface="Times New Roman"/>
                <a:cs typeface="Times New Roman"/>
                <a:sym typeface="Times New Roman"/>
              </a:rPr>
              <a:t>Step 9</a:t>
            </a:r>
            <a:r>
              <a:rPr lang="en-SG" sz="1400" dirty="0">
                <a:latin typeface="Times New Roman"/>
                <a:ea typeface="Times New Roman"/>
                <a:cs typeface="Times New Roman"/>
                <a:sym typeface="Times New Roman"/>
              </a:rPr>
              <a:t>: Check and summarise the imported data. </a:t>
            </a:r>
          </a:p>
          <a:p>
            <a:pPr marL="0" lvl="0" indent="0">
              <a:spcBef>
                <a:spcPts val="1200"/>
              </a:spcBef>
              <a:buNone/>
            </a:pPr>
            <a:endParaRPr lang="en-SG" sz="1400" dirty="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1297500" y="93725"/>
            <a:ext cx="7038900" cy="5448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None/>
            </a:pPr>
            <a:r>
              <a:rPr lang="en" sz="3000" b="1">
                <a:solidFill>
                  <a:srgbClr val="FFFFFF"/>
                </a:solidFill>
                <a:latin typeface="Times New Roman"/>
                <a:ea typeface="Times New Roman"/>
                <a:cs typeface="Times New Roman"/>
                <a:sym typeface="Times New Roman"/>
              </a:rPr>
              <a:t>Bot request</a:t>
            </a:r>
            <a:endParaRPr sz="3000">
              <a:solidFill>
                <a:srgbClr val="FFFFFF"/>
              </a:solidFill>
              <a:latin typeface="Times New Roman"/>
              <a:ea typeface="Times New Roman"/>
              <a:cs typeface="Times New Roman"/>
              <a:sym typeface="Times New Roman"/>
            </a:endParaRPr>
          </a:p>
        </p:txBody>
      </p:sp>
      <p:sp>
        <p:nvSpPr>
          <p:cNvPr id="197" name="Google Shape;197;p32"/>
          <p:cNvSpPr txBox="1">
            <a:spLocks noGrp="1"/>
          </p:cNvSpPr>
          <p:nvPr>
            <p:ph type="body" idx="1"/>
          </p:nvPr>
        </p:nvSpPr>
        <p:spPr>
          <a:xfrm>
            <a:off x="1297500" y="1183350"/>
            <a:ext cx="7038900" cy="33102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Bots can be created to extract data from different data sources to the wiki data. </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There are some bot policies and constrains were there. Initially a bot request made to the Wikidata community to test the legitimacy of the bot. and then the tasks of the bot can be accepted or rejected. </a:t>
            </a:r>
            <a:endParaRPr sz="140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 bots can be also created to create a new entity, alter and delete the entity when it identified that it was incorrectly created by bot.</a:t>
            </a:r>
            <a:endParaRPr sz="140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PetScan- for creating items from Wikimedia pages and/or adding same statements to items</a:t>
            </a:r>
            <a:endParaRPr sz="140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QuickStatements- for creating items and/or adding different statements to items</a:t>
            </a:r>
            <a:endParaRPr sz="140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OpenRefine - to import any type of data from tabular sources</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1210750" y="0"/>
            <a:ext cx="7038900" cy="6915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 sz="3000" b="1">
                <a:solidFill>
                  <a:srgbClr val="FFFFFF"/>
                </a:solidFill>
                <a:latin typeface="Times New Roman"/>
                <a:ea typeface="Times New Roman"/>
                <a:cs typeface="Times New Roman"/>
                <a:sym typeface="Times New Roman"/>
              </a:rPr>
              <a:t>Dataset Import</a:t>
            </a:r>
            <a:endParaRPr sz="3000" b="1">
              <a:solidFill>
                <a:srgbClr val="FFFFFF"/>
              </a:solidFill>
              <a:latin typeface="Times New Roman"/>
              <a:ea typeface="Times New Roman"/>
              <a:cs typeface="Times New Roman"/>
              <a:sym typeface="Times New Roman"/>
            </a:endParaRPr>
          </a:p>
          <a:p>
            <a:pPr marL="0" lvl="0" indent="0" algn="l" rtl="0">
              <a:spcBef>
                <a:spcPts val="600"/>
              </a:spcBef>
              <a:spcAft>
                <a:spcPts val="0"/>
              </a:spcAft>
              <a:buNone/>
            </a:pPr>
            <a:endParaRPr>
              <a:solidFill>
                <a:srgbClr val="FFFFFF"/>
              </a:solidFill>
              <a:highlight>
                <a:srgbClr val="FFFFFF"/>
              </a:highlight>
            </a:endParaRPr>
          </a:p>
        </p:txBody>
      </p:sp>
      <p:sp>
        <p:nvSpPr>
          <p:cNvPr id="203" name="Google Shape;203;p33"/>
          <p:cNvSpPr txBox="1">
            <a:spLocks noGrp="1"/>
          </p:cNvSpPr>
          <p:nvPr>
            <p:ph type="body" idx="1"/>
          </p:nvPr>
        </p:nvSpPr>
        <p:spPr>
          <a:xfrm>
            <a:off x="1297500" y="973700"/>
            <a:ext cx="7038900" cy="325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Users can able to import dataset from external sources into wikidata.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required data for a wikibase can be important using existing data importing tool in wikidata by specifying external link, name and the description of the dataset.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imported data can be used by other people too.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documenting and import process page enables platform to the community to collaborate and provides a record for updating, correcting errors and keeping track of updated datasets. </a:t>
            </a:r>
            <a:endParaRPr sz="18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4080"/>
            <a:ext cx="8520600" cy="572700"/>
          </a:xfrm>
        </p:spPr>
        <p:txBody>
          <a:bodyPr/>
          <a:lstStyle/>
          <a:p>
            <a:r>
              <a:rPr lang="en-AU" dirty="0" smtClean="0"/>
              <a:t>Task 9 : Create Custom Data Source - Optional</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AU" sz="1600" dirty="0" smtClean="0"/>
              <a:t>Research on custom RDF data bases</a:t>
            </a:r>
          </a:p>
          <a:p>
            <a:pPr>
              <a:buFont typeface="Wingdings" panose="05000000000000000000" pitchFamily="2" charset="2"/>
              <a:buChar char="Ø"/>
            </a:pPr>
            <a:endParaRPr lang="en-AU" sz="1600" dirty="0" smtClean="0"/>
          </a:p>
          <a:p>
            <a:pPr>
              <a:buFont typeface="Wingdings" panose="05000000000000000000" pitchFamily="2" charset="2"/>
              <a:buChar char="Ø"/>
            </a:pPr>
            <a:r>
              <a:rPr lang="en-AU" sz="1600" dirty="0" smtClean="0"/>
              <a:t>Check the features and pricing</a:t>
            </a:r>
          </a:p>
          <a:p>
            <a:pPr>
              <a:buFont typeface="Wingdings" panose="05000000000000000000" pitchFamily="2" charset="2"/>
              <a:buChar char="Ø"/>
            </a:pPr>
            <a:endParaRPr lang="en-AU" sz="1600" dirty="0" smtClean="0"/>
          </a:p>
          <a:p>
            <a:pPr>
              <a:buFont typeface="Wingdings" panose="05000000000000000000" pitchFamily="2" charset="2"/>
              <a:buChar char="Ø"/>
            </a:pPr>
            <a:r>
              <a:rPr lang="en-AU" sz="1600" dirty="0" smtClean="0"/>
              <a:t>Select appropriate data source by considering community requirement and feasibility </a:t>
            </a:r>
          </a:p>
          <a:p>
            <a:endParaRPr lang="en-AU" sz="1600" dirty="0" smtClean="0"/>
          </a:p>
          <a:p>
            <a:pPr>
              <a:buFont typeface="Wingdings" panose="05000000000000000000" pitchFamily="2" charset="2"/>
              <a:buChar char="Ø"/>
            </a:pPr>
            <a:r>
              <a:rPr lang="en-AU" sz="1600" dirty="0" smtClean="0"/>
              <a:t>SQL Server – Featured with RDF, Amazon Neptune, Apache Marmota, </a:t>
            </a:r>
            <a:r>
              <a:rPr lang="en-AU" sz="1600" dirty="0" err="1" smtClean="0"/>
              <a:t>CouchDB</a:t>
            </a:r>
            <a:r>
              <a:rPr lang="en-AU" sz="1600" dirty="0" smtClean="0"/>
              <a:t>, </a:t>
            </a:r>
            <a:r>
              <a:rPr lang="en-US" sz="1600" dirty="0"/>
              <a:t>Oracle DB Enterprise Spatial &amp; </a:t>
            </a:r>
            <a:r>
              <a:rPr lang="en-US" sz="1600" dirty="0" smtClean="0"/>
              <a:t>Graph, </a:t>
            </a:r>
            <a:r>
              <a:rPr lang="en-US" sz="1600" dirty="0" err="1" smtClean="0"/>
              <a:t>GraphQL</a:t>
            </a:r>
            <a:endParaRPr lang="en-US" sz="1600" dirty="0" smtClean="0"/>
          </a:p>
          <a:p>
            <a:pPr>
              <a:buFont typeface="Wingdings" panose="05000000000000000000" pitchFamily="2" charset="2"/>
              <a:buChar char="Ø"/>
            </a:pPr>
            <a:endParaRPr lang="en-AU" sz="1600" dirty="0"/>
          </a:p>
          <a:p>
            <a:pPr>
              <a:buFont typeface="Wingdings" panose="05000000000000000000" pitchFamily="2" charset="2"/>
              <a:buChar char="Ø"/>
            </a:pPr>
            <a:r>
              <a:rPr lang="en-AU" sz="1600" dirty="0" smtClean="0"/>
              <a:t>Select appropriate data engine and instantiate </a:t>
            </a:r>
            <a:endParaRPr lang="en-US" sz="1600" dirty="0" smtClean="0"/>
          </a:p>
          <a:p>
            <a:pPr>
              <a:buFont typeface="Wingdings" panose="05000000000000000000" pitchFamily="2" charset="2"/>
              <a:buChar char="Ø"/>
            </a:pPr>
            <a:endParaRPr lang="en-AU" dirty="0"/>
          </a:p>
        </p:txBody>
      </p:sp>
    </p:spTree>
    <p:extLst>
      <p:ext uri="{BB962C8B-B14F-4D97-AF65-F5344CB8AC3E}">
        <p14:creationId xmlns:p14="http://schemas.microsoft.com/office/powerpoint/2010/main" val="114997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Box 2"/>
          <p:cNvSpPr txBox="1"/>
          <p:nvPr/>
        </p:nvSpPr>
        <p:spPr>
          <a:xfrm>
            <a:off x="2087880" y="2190611"/>
            <a:ext cx="304800" cy="169277"/>
          </a:xfrm>
          <a:prstGeom prst="rect">
            <a:avLst/>
          </a:prstGeom>
          <a:noFill/>
        </p:spPr>
        <p:txBody>
          <a:bodyPr wrap="square" rtlCol="0">
            <a:spAutoFit/>
          </a:bodyPr>
          <a:lstStyle/>
          <a:p>
            <a:r>
              <a:rPr lang="en-AU" sz="500" b="1" dirty="0" smtClean="0"/>
              <a:t>T1</a:t>
            </a:r>
            <a:endParaRPr lang="en-US" sz="500" b="1" dirty="0"/>
          </a:p>
        </p:txBody>
      </p:sp>
      <p:sp>
        <p:nvSpPr>
          <p:cNvPr id="5" name="TextBox 4"/>
          <p:cNvSpPr txBox="1"/>
          <p:nvPr/>
        </p:nvSpPr>
        <p:spPr>
          <a:xfrm>
            <a:off x="3930806" y="2198231"/>
            <a:ext cx="304800" cy="169277"/>
          </a:xfrm>
          <a:prstGeom prst="rect">
            <a:avLst/>
          </a:prstGeom>
          <a:noFill/>
        </p:spPr>
        <p:txBody>
          <a:bodyPr wrap="square" rtlCol="0">
            <a:spAutoFit/>
          </a:bodyPr>
          <a:lstStyle/>
          <a:p>
            <a:r>
              <a:rPr lang="en-AU" sz="500" b="1" dirty="0" smtClean="0"/>
              <a:t>T3</a:t>
            </a:r>
            <a:endParaRPr lang="en-US" sz="500" b="1" dirty="0"/>
          </a:p>
        </p:txBody>
      </p:sp>
      <p:sp>
        <p:nvSpPr>
          <p:cNvPr id="6" name="TextBox 5"/>
          <p:cNvSpPr txBox="1"/>
          <p:nvPr/>
        </p:nvSpPr>
        <p:spPr>
          <a:xfrm>
            <a:off x="3907946" y="2714634"/>
            <a:ext cx="304800" cy="169277"/>
          </a:xfrm>
          <a:prstGeom prst="rect">
            <a:avLst/>
          </a:prstGeom>
          <a:noFill/>
        </p:spPr>
        <p:txBody>
          <a:bodyPr wrap="square" rtlCol="0">
            <a:spAutoFit/>
          </a:bodyPr>
          <a:lstStyle/>
          <a:p>
            <a:r>
              <a:rPr lang="en-AU" sz="500" b="1" dirty="0" smtClean="0"/>
              <a:t>T4</a:t>
            </a:r>
            <a:endParaRPr lang="en-US" sz="500" b="1" dirty="0"/>
          </a:p>
        </p:txBody>
      </p:sp>
      <p:sp>
        <p:nvSpPr>
          <p:cNvPr id="7" name="TextBox 6"/>
          <p:cNvSpPr txBox="1"/>
          <p:nvPr/>
        </p:nvSpPr>
        <p:spPr>
          <a:xfrm>
            <a:off x="4905052" y="2172094"/>
            <a:ext cx="304800" cy="169277"/>
          </a:xfrm>
          <a:prstGeom prst="rect">
            <a:avLst/>
          </a:prstGeom>
          <a:noFill/>
        </p:spPr>
        <p:txBody>
          <a:bodyPr wrap="square" rtlCol="0">
            <a:spAutoFit/>
          </a:bodyPr>
          <a:lstStyle/>
          <a:p>
            <a:r>
              <a:rPr lang="en-AU" sz="500" b="1" dirty="0" smtClean="0"/>
              <a:t>T5</a:t>
            </a:r>
            <a:endParaRPr lang="en-US" sz="500" b="1" dirty="0"/>
          </a:p>
        </p:txBody>
      </p:sp>
      <p:sp>
        <p:nvSpPr>
          <p:cNvPr id="8" name="TextBox 7"/>
          <p:cNvSpPr txBox="1"/>
          <p:nvPr/>
        </p:nvSpPr>
        <p:spPr>
          <a:xfrm>
            <a:off x="4868066" y="2714633"/>
            <a:ext cx="304800" cy="169277"/>
          </a:xfrm>
          <a:prstGeom prst="rect">
            <a:avLst/>
          </a:prstGeom>
          <a:noFill/>
        </p:spPr>
        <p:txBody>
          <a:bodyPr wrap="square" rtlCol="0">
            <a:spAutoFit/>
          </a:bodyPr>
          <a:lstStyle/>
          <a:p>
            <a:r>
              <a:rPr lang="en-AU" sz="500" b="1" dirty="0" smtClean="0"/>
              <a:t>T6</a:t>
            </a:r>
            <a:endParaRPr lang="en-US" sz="500" b="1" dirty="0"/>
          </a:p>
        </p:txBody>
      </p:sp>
      <p:sp>
        <p:nvSpPr>
          <p:cNvPr id="9" name="TextBox 8"/>
          <p:cNvSpPr txBox="1"/>
          <p:nvPr/>
        </p:nvSpPr>
        <p:spPr>
          <a:xfrm>
            <a:off x="2948940" y="2190611"/>
            <a:ext cx="304800" cy="169277"/>
          </a:xfrm>
          <a:prstGeom prst="rect">
            <a:avLst/>
          </a:prstGeom>
          <a:noFill/>
        </p:spPr>
        <p:txBody>
          <a:bodyPr wrap="square" rtlCol="0">
            <a:spAutoFit/>
          </a:bodyPr>
          <a:lstStyle/>
          <a:p>
            <a:r>
              <a:rPr lang="en-AU" sz="500" b="1" dirty="0" smtClean="0"/>
              <a:t>T2</a:t>
            </a:r>
            <a:endParaRPr lang="en-US" sz="500" b="1" dirty="0"/>
          </a:p>
        </p:txBody>
      </p:sp>
      <p:sp>
        <p:nvSpPr>
          <p:cNvPr id="10" name="TextBox 9"/>
          <p:cNvSpPr txBox="1"/>
          <p:nvPr/>
        </p:nvSpPr>
        <p:spPr>
          <a:xfrm>
            <a:off x="5893684" y="2202575"/>
            <a:ext cx="310393" cy="169277"/>
          </a:xfrm>
          <a:prstGeom prst="rect">
            <a:avLst/>
          </a:prstGeom>
          <a:noFill/>
        </p:spPr>
        <p:txBody>
          <a:bodyPr wrap="square" rtlCol="0">
            <a:spAutoFit/>
          </a:bodyPr>
          <a:lstStyle/>
          <a:p>
            <a:r>
              <a:rPr lang="en-AU" sz="500" b="1" dirty="0" smtClean="0"/>
              <a:t>T7</a:t>
            </a:r>
            <a:endParaRPr lang="en-US" sz="500" b="1" dirty="0"/>
          </a:p>
        </p:txBody>
      </p:sp>
      <p:sp>
        <p:nvSpPr>
          <p:cNvPr id="13" name="TextBox 12"/>
          <p:cNvSpPr txBox="1"/>
          <p:nvPr/>
        </p:nvSpPr>
        <p:spPr>
          <a:xfrm>
            <a:off x="5893683" y="2799271"/>
            <a:ext cx="310393" cy="169277"/>
          </a:xfrm>
          <a:prstGeom prst="rect">
            <a:avLst/>
          </a:prstGeom>
          <a:noFill/>
        </p:spPr>
        <p:txBody>
          <a:bodyPr wrap="square" rtlCol="0">
            <a:spAutoFit/>
          </a:bodyPr>
          <a:lstStyle/>
          <a:p>
            <a:r>
              <a:rPr lang="en-AU" sz="500" b="1" dirty="0" smtClean="0"/>
              <a:t>T8</a:t>
            </a:r>
            <a:endParaRPr lang="en-US" sz="500" b="1" dirty="0"/>
          </a:p>
        </p:txBody>
      </p:sp>
      <p:sp>
        <p:nvSpPr>
          <p:cNvPr id="16" name="TextBox 15"/>
          <p:cNvSpPr txBox="1"/>
          <p:nvPr/>
        </p:nvSpPr>
        <p:spPr>
          <a:xfrm>
            <a:off x="6868784" y="2197686"/>
            <a:ext cx="310393" cy="169277"/>
          </a:xfrm>
          <a:prstGeom prst="rect">
            <a:avLst/>
          </a:prstGeom>
          <a:noFill/>
        </p:spPr>
        <p:txBody>
          <a:bodyPr wrap="square" rtlCol="0">
            <a:spAutoFit/>
          </a:bodyPr>
          <a:lstStyle/>
          <a:p>
            <a:r>
              <a:rPr lang="en-AU" sz="500" b="1" dirty="0" smtClean="0"/>
              <a:t>T7</a:t>
            </a:r>
            <a:endParaRPr lang="en-US" sz="500" b="1" dirty="0"/>
          </a:p>
        </p:txBody>
      </p:sp>
      <p:sp>
        <p:nvSpPr>
          <p:cNvPr id="17" name="TextBox 16"/>
          <p:cNvSpPr txBox="1"/>
          <p:nvPr/>
        </p:nvSpPr>
        <p:spPr>
          <a:xfrm>
            <a:off x="6868784" y="2799270"/>
            <a:ext cx="310393" cy="169277"/>
          </a:xfrm>
          <a:prstGeom prst="rect">
            <a:avLst/>
          </a:prstGeom>
          <a:noFill/>
        </p:spPr>
        <p:txBody>
          <a:bodyPr wrap="square" rtlCol="0">
            <a:spAutoFit/>
          </a:bodyPr>
          <a:lstStyle/>
          <a:p>
            <a:r>
              <a:rPr lang="en-AU" sz="500" b="1" dirty="0" smtClean="0"/>
              <a:t>T7</a:t>
            </a:r>
            <a:endParaRPr lang="en-US" sz="500" b="1" dirty="0"/>
          </a:p>
        </p:txBody>
      </p:sp>
      <p:sp>
        <p:nvSpPr>
          <p:cNvPr id="18" name="TextBox 17"/>
          <p:cNvSpPr txBox="1"/>
          <p:nvPr/>
        </p:nvSpPr>
        <p:spPr>
          <a:xfrm>
            <a:off x="7894970" y="2197685"/>
            <a:ext cx="310393" cy="169277"/>
          </a:xfrm>
          <a:prstGeom prst="rect">
            <a:avLst/>
          </a:prstGeom>
          <a:noFill/>
        </p:spPr>
        <p:txBody>
          <a:bodyPr wrap="square" rtlCol="0">
            <a:spAutoFit/>
          </a:bodyPr>
          <a:lstStyle/>
          <a:p>
            <a:r>
              <a:rPr lang="en-AU" sz="500" b="1" dirty="0" smtClean="0"/>
              <a:t>T7</a:t>
            </a:r>
            <a:endParaRPr lang="en-US" sz="500" b="1" dirty="0"/>
          </a:p>
        </p:txBody>
      </p:sp>
      <p:sp>
        <p:nvSpPr>
          <p:cNvPr id="19" name="TextBox 18"/>
          <p:cNvSpPr txBox="1"/>
          <p:nvPr/>
        </p:nvSpPr>
        <p:spPr>
          <a:xfrm>
            <a:off x="5799470" y="3941899"/>
            <a:ext cx="310393" cy="169277"/>
          </a:xfrm>
          <a:prstGeom prst="rect">
            <a:avLst/>
          </a:prstGeom>
          <a:noFill/>
        </p:spPr>
        <p:txBody>
          <a:bodyPr wrap="square" rtlCol="0">
            <a:spAutoFit/>
          </a:bodyPr>
          <a:lstStyle/>
          <a:p>
            <a:r>
              <a:rPr lang="en-AU" sz="500" b="1" dirty="0" smtClean="0"/>
              <a:t>T7</a:t>
            </a:r>
            <a:endParaRPr lang="en-US" sz="500" b="1" dirty="0"/>
          </a:p>
        </p:txBody>
      </p:sp>
      <p:sp>
        <p:nvSpPr>
          <p:cNvPr id="20" name="TextBox 19"/>
          <p:cNvSpPr txBox="1"/>
          <p:nvPr/>
        </p:nvSpPr>
        <p:spPr>
          <a:xfrm>
            <a:off x="476509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1" name="TextBox 20"/>
          <p:cNvSpPr txBox="1"/>
          <p:nvPr/>
        </p:nvSpPr>
        <p:spPr>
          <a:xfrm>
            <a:off x="376296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2" name="TextBox 21"/>
          <p:cNvSpPr txBox="1"/>
          <p:nvPr/>
        </p:nvSpPr>
        <p:spPr>
          <a:xfrm>
            <a:off x="2786123" y="3941898"/>
            <a:ext cx="310393" cy="169277"/>
          </a:xfrm>
          <a:prstGeom prst="rect">
            <a:avLst/>
          </a:prstGeom>
          <a:noFill/>
        </p:spPr>
        <p:txBody>
          <a:bodyPr wrap="square" rtlCol="0">
            <a:spAutoFit/>
          </a:bodyPr>
          <a:lstStyle/>
          <a:p>
            <a:r>
              <a:rPr lang="en-AU" sz="500" b="1" dirty="0" smtClean="0"/>
              <a:t>T7</a:t>
            </a:r>
            <a:endParaRPr lang="en-US" sz="500" b="1" dirty="0"/>
          </a:p>
        </p:txBody>
      </p:sp>
      <p:sp>
        <p:nvSpPr>
          <p:cNvPr id="23" name="TextBox 22"/>
          <p:cNvSpPr txBox="1"/>
          <p:nvPr/>
        </p:nvSpPr>
        <p:spPr>
          <a:xfrm>
            <a:off x="1844952" y="3929016"/>
            <a:ext cx="310393" cy="169277"/>
          </a:xfrm>
          <a:prstGeom prst="rect">
            <a:avLst/>
          </a:prstGeom>
          <a:noFill/>
        </p:spPr>
        <p:txBody>
          <a:bodyPr wrap="square" rtlCol="0">
            <a:spAutoFit/>
          </a:bodyPr>
          <a:lstStyle/>
          <a:p>
            <a:r>
              <a:rPr lang="en-AU" sz="500" b="1" dirty="0" smtClean="0"/>
              <a:t>T7</a:t>
            </a:r>
            <a:endParaRPr lang="en-US" sz="500" b="1" dirty="0"/>
          </a:p>
        </p:txBody>
      </p:sp>
      <p:sp>
        <p:nvSpPr>
          <p:cNvPr id="24" name="TextBox 23"/>
          <p:cNvSpPr txBox="1"/>
          <p:nvPr/>
        </p:nvSpPr>
        <p:spPr>
          <a:xfrm>
            <a:off x="3810673" y="4501117"/>
            <a:ext cx="310393" cy="169277"/>
          </a:xfrm>
          <a:prstGeom prst="rect">
            <a:avLst/>
          </a:prstGeom>
          <a:noFill/>
        </p:spPr>
        <p:txBody>
          <a:bodyPr wrap="square" rtlCol="0">
            <a:spAutoFit/>
          </a:bodyPr>
          <a:lstStyle/>
          <a:p>
            <a:r>
              <a:rPr lang="en-AU" sz="500" b="1" dirty="0" smtClean="0"/>
              <a:t>T7</a:t>
            </a:r>
            <a:endParaRPr lang="en-US" sz="500" b="1" dirty="0"/>
          </a:p>
        </p:txBody>
      </p:sp>
      <p:sp>
        <p:nvSpPr>
          <p:cNvPr id="25" name="TextBox 24"/>
          <p:cNvSpPr txBox="1"/>
          <p:nvPr/>
        </p:nvSpPr>
        <p:spPr>
          <a:xfrm>
            <a:off x="4775950" y="4523977"/>
            <a:ext cx="310393" cy="169277"/>
          </a:xfrm>
          <a:prstGeom prst="rect">
            <a:avLst/>
          </a:prstGeom>
          <a:noFill/>
        </p:spPr>
        <p:txBody>
          <a:bodyPr wrap="square" rtlCol="0">
            <a:spAutoFit/>
          </a:bodyPr>
          <a:lstStyle/>
          <a:p>
            <a:r>
              <a:rPr lang="en-AU" sz="500" b="1" dirty="0" smtClean="0"/>
              <a:t>T7</a:t>
            </a:r>
            <a:endParaRPr lang="en-US" sz="500" b="1" dirty="0"/>
          </a:p>
        </p:txBody>
      </p:sp>
      <p:sp>
        <p:nvSpPr>
          <p:cNvPr id="26" name="TextBox 25"/>
          <p:cNvSpPr txBox="1"/>
          <p:nvPr/>
        </p:nvSpPr>
        <p:spPr>
          <a:xfrm>
            <a:off x="7382929"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27" name="TextBox 26"/>
          <p:cNvSpPr txBox="1"/>
          <p:nvPr/>
        </p:nvSpPr>
        <p:spPr>
          <a:xfrm>
            <a:off x="8205363" y="1519633"/>
            <a:ext cx="310393" cy="169277"/>
          </a:xfrm>
          <a:prstGeom prst="rect">
            <a:avLst/>
          </a:prstGeom>
          <a:noFill/>
        </p:spPr>
        <p:txBody>
          <a:bodyPr wrap="square" rtlCol="0">
            <a:spAutoFit/>
          </a:bodyPr>
          <a:lstStyle/>
          <a:p>
            <a:r>
              <a:rPr lang="en-AU" sz="500" b="1" dirty="0" smtClean="0"/>
              <a:t>T7</a:t>
            </a:r>
            <a:endParaRPr lang="en-US" sz="500" b="1"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584" y="864737"/>
            <a:ext cx="7947618" cy="4166755"/>
          </a:xfrm>
        </p:spPr>
      </p:pic>
    </p:spTree>
    <p:extLst>
      <p:ext uri="{BB962C8B-B14F-4D97-AF65-F5344CB8AC3E}">
        <p14:creationId xmlns:p14="http://schemas.microsoft.com/office/powerpoint/2010/main" val="1955639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GraphQL</a:t>
            </a:r>
            <a:r>
              <a:rPr lang="en-AU" dirty="0" smtClean="0"/>
              <a:t> </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AU" dirty="0" smtClean="0"/>
              <a:t>How to Install and initiate Repository</a:t>
            </a:r>
          </a:p>
          <a:p>
            <a:pPr lvl="1">
              <a:buFont typeface="Wingdings" panose="05000000000000000000" pitchFamily="2" charset="2"/>
              <a:buChar char="q"/>
            </a:pPr>
            <a:r>
              <a:rPr lang="en-SG" dirty="0"/>
              <a:t>Download your </a:t>
            </a:r>
            <a:r>
              <a:rPr lang="en-SG" dirty="0" err="1"/>
              <a:t>GraphDB</a:t>
            </a:r>
            <a:r>
              <a:rPr lang="en-SG" dirty="0"/>
              <a:t> </a:t>
            </a:r>
            <a:r>
              <a:rPr lang="en-SG" i="1" dirty="0"/>
              <a:t>.exe</a:t>
            </a:r>
            <a:r>
              <a:rPr lang="en-SG" dirty="0"/>
              <a:t> file.</a:t>
            </a:r>
          </a:p>
          <a:p>
            <a:pPr lvl="1">
              <a:buFont typeface="Wingdings" panose="05000000000000000000" pitchFamily="2" charset="2"/>
              <a:buChar char="q"/>
            </a:pPr>
            <a:r>
              <a:rPr lang="en-SG" dirty="0"/>
              <a:t>Double-click the application file and follow the on-screen installer prompts.</a:t>
            </a:r>
          </a:p>
          <a:p>
            <a:pPr lvl="1">
              <a:buFont typeface="Wingdings" panose="05000000000000000000" pitchFamily="2" charset="2"/>
              <a:buChar char="q"/>
            </a:pPr>
            <a:r>
              <a:rPr lang="en-SG" dirty="0"/>
              <a:t>Locate the </a:t>
            </a:r>
            <a:r>
              <a:rPr lang="en-SG" dirty="0" err="1"/>
              <a:t>GraphDB</a:t>
            </a:r>
            <a:r>
              <a:rPr lang="en-SG" dirty="0"/>
              <a:t> application in the Windows Start menu and start the database. The </a:t>
            </a:r>
            <a:r>
              <a:rPr lang="en-SG" dirty="0" err="1"/>
              <a:t>GraphDB</a:t>
            </a:r>
            <a:r>
              <a:rPr lang="en-SG" dirty="0"/>
              <a:t> Server and Workbench open at </a:t>
            </a:r>
            <a:r>
              <a:rPr lang="en-SG" dirty="0">
                <a:hlinkClick r:id="rId2"/>
              </a:rPr>
              <a:t>http://localhost:7200/</a:t>
            </a:r>
            <a:r>
              <a:rPr lang="en-SG" dirty="0"/>
              <a:t>.</a:t>
            </a:r>
          </a:p>
          <a:p>
            <a:pPr lvl="1">
              <a:buFont typeface="Wingdings" panose="05000000000000000000" pitchFamily="2" charset="2"/>
              <a:buChar char="q"/>
            </a:pPr>
            <a:r>
              <a:rPr lang="en-AU" dirty="0" smtClean="0"/>
              <a:t>Can create a repository or load a repository using configuration of existing repository.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914" y="3489873"/>
            <a:ext cx="3071973" cy="912384"/>
          </a:xfrm>
          <a:prstGeom prst="rect">
            <a:avLst/>
          </a:prstGeom>
        </p:spPr>
      </p:pic>
    </p:spTree>
    <p:extLst>
      <p:ext uri="{BB962C8B-B14F-4D97-AF65-F5344CB8AC3E}">
        <p14:creationId xmlns:p14="http://schemas.microsoft.com/office/powerpoint/2010/main" val="3480881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GraphQL</a:t>
            </a:r>
            <a:endParaRPr lang="en-US" dirty="0"/>
          </a:p>
        </p:txBody>
      </p:sp>
      <p:sp>
        <p:nvSpPr>
          <p:cNvPr id="3" name="Text Placeholder 2"/>
          <p:cNvSpPr>
            <a:spLocks noGrp="1"/>
          </p:cNvSpPr>
          <p:nvPr>
            <p:ph type="body" idx="1"/>
          </p:nvPr>
        </p:nvSpPr>
        <p:spPr/>
        <p:txBody>
          <a:bodyPr/>
          <a:lstStyle/>
          <a:p>
            <a:endParaRPr lang="en-US"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52475"/>
            <a:ext cx="8520600" cy="15907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3009550"/>
            <a:ext cx="8520599" cy="1559325"/>
          </a:xfrm>
          <a:prstGeom prst="rect">
            <a:avLst/>
          </a:prstGeom>
        </p:spPr>
      </p:pic>
    </p:spTree>
    <p:extLst>
      <p:ext uri="{BB962C8B-B14F-4D97-AF65-F5344CB8AC3E}">
        <p14:creationId xmlns:p14="http://schemas.microsoft.com/office/powerpoint/2010/main" val="987665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94407"/>
            <a:ext cx="8520600" cy="572700"/>
          </a:xfrm>
        </p:spPr>
        <p:txBody>
          <a:bodyPr/>
          <a:lstStyle/>
          <a:p>
            <a:r>
              <a:rPr lang="en-AU" dirty="0" smtClean="0"/>
              <a:t>Task 10 : Identify data extraction method </a:t>
            </a:r>
            <a:br>
              <a:rPr lang="en-AU" dirty="0" smtClean="0"/>
            </a:br>
            <a:r>
              <a:rPr lang="en-AU" dirty="0" smtClean="0"/>
              <a:t>and tools</a:t>
            </a:r>
            <a:endParaRPr lang="en-US" dirty="0"/>
          </a:p>
        </p:txBody>
      </p:sp>
      <p:sp>
        <p:nvSpPr>
          <p:cNvPr id="3" name="Text Placeholder 2"/>
          <p:cNvSpPr>
            <a:spLocks noGrp="1"/>
          </p:cNvSpPr>
          <p:nvPr>
            <p:ph type="body" idx="1"/>
          </p:nvPr>
        </p:nvSpPr>
        <p:spPr>
          <a:xfrm>
            <a:off x="311700" y="1620981"/>
            <a:ext cx="8520600" cy="2947893"/>
          </a:xfrm>
        </p:spPr>
        <p:txBody>
          <a:bodyPr/>
          <a:lstStyle/>
          <a:p>
            <a:pPr>
              <a:buFont typeface="Wingdings" panose="05000000000000000000" pitchFamily="2" charset="2"/>
              <a:buChar char="Ø"/>
            </a:pPr>
            <a:endParaRPr lang="en-AU" dirty="0" smtClean="0"/>
          </a:p>
          <a:p>
            <a:pPr>
              <a:buFont typeface="Wingdings" panose="05000000000000000000" pitchFamily="2" charset="2"/>
              <a:buChar char="Ø"/>
            </a:pPr>
            <a:endParaRPr lang="en-AU" dirty="0"/>
          </a:p>
          <a:p>
            <a:pPr>
              <a:buFont typeface="Wingdings" panose="05000000000000000000" pitchFamily="2" charset="2"/>
              <a:buChar char="Ø"/>
            </a:pPr>
            <a:r>
              <a:rPr lang="en-AU" dirty="0" smtClean="0"/>
              <a:t>Search data extraction methods and tools for selected RDF Data sources</a:t>
            </a:r>
          </a:p>
          <a:p>
            <a:pPr>
              <a:buFont typeface="Wingdings" panose="05000000000000000000" pitchFamily="2" charset="2"/>
              <a:buChar char="Ø"/>
            </a:pPr>
            <a:endParaRPr lang="en-AU" dirty="0"/>
          </a:p>
          <a:p>
            <a:pPr>
              <a:buFont typeface="Wingdings" panose="05000000000000000000" pitchFamily="2" charset="2"/>
              <a:buChar char="Ø"/>
            </a:pPr>
            <a:r>
              <a:rPr lang="en-AU" dirty="0" smtClean="0"/>
              <a:t>Validate the tools and technique with other team member</a:t>
            </a:r>
          </a:p>
          <a:p>
            <a:pPr>
              <a:buFont typeface="Wingdings" panose="05000000000000000000" pitchFamily="2" charset="2"/>
              <a:buChar char="Ø"/>
            </a:pPr>
            <a:endParaRPr lang="en-AU" dirty="0"/>
          </a:p>
          <a:p>
            <a:pPr>
              <a:buFont typeface="Wingdings" panose="05000000000000000000" pitchFamily="2" charset="2"/>
              <a:buChar char="Ø"/>
            </a:pPr>
            <a:r>
              <a:rPr lang="en-AU" dirty="0" smtClean="0"/>
              <a:t>Finalize the method and tools</a:t>
            </a:r>
          </a:p>
          <a:p>
            <a:pPr lvl="1">
              <a:buFont typeface="Wingdings" panose="05000000000000000000" pitchFamily="2" charset="2"/>
              <a:buChar char="q"/>
            </a:pPr>
            <a:r>
              <a:rPr lang="en-AU" dirty="0" smtClean="0"/>
              <a:t>Direct Query (</a:t>
            </a:r>
            <a:r>
              <a:rPr lang="en-AU" dirty="0" err="1" smtClean="0"/>
              <a:t>SpareQL</a:t>
            </a:r>
            <a:r>
              <a:rPr lang="en-AU" dirty="0" smtClean="0"/>
              <a:t>), Exported RDF file, Exported TTL file, API Technique </a:t>
            </a:r>
            <a:endParaRPr lang="en-AU"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61845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28600"/>
            <a:ext cx="8229600" cy="1295400"/>
          </a:xfrm>
        </p:spPr>
        <p:txBody>
          <a:bodyPr>
            <a:normAutofit/>
          </a:bodyPr>
          <a:lstStyle/>
          <a:p>
            <a:r>
              <a:rPr lang="en-US" sz="2400" dirty="0" smtClean="0"/>
              <a:t>Query Result from (S-</a:t>
            </a:r>
            <a:r>
              <a:rPr lang="en-US" sz="2400" dirty="0" err="1" smtClean="0"/>
              <a:t>Sparql</a:t>
            </a:r>
            <a:r>
              <a:rPr lang="en-US" sz="2400" dirty="0" smtClean="0"/>
              <a:t>, P-</a:t>
            </a:r>
            <a:r>
              <a:rPr lang="en-US" sz="2400" dirty="0" err="1" smtClean="0"/>
              <a:t>Protocol,A</a:t>
            </a:r>
            <a:r>
              <a:rPr lang="en-US" sz="2400" dirty="0" smtClean="0"/>
              <a:t>-</a:t>
            </a:r>
            <a:r>
              <a:rPr lang="en-US" sz="2400" dirty="0" err="1" smtClean="0"/>
              <a:t>And,R</a:t>
            </a:r>
            <a:r>
              <a:rPr lang="en-US" sz="2400" dirty="0" smtClean="0"/>
              <a:t>-RDF,Q-</a:t>
            </a:r>
            <a:r>
              <a:rPr lang="en-US" sz="2400" dirty="0" err="1" smtClean="0"/>
              <a:t>Query,L</a:t>
            </a:r>
            <a:r>
              <a:rPr lang="en-US" sz="2400" dirty="0" smtClean="0"/>
              <a:t>-Language</a:t>
            </a:r>
            <a:endParaRPr lang="en-US" sz="2400" dirty="0"/>
          </a:p>
        </p:txBody>
      </p:sp>
      <p:sp>
        <p:nvSpPr>
          <p:cNvPr id="5" name="Content Placeholder 2"/>
          <p:cNvSpPr txBox="1">
            <a:spLocks/>
          </p:cNvSpPr>
          <p:nvPr/>
        </p:nvSpPr>
        <p:spPr>
          <a:xfrm>
            <a:off x="381000" y="1215736"/>
            <a:ext cx="4038600" cy="4525963"/>
          </a:xfrm>
          <a:prstGeom prst="rect">
            <a:avLst/>
          </a:prstGeom>
        </p:spPr>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bg2">
                  <a:lumMod val="40000"/>
                  <a:lumOff val="60000"/>
                </a:schemeClr>
              </a:buClr>
              <a:buSzPts val="1800"/>
              <a:buFont typeface="Wingdings 3" charset="2"/>
              <a:buChar char="●"/>
              <a:defRPr sz="1500" b="0" i="0" kern="1200">
                <a:solidFill>
                  <a:schemeClr val="tx1"/>
                </a:solidFill>
                <a:latin typeface="+mj-lt"/>
                <a:ea typeface="+mj-ea"/>
                <a:cs typeface="+mj-cs"/>
              </a:defRPr>
            </a:lvl1pPr>
            <a:lvl2pPr marL="914400" lvl="1"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350" b="0" i="0" kern="1200">
                <a:solidFill>
                  <a:schemeClr val="tx1"/>
                </a:solidFill>
                <a:latin typeface="+mj-lt"/>
                <a:ea typeface="+mj-ea"/>
                <a:cs typeface="+mj-cs"/>
              </a:defRPr>
            </a:lvl2pPr>
            <a:lvl3pPr marL="1371600" lvl="2"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200" b="0" i="0" kern="1200">
                <a:solidFill>
                  <a:schemeClr val="tx1"/>
                </a:solidFill>
                <a:latin typeface="+mj-lt"/>
                <a:ea typeface="+mj-ea"/>
                <a:cs typeface="+mj-cs"/>
              </a:defRPr>
            </a:lvl3pPr>
            <a:lvl4pPr marL="1828800" lvl="3"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4pPr>
            <a:lvl5pPr marL="2286000" lvl="4"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5pPr>
            <a:lvl6pPr marL="2743200" lvl="5"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6pPr>
            <a:lvl7pPr marL="3200400" lvl="6"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7pPr>
            <a:lvl8pPr marL="3657600" lvl="7"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8pPr>
            <a:lvl9pPr marL="4114800" lvl="8" indent="-317500" algn="l" defTabSz="342900" rtl="0" eaLnBrk="1" latinLnBrk="0" hangingPunct="1">
              <a:spcBef>
                <a:spcPts val="1600"/>
              </a:spcBef>
              <a:spcAft>
                <a:spcPts val="160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9pPr>
          </a:lstStyle>
          <a:p>
            <a:pPr marL="114300" indent="0">
              <a:buNone/>
            </a:pPr>
            <a:endParaRPr lang="en-US" dirty="0" smtClean="0"/>
          </a:p>
          <a:p>
            <a:pPr marL="114300" indent="0">
              <a:buNone/>
            </a:pPr>
            <a:endParaRPr lang="en-US" dirty="0"/>
          </a:p>
          <a:p>
            <a:pPr marL="114300" indent="0">
              <a:buNone/>
            </a:pPr>
            <a:r>
              <a:rPr lang="en-US" dirty="0" smtClean="0">
                <a:solidFill>
                  <a:schemeClr val="bg2">
                    <a:lumMod val="40000"/>
                    <a:lumOff val="60000"/>
                  </a:schemeClr>
                </a:solidFill>
                <a:latin typeface="Bahnschrift SemiLight" panose="020B0502040204020203" pitchFamily="34" charset="0"/>
              </a:rPr>
              <a:t>#Map of places which got hit my natural disaster</a:t>
            </a:r>
          </a:p>
          <a:p>
            <a:pPr marL="114300" indent="0">
              <a:buNone/>
            </a:pPr>
            <a:r>
              <a:rPr lang="en-US" dirty="0" smtClean="0">
                <a:solidFill>
                  <a:schemeClr val="bg2">
                    <a:lumMod val="40000"/>
                    <a:lumOff val="60000"/>
                  </a:schemeClr>
                </a:solidFill>
                <a:latin typeface="Bahnschrift SemiLight" panose="020B0502040204020203" pitchFamily="34" charset="0"/>
              </a:rPr>
              <a:t>#added 2017-08</a:t>
            </a:r>
          </a:p>
          <a:p>
            <a:pPr marL="114300" indent="0">
              <a:buNone/>
            </a:pPr>
            <a:r>
              <a:rPr lang="en-US" dirty="0" smtClean="0">
                <a:solidFill>
                  <a:schemeClr val="bg2">
                    <a:lumMod val="40000"/>
                    <a:lumOff val="60000"/>
                  </a:schemeClr>
                </a:solidFill>
                <a:latin typeface="Bahnschrift SemiLight" panose="020B0502040204020203" pitchFamily="34" charset="0"/>
              </a:rPr>
              <a:t>#</a:t>
            </a:r>
            <a:r>
              <a:rPr lang="en-US" dirty="0" err="1" smtClean="0">
                <a:solidFill>
                  <a:schemeClr val="bg2">
                    <a:lumMod val="40000"/>
                    <a:lumOff val="60000"/>
                  </a:schemeClr>
                </a:solidFill>
                <a:latin typeface="Bahnschrift SemiLight" panose="020B0502040204020203" pitchFamily="34" charset="0"/>
              </a:rPr>
              <a:t>defaultView:Map</a:t>
            </a:r>
            <a:endParaRPr lang="en-US" dirty="0" smtClean="0">
              <a:solidFill>
                <a:schemeClr val="bg2">
                  <a:lumMod val="40000"/>
                  <a:lumOff val="60000"/>
                </a:schemeClr>
              </a:solidFill>
              <a:latin typeface="Bahnschrift SemiLight" panose="020B0502040204020203" pitchFamily="34" charset="0"/>
            </a:endParaRPr>
          </a:p>
          <a:p>
            <a:pPr marL="114300" indent="0">
              <a:buNone/>
            </a:pPr>
            <a:r>
              <a:rPr lang="en-US" dirty="0" smtClean="0">
                <a:solidFill>
                  <a:schemeClr val="bg2">
                    <a:lumMod val="40000"/>
                    <a:lumOff val="60000"/>
                  </a:schemeClr>
                </a:solidFill>
                <a:latin typeface="Bahnschrift SemiLight" panose="020B0502040204020203" pitchFamily="34" charset="0"/>
              </a:rPr>
              <a:t>SELECT </a:t>
            </a:r>
          </a:p>
          <a:p>
            <a:pPr marL="114300" indent="0">
              <a:buNone/>
            </a:pPr>
            <a:r>
              <a:rPr lang="en-US" dirty="0" smtClean="0">
                <a:solidFill>
                  <a:schemeClr val="bg2">
                    <a:lumMod val="40000"/>
                    <a:lumOff val="60000"/>
                  </a:schemeClr>
                </a:solidFill>
                <a:latin typeface="Bahnschrift SemiLight" panose="020B0502040204020203" pitchFamily="34" charset="0"/>
              </a:rPr>
              <a:t>* WHERE {</a:t>
            </a:r>
          </a:p>
          <a:p>
            <a:pPr marL="114300" indent="0">
              <a:buNone/>
            </a:pPr>
            <a:r>
              <a:rPr lang="en-US" dirty="0" smtClean="0">
                <a:solidFill>
                  <a:schemeClr val="bg2">
                    <a:lumMod val="40000"/>
                    <a:lumOff val="60000"/>
                  </a:schemeClr>
                </a:solidFill>
                <a:latin typeface="Bahnschrift SemiLight" panose="020B0502040204020203" pitchFamily="34" charset="0"/>
              </a:rPr>
              <a:t>  ?item wdt:P31/wdt:P279* wd:Q8065;</a:t>
            </a:r>
          </a:p>
          <a:p>
            <a:pPr marL="114300" indent="0">
              <a:buNone/>
            </a:pPr>
            <a:r>
              <a:rPr lang="en-US" dirty="0" smtClean="0">
                <a:solidFill>
                  <a:schemeClr val="bg2">
                    <a:lumMod val="40000"/>
                    <a:lumOff val="60000"/>
                  </a:schemeClr>
                </a:solidFill>
                <a:latin typeface="Bahnschrift SemiLight" panose="020B0502040204020203" pitchFamily="34" charset="0"/>
              </a:rPr>
              <a:t>        wdt:P625 ?geo .</a:t>
            </a:r>
          </a:p>
          <a:p>
            <a:pPr marL="114300" indent="0">
              <a:buNone/>
            </a:pPr>
            <a:r>
              <a:rPr lang="en-US" dirty="0" smtClean="0">
                <a:solidFill>
                  <a:schemeClr val="bg2">
                    <a:lumMod val="40000"/>
                    <a:lumOff val="60000"/>
                  </a:schemeClr>
                </a:solidFill>
                <a:latin typeface="Bahnschrift SemiLight" panose="020B0502040204020203" pitchFamily="34" charset="0"/>
              </a:rPr>
              <a:t>}</a:t>
            </a:r>
            <a:endParaRPr lang="en-US" dirty="0">
              <a:solidFill>
                <a:schemeClr val="bg2">
                  <a:lumMod val="40000"/>
                  <a:lumOff val="60000"/>
                </a:schemeClr>
              </a:solidFill>
              <a:latin typeface="Bahnschrift SemiLight" panose="020B0502040204020203"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976745"/>
            <a:ext cx="4038600" cy="40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4819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0163" y="219241"/>
            <a:ext cx="6733309" cy="587807"/>
          </a:xfrm>
        </p:spPr>
        <p:txBody>
          <a:bodyPr>
            <a:normAutofit fontScale="90000"/>
          </a:bodyPr>
          <a:lstStyle/>
          <a:p>
            <a:r>
              <a:rPr lang="en-US" dirty="0" smtClean="0"/>
              <a:t>Different result formats</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67" y="807048"/>
            <a:ext cx="2362200" cy="36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168" y="807048"/>
            <a:ext cx="2764631" cy="36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807048"/>
            <a:ext cx="2895600" cy="36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59567" y="4497169"/>
            <a:ext cx="1905000" cy="523220"/>
          </a:xfrm>
          <a:prstGeom prst="rect">
            <a:avLst/>
          </a:prstGeom>
          <a:noFill/>
        </p:spPr>
        <p:txBody>
          <a:bodyPr wrap="square" rtlCol="0">
            <a:spAutoFit/>
          </a:bodyPr>
          <a:lstStyle/>
          <a:p>
            <a:r>
              <a:rPr lang="en-US" dirty="0" smtClean="0">
                <a:solidFill>
                  <a:schemeClr val="tx1"/>
                </a:solidFill>
              </a:rPr>
              <a:t>Details gotten from map</a:t>
            </a:r>
            <a:endParaRPr lang="en-US" dirty="0">
              <a:solidFill>
                <a:schemeClr val="tx1"/>
              </a:solidFill>
            </a:endParaRPr>
          </a:p>
        </p:txBody>
      </p:sp>
      <p:sp>
        <p:nvSpPr>
          <p:cNvPr id="9" name="TextBox 8"/>
          <p:cNvSpPr txBox="1"/>
          <p:nvPr/>
        </p:nvSpPr>
        <p:spPr>
          <a:xfrm>
            <a:off x="2970793" y="4488873"/>
            <a:ext cx="2668006" cy="523220"/>
          </a:xfrm>
          <a:prstGeom prst="rect">
            <a:avLst/>
          </a:prstGeom>
          <a:noFill/>
        </p:spPr>
        <p:txBody>
          <a:bodyPr wrap="square" rtlCol="0">
            <a:spAutoFit/>
          </a:bodyPr>
          <a:lstStyle/>
          <a:p>
            <a:r>
              <a:rPr lang="en-US" dirty="0" smtClean="0">
                <a:solidFill>
                  <a:schemeClr val="tx1"/>
                </a:solidFill>
              </a:rPr>
              <a:t>The result we get by choosing table option</a:t>
            </a:r>
            <a:endParaRPr lang="en-US" dirty="0">
              <a:solidFill>
                <a:schemeClr val="tx1"/>
              </a:solidFill>
            </a:endParaRPr>
          </a:p>
        </p:txBody>
      </p:sp>
      <p:sp>
        <p:nvSpPr>
          <p:cNvPr id="10" name="TextBox 9"/>
          <p:cNvSpPr txBox="1"/>
          <p:nvPr/>
        </p:nvSpPr>
        <p:spPr>
          <a:xfrm>
            <a:off x="5785900" y="4488873"/>
            <a:ext cx="2900900" cy="307777"/>
          </a:xfrm>
          <a:prstGeom prst="rect">
            <a:avLst/>
          </a:prstGeom>
          <a:noFill/>
        </p:spPr>
        <p:txBody>
          <a:bodyPr wrap="square" rtlCol="0">
            <a:spAutoFit/>
          </a:bodyPr>
          <a:lstStyle/>
          <a:p>
            <a:r>
              <a:rPr lang="en-US" dirty="0" smtClean="0">
                <a:solidFill>
                  <a:schemeClr val="tx1"/>
                </a:solidFill>
              </a:rPr>
              <a:t>Choosing the first item from table</a:t>
            </a:r>
            <a:endParaRPr lang="en-US" dirty="0">
              <a:solidFill>
                <a:schemeClr val="tx1"/>
              </a:solidFill>
            </a:endParaRPr>
          </a:p>
        </p:txBody>
      </p:sp>
    </p:spTree>
    <p:extLst>
      <p:ext uri="{BB962C8B-B14F-4D97-AF65-F5344CB8AC3E}">
        <p14:creationId xmlns:p14="http://schemas.microsoft.com/office/powerpoint/2010/main" val="114039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5473" y="39725"/>
            <a:ext cx="8229600" cy="608590"/>
          </a:xfrm>
        </p:spPr>
        <p:txBody>
          <a:bodyPr/>
          <a:lstStyle/>
          <a:p>
            <a:r>
              <a:rPr lang="en-US" sz="2800" dirty="0" smtClean="0"/>
              <a:t>Creating Wikipedia page from query result</a:t>
            </a:r>
            <a:endParaRPr lang="en-US" sz="2800" dirty="0"/>
          </a:p>
        </p:txBody>
      </p:sp>
      <p:sp>
        <p:nvSpPr>
          <p:cNvPr id="5" name="Content Placeholder 3"/>
          <p:cNvSpPr txBox="1">
            <a:spLocks/>
          </p:cNvSpPr>
          <p:nvPr/>
        </p:nvSpPr>
        <p:spPr>
          <a:xfrm>
            <a:off x="4856018" y="1360001"/>
            <a:ext cx="4038600" cy="3317768"/>
          </a:xfrm>
          <a:prstGeom prst="rect">
            <a:avLst/>
          </a:prstGeom>
        </p:spPr>
        <p:txBody>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r>
              <a:rPr lang="en-US" dirty="0" smtClean="0"/>
              <a:t>Visit wikipedia.org</a:t>
            </a:r>
          </a:p>
          <a:p>
            <a:r>
              <a:rPr lang="en-US" dirty="0" smtClean="0"/>
              <a:t>Create a profile</a:t>
            </a:r>
          </a:p>
          <a:p>
            <a:r>
              <a:rPr lang="en-US" dirty="0" smtClean="0"/>
              <a:t>Edit your profile’s sandbox</a:t>
            </a:r>
          </a:p>
          <a:p>
            <a:r>
              <a:rPr lang="en-US" dirty="0" smtClean="0"/>
              <a:t>Paste that ugly looking text</a:t>
            </a:r>
          </a:p>
          <a:p>
            <a:r>
              <a:rPr lang="en-US" dirty="0" smtClean="0"/>
              <a:t>https://en.wikipedia.org/wiki/User:Bubaimaulik/sandbox</a:t>
            </a:r>
          </a:p>
          <a:p>
            <a:endParaRPr lang="en-US" dirty="0" smtClean="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3" y="739789"/>
            <a:ext cx="40386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22" y="2653516"/>
            <a:ext cx="3379109" cy="240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5473" y="2284756"/>
            <a:ext cx="1034257" cy="307777"/>
          </a:xfrm>
          <a:prstGeom prst="rect">
            <a:avLst/>
          </a:prstGeom>
          <a:noFill/>
        </p:spPr>
        <p:txBody>
          <a:bodyPr wrap="none" rtlCol="0">
            <a:spAutoFit/>
          </a:bodyPr>
          <a:lstStyle/>
          <a:p>
            <a:r>
              <a:rPr lang="en-US" dirty="0" smtClean="0">
                <a:solidFill>
                  <a:schemeClr val="tx1"/>
                </a:solidFill>
              </a:rPr>
              <a:t>PETSCAN</a:t>
            </a:r>
            <a:endParaRPr lang="en-US" dirty="0">
              <a:solidFill>
                <a:schemeClr val="tx1"/>
              </a:solidFill>
            </a:endParaRPr>
          </a:p>
        </p:txBody>
      </p:sp>
    </p:spTree>
    <p:extLst>
      <p:ext uri="{BB962C8B-B14F-4D97-AF65-F5344CB8AC3E}">
        <p14:creationId xmlns:p14="http://schemas.microsoft.com/office/powerpoint/2010/main" val="3828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arn(inVertical)">
                                      <p:cBhvr>
                                        <p:cTn id="23" dur="500"/>
                                        <p:tgtEl>
                                          <p:spTgt spid="5">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barn(inVertical)">
                                      <p:cBhvr>
                                        <p:cTn id="26" dur="500"/>
                                        <p:tgtEl>
                                          <p:spTgt spid="5">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arn(inVertical)">
                                      <p:cBhvr>
                                        <p:cTn id="29" dur="500"/>
                                        <p:tgtEl>
                                          <p:spTgt spid="5">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arn(inVertic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71450"/>
            <a:ext cx="35052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Task</a:t>
            </a:r>
            <a:endParaRPr lang="en-US" dirty="0"/>
          </a:p>
        </p:txBody>
      </p:sp>
      <p:cxnSp>
        <p:nvCxnSpPr>
          <p:cNvPr id="10" name="Straight Arrow Connector 9"/>
          <p:cNvCxnSpPr>
            <a:stCxn id="5" idx="1"/>
          </p:cNvCxnSpPr>
          <p:nvPr/>
        </p:nvCxnSpPr>
        <p:spPr>
          <a:xfrm flipH="1">
            <a:off x="1524000" y="3429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a:off x="5486400" y="3429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2400" y="171450"/>
            <a:ext cx="13716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Identifying data sources</a:t>
            </a:r>
            <a:endParaRPr lang="en-US" dirty="0"/>
          </a:p>
        </p:txBody>
      </p:sp>
      <p:sp>
        <p:nvSpPr>
          <p:cNvPr id="15" name="Rectangle 14"/>
          <p:cNvSpPr/>
          <p:nvPr/>
        </p:nvSpPr>
        <p:spPr>
          <a:xfrm>
            <a:off x="5867400" y="171450"/>
            <a:ext cx="2971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Querying data from the identified data sources</a:t>
            </a:r>
            <a:endParaRPr lang="en-US" dirty="0"/>
          </a:p>
        </p:txBody>
      </p:sp>
      <p:sp>
        <p:nvSpPr>
          <p:cNvPr id="18" name="Rounded Rectangle 17"/>
          <p:cNvSpPr/>
          <p:nvPr/>
        </p:nvSpPr>
        <p:spPr>
          <a:xfrm>
            <a:off x="152400" y="857250"/>
            <a:ext cx="13716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Types of data sources</a:t>
            </a:r>
            <a:endParaRPr lang="en-US" dirty="0"/>
          </a:p>
        </p:txBody>
      </p:sp>
      <p:cxnSp>
        <p:nvCxnSpPr>
          <p:cNvPr id="22" name="Straight Arrow Connector 21"/>
          <p:cNvCxnSpPr>
            <a:stCxn id="18" idx="2"/>
          </p:cNvCxnSpPr>
          <p:nvPr/>
        </p:nvCxnSpPr>
        <p:spPr>
          <a:xfrm>
            <a:off x="838200" y="142875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52400" y="1885950"/>
            <a:ext cx="144780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Un-Structured </a:t>
            </a:r>
            <a:endParaRPr lang="en-US" dirty="0"/>
          </a:p>
        </p:txBody>
      </p:sp>
      <p:sp>
        <p:nvSpPr>
          <p:cNvPr id="24" name="Rounded Rectangle 23"/>
          <p:cNvSpPr/>
          <p:nvPr/>
        </p:nvSpPr>
        <p:spPr>
          <a:xfrm>
            <a:off x="152400" y="2571750"/>
            <a:ext cx="144780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Structured</a:t>
            </a:r>
            <a:endParaRPr lang="en-US" dirty="0"/>
          </a:p>
        </p:txBody>
      </p:sp>
      <p:sp>
        <p:nvSpPr>
          <p:cNvPr id="26" name="Rounded Rectangle 25"/>
          <p:cNvSpPr/>
          <p:nvPr/>
        </p:nvSpPr>
        <p:spPr>
          <a:xfrm>
            <a:off x="152400" y="3200400"/>
            <a:ext cx="1447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Semi-structured</a:t>
            </a:r>
            <a:endParaRPr lang="en-US" dirty="0"/>
          </a:p>
        </p:txBody>
      </p:sp>
      <p:cxnSp>
        <p:nvCxnSpPr>
          <p:cNvPr id="34" name="Straight Arrow Connector 33"/>
          <p:cNvCxnSpPr>
            <a:stCxn id="14" idx="3"/>
          </p:cNvCxnSpPr>
          <p:nvPr/>
        </p:nvCxnSpPr>
        <p:spPr>
          <a:xfrm>
            <a:off x="1524000" y="414337"/>
            <a:ext cx="914400" cy="728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438400" y="1143000"/>
            <a:ext cx="16002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identify?</a:t>
            </a:r>
            <a:endParaRPr lang="en-US" dirty="0"/>
          </a:p>
        </p:txBody>
      </p:sp>
      <p:cxnSp>
        <p:nvCxnSpPr>
          <p:cNvPr id="37" name="Straight Arrow Connector 36"/>
          <p:cNvCxnSpPr>
            <a:stCxn id="35" idx="3"/>
          </p:cNvCxnSpPr>
          <p:nvPr/>
        </p:nvCxnSpPr>
        <p:spPr>
          <a:xfrm>
            <a:off x="4038600" y="13144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48200" y="1143000"/>
            <a:ext cx="12192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Wikibase</a:t>
            </a:r>
            <a:endParaRPr lang="en-US" dirty="0"/>
          </a:p>
        </p:txBody>
      </p:sp>
      <p:cxnSp>
        <p:nvCxnSpPr>
          <p:cNvPr id="40" name="Straight Arrow Connector 39"/>
          <p:cNvCxnSpPr>
            <a:stCxn id="38" idx="2"/>
          </p:cNvCxnSpPr>
          <p:nvPr/>
        </p:nvCxnSpPr>
        <p:spPr>
          <a:xfrm>
            <a:off x="5257800" y="148590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648200" y="18288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Structured</a:t>
            </a:r>
            <a:endParaRPr lang="en-US" dirty="0"/>
          </a:p>
        </p:txBody>
      </p:sp>
      <p:cxnSp>
        <p:nvCxnSpPr>
          <p:cNvPr id="45" name="Straight Arrow Connector 44"/>
          <p:cNvCxnSpPr>
            <a:stCxn id="24" idx="3"/>
            <a:endCxn id="41" idx="2"/>
          </p:cNvCxnSpPr>
          <p:nvPr/>
        </p:nvCxnSpPr>
        <p:spPr>
          <a:xfrm flipV="1">
            <a:off x="1600200" y="2286000"/>
            <a:ext cx="3695700" cy="485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20823511">
            <a:off x="2348246" y="2772962"/>
            <a:ext cx="2297081" cy="40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RDF data</a:t>
            </a:r>
            <a:endParaRPr lang="en-US" dirty="0"/>
          </a:p>
        </p:txBody>
      </p:sp>
      <p:cxnSp>
        <p:nvCxnSpPr>
          <p:cNvPr id="50" name="Straight Arrow Connector 49"/>
          <p:cNvCxnSpPr>
            <a:stCxn id="46" idx="2"/>
          </p:cNvCxnSpPr>
          <p:nvPr/>
        </p:nvCxnSpPr>
        <p:spPr>
          <a:xfrm>
            <a:off x="3557768" y="3176212"/>
            <a:ext cx="176033" cy="367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124200" y="3543300"/>
            <a:ext cx="18288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RDF data sources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1" y="3278981"/>
            <a:ext cx="1876425" cy="155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a:stCxn id="52" idx="3"/>
          </p:cNvCxnSpPr>
          <p:nvPr/>
        </p:nvCxnSpPr>
        <p:spPr>
          <a:xfrm>
            <a:off x="4953000" y="3714750"/>
            <a:ext cx="55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26" idx="3"/>
          </p:cNvCxnSpPr>
          <p:nvPr/>
        </p:nvCxnSpPr>
        <p:spPr>
          <a:xfrm>
            <a:off x="7388226" y="4057650"/>
            <a:ext cx="4603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848600" y="3278982"/>
            <a:ext cx="1295400" cy="1350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1.Wikidata</a:t>
            </a:r>
          </a:p>
          <a:p>
            <a:pPr algn="ctr"/>
            <a:r>
              <a:rPr lang="en-US" dirty="0" smtClean="0"/>
              <a:t>2.Wikipedia3.DBpedia</a:t>
            </a:r>
            <a:endParaRPr lang="en-US" dirty="0"/>
          </a:p>
        </p:txBody>
      </p:sp>
      <p:cxnSp>
        <p:nvCxnSpPr>
          <p:cNvPr id="61" name="Straight Arrow Connector 60"/>
          <p:cNvCxnSpPr>
            <a:stCxn id="59" idx="0"/>
            <a:endCxn id="15" idx="2"/>
          </p:cNvCxnSpPr>
          <p:nvPr/>
        </p:nvCxnSpPr>
        <p:spPr>
          <a:xfrm flipH="1" flipV="1">
            <a:off x="7353300" y="514351"/>
            <a:ext cx="1143000" cy="2764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rot="4294497">
            <a:off x="7771011" y="857250"/>
            <a:ext cx="9155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SparQL</a:t>
            </a:r>
            <a:endParaRPr lang="en-US" dirty="0"/>
          </a:p>
        </p:txBody>
      </p:sp>
      <p:sp>
        <p:nvSpPr>
          <p:cNvPr id="4" name="Rounded Rectangle 3"/>
          <p:cNvSpPr/>
          <p:nvPr/>
        </p:nvSpPr>
        <p:spPr>
          <a:xfrm>
            <a:off x="152400" y="3973116"/>
            <a:ext cx="1447800" cy="821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Triplets</a:t>
            </a:r>
          </a:p>
          <a:p>
            <a:pPr algn="ctr"/>
            <a:r>
              <a:rPr lang="en-US" dirty="0" smtClean="0"/>
              <a:t>1.Subject</a:t>
            </a:r>
          </a:p>
          <a:p>
            <a:pPr algn="ctr"/>
            <a:r>
              <a:rPr lang="en-US" dirty="0" smtClean="0"/>
              <a:t>2.Predicate3.Object</a:t>
            </a:r>
            <a:endParaRPr lang="en-US" dirty="0"/>
          </a:p>
        </p:txBody>
      </p:sp>
      <p:cxnSp>
        <p:nvCxnSpPr>
          <p:cNvPr id="8" name="Straight Arrow Connector 7"/>
          <p:cNvCxnSpPr>
            <a:stCxn id="46" idx="1"/>
            <a:endCxn id="4" idx="3"/>
          </p:cNvCxnSpPr>
          <p:nvPr/>
        </p:nvCxnSpPr>
        <p:spPr>
          <a:xfrm flipH="1">
            <a:off x="1600201" y="3170098"/>
            <a:ext cx="777219" cy="1213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12" idx="1"/>
          </p:cNvCxnSpPr>
          <p:nvPr/>
        </p:nvCxnSpPr>
        <p:spPr>
          <a:xfrm flipV="1">
            <a:off x="1600201" y="4243984"/>
            <a:ext cx="388609" cy="139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88810" y="3973116"/>
            <a:ext cx="3268991" cy="54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Aninda</a:t>
            </a:r>
            <a:r>
              <a:rPr lang="en-US" dirty="0" smtClean="0"/>
              <a:t>(Subject) is(Predicate) handsome(Object)</a:t>
            </a:r>
            <a:endParaRPr lang="en-US" dirty="0"/>
          </a:p>
        </p:txBody>
      </p:sp>
      <p:cxnSp>
        <p:nvCxnSpPr>
          <p:cNvPr id="20" name="Straight Arrow Connector 19"/>
          <p:cNvCxnSpPr>
            <a:stCxn id="12" idx="2"/>
          </p:cNvCxnSpPr>
          <p:nvPr/>
        </p:nvCxnSpPr>
        <p:spPr>
          <a:xfrm flipH="1">
            <a:off x="3623305" y="4514850"/>
            <a:ext cx="1"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988810" y="4629150"/>
            <a:ext cx="3307091"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Handsome(Subject) </a:t>
            </a:r>
            <a:r>
              <a:rPr lang="en-US" dirty="0">
                <a:solidFill>
                  <a:schemeClr val="accent6"/>
                </a:solidFill>
              </a:rPr>
              <a:t>is a </a:t>
            </a:r>
            <a:r>
              <a:rPr lang="en-US" b="1" i="1" dirty="0">
                <a:solidFill>
                  <a:schemeClr val="accent6"/>
                </a:solidFill>
              </a:rPr>
              <a:t>quality</a:t>
            </a:r>
            <a:r>
              <a:rPr lang="en-US" dirty="0">
                <a:solidFill>
                  <a:schemeClr val="accent6"/>
                </a:solidFill>
              </a:rPr>
              <a:t> of </a:t>
            </a:r>
            <a:r>
              <a:rPr lang="en-US" dirty="0" smtClean="0">
                <a:solidFill>
                  <a:schemeClr val="accent6"/>
                </a:solidFill>
              </a:rPr>
              <a:t>(Predicate)</a:t>
            </a:r>
            <a:r>
              <a:rPr lang="en-US" dirty="0" smtClean="0"/>
              <a:t> </a:t>
            </a:r>
            <a:r>
              <a:rPr lang="en-US" dirty="0" smtClean="0">
                <a:solidFill>
                  <a:srgbClr val="002060"/>
                </a:solidFill>
              </a:rPr>
              <a:t>men(Object)</a:t>
            </a:r>
            <a:endParaRPr lang="en-US" dirty="0">
              <a:solidFill>
                <a:srgbClr val="002060"/>
              </a:solidFill>
            </a:endParaRPr>
          </a:p>
        </p:txBody>
      </p:sp>
      <p:cxnSp>
        <p:nvCxnSpPr>
          <p:cNvPr id="28" name="Straight Arrow Connector 27"/>
          <p:cNvCxnSpPr>
            <a:stCxn id="14" idx="2"/>
            <a:endCxn id="18" idx="0"/>
          </p:cNvCxnSpPr>
          <p:nvPr/>
        </p:nvCxnSpPr>
        <p:spPr>
          <a:xfrm>
            <a:off x="838200" y="657225"/>
            <a:ext cx="0"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0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ircle(in)">
                                      <p:cBhvr>
                                        <p:cTn id="34" dur="2000"/>
                                        <p:tgtEl>
                                          <p:spTgt spid="22"/>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circle(in)">
                                      <p:cBhvr>
                                        <p:cTn id="37" dur="2000"/>
                                        <p:tgtEl>
                                          <p:spTgt spid="23"/>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circle(in)">
                                      <p:cBhvr>
                                        <p:cTn id="40" dur="2000"/>
                                        <p:tgtEl>
                                          <p:spTgt spid="2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20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circle(in)">
                                      <p:cBhvr>
                                        <p:cTn id="62" dur="2000"/>
                                        <p:tgtEl>
                                          <p:spTgt spid="40"/>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circle(in)">
                                      <p:cBhvr>
                                        <p:cTn id="65" dur="20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arn(inVertical)">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down)">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heel(1)">
                                      <p:cBhvr>
                                        <p:cTn id="80" dur="2000"/>
                                        <p:tgtEl>
                                          <p:spTgt spid="8"/>
                                        </p:tgtEl>
                                      </p:cBhvr>
                                    </p:animEffect>
                                  </p:childTnLst>
                                </p:cTn>
                              </p:par>
                              <p:par>
                                <p:cTn id="81" presetID="21" presetClass="entr" presetSubtype="1"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heel(1)">
                                      <p:cBhvr>
                                        <p:cTn id="83" dur="2000"/>
                                        <p:tgtEl>
                                          <p:spTgt spid="4"/>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circle(in)">
                                      <p:cBhvr>
                                        <p:cTn id="88" dur="2000"/>
                                        <p:tgtEl>
                                          <p:spTgt spid="11"/>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circle(in)">
                                      <p:cBhvr>
                                        <p:cTn id="91" dur="2000"/>
                                        <p:tgtEl>
                                          <p:spTgt spid="1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 calcmode="lin" valueType="num">
                                      <p:cBhvr additive="base">
                                        <p:cTn id="96" dur="500" fill="hold"/>
                                        <p:tgtEl>
                                          <p:spTgt spid="20"/>
                                        </p:tgtEl>
                                        <p:attrNameLst>
                                          <p:attrName>ppt_x</p:attrName>
                                        </p:attrNameLst>
                                      </p:cBhvr>
                                      <p:tavLst>
                                        <p:tav tm="0">
                                          <p:val>
                                            <p:strVal val="#ppt_x"/>
                                          </p:val>
                                        </p:tav>
                                        <p:tav tm="100000">
                                          <p:val>
                                            <p:strVal val="#ppt_x"/>
                                          </p:val>
                                        </p:tav>
                                      </p:tavLst>
                                    </p:anim>
                                    <p:anim calcmode="lin" valueType="num">
                                      <p:cBhvr additive="base">
                                        <p:cTn id="97" dur="500" fill="hold"/>
                                        <p:tgtEl>
                                          <p:spTgt spid="2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 calcmode="lin" valueType="num">
                                      <p:cBhvr additive="base">
                                        <p:cTn id="100" dur="500" fill="hold"/>
                                        <p:tgtEl>
                                          <p:spTgt spid="21"/>
                                        </p:tgtEl>
                                        <p:attrNameLst>
                                          <p:attrName>ppt_x</p:attrName>
                                        </p:attrNameLst>
                                      </p:cBhvr>
                                      <p:tavLst>
                                        <p:tav tm="0">
                                          <p:val>
                                            <p:strVal val="#ppt_x"/>
                                          </p:val>
                                        </p:tav>
                                        <p:tav tm="100000">
                                          <p:val>
                                            <p:strVal val="#ppt_x"/>
                                          </p:val>
                                        </p:tav>
                                      </p:tavLst>
                                    </p:anim>
                                    <p:anim calcmode="lin" valueType="num">
                                      <p:cBhvr additive="base">
                                        <p:cTn id="10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nodeType="click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circle(in)">
                                      <p:cBhvr>
                                        <p:cTn id="106" dur="2000"/>
                                        <p:tgtEl>
                                          <p:spTgt spid="50"/>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circle(in)">
                                      <p:cBhvr>
                                        <p:cTn id="109" dur="2000"/>
                                        <p:tgtEl>
                                          <p:spTgt spid="52"/>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barn(inVertical)">
                                      <p:cBhvr>
                                        <p:cTn id="114" dur="500"/>
                                        <p:tgtEl>
                                          <p:spTgt spid="56"/>
                                        </p:tgtEl>
                                      </p:cBhvr>
                                    </p:animEffect>
                                  </p:childTnLst>
                                </p:cTn>
                              </p:par>
                              <p:par>
                                <p:cTn id="115" presetID="16" presetClass="entr" presetSubtype="21" fill="hold" nodeType="withEffect">
                                  <p:stCondLst>
                                    <p:cond delay="0"/>
                                  </p:stCondLst>
                                  <p:childTnLst>
                                    <p:set>
                                      <p:cBhvr>
                                        <p:cTn id="116" dur="1" fill="hold">
                                          <p:stCondLst>
                                            <p:cond delay="0"/>
                                          </p:stCondLst>
                                        </p:cTn>
                                        <p:tgtEl>
                                          <p:spTgt spid="1026"/>
                                        </p:tgtEl>
                                        <p:attrNameLst>
                                          <p:attrName>style.visibility</p:attrName>
                                        </p:attrNameLst>
                                      </p:cBhvr>
                                      <p:to>
                                        <p:strVal val="visible"/>
                                      </p:to>
                                    </p:set>
                                    <p:animEffect transition="in" filter="barn(inVertical)">
                                      <p:cBhvr>
                                        <p:cTn id="117" dur="500"/>
                                        <p:tgtEl>
                                          <p:spTgt spid="1026"/>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58"/>
                                        </p:tgtEl>
                                        <p:attrNameLst>
                                          <p:attrName>style.visibility</p:attrName>
                                        </p:attrNameLst>
                                      </p:cBhvr>
                                      <p:to>
                                        <p:strVal val="visible"/>
                                      </p:to>
                                    </p:set>
                                    <p:anim calcmode="lin" valueType="num">
                                      <p:cBhvr additive="base">
                                        <p:cTn id="122" dur="500" fill="hold"/>
                                        <p:tgtEl>
                                          <p:spTgt spid="58"/>
                                        </p:tgtEl>
                                        <p:attrNameLst>
                                          <p:attrName>ppt_x</p:attrName>
                                        </p:attrNameLst>
                                      </p:cBhvr>
                                      <p:tavLst>
                                        <p:tav tm="0">
                                          <p:val>
                                            <p:strVal val="#ppt_x"/>
                                          </p:val>
                                        </p:tav>
                                        <p:tav tm="100000">
                                          <p:val>
                                            <p:strVal val="#ppt_x"/>
                                          </p:val>
                                        </p:tav>
                                      </p:tavLst>
                                    </p:anim>
                                    <p:anim calcmode="lin" valueType="num">
                                      <p:cBhvr additive="base">
                                        <p:cTn id="123" dur="500" fill="hold"/>
                                        <p:tgtEl>
                                          <p:spTgt spid="58"/>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 calcmode="lin" valueType="num">
                                      <p:cBhvr additive="base">
                                        <p:cTn id="126" dur="500" fill="hold"/>
                                        <p:tgtEl>
                                          <p:spTgt spid="59"/>
                                        </p:tgtEl>
                                        <p:attrNameLst>
                                          <p:attrName>ppt_x</p:attrName>
                                        </p:attrNameLst>
                                      </p:cBhvr>
                                      <p:tavLst>
                                        <p:tav tm="0">
                                          <p:val>
                                            <p:strVal val="#ppt_x"/>
                                          </p:val>
                                        </p:tav>
                                        <p:tav tm="100000">
                                          <p:val>
                                            <p:strVal val="#ppt_x"/>
                                          </p:val>
                                        </p:tav>
                                      </p:tavLst>
                                    </p:anim>
                                    <p:anim calcmode="lin" valueType="num">
                                      <p:cBhvr additive="base">
                                        <p:cTn id="12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heel(1)">
                                      <p:cBhvr>
                                        <p:cTn id="132" dur="2000"/>
                                        <p:tgtEl>
                                          <p:spTgt spid="61"/>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barn(inVertical)">
                                      <p:cBhvr>
                                        <p:cTn id="1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8" grpId="0" animBg="1"/>
      <p:bldP spid="23" grpId="0" animBg="1"/>
      <p:bldP spid="24" grpId="0" animBg="1"/>
      <p:bldP spid="26" grpId="0" animBg="1"/>
      <p:bldP spid="35" grpId="0" animBg="1"/>
      <p:bldP spid="38" grpId="0" animBg="1"/>
      <p:bldP spid="41" grpId="0" animBg="1"/>
      <p:bldP spid="46" grpId="0" animBg="1"/>
      <p:bldP spid="52" grpId="0" animBg="1"/>
      <p:bldP spid="59" grpId="0" animBg="1"/>
      <p:bldP spid="62" grpId="0" animBg="1"/>
      <p:bldP spid="4" grpId="0" animBg="1"/>
      <p:bldP spid="12"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571500"/>
          </a:xfrm>
        </p:spPr>
        <p:txBody>
          <a:bodyPr>
            <a:noAutofit/>
          </a:bodyPr>
          <a:lstStyle/>
          <a:p>
            <a:r>
              <a:rPr lang="en-US" sz="2800" dirty="0" err="1" smtClean="0"/>
              <a:t>Sparql</a:t>
            </a:r>
            <a:r>
              <a:rPr lang="en-US" sz="2800" dirty="0" smtClean="0"/>
              <a:t> techniques to query data from data-sources like </a:t>
            </a:r>
            <a:r>
              <a:rPr lang="en-US" sz="2800" dirty="0" err="1" smtClean="0"/>
              <a:t>wikidata</a:t>
            </a:r>
            <a:r>
              <a:rPr lang="en-US" sz="2800" dirty="0" smtClean="0"/>
              <a:t> and </a:t>
            </a:r>
            <a:r>
              <a:rPr lang="en-US" sz="2800" dirty="0" err="1" smtClean="0"/>
              <a:t>wikipedia</a:t>
            </a:r>
            <a:endParaRPr lang="en-US" sz="2800" dirty="0"/>
          </a:p>
        </p:txBody>
      </p:sp>
      <p:sp>
        <p:nvSpPr>
          <p:cNvPr id="3" name="Content Placeholder 2"/>
          <p:cNvSpPr>
            <a:spLocks noGrp="1"/>
          </p:cNvSpPr>
          <p:nvPr>
            <p:ph sz="half" idx="1"/>
          </p:nvPr>
        </p:nvSpPr>
        <p:spPr/>
        <p:txBody>
          <a:bodyPr>
            <a:normAutofit fontScale="85000" lnSpcReduction="20000"/>
          </a:bodyPr>
          <a:lstStyle/>
          <a:p>
            <a:r>
              <a:rPr lang="en-US" dirty="0"/>
              <a:t>#</a:t>
            </a:r>
            <a:r>
              <a:rPr lang="en-US" dirty="0" err="1"/>
              <a:t>wikidata</a:t>
            </a:r>
            <a:endParaRPr lang="en-US" dirty="0"/>
          </a:p>
          <a:p>
            <a:r>
              <a:rPr lang="en-US" dirty="0"/>
              <a:t>#Map of places which got hit my natural disaster</a:t>
            </a:r>
          </a:p>
          <a:p>
            <a:r>
              <a:rPr lang="en-US" dirty="0"/>
              <a:t>#added 2017-08</a:t>
            </a:r>
          </a:p>
          <a:p>
            <a:r>
              <a:rPr lang="en-US" dirty="0"/>
              <a:t>#</a:t>
            </a:r>
            <a:r>
              <a:rPr lang="en-US" dirty="0" err="1"/>
              <a:t>defaultView:Map</a:t>
            </a:r>
            <a:endParaRPr lang="en-US" dirty="0"/>
          </a:p>
          <a:p>
            <a:r>
              <a:rPr lang="en-US" dirty="0"/>
              <a:t>SELECT </a:t>
            </a:r>
          </a:p>
          <a:p>
            <a:r>
              <a:rPr lang="en-US" dirty="0"/>
              <a:t>* WHERE {</a:t>
            </a:r>
          </a:p>
          <a:p>
            <a:r>
              <a:rPr lang="en-US" dirty="0"/>
              <a:t>  ?item wdt:P31/wdt:P279* wd:Q8065;</a:t>
            </a:r>
          </a:p>
          <a:p>
            <a:r>
              <a:rPr lang="en-US" dirty="0"/>
              <a:t>        wdt:P625 ?geo .</a:t>
            </a:r>
          </a:p>
          <a:p>
            <a:r>
              <a:rPr lang="en-US" dirty="0"/>
              <a:t>}</a:t>
            </a:r>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a:t>#</a:t>
            </a:r>
            <a:r>
              <a:rPr lang="en-US" dirty="0" err="1"/>
              <a:t>wikipedia</a:t>
            </a:r>
            <a:endParaRPr lang="en-US" dirty="0"/>
          </a:p>
          <a:p>
            <a:r>
              <a:rPr lang="en-US" dirty="0"/>
              <a:t>SELECT ?country ?</a:t>
            </a:r>
            <a:r>
              <a:rPr lang="en-US" dirty="0" err="1"/>
              <a:t>countryLabel</a:t>
            </a:r>
            <a:r>
              <a:rPr lang="en-US" dirty="0"/>
              <a:t> ?article WHERE {</a:t>
            </a:r>
          </a:p>
          <a:p>
            <a:endParaRPr lang="en-US" dirty="0"/>
          </a:p>
          <a:p>
            <a:r>
              <a:rPr lang="en-US" dirty="0"/>
              <a:t>    ?country wdt:P31/wdt:P279* wd:Q8065.</a:t>
            </a:r>
          </a:p>
          <a:p>
            <a:r>
              <a:rPr lang="en-US" dirty="0"/>
              <a:t>    ?article </a:t>
            </a:r>
            <a:r>
              <a:rPr lang="en-US" dirty="0" err="1"/>
              <a:t>schema:about</a:t>
            </a:r>
            <a:r>
              <a:rPr lang="en-US" dirty="0"/>
              <a:t> ?country .</a:t>
            </a:r>
          </a:p>
          <a:p>
            <a:r>
              <a:rPr lang="en-US" dirty="0"/>
              <a:t>    ?article </a:t>
            </a:r>
            <a:r>
              <a:rPr lang="en-US" dirty="0" err="1"/>
              <a:t>schema:isPartOf</a:t>
            </a:r>
            <a:r>
              <a:rPr lang="en-US" dirty="0"/>
              <a:t> &lt;https://en.wikipedia.org/&gt;.</a:t>
            </a:r>
          </a:p>
          <a:p>
            <a:endParaRPr lang="en-US" dirty="0"/>
          </a:p>
          <a:p>
            <a:r>
              <a:rPr lang="en-US" dirty="0"/>
              <a:t>    SERVICE </a:t>
            </a:r>
            <a:r>
              <a:rPr lang="en-US" dirty="0" err="1"/>
              <a:t>wikibase:label</a:t>
            </a:r>
            <a:r>
              <a:rPr lang="en-US" dirty="0"/>
              <a:t> {</a:t>
            </a:r>
          </a:p>
          <a:p>
            <a:r>
              <a:rPr lang="en-US" dirty="0"/>
              <a:t>       </a:t>
            </a:r>
            <a:r>
              <a:rPr lang="en-US" dirty="0" err="1"/>
              <a:t>bd:serviceParam</a:t>
            </a:r>
            <a:r>
              <a:rPr lang="en-US" dirty="0"/>
              <a:t> </a:t>
            </a:r>
            <a:r>
              <a:rPr lang="en-US" dirty="0" err="1"/>
              <a:t>wikibase:language</a:t>
            </a:r>
            <a:r>
              <a:rPr lang="en-US" dirty="0"/>
              <a:t> "</a:t>
            </a:r>
            <a:r>
              <a:rPr lang="en-US" dirty="0" err="1"/>
              <a:t>en</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129500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Sparql</a:t>
            </a:r>
            <a:r>
              <a:rPr lang="en-US" dirty="0"/>
              <a:t> techniques to query data from data-sources </a:t>
            </a:r>
            <a:r>
              <a:rPr lang="en-US" dirty="0" smtClean="0"/>
              <a:t>like </a:t>
            </a:r>
            <a:r>
              <a:rPr lang="en-US" dirty="0" err="1" smtClean="0"/>
              <a:t>DBpedia</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dirty="0" err="1"/>
              <a:t>dbpedia</a:t>
            </a:r>
            <a:r>
              <a:rPr lang="en-US" dirty="0"/>
              <a:t> </a:t>
            </a:r>
          </a:p>
          <a:p>
            <a:r>
              <a:rPr lang="en-US" dirty="0"/>
              <a:t>PREFIX </a:t>
            </a:r>
            <a:r>
              <a:rPr lang="en-US" dirty="0" err="1"/>
              <a:t>vrank</a:t>
            </a:r>
            <a:r>
              <a:rPr lang="en-US" dirty="0"/>
              <a:t>:&lt;http://purl.org/voc/vrank#&gt;</a:t>
            </a:r>
          </a:p>
          <a:p>
            <a:endParaRPr lang="en-US" dirty="0"/>
          </a:p>
          <a:p>
            <a:r>
              <a:rPr lang="en-US" dirty="0"/>
              <a:t>SELECT DISTINCT ?</a:t>
            </a:r>
            <a:r>
              <a:rPr lang="en-US" dirty="0" err="1"/>
              <a:t>uni</a:t>
            </a:r>
            <a:r>
              <a:rPr lang="en-US" dirty="0"/>
              <a:t> ?</a:t>
            </a:r>
            <a:r>
              <a:rPr lang="en-US" dirty="0" err="1"/>
              <a:t>uniLabel</a:t>
            </a:r>
            <a:r>
              <a:rPr lang="en-US" dirty="0"/>
              <a:t> ?</a:t>
            </a:r>
            <a:r>
              <a:rPr lang="en-US" dirty="0" err="1"/>
              <a:t>pr</a:t>
            </a:r>
            <a:r>
              <a:rPr lang="en-US" dirty="0"/>
              <a:t> WHERE {</a:t>
            </a:r>
          </a:p>
          <a:p>
            <a:r>
              <a:rPr lang="en-US" dirty="0"/>
              <a:t>  ?</a:t>
            </a:r>
            <a:r>
              <a:rPr lang="en-US" dirty="0" err="1"/>
              <a:t>uni</a:t>
            </a:r>
            <a:r>
              <a:rPr lang="en-US" dirty="0"/>
              <a:t> wdt:P31/wdt:P279* wd:Q8065.</a:t>
            </a:r>
          </a:p>
          <a:p>
            <a:r>
              <a:rPr lang="en-US" dirty="0"/>
              <a:t>  SERVICE &lt;http://dbpedia.org/sparql&gt; {</a:t>
            </a:r>
          </a:p>
          <a:p>
            <a:r>
              <a:rPr lang="en-US" dirty="0"/>
              <a:t>    ?</a:t>
            </a:r>
            <a:r>
              <a:rPr lang="en-US" dirty="0" err="1"/>
              <a:t>uni</a:t>
            </a:r>
            <a:r>
              <a:rPr lang="en-US" dirty="0"/>
              <a:t> </a:t>
            </a:r>
            <a:r>
              <a:rPr lang="en-US" dirty="0" err="1"/>
              <a:t>vrank:hasRank</a:t>
            </a:r>
            <a:r>
              <a:rPr lang="en-US" dirty="0"/>
              <a:t>/</a:t>
            </a:r>
            <a:r>
              <a:rPr lang="en-US" dirty="0" err="1"/>
              <a:t>vrank:rankValue</a:t>
            </a:r>
            <a:r>
              <a:rPr lang="en-US" dirty="0"/>
              <a:t> ?</a:t>
            </a:r>
            <a:r>
              <a:rPr lang="en-US" dirty="0" err="1"/>
              <a:t>pr</a:t>
            </a:r>
            <a:endParaRPr lang="en-US" dirty="0"/>
          </a:p>
          <a:p>
            <a:r>
              <a:rPr lang="en-US" dirty="0"/>
              <a:t>  }</a:t>
            </a:r>
          </a:p>
          <a:p>
            <a:r>
              <a:rPr lang="en-US" dirty="0"/>
              <a:t>  SERVICE </a:t>
            </a:r>
            <a:r>
              <a:rPr lang="en-US" dirty="0" err="1"/>
              <a:t>wikibase:label</a:t>
            </a:r>
            <a:r>
              <a:rPr lang="en-US" dirty="0"/>
              <a:t> {</a:t>
            </a:r>
          </a:p>
          <a:p>
            <a:r>
              <a:rPr lang="en-US" dirty="0"/>
              <a:t>    </a:t>
            </a:r>
            <a:r>
              <a:rPr lang="en-US" dirty="0" err="1"/>
              <a:t>bd:serviceParam</a:t>
            </a:r>
            <a:r>
              <a:rPr lang="en-US" dirty="0"/>
              <a:t> </a:t>
            </a:r>
            <a:r>
              <a:rPr lang="en-US" dirty="0" err="1"/>
              <a:t>wikibase:language</a:t>
            </a:r>
            <a:r>
              <a:rPr lang="en-US" dirty="0"/>
              <a:t> "[AUTO_LANGUAGE],</a:t>
            </a:r>
            <a:r>
              <a:rPr lang="en-US" dirty="0" err="1"/>
              <a:t>en</a:t>
            </a:r>
            <a:r>
              <a:rPr lang="en-US" dirty="0"/>
              <a:t>".</a:t>
            </a:r>
          </a:p>
          <a:p>
            <a:r>
              <a:rPr lang="en-US" dirty="0"/>
              <a:t>  }</a:t>
            </a:r>
          </a:p>
          <a:p>
            <a:r>
              <a:rPr lang="en-US" dirty="0"/>
              <a:t>} ORDER BY DESC(?</a:t>
            </a:r>
            <a:r>
              <a:rPr lang="en-US" dirty="0" err="1"/>
              <a:t>pr</a:t>
            </a:r>
            <a:r>
              <a:rPr lang="en-US" dirty="0"/>
              <a:t>) LIMIT 50</a:t>
            </a:r>
          </a:p>
        </p:txBody>
      </p:sp>
    </p:spTree>
    <p:extLst>
      <p:ext uri="{BB962C8B-B14F-4D97-AF65-F5344CB8AC3E}">
        <p14:creationId xmlns:p14="http://schemas.microsoft.com/office/powerpoint/2010/main" val="1832898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64" y="370711"/>
            <a:ext cx="8191825" cy="782680"/>
          </a:xfrm>
        </p:spPr>
        <p:txBody>
          <a:bodyPr/>
          <a:lstStyle/>
          <a:p>
            <a:r>
              <a:rPr lang="en-AU" sz="2800" dirty="0" smtClean="0"/>
              <a:t>Create Custom Search Engine :Optional</a:t>
            </a:r>
            <a:endParaRPr lang="en-US" sz="2800" dirty="0"/>
          </a:p>
        </p:txBody>
      </p:sp>
      <p:sp>
        <p:nvSpPr>
          <p:cNvPr id="3" name="Content Placeholder 2"/>
          <p:cNvSpPr>
            <a:spLocks noGrp="1"/>
          </p:cNvSpPr>
          <p:nvPr>
            <p:ph sz="half" idx="1"/>
          </p:nvPr>
        </p:nvSpPr>
        <p:spPr>
          <a:xfrm>
            <a:off x="714101" y="1254486"/>
            <a:ext cx="6705008" cy="3146822"/>
          </a:xfrm>
        </p:spPr>
        <p:txBody>
          <a:bodyPr>
            <a:normAutofit/>
          </a:bodyPr>
          <a:lstStyle/>
          <a:p>
            <a:pPr marL="0" indent="0">
              <a:buNone/>
            </a:pPr>
            <a:r>
              <a:rPr lang="en-AU" sz="2000" b="1" dirty="0" smtClean="0"/>
              <a:t>Steps:</a:t>
            </a:r>
          </a:p>
          <a:p>
            <a:pPr>
              <a:buFont typeface="Wingdings" panose="05000000000000000000" pitchFamily="2" charset="2"/>
              <a:buChar char="Ø"/>
            </a:pPr>
            <a:r>
              <a:rPr lang="en-AU" sz="2000" dirty="0" smtClean="0"/>
              <a:t>Identify querying techniques</a:t>
            </a:r>
          </a:p>
          <a:p>
            <a:pPr>
              <a:buFont typeface="Wingdings" panose="05000000000000000000" pitchFamily="2" charset="2"/>
              <a:buChar char="Ø"/>
            </a:pPr>
            <a:r>
              <a:rPr lang="en-AU" sz="2000" dirty="0" smtClean="0"/>
              <a:t>Refer to the API document</a:t>
            </a:r>
          </a:p>
          <a:p>
            <a:pPr>
              <a:buFont typeface="Wingdings" panose="05000000000000000000" pitchFamily="2" charset="2"/>
              <a:buChar char="Ø"/>
            </a:pPr>
            <a:r>
              <a:rPr lang="en-AU" sz="2000" dirty="0" smtClean="0"/>
              <a:t>Check existing application and demos</a:t>
            </a:r>
          </a:p>
          <a:p>
            <a:pPr>
              <a:buFont typeface="Wingdings" panose="05000000000000000000" pitchFamily="2" charset="2"/>
              <a:buChar char="Ø"/>
            </a:pPr>
            <a:r>
              <a:rPr lang="en-AU" sz="2000" dirty="0" smtClean="0"/>
              <a:t>Hire experts to do the job. </a:t>
            </a:r>
          </a:p>
          <a:p>
            <a:pPr>
              <a:buFont typeface="Wingdings" panose="05000000000000000000" pitchFamily="2" charset="2"/>
              <a:buChar char="Ø"/>
            </a:pPr>
            <a:r>
              <a:rPr lang="en-AU" sz="2000" dirty="0" smtClean="0"/>
              <a:t>Reuse libraries – Java-Media-Kit</a:t>
            </a:r>
          </a:p>
          <a:p>
            <a:endParaRPr lang="en-AU" sz="2000" dirty="0" smtClean="0"/>
          </a:p>
          <a:p>
            <a:endParaRPr lang="en-US" sz="2000" dirty="0"/>
          </a:p>
        </p:txBody>
      </p:sp>
    </p:spTree>
    <p:extLst>
      <p:ext uri="{BB962C8B-B14F-4D97-AF65-F5344CB8AC3E}">
        <p14:creationId xmlns:p14="http://schemas.microsoft.com/office/powerpoint/2010/main" val="117857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Task 1 : Organize and structure the domain </a:t>
            </a:r>
            <a:endParaRPr lang="en-US" dirty="0"/>
          </a:p>
        </p:txBody>
      </p:sp>
      <p:sp>
        <p:nvSpPr>
          <p:cNvPr id="3" name="Content Placeholder 2"/>
          <p:cNvSpPr>
            <a:spLocks noGrp="1"/>
          </p:cNvSpPr>
          <p:nvPr>
            <p:ph idx="1"/>
          </p:nvPr>
        </p:nvSpPr>
        <p:spPr>
          <a:xfrm>
            <a:off x="616449" y="1539689"/>
            <a:ext cx="6920941" cy="3146611"/>
          </a:xfrm>
        </p:spPr>
        <p:txBody>
          <a:bodyPr>
            <a:normAutofit lnSpcReduction="10000"/>
          </a:bodyPr>
          <a:lstStyle/>
          <a:p>
            <a:r>
              <a:rPr lang="en-AU" sz="1800" dirty="0" smtClean="0"/>
              <a:t>Identify the domain</a:t>
            </a:r>
          </a:p>
          <a:p>
            <a:pPr lvl="1">
              <a:buFont typeface="Wingdings" panose="05000000000000000000" pitchFamily="2" charset="2"/>
              <a:buChar char="q"/>
            </a:pPr>
            <a:r>
              <a:rPr lang="en-AU" sz="1650" dirty="0" smtClean="0"/>
              <a:t>Research on domain</a:t>
            </a:r>
          </a:p>
          <a:p>
            <a:pPr lvl="1">
              <a:buFont typeface="Wingdings" panose="05000000000000000000" pitchFamily="2" charset="2"/>
              <a:buChar char="q"/>
            </a:pPr>
            <a:r>
              <a:rPr lang="en-SG" sz="1800" dirty="0"/>
              <a:t>Consult expert for </a:t>
            </a:r>
            <a:r>
              <a:rPr lang="en-SG" sz="1800" dirty="0" smtClean="0"/>
              <a:t>the gain better understanding and knowledge  of the domain (Ex: technical knowledge)</a:t>
            </a:r>
            <a:endParaRPr lang="en-AU" sz="1800" dirty="0" smtClean="0"/>
          </a:p>
          <a:p>
            <a:r>
              <a:rPr lang="en-AU" sz="1800" dirty="0"/>
              <a:t>Identify the entitles </a:t>
            </a:r>
          </a:p>
          <a:p>
            <a:endParaRPr lang="en-AU" sz="1800" dirty="0" smtClean="0"/>
          </a:p>
          <a:p>
            <a:r>
              <a:rPr lang="en-AU" sz="1800" dirty="0" smtClean="0"/>
              <a:t>Identify the properties </a:t>
            </a:r>
          </a:p>
          <a:p>
            <a:endParaRPr lang="en-AU" sz="1800" dirty="0" smtClean="0"/>
          </a:p>
          <a:p>
            <a:r>
              <a:rPr lang="en-AU" sz="1800" dirty="0" smtClean="0"/>
              <a:t>Represent relations between entities and properties </a:t>
            </a:r>
            <a:endParaRPr lang="en-US" sz="1800" dirty="0"/>
          </a:p>
        </p:txBody>
      </p:sp>
    </p:spTree>
    <p:extLst>
      <p:ext uri="{BB962C8B-B14F-4D97-AF65-F5344CB8AC3E}">
        <p14:creationId xmlns:p14="http://schemas.microsoft.com/office/powerpoint/2010/main" val="3906490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Create Custom Search Engine</a:t>
            </a:r>
            <a:endParaRPr lang="en-US" dirty="0"/>
          </a:p>
        </p:txBody>
      </p:sp>
      <p:sp>
        <p:nvSpPr>
          <p:cNvPr id="5" name="Content Placeholder 3"/>
          <p:cNvSpPr>
            <a:spLocks noGrp="1"/>
          </p:cNvSpPr>
          <p:nvPr>
            <p:ph sz="half" idx="2"/>
          </p:nvPr>
        </p:nvSpPr>
        <p:spPr>
          <a:xfrm>
            <a:off x="842818" y="1265245"/>
            <a:ext cx="6129256" cy="3150184"/>
          </a:xfrm>
        </p:spPr>
        <p:txBody>
          <a:bodyPr>
            <a:normAutofit fontScale="92500" lnSpcReduction="20000"/>
          </a:bodyPr>
          <a:lstStyle/>
          <a:p>
            <a:pPr marL="0" indent="0">
              <a:buNone/>
            </a:pPr>
            <a:r>
              <a:rPr lang="en-AU" sz="1800" b="1" dirty="0" smtClean="0"/>
              <a:t>Community Activities</a:t>
            </a:r>
          </a:p>
          <a:p>
            <a:pPr marL="0" indent="0">
              <a:buNone/>
            </a:pPr>
            <a:endParaRPr lang="en-AU" sz="1800" b="1" dirty="0" smtClean="0"/>
          </a:p>
          <a:p>
            <a:pPr>
              <a:buFont typeface="Wingdings" panose="05000000000000000000" pitchFamily="2" charset="2"/>
              <a:buChar char="Ø"/>
            </a:pPr>
            <a:r>
              <a:rPr lang="en-AU" sz="1800" dirty="0" smtClean="0"/>
              <a:t>Define the requirement </a:t>
            </a:r>
          </a:p>
          <a:p>
            <a:pPr>
              <a:buFont typeface="Wingdings" panose="05000000000000000000" pitchFamily="2" charset="2"/>
              <a:buChar char="Ø"/>
            </a:pPr>
            <a:endParaRPr lang="en-AU" sz="1800" dirty="0" smtClean="0"/>
          </a:p>
          <a:p>
            <a:pPr>
              <a:buFont typeface="Wingdings" panose="05000000000000000000" pitchFamily="2" charset="2"/>
              <a:buChar char="Ø"/>
            </a:pPr>
            <a:r>
              <a:rPr lang="en-AU" sz="1800" dirty="0" smtClean="0"/>
              <a:t>Examine the expected features with community</a:t>
            </a:r>
          </a:p>
          <a:p>
            <a:pPr>
              <a:buFont typeface="Wingdings" panose="05000000000000000000" pitchFamily="2" charset="2"/>
              <a:buChar char="Ø"/>
            </a:pPr>
            <a:endParaRPr lang="en-AU" sz="1800" dirty="0" smtClean="0"/>
          </a:p>
          <a:p>
            <a:pPr>
              <a:buFont typeface="Wingdings" panose="05000000000000000000" pitchFamily="2" charset="2"/>
              <a:buChar char="Ø"/>
            </a:pPr>
            <a:r>
              <a:rPr lang="en-AU" sz="1800" dirty="0"/>
              <a:t>Decide the architecture with </a:t>
            </a:r>
            <a:r>
              <a:rPr lang="en-AU" sz="1800" dirty="0" smtClean="0"/>
              <a:t>Community</a:t>
            </a:r>
          </a:p>
          <a:p>
            <a:pPr>
              <a:buFont typeface="Wingdings" panose="05000000000000000000" pitchFamily="2" charset="2"/>
              <a:buChar char="Ø"/>
            </a:pPr>
            <a:endParaRPr lang="en-AU" sz="1800" dirty="0" smtClean="0"/>
          </a:p>
          <a:p>
            <a:pPr>
              <a:buFont typeface="Wingdings" panose="05000000000000000000" pitchFamily="2" charset="2"/>
              <a:buChar char="Ø"/>
            </a:pPr>
            <a:r>
              <a:rPr lang="en-AU" sz="1800" dirty="0" smtClean="0"/>
              <a:t>Validate developed application with community members to assure the features</a:t>
            </a:r>
          </a:p>
          <a:p>
            <a:endParaRPr lang="en-AU" dirty="0"/>
          </a:p>
          <a:p>
            <a:endParaRPr lang="en-US" dirty="0"/>
          </a:p>
        </p:txBody>
      </p:sp>
    </p:spTree>
    <p:extLst>
      <p:ext uri="{BB962C8B-B14F-4D97-AF65-F5344CB8AC3E}">
        <p14:creationId xmlns:p14="http://schemas.microsoft.com/office/powerpoint/2010/main" val="77661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API Query  : </a:t>
            </a:r>
            <a:r>
              <a:rPr lang="en-AU" dirty="0" err="1" smtClean="0"/>
              <a:t>Spareql</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5117" y="941295"/>
            <a:ext cx="5332165" cy="194737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17" y="3148445"/>
            <a:ext cx="5332166" cy="1752067"/>
          </a:xfrm>
          <a:prstGeom prst="rect">
            <a:avLst/>
          </a:prstGeom>
        </p:spPr>
      </p:pic>
      <p:sp>
        <p:nvSpPr>
          <p:cNvPr id="7" name="TextBox 6"/>
          <p:cNvSpPr txBox="1"/>
          <p:nvPr/>
        </p:nvSpPr>
        <p:spPr>
          <a:xfrm>
            <a:off x="6619010" y="1504236"/>
            <a:ext cx="2036618" cy="307777"/>
          </a:xfrm>
          <a:prstGeom prst="rect">
            <a:avLst/>
          </a:prstGeom>
          <a:noFill/>
        </p:spPr>
        <p:txBody>
          <a:bodyPr wrap="square" rtlCol="0">
            <a:spAutoFit/>
          </a:bodyPr>
          <a:lstStyle/>
          <a:p>
            <a:r>
              <a:rPr lang="en-AU" dirty="0" err="1" smtClean="0">
                <a:solidFill>
                  <a:schemeClr val="tx1">
                    <a:lumMod val="95000"/>
                  </a:schemeClr>
                </a:solidFill>
              </a:rPr>
              <a:t>DBPedia</a:t>
            </a:r>
            <a:r>
              <a:rPr lang="en-AU" dirty="0" smtClean="0">
                <a:solidFill>
                  <a:schemeClr val="tx1">
                    <a:lumMod val="95000"/>
                  </a:schemeClr>
                </a:solidFill>
              </a:rPr>
              <a:t> API Query</a:t>
            </a:r>
            <a:endParaRPr lang="en-US" dirty="0">
              <a:solidFill>
                <a:schemeClr val="tx1">
                  <a:lumMod val="95000"/>
                </a:schemeClr>
              </a:solidFill>
            </a:endParaRPr>
          </a:p>
        </p:txBody>
      </p:sp>
      <p:sp>
        <p:nvSpPr>
          <p:cNvPr id="8" name="TextBox 7"/>
          <p:cNvSpPr txBox="1"/>
          <p:nvPr/>
        </p:nvSpPr>
        <p:spPr>
          <a:xfrm>
            <a:off x="6619010" y="3716701"/>
            <a:ext cx="2036618" cy="307777"/>
          </a:xfrm>
          <a:prstGeom prst="rect">
            <a:avLst/>
          </a:prstGeom>
          <a:noFill/>
        </p:spPr>
        <p:txBody>
          <a:bodyPr wrap="square" rtlCol="0">
            <a:spAutoFit/>
          </a:bodyPr>
          <a:lstStyle/>
          <a:p>
            <a:r>
              <a:rPr lang="en-AU" dirty="0" smtClean="0">
                <a:solidFill>
                  <a:schemeClr val="tx1">
                    <a:lumMod val="95000"/>
                  </a:schemeClr>
                </a:solidFill>
              </a:rPr>
              <a:t>Wiki-data API Query</a:t>
            </a:r>
            <a:endParaRPr lang="en-US" dirty="0">
              <a:solidFill>
                <a:schemeClr val="tx1">
                  <a:lumMod val="95000"/>
                </a:schemeClr>
              </a:solidFill>
            </a:endParaRPr>
          </a:p>
        </p:txBody>
      </p:sp>
    </p:spTree>
    <p:extLst>
      <p:ext uri="{BB962C8B-B14F-4D97-AF65-F5344CB8AC3E}">
        <p14:creationId xmlns:p14="http://schemas.microsoft.com/office/powerpoint/2010/main" val="2059043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Engine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4584" y="1223682"/>
            <a:ext cx="8452574" cy="2474630"/>
          </a:xfrm>
        </p:spPr>
      </p:pic>
    </p:spTree>
    <p:extLst>
      <p:ext uri="{BB962C8B-B14F-4D97-AF65-F5344CB8AC3E}">
        <p14:creationId xmlns:p14="http://schemas.microsoft.com/office/powerpoint/2010/main" val="3525155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699553"/>
          </a:xfrm>
        </p:spPr>
        <p:txBody>
          <a:bodyPr/>
          <a:lstStyle/>
          <a:p>
            <a:r>
              <a:rPr lang="en-AU" dirty="0" smtClean="0"/>
              <a:t>Achievement</a:t>
            </a:r>
            <a:endParaRPr lang="en-US" dirty="0"/>
          </a:p>
        </p:txBody>
      </p:sp>
      <p:sp>
        <p:nvSpPr>
          <p:cNvPr id="3" name="Content Placeholder 2"/>
          <p:cNvSpPr>
            <a:spLocks noGrp="1"/>
          </p:cNvSpPr>
          <p:nvPr>
            <p:ph sz="half" idx="1"/>
          </p:nvPr>
        </p:nvSpPr>
        <p:spPr>
          <a:xfrm>
            <a:off x="714100" y="1039091"/>
            <a:ext cx="3703415" cy="3146822"/>
          </a:xfrm>
        </p:spPr>
        <p:txBody>
          <a:bodyPr/>
          <a:lstStyle/>
          <a:p>
            <a:pPr marL="0" indent="0">
              <a:buNone/>
            </a:pPr>
            <a:r>
              <a:rPr lang="en-AU" b="1" u="sng" dirty="0"/>
              <a:t>Task </a:t>
            </a:r>
            <a:r>
              <a:rPr lang="en-US" b="1" u="sng" dirty="0"/>
              <a:t>completed </a:t>
            </a:r>
          </a:p>
          <a:p>
            <a:pPr marL="0" indent="0">
              <a:buNone/>
            </a:pPr>
            <a:r>
              <a:rPr lang="en-AU" b="1" dirty="0"/>
              <a:t>First Version: </a:t>
            </a:r>
            <a:endParaRPr lang="en-US" dirty="0"/>
          </a:p>
          <a:p>
            <a:pPr lvl="0">
              <a:buFont typeface="Wingdings" panose="05000000000000000000" pitchFamily="2" charset="2"/>
              <a:buChar char="Ø"/>
            </a:pPr>
            <a:r>
              <a:rPr lang="en-AU" dirty="0"/>
              <a:t>Organize and structure the domain</a:t>
            </a:r>
            <a:endParaRPr lang="en-US" dirty="0"/>
          </a:p>
          <a:p>
            <a:pPr lvl="0">
              <a:buFont typeface="Wingdings" panose="05000000000000000000" pitchFamily="2" charset="2"/>
              <a:buChar char="Ø"/>
            </a:pPr>
            <a:r>
              <a:rPr lang="en-AU" dirty="0"/>
              <a:t>Resource management</a:t>
            </a:r>
            <a:endParaRPr lang="en-US" dirty="0"/>
          </a:p>
          <a:p>
            <a:pPr lvl="0">
              <a:buFont typeface="Wingdings" panose="05000000000000000000" pitchFamily="2" charset="2"/>
              <a:buChar char="Ø"/>
            </a:pPr>
            <a:r>
              <a:rPr lang="en-AU" dirty="0"/>
              <a:t>Identifying Collaboration Platform</a:t>
            </a:r>
            <a:endParaRPr lang="en-US" dirty="0"/>
          </a:p>
          <a:p>
            <a:pPr lvl="0">
              <a:buFont typeface="Wingdings" panose="05000000000000000000" pitchFamily="2" charset="2"/>
              <a:buChar char="Ø"/>
            </a:pPr>
            <a:r>
              <a:rPr lang="en-AU" dirty="0"/>
              <a:t>Identifying Wiki base instantiation method</a:t>
            </a:r>
            <a:endParaRPr lang="en-US" dirty="0"/>
          </a:p>
          <a:p>
            <a:pPr lvl="0">
              <a:buFont typeface="Wingdings" panose="05000000000000000000" pitchFamily="2" charset="2"/>
              <a:buChar char="Ø"/>
            </a:pPr>
            <a:r>
              <a:rPr lang="en-AU" dirty="0"/>
              <a:t>Identify the data sources Design the interface</a:t>
            </a:r>
            <a:endParaRPr lang="en-US" dirty="0"/>
          </a:p>
          <a:p>
            <a:endParaRPr lang="en-US" dirty="0"/>
          </a:p>
        </p:txBody>
      </p:sp>
      <p:sp>
        <p:nvSpPr>
          <p:cNvPr id="4" name="Content Placeholder 3"/>
          <p:cNvSpPr>
            <a:spLocks noGrp="1"/>
          </p:cNvSpPr>
          <p:nvPr>
            <p:ph sz="half" idx="2"/>
          </p:nvPr>
        </p:nvSpPr>
        <p:spPr>
          <a:xfrm>
            <a:off x="4417515" y="1313470"/>
            <a:ext cx="4051074" cy="3150184"/>
          </a:xfrm>
        </p:spPr>
        <p:txBody>
          <a:bodyPr/>
          <a:lstStyle/>
          <a:p>
            <a:pPr marL="0" indent="0">
              <a:buNone/>
            </a:pPr>
            <a:r>
              <a:rPr lang="en-AU" b="1" dirty="0"/>
              <a:t>Second Version:</a:t>
            </a:r>
            <a:endParaRPr lang="en-US" dirty="0"/>
          </a:p>
          <a:p>
            <a:pPr lvl="0">
              <a:buFont typeface="Wingdings" panose="05000000000000000000" pitchFamily="2" charset="2"/>
              <a:buChar char="Ø"/>
            </a:pPr>
            <a:r>
              <a:rPr lang="en-AU" dirty="0"/>
              <a:t>Identify data extraction method and tools</a:t>
            </a:r>
            <a:endParaRPr lang="en-US" dirty="0"/>
          </a:p>
          <a:p>
            <a:pPr lvl="0">
              <a:buFont typeface="Wingdings" panose="05000000000000000000" pitchFamily="2" charset="2"/>
              <a:buChar char="Ø"/>
            </a:pPr>
            <a:r>
              <a:rPr lang="en-AU" dirty="0"/>
              <a:t>Creation of Search Engine</a:t>
            </a:r>
            <a:endParaRPr lang="en-US" dirty="0"/>
          </a:p>
          <a:p>
            <a:pPr lvl="0">
              <a:buFont typeface="Wingdings" panose="05000000000000000000" pitchFamily="2" charset="2"/>
              <a:buChar char="Ø"/>
            </a:pPr>
            <a:r>
              <a:rPr lang="en-AU" dirty="0"/>
              <a:t>Creation of Wiki-base application </a:t>
            </a:r>
            <a:endParaRPr lang="en-US" dirty="0"/>
          </a:p>
          <a:p>
            <a:pPr lvl="0">
              <a:buFont typeface="Wingdings" panose="05000000000000000000" pitchFamily="2" charset="2"/>
              <a:buChar char="Ø"/>
            </a:pPr>
            <a:r>
              <a:rPr lang="en-AU" dirty="0"/>
              <a:t>API Programming to extract data to the wiki base</a:t>
            </a:r>
            <a:endParaRPr lang="en-US" dirty="0"/>
          </a:p>
          <a:p>
            <a:endParaRPr lang="en-US" dirty="0"/>
          </a:p>
        </p:txBody>
      </p:sp>
    </p:spTree>
    <p:extLst>
      <p:ext uri="{BB962C8B-B14F-4D97-AF65-F5344CB8AC3E}">
        <p14:creationId xmlns:p14="http://schemas.microsoft.com/office/powerpoint/2010/main" val="407685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mn-lt"/>
              </a:rPr>
              <a:t>Task to achieve </a:t>
            </a:r>
            <a:r>
              <a:rPr lang="en-US" dirty="0">
                <a:latin typeface="+mn-lt"/>
              </a:rPr>
              <a:t/>
            </a:r>
            <a:br>
              <a:rPr lang="en-US" dirty="0">
                <a:latin typeface="+mn-lt"/>
              </a:rPr>
            </a:br>
            <a:endParaRPr lang="en-US" dirty="0">
              <a:latin typeface="+mn-lt"/>
            </a:endParaRPr>
          </a:p>
        </p:txBody>
      </p:sp>
      <p:sp>
        <p:nvSpPr>
          <p:cNvPr id="3" name="Content Placeholder 2"/>
          <p:cNvSpPr>
            <a:spLocks noGrp="1"/>
          </p:cNvSpPr>
          <p:nvPr>
            <p:ph sz="half" idx="1"/>
          </p:nvPr>
        </p:nvSpPr>
        <p:spPr>
          <a:xfrm>
            <a:off x="827485" y="1545432"/>
            <a:ext cx="4835560" cy="3146822"/>
          </a:xfrm>
        </p:spPr>
        <p:txBody>
          <a:bodyPr/>
          <a:lstStyle/>
          <a:p>
            <a:pPr lvl="0">
              <a:buFont typeface="Wingdings" panose="05000000000000000000" pitchFamily="2" charset="2"/>
              <a:buChar char="Ø"/>
            </a:pPr>
            <a:r>
              <a:rPr lang="en-AU" sz="1600" dirty="0"/>
              <a:t>Inserting new RDF data</a:t>
            </a:r>
            <a:endParaRPr lang="en-US" sz="1600" dirty="0"/>
          </a:p>
          <a:p>
            <a:pPr lvl="0">
              <a:buFont typeface="Wingdings" panose="05000000000000000000" pitchFamily="2" charset="2"/>
              <a:buChar char="Ø"/>
            </a:pPr>
            <a:r>
              <a:rPr lang="en-AU" sz="1600" dirty="0"/>
              <a:t>Design the interface</a:t>
            </a:r>
            <a:endParaRPr lang="en-US" sz="1600" dirty="0"/>
          </a:p>
          <a:p>
            <a:pPr lvl="0">
              <a:buFont typeface="Wingdings" panose="05000000000000000000" pitchFamily="2" charset="2"/>
              <a:buChar char="Ø"/>
            </a:pPr>
            <a:r>
              <a:rPr lang="en-AU" sz="1600" dirty="0"/>
              <a:t>Testing the interface</a:t>
            </a:r>
            <a:endParaRPr lang="en-US" sz="1600" dirty="0"/>
          </a:p>
          <a:p>
            <a:pPr lvl="0">
              <a:buFont typeface="Wingdings" panose="05000000000000000000" pitchFamily="2" charset="2"/>
              <a:buChar char="Ø"/>
            </a:pPr>
            <a:r>
              <a:rPr lang="en-AU" sz="1600" dirty="0"/>
              <a:t>Lunching the custom wiki-base</a:t>
            </a:r>
            <a:endParaRPr lang="en-US" sz="1600" dirty="0"/>
          </a:p>
          <a:p>
            <a:pPr lvl="0">
              <a:buFont typeface="Wingdings" panose="05000000000000000000" pitchFamily="2" charset="2"/>
              <a:buChar char="Ø"/>
            </a:pPr>
            <a:r>
              <a:rPr lang="en-AU" sz="1600" dirty="0"/>
              <a:t>Documentation </a:t>
            </a:r>
            <a:endParaRPr lang="en-US" sz="1600" dirty="0"/>
          </a:p>
          <a:p>
            <a:endParaRPr lang="en-US" dirty="0"/>
          </a:p>
        </p:txBody>
      </p:sp>
    </p:spTree>
    <p:extLst>
      <p:ext uri="{BB962C8B-B14F-4D97-AF65-F5344CB8AC3E}">
        <p14:creationId xmlns:p14="http://schemas.microsoft.com/office/powerpoint/2010/main" val="3617817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body" idx="1"/>
          </p:nvPr>
        </p:nvSpPr>
        <p:spPr>
          <a:xfrm>
            <a:off x="754775" y="1152475"/>
            <a:ext cx="8077500" cy="3416400"/>
          </a:xfrm>
          <a:prstGeom prst="rect">
            <a:avLst/>
          </a:prstGeom>
        </p:spPr>
        <p:txBody>
          <a:bodyPr spcFirstLastPara="1" wrap="square" lIns="91425" tIns="91425" rIns="91425" bIns="91425" anchor="t" anchorCtr="0">
            <a:noAutofit/>
          </a:bodyPr>
          <a:lstStyle/>
          <a:p>
            <a:pPr marL="1828800" lvl="0" indent="0" algn="l" rtl="0">
              <a:lnSpc>
                <a:spcPct val="100000"/>
              </a:lnSpc>
              <a:spcBef>
                <a:spcPts val="0"/>
              </a:spcBef>
              <a:spcAft>
                <a:spcPts val="0"/>
              </a:spcAft>
              <a:buNone/>
            </a:pPr>
            <a:r>
              <a:rPr lang="en" sz="4800">
                <a:latin typeface="Times New Roman"/>
                <a:ea typeface="Times New Roman"/>
                <a:cs typeface="Times New Roman"/>
                <a:sym typeface="Times New Roman"/>
              </a:rPr>
              <a:t>Thank you            Questions ? </a:t>
            </a:r>
            <a:endParaRPr sz="48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Ontology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716" y="985071"/>
            <a:ext cx="7003402" cy="4028718"/>
          </a:xfrm>
        </p:spPr>
      </p:pic>
    </p:spTree>
    <p:extLst>
      <p:ext uri="{BB962C8B-B14F-4D97-AF65-F5344CB8AC3E}">
        <p14:creationId xmlns:p14="http://schemas.microsoft.com/office/powerpoint/2010/main" val="87133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934458"/>
          </a:xfrm>
        </p:spPr>
        <p:txBody>
          <a:bodyPr/>
          <a:lstStyle/>
          <a:p>
            <a:r>
              <a:rPr lang="en-AU" dirty="0" smtClean="0"/>
              <a:t>Task 2 : Resource management </a:t>
            </a:r>
            <a:endParaRPr lang="en-US" dirty="0"/>
          </a:p>
        </p:txBody>
      </p:sp>
      <p:sp>
        <p:nvSpPr>
          <p:cNvPr id="3" name="Content Placeholder 2"/>
          <p:cNvSpPr>
            <a:spLocks noGrp="1"/>
          </p:cNvSpPr>
          <p:nvPr>
            <p:ph idx="1"/>
          </p:nvPr>
        </p:nvSpPr>
        <p:spPr>
          <a:xfrm>
            <a:off x="827484" y="1273997"/>
            <a:ext cx="6709906" cy="3412304"/>
          </a:xfrm>
        </p:spPr>
        <p:txBody>
          <a:bodyPr/>
          <a:lstStyle/>
          <a:p>
            <a:pPr>
              <a:buFont typeface="Wingdings" panose="05000000000000000000" pitchFamily="2" charset="2"/>
              <a:buChar char="Ø"/>
            </a:pPr>
            <a:endParaRPr lang="en-AU" dirty="0" smtClean="0"/>
          </a:p>
          <a:p>
            <a:pPr>
              <a:buFont typeface="Wingdings" panose="05000000000000000000" pitchFamily="2" charset="2"/>
              <a:buChar char="Ø"/>
            </a:pPr>
            <a:r>
              <a:rPr lang="en-AU" sz="2000" dirty="0" smtClean="0"/>
              <a:t>Identify the required resource for the project</a:t>
            </a:r>
          </a:p>
          <a:p>
            <a:pPr>
              <a:buFont typeface="Wingdings" panose="05000000000000000000" pitchFamily="2" charset="2"/>
              <a:buChar char="Ø"/>
            </a:pPr>
            <a:r>
              <a:rPr lang="en-AU" sz="2000" dirty="0" smtClean="0"/>
              <a:t>Define the community organization structure</a:t>
            </a:r>
          </a:p>
          <a:p>
            <a:pPr lvl="1">
              <a:buFont typeface="Wingdings" panose="05000000000000000000" pitchFamily="2" charset="2"/>
              <a:buChar char="q"/>
            </a:pPr>
            <a:r>
              <a:rPr lang="en-AU" sz="1800" dirty="0" smtClean="0"/>
              <a:t>Flat </a:t>
            </a:r>
          </a:p>
          <a:p>
            <a:pPr>
              <a:buFont typeface="Wingdings" panose="05000000000000000000" pitchFamily="2" charset="2"/>
              <a:buChar char="Ø"/>
            </a:pPr>
            <a:r>
              <a:rPr lang="en-AU" sz="2000" dirty="0" smtClean="0"/>
              <a:t>Define duties and roles of each member </a:t>
            </a:r>
          </a:p>
          <a:p>
            <a:pPr>
              <a:buFont typeface="Wingdings" panose="05000000000000000000" pitchFamily="2" charset="2"/>
              <a:buChar char="Ø"/>
            </a:pPr>
            <a:r>
              <a:rPr lang="en-AU" sz="2000" dirty="0" smtClean="0"/>
              <a:t>Estimate the duration</a:t>
            </a:r>
            <a:endParaRPr lang="en-AU" sz="2000" dirty="0"/>
          </a:p>
          <a:p>
            <a:pPr>
              <a:buFont typeface="Wingdings" panose="05000000000000000000" pitchFamily="2" charset="2"/>
              <a:buChar char="Ø"/>
            </a:pPr>
            <a:r>
              <a:rPr lang="en-AU" sz="2000" dirty="0" smtClean="0"/>
              <a:t>Output- Resource management sheet, WBS</a:t>
            </a:r>
          </a:p>
          <a:p>
            <a:pPr>
              <a:buFont typeface="Wingdings" panose="05000000000000000000" pitchFamily="2" charset="2"/>
              <a:buChar char="Ø"/>
            </a:pPr>
            <a:r>
              <a:rPr lang="en-AU" sz="2000" dirty="0" smtClean="0"/>
              <a:t>Meeting, discussion point and dates </a:t>
            </a:r>
          </a:p>
          <a:p>
            <a:pPr>
              <a:buFont typeface="Wingdings" panose="05000000000000000000" pitchFamily="2" charset="2"/>
              <a:buChar char="Ø"/>
            </a:pPr>
            <a:endParaRPr lang="en-AU" dirty="0" smtClean="0"/>
          </a:p>
          <a:p>
            <a:pPr>
              <a:buFont typeface="Wingdings" panose="05000000000000000000" pitchFamily="2" charset="2"/>
              <a:buChar char="Ø"/>
            </a:pPr>
            <a:endParaRPr lang="en-AU" dirty="0" smtClean="0"/>
          </a:p>
          <a:p>
            <a:endParaRPr lang="en-US" dirty="0"/>
          </a:p>
        </p:txBody>
      </p:sp>
    </p:spTree>
    <p:extLst>
      <p:ext uri="{BB962C8B-B14F-4D97-AF65-F5344CB8AC3E}">
        <p14:creationId xmlns:p14="http://schemas.microsoft.com/office/powerpoint/2010/main" val="1972917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Task 3 and 4 : Plan Collaboration Platform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AU" sz="1600" dirty="0" smtClean="0"/>
              <a:t>Define communication standard </a:t>
            </a:r>
          </a:p>
          <a:p>
            <a:pPr>
              <a:buFont typeface="Wingdings" panose="05000000000000000000" pitchFamily="2" charset="2"/>
              <a:buChar char="Ø"/>
            </a:pPr>
            <a:r>
              <a:rPr lang="en-AU" sz="1600" dirty="0" smtClean="0"/>
              <a:t>Define sub community – if necessary </a:t>
            </a:r>
          </a:p>
          <a:p>
            <a:pPr>
              <a:buFont typeface="Wingdings" panose="05000000000000000000" pitchFamily="2" charset="2"/>
              <a:buChar char="Ø"/>
            </a:pPr>
            <a:r>
              <a:rPr lang="en-AU" sz="1600" dirty="0" smtClean="0"/>
              <a:t>Define communication and collaboration tools</a:t>
            </a:r>
          </a:p>
          <a:p>
            <a:pPr lvl="1">
              <a:buFont typeface="Wingdings" panose="05000000000000000000" pitchFamily="2" charset="2"/>
              <a:buChar char="q"/>
            </a:pPr>
            <a:r>
              <a:rPr lang="en-AU" sz="1400" dirty="0" smtClean="0"/>
              <a:t>Google slides, Google doc, Git-hub, Slack, Skype, Team Viewer </a:t>
            </a:r>
          </a:p>
          <a:p>
            <a:pPr>
              <a:buFont typeface="Wingdings" panose="05000000000000000000" pitchFamily="2" charset="2"/>
              <a:buChar char="Ø"/>
            </a:pPr>
            <a:r>
              <a:rPr lang="en-AU" sz="1600" dirty="0" smtClean="0"/>
              <a:t>Check the community requirement and flexibility of the selected tool</a:t>
            </a:r>
          </a:p>
          <a:p>
            <a:pPr>
              <a:buFont typeface="Wingdings" panose="05000000000000000000" pitchFamily="2" charset="2"/>
              <a:buChar char="Ø"/>
            </a:pPr>
            <a:r>
              <a:rPr lang="en-AU" sz="1600" dirty="0" smtClean="0"/>
              <a:t>Initiate collaboration tools</a:t>
            </a:r>
          </a:p>
          <a:p>
            <a:pPr>
              <a:buFont typeface="Wingdings" panose="05000000000000000000" pitchFamily="2" charset="2"/>
              <a:buChar char="q"/>
            </a:pPr>
            <a:endParaRPr lang="en-AU" dirty="0" smtClean="0"/>
          </a:p>
          <a:p>
            <a:pPr>
              <a:buFont typeface="Wingdings" panose="05000000000000000000" pitchFamily="2" charset="2"/>
              <a:buChar char="q"/>
            </a:pPr>
            <a:endParaRPr lang="en-AU" dirty="0" smtClean="0"/>
          </a:p>
          <a:p>
            <a:pPr>
              <a:buFont typeface="Wingdings" panose="05000000000000000000" pitchFamily="2" charset="2"/>
              <a:buChar char="q"/>
            </a:pPr>
            <a:endParaRPr lang="en-AU" dirty="0" smtClean="0"/>
          </a:p>
        </p:txBody>
      </p:sp>
    </p:spTree>
    <p:extLst>
      <p:ext uri="{BB962C8B-B14F-4D97-AF65-F5344CB8AC3E}">
        <p14:creationId xmlns:p14="http://schemas.microsoft.com/office/powerpoint/2010/main" val="222080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noGrp="1"/>
          </p:cNvSpPr>
          <p:nvPr>
            <p:ph type="title"/>
          </p:nvPr>
        </p:nvSpPr>
        <p:spPr>
          <a:xfrm>
            <a:off x="290943" y="1472420"/>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Docker</a:t>
            </a:r>
            <a:endParaRPr dirty="0"/>
          </a:p>
          <a:p>
            <a:pPr marL="0" lvl="0" indent="0" algn="l" rtl="0">
              <a:spcBef>
                <a:spcPts val="0"/>
              </a:spcBef>
              <a:spcAft>
                <a:spcPts val="0"/>
              </a:spcAft>
              <a:buNone/>
            </a:pPr>
            <a:r>
              <a:rPr lang="en-GB" dirty="0" err="1"/>
              <a:t>Wikibase</a:t>
            </a:r>
            <a:endParaRPr dirty="0"/>
          </a:p>
          <a:p>
            <a:pPr marL="0" lvl="0" indent="0" algn="l" rtl="0">
              <a:spcBef>
                <a:spcPts val="0"/>
              </a:spcBef>
              <a:spcAft>
                <a:spcPts val="0"/>
              </a:spcAft>
              <a:buNone/>
            </a:pPr>
            <a:r>
              <a:rPr lang="en-GB" dirty="0" err="1"/>
              <a:t>DigitalOcean</a:t>
            </a:r>
            <a:endParaRPr dirty="0"/>
          </a:p>
        </p:txBody>
      </p:sp>
      <p:sp>
        <p:nvSpPr>
          <p:cNvPr id="5" name="Google Shape;73;p14"/>
          <p:cNvSpPr txBox="1">
            <a:spLocks/>
          </p:cNvSpPr>
          <p:nvPr/>
        </p:nvSpPr>
        <p:spPr>
          <a:xfrm>
            <a:off x="4613502" y="1201324"/>
            <a:ext cx="4166400" cy="4098600"/>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spcBef>
                <a:spcPts val="0"/>
              </a:spcBef>
              <a:buFont typeface="Wingdings 3" charset="2"/>
              <a:buNone/>
            </a:pPr>
            <a:r>
              <a:rPr lang="en-GB" dirty="0" smtClean="0"/>
              <a:t>Context:</a:t>
            </a:r>
          </a:p>
          <a:p>
            <a:pPr marL="457200" indent="-311150">
              <a:spcBef>
                <a:spcPts val="1600"/>
              </a:spcBef>
              <a:buClr>
                <a:srgbClr val="000000"/>
              </a:buClr>
              <a:buSzPts val="1300"/>
              <a:buFont typeface="Wingdings" panose="05000000000000000000" pitchFamily="2" charset="2"/>
              <a:buChar char="Ø"/>
            </a:pPr>
            <a:r>
              <a:rPr lang="en-GB" b="1" dirty="0" smtClean="0">
                <a:solidFill>
                  <a:schemeClr val="tx1">
                    <a:lumMod val="75000"/>
                  </a:schemeClr>
                </a:solidFill>
                <a:latin typeface="Arial"/>
                <a:ea typeface="Arial"/>
                <a:cs typeface="Arial"/>
                <a:sym typeface="Arial"/>
              </a:rPr>
              <a:t>Installing Docker and </a:t>
            </a:r>
            <a:r>
              <a:rPr lang="en-GB" b="1" dirty="0" err="1" smtClean="0">
                <a:solidFill>
                  <a:schemeClr val="tx1">
                    <a:lumMod val="75000"/>
                  </a:schemeClr>
                </a:solidFill>
                <a:latin typeface="Arial"/>
                <a:ea typeface="Arial"/>
                <a:cs typeface="Arial"/>
                <a:sym typeface="Arial"/>
              </a:rPr>
              <a:t>docker</a:t>
            </a:r>
            <a:r>
              <a:rPr lang="en-GB" b="1" dirty="0" smtClean="0">
                <a:solidFill>
                  <a:schemeClr val="tx1">
                    <a:lumMod val="75000"/>
                  </a:schemeClr>
                </a:solidFill>
                <a:latin typeface="Arial"/>
                <a:ea typeface="Arial"/>
                <a:cs typeface="Arial"/>
                <a:sym typeface="Arial"/>
              </a:rPr>
              <a:t>-compose.</a:t>
            </a:r>
            <a:r>
              <a:rPr lang="en-GB" b="1" dirty="0" smtClean="0">
                <a:solidFill>
                  <a:schemeClr val="tx1">
                    <a:lumMod val="75000"/>
                  </a:schemeClr>
                </a:solidFill>
              </a:rPr>
              <a:t>.</a:t>
            </a:r>
          </a:p>
          <a:p>
            <a:pPr marL="457200" indent="-311150">
              <a:spcBef>
                <a:spcPts val="0"/>
              </a:spcBef>
              <a:buClr>
                <a:srgbClr val="000000"/>
              </a:buClr>
              <a:buSzPts val="1300"/>
              <a:buFont typeface="Wingdings" panose="05000000000000000000" pitchFamily="2" charset="2"/>
              <a:buChar char="Ø"/>
            </a:pPr>
            <a:r>
              <a:rPr lang="en-GB" b="1" dirty="0" smtClean="0">
                <a:solidFill>
                  <a:schemeClr val="tx1">
                    <a:lumMod val="75000"/>
                  </a:schemeClr>
                </a:solidFill>
              </a:rPr>
              <a:t>Install </a:t>
            </a:r>
            <a:r>
              <a:rPr lang="en-GB" b="1" dirty="0" err="1" smtClean="0">
                <a:solidFill>
                  <a:schemeClr val="tx1">
                    <a:lumMod val="75000"/>
                  </a:schemeClr>
                </a:solidFill>
              </a:rPr>
              <a:t>wikibase</a:t>
            </a:r>
            <a:r>
              <a:rPr lang="en-GB" b="1" dirty="0" smtClean="0">
                <a:solidFill>
                  <a:schemeClr val="tx1">
                    <a:lumMod val="75000"/>
                  </a:schemeClr>
                </a:solidFill>
              </a:rPr>
              <a:t> .</a:t>
            </a:r>
          </a:p>
          <a:p>
            <a:pPr marL="457200" indent="-311150">
              <a:spcBef>
                <a:spcPts val="0"/>
              </a:spcBef>
              <a:buClr>
                <a:srgbClr val="000000"/>
              </a:buClr>
              <a:buSzPts val="1300"/>
              <a:buFont typeface="Wingdings" panose="05000000000000000000" pitchFamily="2" charset="2"/>
              <a:buChar char="Ø"/>
            </a:pPr>
            <a:r>
              <a:rPr lang="en-GB" b="1" dirty="0" err="1" smtClean="0">
                <a:solidFill>
                  <a:schemeClr val="tx1">
                    <a:lumMod val="75000"/>
                  </a:schemeClr>
                </a:solidFill>
              </a:rPr>
              <a:t>DigitalOcean</a:t>
            </a:r>
            <a:r>
              <a:rPr lang="en-GB" b="1" dirty="0" smtClean="0">
                <a:solidFill>
                  <a:schemeClr val="tx1">
                    <a:lumMod val="75000"/>
                  </a:schemeClr>
                </a:solidFill>
              </a:rPr>
              <a:t>.</a:t>
            </a:r>
            <a:endParaRPr lang="en-GB" b="1" dirty="0">
              <a:solidFill>
                <a:schemeClr val="tx1">
                  <a:lumMod val="75000"/>
                </a:schemeClr>
              </a:solidFill>
            </a:endParaRPr>
          </a:p>
        </p:txBody>
      </p:sp>
      <p:sp>
        <p:nvSpPr>
          <p:cNvPr id="6" name="Title 1"/>
          <p:cNvSpPr txBox="1">
            <a:spLocks/>
          </p:cNvSpPr>
          <p:nvPr/>
        </p:nvSpPr>
        <p:spPr>
          <a:xfrm>
            <a:off x="290943" y="153815"/>
            <a:ext cx="7096729" cy="1047509"/>
          </a:xfrm>
          <a:prstGeom prst="rect">
            <a:avLst/>
          </a:prstGeom>
        </p:spPr>
        <p:txBody>
          <a:bodyPr vert="horz" lIns="91440" tIns="45720" rIns="91440" bIns="45720" rtlCol="0" anchor="t">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Tx/>
              <a:buFontTx/>
            </a:pPr>
            <a:r>
              <a:rPr lang="en-AU" smtClean="0"/>
              <a:t>Task 5 : Wiki-base instantiation </a:t>
            </a:r>
            <a:endParaRPr lang="en-US" dirty="0"/>
          </a:p>
        </p:txBody>
      </p:sp>
    </p:spTree>
    <p:extLst>
      <p:ext uri="{BB962C8B-B14F-4D97-AF65-F5344CB8AC3E}">
        <p14:creationId xmlns:p14="http://schemas.microsoft.com/office/powerpoint/2010/main" val="34669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Docker</a:t>
            </a:r>
            <a:endParaRPr dirty="0"/>
          </a:p>
        </p:txBody>
      </p:sp>
      <p:sp>
        <p:nvSpPr>
          <p:cNvPr id="5" name="Google Shape;79;p15"/>
          <p:cNvSpPr txBox="1">
            <a:spLocks/>
          </p:cNvSpPr>
          <p:nvPr/>
        </p:nvSpPr>
        <p:spPr>
          <a:xfrm>
            <a:off x="4832425" y="1530800"/>
            <a:ext cx="3999900" cy="3076200"/>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30200">
              <a:spcBef>
                <a:spcPts val="0"/>
              </a:spcBef>
              <a:buClr>
                <a:srgbClr val="1155CC"/>
              </a:buClr>
              <a:buSzPts val="1600"/>
              <a:buFont typeface="Wingdings" panose="05000000000000000000" pitchFamily="2" charset="2"/>
              <a:buChar char="q"/>
            </a:pPr>
            <a:r>
              <a:rPr lang="en-SG" sz="1600" dirty="0" smtClean="0">
                <a:latin typeface="+mn-lt"/>
              </a:rPr>
              <a:t>Work as containers</a:t>
            </a:r>
          </a:p>
          <a:p>
            <a:pPr marL="457200" indent="-330200">
              <a:spcBef>
                <a:spcPts val="0"/>
              </a:spcBef>
              <a:buClr>
                <a:srgbClr val="1155CC"/>
              </a:buClr>
              <a:buSzPts val="1600"/>
              <a:buFont typeface="Wingdings" panose="05000000000000000000" pitchFamily="2" charset="2"/>
              <a:buChar char="q"/>
            </a:pPr>
            <a:r>
              <a:rPr lang="en-SG" sz="1600" dirty="0" smtClean="0">
                <a:latin typeface="+mn-lt"/>
              </a:rPr>
              <a:t>Docker file(5-30 line)</a:t>
            </a:r>
          </a:p>
          <a:p>
            <a:pPr marL="457200" indent="-330200">
              <a:spcBef>
                <a:spcPts val="0"/>
              </a:spcBef>
              <a:buClr>
                <a:srgbClr val="1155CC"/>
              </a:buClr>
              <a:buSzPts val="1600"/>
              <a:buFont typeface="Wingdings" panose="05000000000000000000" pitchFamily="2" charset="2"/>
              <a:buChar char="q"/>
            </a:pPr>
            <a:r>
              <a:rPr lang="en-SG" sz="1600" dirty="0" smtClean="0">
                <a:latin typeface="+mn-lt"/>
              </a:rPr>
              <a:t>Create images.(run in the container),it will include the node.js ,project code and </a:t>
            </a:r>
            <a:r>
              <a:rPr lang="en-SG" sz="1600" dirty="0" err="1" smtClean="0">
                <a:latin typeface="+mn-lt"/>
              </a:rPr>
              <a:t>installment</a:t>
            </a:r>
            <a:r>
              <a:rPr lang="en-SG" sz="1600" dirty="0" smtClean="0">
                <a:latin typeface="+mn-lt"/>
              </a:rPr>
              <a:t> of programs.</a:t>
            </a:r>
          </a:p>
          <a:p>
            <a:pPr marL="457200" indent="-330200">
              <a:spcBef>
                <a:spcPts val="0"/>
              </a:spcBef>
              <a:buClr>
                <a:srgbClr val="1155CC"/>
              </a:buClr>
              <a:buSzPts val="1600"/>
              <a:buFont typeface="Wingdings" panose="05000000000000000000" pitchFamily="2" charset="2"/>
              <a:buChar char="q"/>
            </a:pPr>
            <a:r>
              <a:rPr lang="en-SG" sz="1600" dirty="0" smtClean="0">
                <a:latin typeface="+mn-lt"/>
              </a:rPr>
              <a:t>By the image name we can run it in any machine.</a:t>
            </a:r>
          </a:p>
          <a:p>
            <a:pPr marL="742950" indent="-285750">
              <a:spcBef>
                <a:spcPts val="1600"/>
              </a:spcBef>
              <a:spcAft>
                <a:spcPts val="1600"/>
              </a:spcAft>
              <a:buFont typeface="Wingdings" panose="05000000000000000000" pitchFamily="2" charset="2"/>
              <a:buChar char="q"/>
            </a:pPr>
            <a:endParaRPr lang="en-SG" sz="1600" dirty="0">
              <a:latin typeface="+mn-lt"/>
            </a:endParaRPr>
          </a:p>
        </p:txBody>
      </p:sp>
      <p:sp>
        <p:nvSpPr>
          <p:cNvPr id="6" name="Google Shape;80;p15"/>
          <p:cNvSpPr txBox="1">
            <a:spLocks/>
          </p:cNvSpPr>
          <p:nvPr/>
        </p:nvSpPr>
        <p:spPr>
          <a:xfrm>
            <a:off x="311725" y="1606050"/>
            <a:ext cx="3999900" cy="30762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30200">
              <a:spcBef>
                <a:spcPts val="0"/>
              </a:spcBef>
              <a:buClr>
                <a:srgbClr val="3D85C6"/>
              </a:buClr>
              <a:buSzPts val="1600"/>
              <a:buFont typeface="Wingdings" panose="05000000000000000000" pitchFamily="2" charset="2"/>
              <a:buChar char="Ø"/>
            </a:pPr>
            <a:r>
              <a:rPr lang="en-SG" sz="1600" dirty="0" smtClean="0">
                <a:latin typeface="+mn-lt"/>
              </a:rPr>
              <a:t>Download and Install - Docker.</a:t>
            </a:r>
          </a:p>
          <a:p>
            <a:pPr marL="457200" indent="-330200">
              <a:spcBef>
                <a:spcPts val="0"/>
              </a:spcBef>
              <a:buClr>
                <a:srgbClr val="3D85C6"/>
              </a:buClr>
              <a:buSzPts val="1600"/>
              <a:buFont typeface="Wingdings" panose="05000000000000000000" pitchFamily="2" charset="2"/>
              <a:buChar char="Ø"/>
            </a:pPr>
            <a:r>
              <a:rPr lang="en-SG" sz="1600" dirty="0" smtClean="0">
                <a:latin typeface="+mn-lt"/>
                <a:ea typeface="Arial"/>
                <a:cs typeface="Arial"/>
                <a:sym typeface="Arial"/>
              </a:rPr>
              <a:t>Download the </a:t>
            </a:r>
            <a:r>
              <a:rPr lang="en-SG" sz="1600" dirty="0" err="1" smtClean="0">
                <a:latin typeface="+mn-lt"/>
                <a:ea typeface="Arial"/>
                <a:cs typeface="Arial"/>
                <a:sym typeface="Arial"/>
              </a:rPr>
              <a:t>docker-compose.yml</a:t>
            </a:r>
            <a:r>
              <a:rPr lang="en-SG" sz="1600" dirty="0" smtClean="0">
                <a:latin typeface="+mn-lt"/>
                <a:ea typeface="Arial"/>
                <a:cs typeface="Arial"/>
                <a:sym typeface="Arial"/>
              </a:rPr>
              <a:t> file example(save it into your working directory with the name </a:t>
            </a:r>
            <a:r>
              <a:rPr lang="en-SG" sz="1600" dirty="0" err="1" smtClean="0">
                <a:latin typeface="+mn-lt"/>
                <a:ea typeface="Arial"/>
                <a:cs typeface="Arial"/>
                <a:sym typeface="Arial"/>
              </a:rPr>
              <a:t>docker-compose.yml</a:t>
            </a:r>
            <a:r>
              <a:rPr lang="en-SG" sz="1600" dirty="0" smtClean="0">
                <a:latin typeface="+mn-lt"/>
                <a:ea typeface="Arial"/>
                <a:cs typeface="Arial"/>
                <a:sym typeface="Arial"/>
              </a:rPr>
              <a:t>).</a:t>
            </a:r>
          </a:p>
          <a:p>
            <a:pPr marL="457200" indent="-330200">
              <a:spcBef>
                <a:spcPts val="0"/>
              </a:spcBef>
              <a:buClr>
                <a:srgbClr val="3D85C6"/>
              </a:buClr>
              <a:buSzPts val="1600"/>
              <a:buFont typeface="Wingdings" panose="05000000000000000000" pitchFamily="2" charset="2"/>
              <a:buChar char="Ø"/>
            </a:pPr>
            <a:r>
              <a:rPr lang="en-SG" sz="1600" dirty="0" smtClean="0">
                <a:latin typeface="+mn-lt"/>
                <a:ea typeface="Arial"/>
                <a:cs typeface="Arial"/>
                <a:sym typeface="Arial"/>
              </a:rPr>
              <a:t>Downloading images and starting the containers.</a:t>
            </a:r>
            <a:endParaRPr lang="en-SG" dirty="0" smtClean="0">
              <a:latin typeface="+mn-lt"/>
              <a:ea typeface="Arial"/>
              <a:cs typeface="Arial"/>
              <a:sym typeface="Arial"/>
            </a:endParaRPr>
          </a:p>
          <a:p>
            <a:pPr>
              <a:spcBef>
                <a:spcPts val="400"/>
              </a:spcBef>
              <a:spcAft>
                <a:spcPts val="1600"/>
              </a:spcAft>
              <a:buFont typeface="Wingdings" panose="05000000000000000000" pitchFamily="2" charset="2"/>
              <a:buChar char="Ø"/>
            </a:pPr>
            <a:endParaRPr lang="en-SG" dirty="0">
              <a:latin typeface="+mn-lt"/>
            </a:endParaRPr>
          </a:p>
        </p:txBody>
      </p:sp>
    </p:spTree>
    <p:extLst>
      <p:ext uri="{BB962C8B-B14F-4D97-AF65-F5344CB8AC3E}">
        <p14:creationId xmlns:p14="http://schemas.microsoft.com/office/powerpoint/2010/main" val="85198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0;p18"/>
          <p:cNvSpPr txBox="1">
            <a:spLocks noGrp="1"/>
          </p:cNvSpPr>
          <p:nvPr>
            <p:ph type="title"/>
          </p:nvPr>
        </p:nvSpPr>
        <p:spPr>
          <a:xfrm>
            <a:off x="311725" y="520000"/>
            <a:ext cx="3706500" cy="2508900"/>
          </a:xfrm>
          <a:prstGeom prst="rect">
            <a:avLst/>
          </a:prstGeom>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endParaRPr sz="3000" b="1">
              <a:solidFill>
                <a:srgbClr val="6D9EEB"/>
              </a:solidFill>
              <a:latin typeface="Arial"/>
              <a:ea typeface="Arial"/>
              <a:cs typeface="Arial"/>
              <a:sym typeface="Arial"/>
            </a:endParaRPr>
          </a:p>
          <a:p>
            <a:pPr marL="0" lvl="0" indent="0" algn="ctr" rtl="0">
              <a:lnSpc>
                <a:spcPct val="115000"/>
              </a:lnSpc>
              <a:spcBef>
                <a:spcPts val="2400"/>
              </a:spcBef>
              <a:spcAft>
                <a:spcPts val="0"/>
              </a:spcAft>
              <a:buNone/>
            </a:pPr>
            <a:r>
              <a:rPr lang="en-GB" sz="3000" b="1">
                <a:solidFill>
                  <a:srgbClr val="6D9EEB"/>
                </a:solidFill>
                <a:latin typeface="Arial"/>
                <a:ea typeface="Arial"/>
                <a:cs typeface="Arial"/>
                <a:sym typeface="Arial"/>
              </a:rPr>
              <a:t>DigitalOcean</a:t>
            </a:r>
            <a:endParaRPr sz="3000" b="1">
              <a:solidFill>
                <a:srgbClr val="6D9EEB"/>
              </a:solidFill>
              <a:latin typeface="Arial"/>
              <a:ea typeface="Arial"/>
              <a:cs typeface="Arial"/>
              <a:sym typeface="Arial"/>
            </a:endParaRPr>
          </a:p>
          <a:p>
            <a:pPr marL="0" lvl="0" indent="0" algn="l" rtl="0">
              <a:spcBef>
                <a:spcPts val="600"/>
              </a:spcBef>
              <a:spcAft>
                <a:spcPts val="0"/>
              </a:spcAft>
              <a:buNone/>
            </a:pPr>
            <a:endParaRPr/>
          </a:p>
        </p:txBody>
      </p:sp>
      <p:sp>
        <p:nvSpPr>
          <p:cNvPr id="5" name="Google Shape;101;p18"/>
          <p:cNvSpPr txBox="1">
            <a:spLocks noGrp="1"/>
          </p:cNvSpPr>
          <p:nvPr>
            <p:ph type="body" idx="1"/>
          </p:nvPr>
        </p:nvSpPr>
        <p:spPr>
          <a:xfrm>
            <a:off x="4405745" y="256550"/>
            <a:ext cx="4405330" cy="47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tx1">
                    <a:lumMod val="95000"/>
                  </a:schemeClr>
                </a:solidFill>
              </a:rPr>
              <a:t>It is a unique cloud hosting provider that offers cloud computing services to business entities so that they can scale themselves by deploying </a:t>
            </a:r>
            <a:r>
              <a:rPr lang="en-GB" sz="1800" dirty="0" err="1">
                <a:solidFill>
                  <a:schemeClr val="tx1">
                    <a:lumMod val="95000"/>
                  </a:schemeClr>
                </a:solidFill>
              </a:rPr>
              <a:t>DigitalOcean</a:t>
            </a:r>
            <a:r>
              <a:rPr lang="en-GB" sz="1800" dirty="0">
                <a:solidFill>
                  <a:schemeClr val="tx1">
                    <a:lumMod val="95000"/>
                  </a:schemeClr>
                </a:solidFill>
              </a:rPr>
              <a:t> applications that run parallel across multiple cloud servers without compromising on performance!.</a:t>
            </a:r>
            <a:endParaRPr sz="1800" dirty="0">
              <a:solidFill>
                <a:schemeClr val="tx1">
                  <a:lumMod val="95000"/>
                </a:schemeClr>
              </a:solidFill>
            </a:endParaRPr>
          </a:p>
          <a:p>
            <a:pPr marL="0" lvl="0" indent="0" algn="l" rtl="0">
              <a:spcBef>
                <a:spcPts val="1600"/>
              </a:spcBef>
              <a:spcAft>
                <a:spcPts val="0"/>
              </a:spcAft>
              <a:buNone/>
            </a:pPr>
            <a:r>
              <a:rPr lang="en-GB" sz="1800" dirty="0">
                <a:solidFill>
                  <a:schemeClr val="tx1">
                    <a:lumMod val="95000"/>
                  </a:schemeClr>
                </a:solidFill>
              </a:rPr>
              <a:t>**each client can have his own Droplet, running a chosen Operating system. The client has administrator (root) access to the VPS, so he can make changes without conforming with the other users, which have their Droplets on the same </a:t>
            </a:r>
            <a:r>
              <a:rPr lang="en-GB" sz="1800" dirty="0" err="1">
                <a:solidFill>
                  <a:schemeClr val="tx1">
                    <a:lumMod val="95000"/>
                  </a:schemeClr>
                </a:solidFill>
              </a:rPr>
              <a:t>DigitalOcean</a:t>
            </a:r>
            <a:r>
              <a:rPr lang="en-GB" sz="1800" dirty="0">
                <a:solidFill>
                  <a:schemeClr val="tx1">
                    <a:lumMod val="95000"/>
                  </a:schemeClr>
                </a:solidFill>
              </a:rPr>
              <a:t> server.</a:t>
            </a:r>
            <a:endParaRPr sz="1800" dirty="0">
              <a:solidFill>
                <a:schemeClr val="tx1">
                  <a:lumMod val="95000"/>
                </a:schemeClr>
              </a:solidFill>
            </a:endParaRPr>
          </a:p>
          <a:p>
            <a:pPr marL="0" lvl="0" indent="0" algn="l" rtl="0">
              <a:spcBef>
                <a:spcPts val="1600"/>
              </a:spcBef>
              <a:spcAft>
                <a:spcPts val="1600"/>
              </a:spcAft>
              <a:buNone/>
            </a:pPr>
            <a:endParaRPr sz="1800" dirty="0">
              <a:solidFill>
                <a:schemeClr val="tx1">
                  <a:lumMod val="95000"/>
                </a:schemeClr>
              </a:solidFill>
            </a:endParaRPr>
          </a:p>
        </p:txBody>
      </p:sp>
      <p:pic>
        <p:nvPicPr>
          <p:cNvPr id="6" name="Google Shape;102;p18"/>
          <p:cNvPicPr preferRelativeResize="0"/>
          <p:nvPr/>
        </p:nvPicPr>
        <p:blipFill>
          <a:blip r:embed="rId2">
            <a:alphaModFix/>
          </a:blip>
          <a:stretch>
            <a:fillRect/>
          </a:stretch>
        </p:blipFill>
        <p:spPr>
          <a:xfrm>
            <a:off x="0" y="3181300"/>
            <a:ext cx="4315525" cy="1962200"/>
          </a:xfrm>
          <a:prstGeom prst="rect">
            <a:avLst/>
          </a:prstGeom>
          <a:noFill/>
          <a:ln>
            <a:noFill/>
          </a:ln>
        </p:spPr>
      </p:pic>
    </p:spTree>
    <p:extLst>
      <p:ext uri="{BB962C8B-B14F-4D97-AF65-F5344CB8AC3E}">
        <p14:creationId xmlns:p14="http://schemas.microsoft.com/office/powerpoint/2010/main" val="5923937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1196</TotalTime>
  <Words>1597</Words>
  <Application>Microsoft Office PowerPoint</Application>
  <PresentationFormat>On-screen Show (16:9)</PresentationFormat>
  <Paragraphs>280</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vt:lpstr>
      <vt:lpstr>Metholodogy for Creating Custom Wiki base</vt:lpstr>
      <vt:lpstr>Methodology</vt:lpstr>
      <vt:lpstr>Task 1 : Organize and structure the domain </vt:lpstr>
      <vt:lpstr>Ontology Diagram</vt:lpstr>
      <vt:lpstr>Task 2 : Resource management </vt:lpstr>
      <vt:lpstr>Task 3 and 4 : Plan Collaboration Platform</vt:lpstr>
      <vt:lpstr>Docker Wikibase DigitalOcean</vt:lpstr>
      <vt:lpstr>Docker</vt:lpstr>
      <vt:lpstr> DigitalOcean </vt:lpstr>
      <vt:lpstr>cont.</vt:lpstr>
      <vt:lpstr>Add data</vt:lpstr>
      <vt:lpstr>Task 6, 7, 8 : Identify the data sources </vt:lpstr>
      <vt:lpstr>        The Data sources   </vt:lpstr>
      <vt:lpstr>Data Insertion and extraction </vt:lpstr>
      <vt:lpstr>Steps for create a new Data</vt:lpstr>
      <vt:lpstr>PowerPoint Presentation</vt:lpstr>
      <vt:lpstr>Bot request</vt:lpstr>
      <vt:lpstr>Dataset Import </vt:lpstr>
      <vt:lpstr>Task 9 : Create Custom Data Source - Optional</vt:lpstr>
      <vt:lpstr>GraphQL </vt:lpstr>
      <vt:lpstr>GraphQL</vt:lpstr>
      <vt:lpstr>Task 10 : Identify data extraction method  and tools</vt:lpstr>
      <vt:lpstr>Query Result from (S-Sparql, P-Protocol,A-And,R-RDF,Q-Query,L-Language</vt:lpstr>
      <vt:lpstr>Different result formats</vt:lpstr>
      <vt:lpstr>Creating Wikipedia page from query result</vt:lpstr>
      <vt:lpstr>PowerPoint Presentation</vt:lpstr>
      <vt:lpstr>Sparql techniques to query data from data-sources like wikidata and wikipedia</vt:lpstr>
      <vt:lpstr>Sparql techniques to query data from data-sources like DBpedia</vt:lpstr>
      <vt:lpstr>Create Custom Search Engine :Optional</vt:lpstr>
      <vt:lpstr>Create Custom Search Engine</vt:lpstr>
      <vt:lpstr>API Query  : Spareql</vt:lpstr>
      <vt:lpstr>Search Engine</vt:lpstr>
      <vt:lpstr>Achievement</vt:lpstr>
      <vt:lpstr>Task to achieve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Wikibase For Natural Disasters</dc:title>
  <cp:lastModifiedBy>ADMIN</cp:lastModifiedBy>
  <cp:revision>48</cp:revision>
  <dcterms:modified xsi:type="dcterms:W3CDTF">2020-02-26T21:33:17Z</dcterms:modified>
</cp:coreProperties>
</file>