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  <p:sldId id="263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76" autoAdjust="0"/>
  </p:normalViewPr>
  <p:slideViewPr>
    <p:cSldViewPr>
      <p:cViewPr varScale="1">
        <p:scale>
          <a:sx n="75" d="100"/>
          <a:sy n="75" d="100"/>
        </p:scale>
        <p:origin x="-1236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485D6-14A1-40C9-8056-60E6A5121D40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3C99-931A-4515-9AE6-69CBEB79C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099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485D6-14A1-40C9-8056-60E6A5121D40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3C99-931A-4515-9AE6-69CBEB79C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338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485D6-14A1-40C9-8056-60E6A5121D40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3C99-931A-4515-9AE6-69CBEB79C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790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485D6-14A1-40C9-8056-60E6A5121D40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3C99-931A-4515-9AE6-69CBEB79C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981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485D6-14A1-40C9-8056-60E6A5121D40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3C99-931A-4515-9AE6-69CBEB79C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331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485D6-14A1-40C9-8056-60E6A5121D40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3C99-931A-4515-9AE6-69CBEB79C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736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485D6-14A1-40C9-8056-60E6A5121D40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3C99-931A-4515-9AE6-69CBEB79C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397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485D6-14A1-40C9-8056-60E6A5121D40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3C99-931A-4515-9AE6-69CBEB79C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146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485D6-14A1-40C9-8056-60E6A5121D40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3C99-931A-4515-9AE6-69CBEB79C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98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485D6-14A1-40C9-8056-60E6A5121D40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3C99-931A-4515-9AE6-69CBEB79C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568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485D6-14A1-40C9-8056-60E6A5121D40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3C99-931A-4515-9AE6-69CBEB79C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785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485D6-14A1-40C9-8056-60E6A5121D40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D3C99-931A-4515-9AE6-69CBEB79C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025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981200" y="228600"/>
            <a:ext cx="3505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My Task</a:t>
            </a:r>
            <a:endParaRPr lang="en-US" dirty="0"/>
          </a:p>
        </p:txBody>
      </p:sp>
      <p:cxnSp>
        <p:nvCxnSpPr>
          <p:cNvPr id="10" name="Straight Arrow Connector 9"/>
          <p:cNvCxnSpPr>
            <a:stCxn id="5" idx="1"/>
          </p:cNvCxnSpPr>
          <p:nvPr/>
        </p:nvCxnSpPr>
        <p:spPr>
          <a:xfrm flipH="1">
            <a:off x="1524000" y="457200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3"/>
          </p:cNvCxnSpPr>
          <p:nvPr/>
        </p:nvCxnSpPr>
        <p:spPr>
          <a:xfrm>
            <a:off x="5486400" y="457200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152400" y="228600"/>
            <a:ext cx="1371600" cy="647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Identifying data sources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867400" y="228600"/>
            <a:ext cx="2971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Querying data from the identified data sources</a:t>
            </a: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152400" y="1143000"/>
            <a:ext cx="13716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Types of data sources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18" idx="2"/>
          </p:cNvCxnSpPr>
          <p:nvPr/>
        </p:nvCxnSpPr>
        <p:spPr>
          <a:xfrm>
            <a:off x="838200" y="1905000"/>
            <a:ext cx="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152400" y="2514600"/>
            <a:ext cx="14478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Un-Structured 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152400" y="3429000"/>
            <a:ext cx="14478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Structured</a:t>
            </a:r>
            <a:endParaRPr lang="en-US" dirty="0"/>
          </a:p>
        </p:txBody>
      </p:sp>
      <p:sp>
        <p:nvSpPr>
          <p:cNvPr id="26" name="Rounded Rectangle 25"/>
          <p:cNvSpPr/>
          <p:nvPr/>
        </p:nvSpPr>
        <p:spPr>
          <a:xfrm>
            <a:off x="152400" y="4267200"/>
            <a:ext cx="14478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Semi-structured</a:t>
            </a:r>
            <a:endParaRPr lang="en-US" dirty="0"/>
          </a:p>
        </p:txBody>
      </p:sp>
      <p:cxnSp>
        <p:nvCxnSpPr>
          <p:cNvPr id="34" name="Straight Arrow Connector 33"/>
          <p:cNvCxnSpPr>
            <a:stCxn id="14" idx="3"/>
          </p:cNvCxnSpPr>
          <p:nvPr/>
        </p:nvCxnSpPr>
        <p:spPr>
          <a:xfrm>
            <a:off x="1524000" y="552450"/>
            <a:ext cx="914400" cy="9715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2438400" y="1524000"/>
            <a:ext cx="1600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Why identify?</a:t>
            </a:r>
            <a:endParaRPr lang="en-US" dirty="0"/>
          </a:p>
        </p:txBody>
      </p:sp>
      <p:cxnSp>
        <p:nvCxnSpPr>
          <p:cNvPr id="37" name="Straight Arrow Connector 36"/>
          <p:cNvCxnSpPr>
            <a:stCxn id="35" idx="3"/>
          </p:cNvCxnSpPr>
          <p:nvPr/>
        </p:nvCxnSpPr>
        <p:spPr>
          <a:xfrm>
            <a:off x="4038600" y="1752600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ounded Rectangle 37"/>
          <p:cNvSpPr/>
          <p:nvPr/>
        </p:nvSpPr>
        <p:spPr>
          <a:xfrm>
            <a:off x="4648200" y="1524000"/>
            <a:ext cx="12192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Wikibase</a:t>
            </a:r>
            <a:endParaRPr lang="en-US" dirty="0"/>
          </a:p>
        </p:txBody>
      </p:sp>
      <p:cxnSp>
        <p:nvCxnSpPr>
          <p:cNvPr id="40" name="Straight Arrow Connector 39"/>
          <p:cNvCxnSpPr>
            <a:stCxn id="38" idx="2"/>
          </p:cNvCxnSpPr>
          <p:nvPr/>
        </p:nvCxnSpPr>
        <p:spPr>
          <a:xfrm>
            <a:off x="5257800" y="1981200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ounded Rectangle 40"/>
          <p:cNvSpPr/>
          <p:nvPr/>
        </p:nvSpPr>
        <p:spPr>
          <a:xfrm>
            <a:off x="4648200" y="2438400"/>
            <a:ext cx="12954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Structured</a:t>
            </a:r>
            <a:endParaRPr lang="en-US" dirty="0"/>
          </a:p>
        </p:txBody>
      </p:sp>
      <p:cxnSp>
        <p:nvCxnSpPr>
          <p:cNvPr id="45" name="Straight Arrow Connector 44"/>
          <p:cNvCxnSpPr>
            <a:stCxn id="24" idx="3"/>
            <a:endCxn id="41" idx="2"/>
          </p:cNvCxnSpPr>
          <p:nvPr/>
        </p:nvCxnSpPr>
        <p:spPr>
          <a:xfrm flipV="1">
            <a:off x="1600200" y="3048000"/>
            <a:ext cx="3695700" cy="6477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 rot="20823511">
            <a:off x="2348245" y="3697283"/>
            <a:ext cx="2297081" cy="544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RDF data</a:t>
            </a:r>
            <a:endParaRPr lang="en-US" dirty="0"/>
          </a:p>
        </p:txBody>
      </p:sp>
      <p:cxnSp>
        <p:nvCxnSpPr>
          <p:cNvPr id="50" name="Straight Arrow Connector 49"/>
          <p:cNvCxnSpPr>
            <a:stCxn id="46" idx="2"/>
          </p:cNvCxnSpPr>
          <p:nvPr/>
        </p:nvCxnSpPr>
        <p:spPr>
          <a:xfrm>
            <a:off x="3557767" y="4234949"/>
            <a:ext cx="176033" cy="4894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ounded Rectangle 51"/>
          <p:cNvSpPr/>
          <p:nvPr/>
        </p:nvSpPr>
        <p:spPr>
          <a:xfrm>
            <a:off x="3124200" y="4724400"/>
            <a:ext cx="1828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RDF data sources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1800" y="4371975"/>
            <a:ext cx="1876425" cy="207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6" name="Straight Arrow Connector 55"/>
          <p:cNvCxnSpPr>
            <a:stCxn id="52" idx="3"/>
          </p:cNvCxnSpPr>
          <p:nvPr/>
        </p:nvCxnSpPr>
        <p:spPr>
          <a:xfrm>
            <a:off x="4953000" y="4953000"/>
            <a:ext cx="558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1026" idx="3"/>
          </p:cNvCxnSpPr>
          <p:nvPr/>
        </p:nvCxnSpPr>
        <p:spPr>
          <a:xfrm>
            <a:off x="7388225" y="5410200"/>
            <a:ext cx="46037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7848600" y="4371975"/>
            <a:ext cx="1295400" cy="1800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1.Wikidata</a:t>
            </a:r>
          </a:p>
          <a:p>
            <a:pPr algn="ctr"/>
            <a:r>
              <a:rPr lang="en-US" dirty="0" smtClean="0"/>
              <a:t>2.Wikipedia3.DBpedia</a:t>
            </a:r>
            <a:endParaRPr lang="en-US" dirty="0"/>
          </a:p>
        </p:txBody>
      </p:sp>
      <p:cxnSp>
        <p:nvCxnSpPr>
          <p:cNvPr id="61" name="Straight Arrow Connector 60"/>
          <p:cNvCxnSpPr>
            <a:stCxn id="59" idx="0"/>
            <a:endCxn id="15" idx="2"/>
          </p:cNvCxnSpPr>
          <p:nvPr/>
        </p:nvCxnSpPr>
        <p:spPr>
          <a:xfrm flipH="1" flipV="1">
            <a:off x="7353300" y="685800"/>
            <a:ext cx="1143000" cy="36861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 rot="4294497">
            <a:off x="7618412" y="1295400"/>
            <a:ext cx="122078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SparQL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52400" y="5297487"/>
            <a:ext cx="1447800" cy="10953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Triplets</a:t>
            </a:r>
          </a:p>
          <a:p>
            <a:pPr algn="ctr"/>
            <a:r>
              <a:rPr lang="en-US" dirty="0" smtClean="0"/>
              <a:t>1.Subject</a:t>
            </a:r>
          </a:p>
          <a:p>
            <a:pPr algn="ctr"/>
            <a:r>
              <a:rPr lang="en-US" dirty="0" smtClean="0"/>
              <a:t>2.Predicate3.Object</a:t>
            </a:r>
            <a:endParaRPr lang="en-US" dirty="0"/>
          </a:p>
        </p:txBody>
      </p:sp>
      <p:cxnSp>
        <p:nvCxnSpPr>
          <p:cNvPr id="8" name="Straight Arrow Connector 7"/>
          <p:cNvCxnSpPr>
            <a:stCxn id="46" idx="1"/>
            <a:endCxn id="4" idx="3"/>
          </p:cNvCxnSpPr>
          <p:nvPr/>
        </p:nvCxnSpPr>
        <p:spPr>
          <a:xfrm flipH="1">
            <a:off x="1600200" y="4226796"/>
            <a:ext cx="777219" cy="161837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3"/>
            <a:endCxn id="12" idx="1"/>
          </p:cNvCxnSpPr>
          <p:nvPr/>
        </p:nvCxnSpPr>
        <p:spPr>
          <a:xfrm flipV="1">
            <a:off x="1600200" y="5658644"/>
            <a:ext cx="388609" cy="1865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988809" y="5297487"/>
            <a:ext cx="3268991" cy="7223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Aninda</a:t>
            </a:r>
            <a:r>
              <a:rPr lang="en-US" dirty="0" smtClean="0"/>
              <a:t>(Subject) is(Predicate) handsome(Object)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12" idx="2"/>
          </p:cNvCxnSpPr>
          <p:nvPr/>
        </p:nvCxnSpPr>
        <p:spPr>
          <a:xfrm flipH="1">
            <a:off x="3623304" y="6019800"/>
            <a:ext cx="1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>
            <a:off x="1988809" y="6172200"/>
            <a:ext cx="3307091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Handsome(Subject) </a:t>
            </a:r>
            <a:r>
              <a:rPr lang="en-US" dirty="0">
                <a:solidFill>
                  <a:schemeClr val="accent6"/>
                </a:solidFill>
              </a:rPr>
              <a:t>is a </a:t>
            </a:r>
            <a:r>
              <a:rPr lang="en-US" b="1" i="1" dirty="0">
                <a:solidFill>
                  <a:schemeClr val="accent6"/>
                </a:solidFill>
              </a:rPr>
              <a:t>quality</a:t>
            </a:r>
            <a:r>
              <a:rPr lang="en-US" dirty="0">
                <a:solidFill>
                  <a:schemeClr val="accent6"/>
                </a:solidFill>
              </a:rPr>
              <a:t> of </a:t>
            </a:r>
            <a:r>
              <a:rPr lang="en-US" dirty="0" smtClean="0">
                <a:solidFill>
                  <a:schemeClr val="accent6"/>
                </a:solidFill>
              </a:rPr>
              <a:t>(Predicate)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2060"/>
                </a:solidFill>
              </a:rPr>
              <a:t>men(Object)</a:t>
            </a:r>
            <a:endParaRPr lang="en-US" dirty="0">
              <a:solidFill>
                <a:srgbClr val="002060"/>
              </a:solidFill>
            </a:endParaRPr>
          </a:p>
        </p:txBody>
      </p:sp>
      <p:cxnSp>
        <p:nvCxnSpPr>
          <p:cNvPr id="28" name="Straight Arrow Connector 27"/>
          <p:cNvCxnSpPr>
            <a:stCxn id="14" idx="2"/>
            <a:endCxn id="18" idx="0"/>
          </p:cNvCxnSpPr>
          <p:nvPr/>
        </p:nvCxnSpPr>
        <p:spPr>
          <a:xfrm>
            <a:off x="838200" y="876300"/>
            <a:ext cx="0" cy="266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9650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0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3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2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5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3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8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1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6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9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2" dur="2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4" grpId="0" animBg="1"/>
      <p:bldP spid="15" grpId="0" animBg="1"/>
      <p:bldP spid="18" grpId="0" animBg="1"/>
      <p:bldP spid="23" grpId="0" animBg="1"/>
      <p:bldP spid="24" grpId="0" animBg="1"/>
      <p:bldP spid="26" grpId="0" animBg="1"/>
      <p:bldP spid="35" grpId="0" animBg="1"/>
      <p:bldP spid="38" grpId="0" animBg="1"/>
      <p:bldP spid="41" grpId="0" animBg="1"/>
      <p:bldP spid="46" grpId="0" animBg="1"/>
      <p:bldP spid="52" grpId="0" animBg="1"/>
      <p:bldP spid="59" grpId="0" animBg="1"/>
      <p:bldP spid="62" grpId="0" animBg="1"/>
      <p:bldP spid="4" grpId="0" animBg="1"/>
      <p:bldP spid="12" grpId="0" animBg="1"/>
      <p:bldP spid="2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762000"/>
          </a:xfrm>
        </p:spPr>
        <p:txBody>
          <a:bodyPr>
            <a:noAutofit/>
          </a:bodyPr>
          <a:lstStyle/>
          <a:p>
            <a:r>
              <a:rPr lang="en-US" sz="2800" dirty="0" err="1" smtClean="0"/>
              <a:t>Sparql</a:t>
            </a:r>
            <a:r>
              <a:rPr lang="en-US" sz="2800" dirty="0" smtClean="0"/>
              <a:t> techniques to query data from data-sources like </a:t>
            </a:r>
            <a:r>
              <a:rPr lang="en-US" sz="2800" dirty="0" err="1" smtClean="0"/>
              <a:t>wikidata</a:t>
            </a:r>
            <a:r>
              <a:rPr lang="en-US" sz="2800" dirty="0" smtClean="0"/>
              <a:t> and </a:t>
            </a:r>
            <a:r>
              <a:rPr lang="en-US" sz="2800" dirty="0" err="1" smtClean="0"/>
              <a:t>wikipedia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#</a:t>
            </a:r>
            <a:r>
              <a:rPr lang="en-US" dirty="0" err="1"/>
              <a:t>wikidata</a:t>
            </a:r>
            <a:endParaRPr lang="en-US" dirty="0"/>
          </a:p>
          <a:p>
            <a:r>
              <a:rPr lang="en-US" dirty="0"/>
              <a:t>#Map of places which got hit my natural disaster</a:t>
            </a:r>
          </a:p>
          <a:p>
            <a:r>
              <a:rPr lang="en-US" dirty="0"/>
              <a:t>#added 2017-08</a:t>
            </a:r>
          </a:p>
          <a:p>
            <a:r>
              <a:rPr lang="en-US" dirty="0"/>
              <a:t>#</a:t>
            </a:r>
            <a:r>
              <a:rPr lang="en-US" dirty="0" err="1"/>
              <a:t>defaultView:Map</a:t>
            </a:r>
            <a:endParaRPr lang="en-US" dirty="0"/>
          </a:p>
          <a:p>
            <a:r>
              <a:rPr lang="en-US" dirty="0"/>
              <a:t>SELECT </a:t>
            </a:r>
          </a:p>
          <a:p>
            <a:r>
              <a:rPr lang="en-US" dirty="0"/>
              <a:t>* WHERE {</a:t>
            </a:r>
          </a:p>
          <a:p>
            <a:r>
              <a:rPr lang="en-US" dirty="0"/>
              <a:t>  ?item wdt:P31/wdt:P279* wd:Q8065;</a:t>
            </a:r>
          </a:p>
          <a:p>
            <a:r>
              <a:rPr lang="en-US" dirty="0"/>
              <a:t>        wdt:P625 ?geo .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#</a:t>
            </a:r>
            <a:r>
              <a:rPr lang="en-US" dirty="0" err="1"/>
              <a:t>wikipedia</a:t>
            </a:r>
            <a:endParaRPr lang="en-US" dirty="0"/>
          </a:p>
          <a:p>
            <a:r>
              <a:rPr lang="en-US" dirty="0"/>
              <a:t>SELECT ?country ?</a:t>
            </a:r>
            <a:r>
              <a:rPr lang="en-US" dirty="0" err="1"/>
              <a:t>countryLabel</a:t>
            </a:r>
            <a:r>
              <a:rPr lang="en-US" dirty="0"/>
              <a:t> ?article WHERE {</a:t>
            </a:r>
          </a:p>
          <a:p>
            <a:endParaRPr lang="en-US" dirty="0"/>
          </a:p>
          <a:p>
            <a:r>
              <a:rPr lang="en-US" dirty="0"/>
              <a:t>    ?country wdt:P31/wdt:P279* wd:Q8065.</a:t>
            </a:r>
          </a:p>
          <a:p>
            <a:r>
              <a:rPr lang="en-US" dirty="0"/>
              <a:t>    ?article </a:t>
            </a:r>
            <a:r>
              <a:rPr lang="en-US" dirty="0" err="1"/>
              <a:t>schema:about</a:t>
            </a:r>
            <a:r>
              <a:rPr lang="en-US" dirty="0"/>
              <a:t> ?country .</a:t>
            </a:r>
          </a:p>
          <a:p>
            <a:r>
              <a:rPr lang="en-US" dirty="0"/>
              <a:t>    ?article </a:t>
            </a:r>
            <a:r>
              <a:rPr lang="en-US" dirty="0" err="1"/>
              <a:t>schema:isPartOf</a:t>
            </a:r>
            <a:r>
              <a:rPr lang="en-US" dirty="0"/>
              <a:t> &lt;https://en.wikipedia.org/&gt;.</a:t>
            </a:r>
          </a:p>
          <a:p>
            <a:endParaRPr lang="en-US" dirty="0"/>
          </a:p>
          <a:p>
            <a:r>
              <a:rPr lang="en-US" dirty="0"/>
              <a:t>    SERVICE </a:t>
            </a:r>
            <a:r>
              <a:rPr lang="en-US" dirty="0" err="1"/>
              <a:t>wikibase:label</a:t>
            </a:r>
            <a:r>
              <a:rPr lang="en-US" dirty="0"/>
              <a:t> {</a:t>
            </a:r>
          </a:p>
          <a:p>
            <a:r>
              <a:rPr lang="en-US" dirty="0"/>
              <a:t>       </a:t>
            </a:r>
            <a:r>
              <a:rPr lang="en-US" dirty="0" err="1"/>
              <a:t>bd:serviceParam</a:t>
            </a:r>
            <a:r>
              <a:rPr lang="en-US" dirty="0"/>
              <a:t> </a:t>
            </a:r>
            <a:r>
              <a:rPr lang="en-US" dirty="0" err="1"/>
              <a:t>wikibase:language</a:t>
            </a:r>
            <a:r>
              <a:rPr lang="en-US" dirty="0"/>
              <a:t> "</a:t>
            </a:r>
            <a:r>
              <a:rPr lang="en-US" dirty="0" err="1"/>
              <a:t>en</a:t>
            </a:r>
            <a:r>
              <a:rPr lang="en-US" dirty="0"/>
              <a:t>"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981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Sparql</a:t>
            </a:r>
            <a:r>
              <a:rPr lang="en-US" dirty="0"/>
              <a:t> techniques to query data from data-sources </a:t>
            </a:r>
            <a:r>
              <a:rPr lang="en-US" dirty="0" smtClean="0"/>
              <a:t>like </a:t>
            </a:r>
            <a:r>
              <a:rPr lang="en-US" dirty="0" err="1" smtClean="0"/>
              <a:t>DBpedia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# </a:t>
            </a:r>
            <a:r>
              <a:rPr lang="en-US" dirty="0" err="1"/>
              <a:t>dbpedia</a:t>
            </a:r>
            <a:r>
              <a:rPr lang="en-US" dirty="0"/>
              <a:t> </a:t>
            </a:r>
          </a:p>
          <a:p>
            <a:r>
              <a:rPr lang="en-US" dirty="0"/>
              <a:t>PREFIX </a:t>
            </a:r>
            <a:r>
              <a:rPr lang="en-US" dirty="0" err="1"/>
              <a:t>vrank</a:t>
            </a:r>
            <a:r>
              <a:rPr lang="en-US" dirty="0"/>
              <a:t>:&lt;http://purl.org/voc/vrank#&gt;</a:t>
            </a:r>
          </a:p>
          <a:p>
            <a:endParaRPr lang="en-US" dirty="0"/>
          </a:p>
          <a:p>
            <a:r>
              <a:rPr lang="en-US" dirty="0"/>
              <a:t>SELECT DISTINCT ?</a:t>
            </a:r>
            <a:r>
              <a:rPr lang="en-US" dirty="0" err="1"/>
              <a:t>uni</a:t>
            </a:r>
            <a:r>
              <a:rPr lang="en-US" dirty="0"/>
              <a:t> ?</a:t>
            </a:r>
            <a:r>
              <a:rPr lang="en-US" dirty="0" err="1"/>
              <a:t>uniLabel</a:t>
            </a:r>
            <a:r>
              <a:rPr lang="en-US" dirty="0"/>
              <a:t> ?</a:t>
            </a:r>
            <a:r>
              <a:rPr lang="en-US" dirty="0" err="1"/>
              <a:t>pr</a:t>
            </a:r>
            <a:r>
              <a:rPr lang="en-US" dirty="0"/>
              <a:t> WHERE {</a:t>
            </a:r>
          </a:p>
          <a:p>
            <a:r>
              <a:rPr lang="en-US" dirty="0"/>
              <a:t>  ?</a:t>
            </a:r>
            <a:r>
              <a:rPr lang="en-US" dirty="0" err="1"/>
              <a:t>uni</a:t>
            </a:r>
            <a:r>
              <a:rPr lang="en-US" dirty="0"/>
              <a:t> wdt:P31/wdt:P279* wd:Q8065.</a:t>
            </a:r>
          </a:p>
          <a:p>
            <a:r>
              <a:rPr lang="en-US" dirty="0"/>
              <a:t>  SERVICE &lt;http://dbpedia.org/sparql&gt; {</a:t>
            </a:r>
          </a:p>
          <a:p>
            <a:r>
              <a:rPr lang="en-US" dirty="0"/>
              <a:t>    ?</a:t>
            </a:r>
            <a:r>
              <a:rPr lang="en-US" dirty="0" err="1"/>
              <a:t>uni</a:t>
            </a:r>
            <a:r>
              <a:rPr lang="en-US" dirty="0"/>
              <a:t> </a:t>
            </a:r>
            <a:r>
              <a:rPr lang="en-US" dirty="0" err="1"/>
              <a:t>vrank:hasRank</a:t>
            </a:r>
            <a:r>
              <a:rPr lang="en-US" dirty="0"/>
              <a:t>/</a:t>
            </a:r>
            <a:r>
              <a:rPr lang="en-US" dirty="0" err="1"/>
              <a:t>vrank:rankValue</a:t>
            </a:r>
            <a:r>
              <a:rPr lang="en-US" dirty="0"/>
              <a:t> ?</a:t>
            </a:r>
            <a:r>
              <a:rPr lang="en-US" dirty="0" err="1"/>
              <a:t>pr</a:t>
            </a:r>
            <a:endParaRPr lang="en-US" dirty="0"/>
          </a:p>
          <a:p>
            <a:r>
              <a:rPr lang="en-US" dirty="0"/>
              <a:t>  }</a:t>
            </a:r>
          </a:p>
          <a:p>
            <a:r>
              <a:rPr lang="en-US" dirty="0"/>
              <a:t>  SERVICE </a:t>
            </a:r>
            <a:r>
              <a:rPr lang="en-US" dirty="0" err="1"/>
              <a:t>wikibase:label</a:t>
            </a:r>
            <a:r>
              <a:rPr lang="en-US" dirty="0"/>
              <a:t> {</a:t>
            </a:r>
          </a:p>
          <a:p>
            <a:r>
              <a:rPr lang="en-US" dirty="0"/>
              <a:t>    </a:t>
            </a:r>
            <a:r>
              <a:rPr lang="en-US" dirty="0" err="1"/>
              <a:t>bd:serviceParam</a:t>
            </a:r>
            <a:r>
              <a:rPr lang="en-US" dirty="0"/>
              <a:t> </a:t>
            </a:r>
            <a:r>
              <a:rPr lang="en-US" dirty="0" err="1"/>
              <a:t>wikibase:language</a:t>
            </a:r>
            <a:r>
              <a:rPr lang="en-US" dirty="0"/>
              <a:t> "[AUTO_LANGUAGE],</a:t>
            </a:r>
            <a:r>
              <a:rPr lang="en-US" dirty="0" err="1"/>
              <a:t>en</a:t>
            </a:r>
            <a:r>
              <a:rPr lang="en-US" dirty="0"/>
              <a:t>".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} ORDER BY DESC(?</a:t>
            </a:r>
            <a:r>
              <a:rPr lang="en-US" dirty="0" err="1"/>
              <a:t>pr</a:t>
            </a:r>
            <a:r>
              <a:rPr lang="en-US" dirty="0"/>
              <a:t>) LIMIT 50</a:t>
            </a:r>
          </a:p>
        </p:txBody>
      </p:sp>
    </p:spTree>
    <p:extLst>
      <p:ext uri="{BB962C8B-B14F-4D97-AF65-F5344CB8AC3E}">
        <p14:creationId xmlns:p14="http://schemas.microsoft.com/office/powerpoint/2010/main" val="1372737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1281</TotalTime>
  <Words>218</Words>
  <Application>Microsoft Office PowerPoint</Application>
  <PresentationFormat>On-screen Show (4:3)</PresentationFormat>
  <Paragraphs>54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Sparql techniques to query data from data-sources like wikidata and wikipedia</vt:lpstr>
      <vt:lpstr>Sparql techniques to query data from data-sources like DBpedia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identify data sources for wikibase</dc:title>
  <dc:creator>ADMIN</dc:creator>
  <cp:lastModifiedBy>ADMIN</cp:lastModifiedBy>
  <cp:revision>17</cp:revision>
  <dcterms:created xsi:type="dcterms:W3CDTF">2020-02-25T23:22:25Z</dcterms:created>
  <dcterms:modified xsi:type="dcterms:W3CDTF">2020-02-26T20:45:44Z</dcterms:modified>
</cp:coreProperties>
</file>