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85D6-14A1-40C9-8056-60E6A5121D40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228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1524000" y="457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486400" y="457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" y="228600"/>
            <a:ext cx="13716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Identifying data sources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2286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Querying data from the identified data sources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11430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of data sources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>
          <a:xfrm>
            <a:off x="838200" y="1905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52400" y="2514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Un-Structured 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400" y="34290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52400" y="42672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Semi-structured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1524000" y="552450"/>
            <a:ext cx="914400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38400" y="1524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identify?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4038600" y="175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648200" y="15240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Wikibase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>
            <a:off x="52578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48200" y="2438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4" idx="3"/>
            <a:endCxn id="41" idx="2"/>
          </p:cNvCxnSpPr>
          <p:nvPr/>
        </p:nvCxnSpPr>
        <p:spPr>
          <a:xfrm flipV="1">
            <a:off x="1600200" y="3048000"/>
            <a:ext cx="3695700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20823511">
            <a:off x="2348245" y="3697283"/>
            <a:ext cx="2297081" cy="54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6" idx="2"/>
          </p:cNvCxnSpPr>
          <p:nvPr/>
        </p:nvCxnSpPr>
        <p:spPr>
          <a:xfrm>
            <a:off x="3557767" y="4234949"/>
            <a:ext cx="176033" cy="489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124200" y="47244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 sources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371975"/>
            <a:ext cx="18764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/>
          <p:cNvCxnSpPr>
            <a:stCxn id="52" idx="3"/>
          </p:cNvCxnSpPr>
          <p:nvPr/>
        </p:nvCxnSpPr>
        <p:spPr>
          <a:xfrm>
            <a:off x="4953000" y="4953000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26" idx="3"/>
          </p:cNvCxnSpPr>
          <p:nvPr/>
        </p:nvCxnSpPr>
        <p:spPr>
          <a:xfrm>
            <a:off x="7388225" y="5410200"/>
            <a:ext cx="460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848600" y="4371975"/>
            <a:ext cx="1295400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1.Wikidata</a:t>
            </a:r>
          </a:p>
          <a:p>
            <a:pPr algn="ctr"/>
            <a:r>
              <a:rPr lang="en-US" dirty="0" smtClean="0"/>
              <a:t>2.Wikipedia3.DBpedia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5297487"/>
            <a:ext cx="1447800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Triplets</a:t>
            </a:r>
          </a:p>
          <a:p>
            <a:pPr algn="ctr"/>
            <a:r>
              <a:rPr lang="en-US" dirty="0" smtClean="0"/>
              <a:t>1.Subject</a:t>
            </a:r>
          </a:p>
          <a:p>
            <a:pPr algn="ctr"/>
            <a:r>
              <a:rPr lang="en-US" dirty="0" smtClean="0"/>
              <a:t>2.Predicate3.Object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6" idx="1"/>
            <a:endCxn id="4" idx="3"/>
          </p:cNvCxnSpPr>
          <p:nvPr/>
        </p:nvCxnSpPr>
        <p:spPr>
          <a:xfrm flipH="1">
            <a:off x="1600200" y="4226796"/>
            <a:ext cx="777219" cy="1618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 flipV="1">
            <a:off x="1600200" y="5658644"/>
            <a:ext cx="388609" cy="18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88809" y="5297487"/>
            <a:ext cx="3268991" cy="72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Tiger</a:t>
            </a:r>
            <a:r>
              <a:rPr lang="en-US" dirty="0" smtClean="0"/>
              <a:t>(Subject</a:t>
            </a:r>
            <a:r>
              <a:rPr lang="en-US" dirty="0" smtClean="0"/>
              <a:t>) is(Predicate) </a:t>
            </a:r>
            <a:r>
              <a:rPr lang="en-US" dirty="0" smtClean="0"/>
              <a:t>ferocious</a:t>
            </a:r>
            <a:r>
              <a:rPr lang="en-US" dirty="0" smtClean="0"/>
              <a:t>(Object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</p:cNvCxnSpPr>
          <p:nvPr/>
        </p:nvCxnSpPr>
        <p:spPr>
          <a:xfrm flipH="1">
            <a:off x="3623304" y="6019800"/>
            <a:ext cx="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988809" y="6172200"/>
            <a:ext cx="330709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Ferocious(Subject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chemeClr val="accent6"/>
                </a:solidFill>
              </a:rPr>
              <a:t>is a </a:t>
            </a:r>
            <a:r>
              <a:rPr lang="en-US" b="1" i="1" dirty="0">
                <a:solidFill>
                  <a:schemeClr val="accent6"/>
                </a:solidFill>
              </a:rPr>
              <a:t>quality</a:t>
            </a:r>
            <a:r>
              <a:rPr lang="en-US" dirty="0">
                <a:solidFill>
                  <a:schemeClr val="accent6"/>
                </a:solidFill>
              </a:rPr>
              <a:t> of </a:t>
            </a:r>
            <a:r>
              <a:rPr lang="en-US" dirty="0" smtClean="0">
                <a:solidFill>
                  <a:schemeClr val="accent6"/>
                </a:solidFill>
              </a:rPr>
              <a:t>(Predicate)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carnivores</a:t>
            </a:r>
            <a:r>
              <a:rPr lang="en-US" dirty="0" smtClean="0">
                <a:solidFill>
                  <a:srgbClr val="002060"/>
                </a:solidFill>
              </a:rPr>
              <a:t>(Object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/>
          <p:cNvCxnSpPr>
            <a:stCxn id="14" idx="2"/>
            <a:endCxn id="18" idx="0"/>
          </p:cNvCxnSpPr>
          <p:nvPr/>
        </p:nvCxnSpPr>
        <p:spPr>
          <a:xfrm>
            <a:off x="838200" y="8763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450012" y="1009650"/>
            <a:ext cx="2389188" cy="1581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1.SparQL method</a:t>
            </a:r>
          </a:p>
          <a:p>
            <a:pPr algn="ctr"/>
            <a:r>
              <a:rPr lang="en-US" dirty="0" smtClean="0"/>
              <a:t>2. Automatic Bots</a:t>
            </a:r>
          </a:p>
          <a:p>
            <a:pPr algn="ctr"/>
            <a:r>
              <a:rPr lang="en-US" dirty="0" smtClean="0"/>
              <a:t>3. Python Bots</a:t>
            </a:r>
          </a:p>
          <a:p>
            <a:pPr algn="ctr"/>
            <a:r>
              <a:rPr lang="en-US" dirty="0" smtClean="0"/>
              <a:t>4. Java Bots</a:t>
            </a:r>
          </a:p>
          <a:p>
            <a:pPr algn="ctr"/>
            <a:r>
              <a:rPr lang="en-US" dirty="0" smtClean="0"/>
              <a:t>5. Self Created Bots</a:t>
            </a:r>
          </a:p>
          <a:p>
            <a:pPr algn="ctr"/>
            <a:r>
              <a:rPr lang="en-US" dirty="0" smtClean="0"/>
              <a:t>6. </a:t>
            </a:r>
            <a:r>
              <a:rPr lang="en-US" dirty="0" err="1" smtClean="0"/>
              <a:t>Api</a:t>
            </a:r>
            <a:r>
              <a:rPr lang="en-US" dirty="0" smtClean="0"/>
              <a:t> Techniques</a:t>
            </a:r>
          </a:p>
        </p:txBody>
      </p:sp>
      <p:sp>
        <p:nvSpPr>
          <p:cNvPr id="36" name="Oval 35"/>
          <p:cNvSpPr/>
          <p:nvPr/>
        </p:nvSpPr>
        <p:spPr>
          <a:xfrm>
            <a:off x="6934200" y="2895600"/>
            <a:ext cx="2057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Our Choice: </a:t>
            </a:r>
            <a:r>
              <a:rPr lang="en-US" dirty="0" err="1" smtClean="0"/>
              <a:t>Sparql</a:t>
            </a:r>
            <a:r>
              <a:rPr lang="en-US" dirty="0" smtClean="0"/>
              <a:t> Technique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15" idx="2"/>
            <a:endCxn id="29" idx="0"/>
          </p:cNvCxnSpPr>
          <p:nvPr/>
        </p:nvCxnSpPr>
        <p:spPr>
          <a:xfrm>
            <a:off x="7353300" y="685800"/>
            <a:ext cx="291306" cy="323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2"/>
            <a:endCxn id="36" idx="0"/>
          </p:cNvCxnSpPr>
          <p:nvPr/>
        </p:nvCxnSpPr>
        <p:spPr>
          <a:xfrm>
            <a:off x="7644606" y="2590800"/>
            <a:ext cx="31829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4"/>
            <a:endCxn id="59" idx="0"/>
          </p:cNvCxnSpPr>
          <p:nvPr/>
        </p:nvCxnSpPr>
        <p:spPr>
          <a:xfrm>
            <a:off x="7962900" y="4038600"/>
            <a:ext cx="53340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0"/>
          </p:cNvCxnSpPr>
          <p:nvPr/>
        </p:nvCxnSpPr>
        <p:spPr>
          <a:xfrm>
            <a:off x="3352800" y="3371850"/>
            <a:ext cx="83005" cy="332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23" grpId="0" animBg="1"/>
      <p:bldP spid="24" grpId="0" animBg="1"/>
      <p:bldP spid="26" grpId="0" animBg="1"/>
      <p:bldP spid="35" grpId="0" animBg="1"/>
      <p:bldP spid="38" grpId="0" animBg="1"/>
      <p:bldP spid="41" grpId="0" animBg="1"/>
      <p:bldP spid="46" grpId="0" animBg="1"/>
      <p:bldP spid="52" grpId="0" animBg="1"/>
      <p:bldP spid="59" grpId="0" animBg="1"/>
      <p:bldP spid="4" grpId="0" animBg="1"/>
      <p:bldP spid="12" grpId="0" animBg="1"/>
      <p:bldP spid="21" grpId="0" animBg="1"/>
      <p:bldP spid="29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Sparql</a:t>
            </a:r>
            <a:r>
              <a:rPr lang="en-US" sz="2800" dirty="0" smtClean="0"/>
              <a:t> techniques to query data from data-sources like </a:t>
            </a:r>
            <a:r>
              <a:rPr lang="en-US" sz="2800" dirty="0" err="1" smtClean="0"/>
              <a:t>wikidata</a:t>
            </a:r>
            <a:r>
              <a:rPr lang="en-US" sz="2800" dirty="0" smtClean="0"/>
              <a:t> and </a:t>
            </a:r>
            <a:r>
              <a:rPr lang="en-US" sz="2800" dirty="0" err="1" smtClean="0"/>
              <a:t>wikipedia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wikidata</a:t>
            </a:r>
            <a:endParaRPr lang="en-US" dirty="0"/>
          </a:p>
          <a:p>
            <a:r>
              <a:rPr lang="en-US" dirty="0"/>
              <a:t>#Map of places which got hit my natural disaster</a:t>
            </a:r>
          </a:p>
          <a:p>
            <a:r>
              <a:rPr lang="en-US" dirty="0"/>
              <a:t>#added 2017-08</a:t>
            </a:r>
          </a:p>
          <a:p>
            <a:r>
              <a:rPr lang="en-US" dirty="0"/>
              <a:t>#</a:t>
            </a:r>
            <a:r>
              <a:rPr lang="en-US" dirty="0" err="1"/>
              <a:t>defaultView:Map</a:t>
            </a:r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* WHERE {</a:t>
            </a:r>
          </a:p>
          <a:p>
            <a:r>
              <a:rPr lang="en-US" dirty="0"/>
              <a:t>  ?item wdt:P31/wdt:P279* wd:Q8065;</a:t>
            </a:r>
          </a:p>
          <a:p>
            <a:r>
              <a:rPr lang="en-US" dirty="0"/>
              <a:t>        wdt:P625 ?geo .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dirty="0"/>
              <a:t>SELECT ?country ?</a:t>
            </a:r>
            <a:r>
              <a:rPr lang="en-US" dirty="0" err="1"/>
              <a:t>countryLabel</a:t>
            </a:r>
            <a:r>
              <a:rPr lang="en-US" dirty="0"/>
              <a:t> ?article WHERE {</a:t>
            </a:r>
          </a:p>
          <a:p>
            <a:endParaRPr lang="en-US" dirty="0"/>
          </a:p>
          <a:p>
            <a:r>
              <a:rPr lang="en-US" dirty="0"/>
              <a:t>    ?country wdt:P31/wdt:P279* wd:Q8065.</a:t>
            </a:r>
          </a:p>
          <a:p>
            <a:r>
              <a:rPr lang="en-US" dirty="0"/>
              <a:t>    ?article </a:t>
            </a:r>
            <a:r>
              <a:rPr lang="en-US" dirty="0" err="1"/>
              <a:t>schema:about</a:t>
            </a:r>
            <a:r>
              <a:rPr lang="en-US" dirty="0"/>
              <a:t> ?country .</a:t>
            </a:r>
          </a:p>
          <a:p>
            <a:r>
              <a:rPr lang="en-US" dirty="0"/>
              <a:t>    ?article </a:t>
            </a:r>
            <a:r>
              <a:rPr lang="en-US" dirty="0" err="1"/>
              <a:t>schema:isPartOf</a:t>
            </a:r>
            <a:r>
              <a:rPr lang="en-US" dirty="0"/>
              <a:t> &lt;https://en.wikipedia.org/&gt;.</a:t>
            </a:r>
          </a:p>
          <a:p>
            <a:endParaRPr lang="en-US" dirty="0"/>
          </a:p>
          <a:p>
            <a:r>
              <a:rPr lang="en-US" dirty="0"/>
              <a:t>    SERVICE </a:t>
            </a:r>
            <a:r>
              <a:rPr lang="en-US" dirty="0" err="1"/>
              <a:t>wikibase:label</a:t>
            </a:r>
            <a:r>
              <a:rPr lang="en-US" dirty="0"/>
              <a:t> {</a:t>
            </a:r>
          </a:p>
          <a:p>
            <a:r>
              <a:rPr lang="en-US" dirty="0"/>
              <a:t>       </a:t>
            </a:r>
            <a:r>
              <a:rPr lang="en-US" dirty="0" err="1"/>
              <a:t>bd:serviceParam</a:t>
            </a:r>
            <a:r>
              <a:rPr lang="en-US" dirty="0"/>
              <a:t> </a:t>
            </a:r>
            <a:r>
              <a:rPr lang="en-US" dirty="0" err="1"/>
              <a:t>wikibase:language</a:t>
            </a:r>
            <a:r>
              <a:rPr lang="en-US" dirty="0"/>
              <a:t> "</a:t>
            </a:r>
            <a:r>
              <a:rPr lang="en-US" dirty="0" err="1"/>
              <a:t>en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Sparql</a:t>
            </a:r>
            <a:r>
              <a:rPr lang="en-US" dirty="0"/>
              <a:t> techniques to query data from data-sources </a:t>
            </a:r>
            <a:r>
              <a:rPr lang="en-US" dirty="0" smtClean="0"/>
              <a:t>like </a:t>
            </a:r>
            <a:r>
              <a:rPr lang="en-US" dirty="0" err="1" smtClean="0"/>
              <a:t>DBpedia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dbpedia</a:t>
            </a:r>
            <a:r>
              <a:rPr lang="en-US" dirty="0"/>
              <a:t> </a:t>
            </a:r>
          </a:p>
          <a:p>
            <a:r>
              <a:rPr lang="en-US" dirty="0"/>
              <a:t>PREFIX </a:t>
            </a:r>
            <a:r>
              <a:rPr lang="en-US" dirty="0" err="1"/>
              <a:t>vrank</a:t>
            </a:r>
            <a:r>
              <a:rPr lang="en-US" dirty="0"/>
              <a:t>:&lt;http://purl.org/voc/vrank#&gt;</a:t>
            </a:r>
          </a:p>
          <a:p>
            <a:endParaRPr lang="en-US" dirty="0"/>
          </a:p>
          <a:p>
            <a:r>
              <a:rPr lang="en-US" dirty="0"/>
              <a:t>SELECT DISTINCT ?</a:t>
            </a:r>
            <a:r>
              <a:rPr lang="en-US" dirty="0" err="1"/>
              <a:t>uni</a:t>
            </a:r>
            <a:r>
              <a:rPr lang="en-US" dirty="0"/>
              <a:t> ?</a:t>
            </a:r>
            <a:r>
              <a:rPr lang="en-US" dirty="0" err="1"/>
              <a:t>uniLabel</a:t>
            </a:r>
            <a:r>
              <a:rPr lang="en-US" dirty="0"/>
              <a:t> ?</a:t>
            </a:r>
            <a:r>
              <a:rPr lang="en-US" dirty="0" err="1"/>
              <a:t>pr</a:t>
            </a:r>
            <a:r>
              <a:rPr lang="en-US" dirty="0"/>
              <a:t> WHERE {</a:t>
            </a:r>
          </a:p>
          <a:p>
            <a:r>
              <a:rPr lang="en-US" dirty="0"/>
              <a:t>  ?</a:t>
            </a:r>
            <a:r>
              <a:rPr lang="en-US" dirty="0" err="1"/>
              <a:t>uni</a:t>
            </a:r>
            <a:r>
              <a:rPr lang="en-US" dirty="0"/>
              <a:t> wdt:P31/wdt:P279* wd:Q8065.</a:t>
            </a:r>
          </a:p>
          <a:p>
            <a:r>
              <a:rPr lang="en-US" dirty="0"/>
              <a:t>  SERVICE &lt;http://dbpedia.org/sparql&gt; {</a:t>
            </a:r>
          </a:p>
          <a:p>
            <a:r>
              <a:rPr lang="en-US" dirty="0"/>
              <a:t>    ?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vrank:hasRank</a:t>
            </a:r>
            <a:r>
              <a:rPr lang="en-US" dirty="0"/>
              <a:t>/</a:t>
            </a:r>
            <a:r>
              <a:rPr lang="en-US" dirty="0" err="1"/>
              <a:t>vrank:rankValue</a:t>
            </a:r>
            <a:r>
              <a:rPr lang="en-US" dirty="0"/>
              <a:t> ?</a:t>
            </a:r>
            <a:r>
              <a:rPr lang="en-US" dirty="0" err="1"/>
              <a:t>pr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  SERVICE </a:t>
            </a:r>
            <a:r>
              <a:rPr lang="en-US" dirty="0" err="1"/>
              <a:t>wikibase:label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bd:serviceParam</a:t>
            </a:r>
            <a:r>
              <a:rPr lang="en-US" dirty="0"/>
              <a:t> </a:t>
            </a:r>
            <a:r>
              <a:rPr lang="en-US" dirty="0" err="1"/>
              <a:t>wikibase:language</a:t>
            </a:r>
            <a:r>
              <a:rPr lang="en-US" dirty="0"/>
              <a:t> "[AUTO_LANGUAGE],</a:t>
            </a:r>
            <a:r>
              <a:rPr lang="en-US" dirty="0" err="1"/>
              <a:t>en</a:t>
            </a:r>
            <a:r>
              <a:rPr lang="en-US" dirty="0"/>
              <a:t>".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 ORDER BY DESC(?</a:t>
            </a:r>
            <a:r>
              <a:rPr lang="en-US" dirty="0" err="1"/>
              <a:t>pr</a:t>
            </a:r>
            <a:r>
              <a:rPr lang="en-US" dirty="0"/>
              <a:t>) LIMIT 50</a:t>
            </a:r>
          </a:p>
        </p:txBody>
      </p:sp>
    </p:spTree>
    <p:extLst>
      <p:ext uri="{BB962C8B-B14F-4D97-AF65-F5344CB8AC3E}">
        <p14:creationId xmlns:p14="http://schemas.microsoft.com/office/powerpoint/2010/main" val="13727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245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Sparql techniques to query data from data-sources like wikidata and wikipedia</vt:lpstr>
      <vt:lpstr>Sparql techniques to query data from data-sources like DBpedia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identify data sources for wikibase</dc:title>
  <dc:creator>ADMIN</dc:creator>
  <cp:lastModifiedBy>ADMIN</cp:lastModifiedBy>
  <cp:revision>20</cp:revision>
  <dcterms:created xsi:type="dcterms:W3CDTF">2020-02-25T23:22:25Z</dcterms:created>
  <dcterms:modified xsi:type="dcterms:W3CDTF">2020-03-17T13:22:26Z</dcterms:modified>
</cp:coreProperties>
</file>