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930" y="489330"/>
            <a:ext cx="837813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32B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332230"/>
          </a:xfrm>
          <a:custGeom>
            <a:avLst/>
            <a:gdLst/>
            <a:ahLst/>
            <a:cxnLst/>
            <a:rect l="l" t="t" r="r" b="b"/>
            <a:pathLst>
              <a:path w="9144000" h="1332230">
                <a:moveTo>
                  <a:pt x="0" y="1331976"/>
                </a:moveTo>
                <a:lnTo>
                  <a:pt x="9144000" y="1331976"/>
                </a:lnTo>
                <a:lnTo>
                  <a:pt x="914400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9261" y="332625"/>
            <a:ext cx="1627251" cy="67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332230"/>
          </a:xfrm>
          <a:custGeom>
            <a:avLst/>
            <a:gdLst/>
            <a:ahLst/>
            <a:cxnLst/>
            <a:rect l="l" t="t" r="r" b="b"/>
            <a:pathLst>
              <a:path w="9144000" h="1332230">
                <a:moveTo>
                  <a:pt x="0" y="1331976"/>
                </a:moveTo>
                <a:lnTo>
                  <a:pt x="9144000" y="1331976"/>
                </a:lnTo>
                <a:lnTo>
                  <a:pt x="914400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9261" y="332625"/>
            <a:ext cx="1627251" cy="674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930" y="489330"/>
            <a:ext cx="837813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113" y="2095951"/>
            <a:ext cx="5232400" cy="286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32B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jpg"/><Relationship Id="rId18" Type="http://schemas.openxmlformats.org/officeDocument/2006/relationships/image" Target="../media/image69.png"/><Relationship Id="rId26" Type="http://schemas.openxmlformats.org/officeDocument/2006/relationships/image" Target="../media/image77.jpg"/><Relationship Id="rId3" Type="http://schemas.openxmlformats.org/officeDocument/2006/relationships/image" Target="../media/image54.jp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jpg"/><Relationship Id="rId17" Type="http://schemas.openxmlformats.org/officeDocument/2006/relationships/image" Target="../media/image68.png"/><Relationship Id="rId25" Type="http://schemas.openxmlformats.org/officeDocument/2006/relationships/image" Target="../media/image76.jp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jpg"/><Relationship Id="rId23" Type="http://schemas.openxmlformats.org/officeDocument/2006/relationships/image" Target="../media/image74.png"/><Relationship Id="rId28" Type="http://schemas.openxmlformats.org/officeDocument/2006/relationships/image" Target="../media/image78.jp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jpg"/><Relationship Id="rId9" Type="http://schemas.openxmlformats.org/officeDocument/2006/relationships/image" Target="../media/image60.png"/><Relationship Id="rId14" Type="http://schemas.openxmlformats.org/officeDocument/2006/relationships/image" Target="../media/image65.jpg"/><Relationship Id="rId22" Type="http://schemas.openxmlformats.org/officeDocument/2006/relationships/image" Target="../media/image73.png"/><Relationship Id="rId27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ocean-alliance.org/ja/products/" TargetMode="External"/><Relationship Id="rId2" Type="http://schemas.openxmlformats.org/officeDocument/2006/relationships/hyperlink" Target="mailto:certification@enocean-alliance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jpg"/><Relationship Id="rId18" Type="http://schemas.openxmlformats.org/officeDocument/2006/relationships/image" Target="../media/image69.png"/><Relationship Id="rId26" Type="http://schemas.openxmlformats.org/officeDocument/2006/relationships/image" Target="../media/image77.jpg"/><Relationship Id="rId3" Type="http://schemas.openxmlformats.org/officeDocument/2006/relationships/image" Target="../media/image54.jp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jpg"/><Relationship Id="rId17" Type="http://schemas.openxmlformats.org/officeDocument/2006/relationships/image" Target="../media/image68.png"/><Relationship Id="rId25" Type="http://schemas.openxmlformats.org/officeDocument/2006/relationships/image" Target="../media/image76.jp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jpg"/><Relationship Id="rId23" Type="http://schemas.openxmlformats.org/officeDocument/2006/relationships/image" Target="../media/image74.png"/><Relationship Id="rId28" Type="http://schemas.openxmlformats.org/officeDocument/2006/relationships/image" Target="../media/image78.jp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jpg"/><Relationship Id="rId9" Type="http://schemas.openxmlformats.org/officeDocument/2006/relationships/image" Target="../media/image60.png"/><Relationship Id="rId14" Type="http://schemas.openxmlformats.org/officeDocument/2006/relationships/image" Target="../media/image65.jpg"/><Relationship Id="rId22" Type="http://schemas.openxmlformats.org/officeDocument/2006/relationships/image" Target="../media/image73.png"/><Relationship Id="rId27" Type="http://schemas.openxmlformats.org/officeDocument/2006/relationships/image" Target="../media/image25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63.jpg"/><Relationship Id="rId7" Type="http://schemas.openxmlformats.org/officeDocument/2006/relationships/image" Target="../media/image97.pn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jpg"/><Relationship Id="rId4" Type="http://schemas.openxmlformats.org/officeDocument/2006/relationships/image" Target="../media/image94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jp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jpg"/><Relationship Id="rId5" Type="http://schemas.openxmlformats.org/officeDocument/2006/relationships/image" Target="../media/image24.png"/><Relationship Id="rId10" Type="http://schemas.openxmlformats.org/officeDocument/2006/relationships/image" Target="../media/image115.png"/><Relationship Id="rId4" Type="http://schemas.openxmlformats.org/officeDocument/2006/relationships/image" Target="../media/image110.jpg"/><Relationship Id="rId9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marian.honsch@enocean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hyperlink" Target="http://www.enocean-alliance.org/" TargetMode="External"/><Relationship Id="rId4" Type="http://schemas.openxmlformats.org/officeDocument/2006/relationships/hyperlink" Target="mailto:info@enocean-alliance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11729" y="2831452"/>
            <a:ext cx="452640" cy="45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891" y="2831414"/>
            <a:ext cx="451789" cy="451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155" y="2831477"/>
            <a:ext cx="453504" cy="45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2090" y="2060829"/>
            <a:ext cx="3096387" cy="1283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55" y="3501047"/>
            <a:ext cx="7771130" cy="1094740"/>
          </a:xfrm>
          <a:custGeom>
            <a:avLst/>
            <a:gdLst/>
            <a:ahLst/>
            <a:cxnLst/>
            <a:rect l="l" t="t" r="r" b="b"/>
            <a:pathLst>
              <a:path w="7771130" h="1094739">
                <a:moveTo>
                  <a:pt x="0" y="1094320"/>
                </a:moveTo>
                <a:lnTo>
                  <a:pt x="7770749" y="1094320"/>
                </a:lnTo>
                <a:lnTo>
                  <a:pt x="7770749" y="0"/>
                </a:lnTo>
                <a:lnTo>
                  <a:pt x="0" y="0"/>
                </a:lnTo>
                <a:lnTo>
                  <a:pt x="0" y="109432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033" y="3486150"/>
            <a:ext cx="45548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32B5F"/>
                </a:solidFill>
                <a:latin typeface="Verdana"/>
                <a:cs typeface="Verdana"/>
              </a:rPr>
              <a:t>EnOcean Alliance Members</a:t>
            </a:r>
            <a:r>
              <a:rPr sz="2000" spc="-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32B5F"/>
                </a:solidFill>
                <a:latin typeface="Verdana"/>
                <a:cs typeface="Verdana"/>
              </a:rPr>
              <a:t>Meeting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Technical</a:t>
            </a:r>
            <a:r>
              <a:rPr sz="1600" spc="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overview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899" y="4927803"/>
            <a:ext cx="42919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Marian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Hönsch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Technical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05.04.2018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3783" y="3004947"/>
            <a:ext cx="2880360" cy="1072515"/>
          </a:xfrm>
          <a:custGeom>
            <a:avLst/>
            <a:gdLst/>
            <a:ahLst/>
            <a:cxnLst/>
            <a:rect l="l" t="t" r="r" b="b"/>
            <a:pathLst>
              <a:path w="2880360" h="1072514">
                <a:moveTo>
                  <a:pt x="2701671" y="0"/>
                </a:moveTo>
                <a:lnTo>
                  <a:pt x="178689" y="0"/>
                </a:lnTo>
                <a:lnTo>
                  <a:pt x="131189" y="6383"/>
                </a:lnTo>
                <a:lnTo>
                  <a:pt x="88504" y="24398"/>
                </a:lnTo>
                <a:lnTo>
                  <a:pt x="52339" y="52339"/>
                </a:lnTo>
                <a:lnTo>
                  <a:pt x="24398" y="88504"/>
                </a:lnTo>
                <a:lnTo>
                  <a:pt x="6383" y="131189"/>
                </a:lnTo>
                <a:lnTo>
                  <a:pt x="0" y="178688"/>
                </a:lnTo>
                <a:lnTo>
                  <a:pt x="0" y="893444"/>
                </a:lnTo>
                <a:lnTo>
                  <a:pt x="6383" y="940944"/>
                </a:lnTo>
                <a:lnTo>
                  <a:pt x="24398" y="983629"/>
                </a:lnTo>
                <a:lnTo>
                  <a:pt x="52339" y="1019794"/>
                </a:lnTo>
                <a:lnTo>
                  <a:pt x="88504" y="1047735"/>
                </a:lnTo>
                <a:lnTo>
                  <a:pt x="131189" y="1065750"/>
                </a:lnTo>
                <a:lnTo>
                  <a:pt x="178689" y="1072133"/>
                </a:lnTo>
                <a:lnTo>
                  <a:pt x="2701671" y="1072133"/>
                </a:lnTo>
                <a:lnTo>
                  <a:pt x="2749170" y="1065750"/>
                </a:lnTo>
                <a:lnTo>
                  <a:pt x="2791855" y="1047735"/>
                </a:lnTo>
                <a:lnTo>
                  <a:pt x="2828020" y="1019794"/>
                </a:lnTo>
                <a:lnTo>
                  <a:pt x="2855961" y="983629"/>
                </a:lnTo>
                <a:lnTo>
                  <a:pt x="2873976" y="940944"/>
                </a:lnTo>
                <a:lnTo>
                  <a:pt x="2880360" y="893444"/>
                </a:lnTo>
                <a:lnTo>
                  <a:pt x="2880360" y="178688"/>
                </a:lnTo>
                <a:lnTo>
                  <a:pt x="2873976" y="131189"/>
                </a:lnTo>
                <a:lnTo>
                  <a:pt x="2855961" y="88504"/>
                </a:lnTo>
                <a:lnTo>
                  <a:pt x="2828020" y="52339"/>
                </a:lnTo>
                <a:lnTo>
                  <a:pt x="2791855" y="24398"/>
                </a:lnTo>
                <a:lnTo>
                  <a:pt x="2749170" y="6383"/>
                </a:lnTo>
                <a:lnTo>
                  <a:pt x="2701671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070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Get </a:t>
            </a:r>
            <a:r>
              <a:rPr spc="-5" dirty="0"/>
              <a:t>Product</a:t>
            </a:r>
            <a:r>
              <a:rPr spc="-50" dirty="0"/>
              <a:t> </a:t>
            </a:r>
            <a:r>
              <a:rPr dirty="0"/>
              <a:t>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2930" y="6597802"/>
            <a:ext cx="14801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Technical</a:t>
            </a: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Training|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7584" y="6597802"/>
            <a:ext cx="6400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M.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Hönsch</a:t>
            </a:r>
            <a:r>
              <a:rPr sz="800" spc="-7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0797" y="6597802"/>
            <a:ext cx="8769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Oct 30-31,</a:t>
            </a:r>
            <a:r>
              <a:rPr sz="800" spc="-7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2013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8178" y="6534404"/>
            <a:ext cx="3727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9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9093" y="3562986"/>
            <a:ext cx="493451" cy="49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6846" y="3145197"/>
            <a:ext cx="1003632" cy="931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713" y="2545461"/>
            <a:ext cx="5134610" cy="1322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 marR="3635375" indent="-41529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mmi</a:t>
            </a:r>
            <a:r>
              <a:rPr sz="1600" spc="-20" dirty="0">
                <a:solidFill>
                  <a:srgbClr val="032B5F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s</a:t>
            </a:r>
            <a:r>
              <a:rPr sz="1600" spc="-15" dirty="0">
                <a:solidFill>
                  <a:srgbClr val="032B5F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032B5F"/>
                </a:solidFill>
                <a:latin typeface="Verdana"/>
                <a:cs typeface="Verdana"/>
              </a:rPr>
              <a:t>n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ed 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device</a:t>
            </a:r>
            <a:endParaRPr sz="1600">
              <a:latin typeface="Verdana"/>
              <a:cs typeface="Verdana"/>
            </a:endParaRPr>
          </a:p>
          <a:p>
            <a:pPr marL="3053080" marR="5080" indent="-363220">
              <a:lnSpc>
                <a:spcPct val="100000"/>
              </a:lnSpc>
              <a:spcBef>
                <a:spcPts val="1570"/>
              </a:spcBef>
            </a:pPr>
            <a:r>
              <a:rPr sz="2000" dirty="0">
                <a:solidFill>
                  <a:srgbClr val="032B5F"/>
                </a:solidFill>
                <a:latin typeface="Verdana"/>
                <a:cs typeface="Verdana"/>
              </a:rPr>
              <a:t>1. </a:t>
            </a:r>
            <a:r>
              <a:rPr sz="2000" spc="-5" dirty="0">
                <a:solidFill>
                  <a:srgbClr val="032B5F"/>
                </a:solidFill>
                <a:latin typeface="Verdana"/>
                <a:cs typeface="Verdana"/>
              </a:rPr>
              <a:t>Scan Product </a:t>
            </a:r>
            <a:r>
              <a:rPr sz="2000" dirty="0">
                <a:solidFill>
                  <a:srgbClr val="032B5F"/>
                </a:solidFill>
                <a:latin typeface="Verdana"/>
                <a:cs typeface="Verdana"/>
              </a:rPr>
              <a:t>ID  and </a:t>
            </a:r>
            <a:r>
              <a:rPr sz="2000" spc="-5" dirty="0">
                <a:solidFill>
                  <a:srgbClr val="032B5F"/>
                </a:solidFill>
                <a:latin typeface="Verdana"/>
                <a:cs typeface="Verdana"/>
              </a:rPr>
              <a:t>EnOcean</a:t>
            </a:r>
            <a:r>
              <a:rPr sz="2000" spc="-114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32B5F"/>
                </a:solidFill>
                <a:latin typeface="Verdana"/>
                <a:cs typeface="Verdana"/>
              </a:rPr>
              <a:t>ID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9125" y="3162680"/>
            <a:ext cx="914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9779" y="3117342"/>
            <a:ext cx="914400" cy="91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2C0C2-D22E-44DB-8F98-D2F550AB3B12}"/>
              </a:ext>
            </a:extLst>
          </p:cNvPr>
          <p:cNvSpPr txBox="1"/>
          <p:nvPr/>
        </p:nvSpPr>
        <p:spPr>
          <a:xfrm>
            <a:off x="762000" y="5181600"/>
            <a:ext cx="369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https://www.qr-code-generator.com/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1983" y="3996435"/>
            <a:ext cx="2232025" cy="369570"/>
          </a:xfrm>
          <a:custGeom>
            <a:avLst/>
            <a:gdLst/>
            <a:ahLst/>
            <a:cxnLst/>
            <a:rect l="l" t="t" r="r" b="b"/>
            <a:pathLst>
              <a:path w="2232025" h="369570">
                <a:moveTo>
                  <a:pt x="2170430" y="0"/>
                </a:moveTo>
                <a:lnTo>
                  <a:pt x="61468" y="0"/>
                </a:lnTo>
                <a:lnTo>
                  <a:pt x="37558" y="4837"/>
                </a:lnTo>
                <a:lnTo>
                  <a:pt x="18018" y="18033"/>
                </a:lnTo>
                <a:lnTo>
                  <a:pt x="4835" y="37611"/>
                </a:lnTo>
                <a:lnTo>
                  <a:pt x="0" y="61594"/>
                </a:lnTo>
                <a:lnTo>
                  <a:pt x="0" y="307847"/>
                </a:lnTo>
                <a:lnTo>
                  <a:pt x="4835" y="331757"/>
                </a:lnTo>
                <a:lnTo>
                  <a:pt x="18018" y="351297"/>
                </a:lnTo>
                <a:lnTo>
                  <a:pt x="37558" y="364480"/>
                </a:lnTo>
                <a:lnTo>
                  <a:pt x="61468" y="369315"/>
                </a:lnTo>
                <a:lnTo>
                  <a:pt x="2170430" y="369315"/>
                </a:lnTo>
                <a:lnTo>
                  <a:pt x="2194413" y="364480"/>
                </a:lnTo>
                <a:lnTo>
                  <a:pt x="2213990" y="351297"/>
                </a:lnTo>
                <a:lnTo>
                  <a:pt x="2227187" y="331757"/>
                </a:lnTo>
                <a:lnTo>
                  <a:pt x="2232025" y="307847"/>
                </a:lnTo>
                <a:lnTo>
                  <a:pt x="2232025" y="61594"/>
                </a:lnTo>
                <a:lnTo>
                  <a:pt x="2227187" y="37611"/>
                </a:lnTo>
                <a:lnTo>
                  <a:pt x="2213991" y="18033"/>
                </a:lnTo>
                <a:lnTo>
                  <a:pt x="2194413" y="4837"/>
                </a:lnTo>
                <a:lnTo>
                  <a:pt x="2170430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2933" y="2045207"/>
            <a:ext cx="5131435" cy="955675"/>
          </a:xfrm>
          <a:custGeom>
            <a:avLst/>
            <a:gdLst/>
            <a:ahLst/>
            <a:cxnLst/>
            <a:rect l="l" t="t" r="r" b="b"/>
            <a:pathLst>
              <a:path w="5131434" h="955675">
                <a:moveTo>
                  <a:pt x="4972177" y="0"/>
                </a:moveTo>
                <a:lnTo>
                  <a:pt x="159131" y="0"/>
                </a:lnTo>
                <a:lnTo>
                  <a:pt x="108833" y="8112"/>
                </a:lnTo>
                <a:lnTo>
                  <a:pt x="65150" y="30703"/>
                </a:lnTo>
                <a:lnTo>
                  <a:pt x="30703" y="65150"/>
                </a:lnTo>
                <a:lnTo>
                  <a:pt x="8112" y="108833"/>
                </a:lnTo>
                <a:lnTo>
                  <a:pt x="0" y="159130"/>
                </a:lnTo>
                <a:lnTo>
                  <a:pt x="0" y="795908"/>
                </a:lnTo>
                <a:lnTo>
                  <a:pt x="8112" y="846268"/>
                </a:lnTo>
                <a:lnTo>
                  <a:pt x="30703" y="889988"/>
                </a:lnTo>
                <a:lnTo>
                  <a:pt x="65151" y="924455"/>
                </a:lnTo>
                <a:lnTo>
                  <a:pt x="108833" y="947053"/>
                </a:lnTo>
                <a:lnTo>
                  <a:pt x="159131" y="955166"/>
                </a:lnTo>
                <a:lnTo>
                  <a:pt x="4972177" y="955166"/>
                </a:lnTo>
                <a:lnTo>
                  <a:pt x="5022487" y="947053"/>
                </a:lnTo>
                <a:lnTo>
                  <a:pt x="5066201" y="924455"/>
                </a:lnTo>
                <a:lnTo>
                  <a:pt x="5100686" y="889988"/>
                </a:lnTo>
                <a:lnTo>
                  <a:pt x="5123309" y="846268"/>
                </a:lnTo>
                <a:lnTo>
                  <a:pt x="5131435" y="795908"/>
                </a:lnTo>
                <a:lnTo>
                  <a:pt x="5131435" y="159130"/>
                </a:lnTo>
                <a:lnTo>
                  <a:pt x="5123309" y="108833"/>
                </a:lnTo>
                <a:lnTo>
                  <a:pt x="5100686" y="65150"/>
                </a:lnTo>
                <a:lnTo>
                  <a:pt x="5066201" y="30703"/>
                </a:lnTo>
                <a:lnTo>
                  <a:pt x="5022487" y="8112"/>
                </a:lnTo>
                <a:lnTo>
                  <a:pt x="4972177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3746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Get </a:t>
            </a:r>
            <a:r>
              <a:rPr spc="-5" dirty="0"/>
              <a:t>Device Description</a:t>
            </a:r>
            <a:r>
              <a:rPr spc="5" dirty="0"/>
              <a:t> </a:t>
            </a:r>
            <a:r>
              <a:rPr dirty="0"/>
              <a:t>file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930" y="6597802"/>
            <a:ext cx="31648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Technical Training| M.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Hönsch | Oct 30-31,</a:t>
            </a:r>
            <a:r>
              <a:rPr sz="80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2013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2645" y="6534404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2054" y="2225166"/>
            <a:ext cx="4866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621665" indent="-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32B5F"/>
                </a:solidFill>
                <a:latin typeface="Verdana"/>
                <a:cs typeface="Verdana"/>
              </a:rPr>
              <a:t>1. Query </a:t>
            </a:r>
            <a:r>
              <a:rPr sz="1800" dirty="0">
                <a:solidFill>
                  <a:srgbClr val="032B5F"/>
                </a:solidFill>
                <a:latin typeface="Verdana"/>
                <a:cs typeface="Verdana"/>
              </a:rPr>
              <a:t>Device Description File</a:t>
            </a:r>
            <a:r>
              <a:rPr sz="1800" spc="-3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32B5F"/>
                </a:solidFill>
                <a:latin typeface="Verdana"/>
                <a:cs typeface="Verdana"/>
              </a:rPr>
              <a:t>with  Product</a:t>
            </a:r>
            <a:r>
              <a:rPr sz="1800" spc="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32B5F"/>
                </a:solidFill>
                <a:latin typeface="Verdana"/>
                <a:cs typeface="Verdana"/>
              </a:rPr>
              <a:t>ID</a:t>
            </a:r>
            <a:endParaRPr sz="180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</a:pPr>
            <a:r>
              <a:rPr sz="1200" spc="-5" dirty="0">
                <a:solidFill>
                  <a:srgbClr val="032B5F"/>
                </a:solidFill>
                <a:latin typeface="Verdana"/>
                <a:cs typeface="Verdana"/>
              </a:rPr>
              <a:t>https:\\enocean-alliance.com\ddf\[MAN-ID]\[PRODUCT-ID]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1232" y="4028643"/>
            <a:ext cx="2003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32B5F"/>
                </a:solidFill>
                <a:latin typeface="Verdana"/>
                <a:cs typeface="Verdana"/>
              </a:rPr>
              <a:t>2. </a:t>
            </a:r>
            <a:r>
              <a:rPr sz="1800" spc="-10" dirty="0">
                <a:solidFill>
                  <a:srgbClr val="032B5F"/>
                </a:solidFill>
                <a:latin typeface="Verdana"/>
                <a:cs typeface="Verdana"/>
              </a:rPr>
              <a:t>Get </a:t>
            </a:r>
            <a:r>
              <a:rPr sz="1800" dirty="0">
                <a:solidFill>
                  <a:srgbClr val="032B5F"/>
                </a:solidFill>
                <a:latin typeface="Verdana"/>
                <a:cs typeface="Verdana"/>
              </a:rPr>
              <a:t>DDF -</a:t>
            </a:r>
            <a:r>
              <a:rPr sz="1800" spc="-37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32B5F"/>
                </a:solidFill>
                <a:latin typeface="Verdana"/>
                <a:cs typeface="Verdana"/>
              </a:rPr>
              <a:t>XML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9779" y="3117342"/>
            <a:ext cx="914400" cy="91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37" y="4293095"/>
            <a:ext cx="1304036" cy="1304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523" y="3205197"/>
            <a:ext cx="691062" cy="921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1159" y="4587999"/>
            <a:ext cx="691062" cy="921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9767" y="4869179"/>
            <a:ext cx="2953385" cy="584200"/>
          </a:xfrm>
          <a:custGeom>
            <a:avLst/>
            <a:gdLst/>
            <a:ahLst/>
            <a:cxnLst/>
            <a:rect l="l" t="t" r="r" b="b"/>
            <a:pathLst>
              <a:path w="2953385" h="584200">
                <a:moveTo>
                  <a:pt x="2855595" y="0"/>
                </a:moveTo>
                <a:lnTo>
                  <a:pt x="97408" y="0"/>
                </a:lnTo>
                <a:lnTo>
                  <a:pt x="59525" y="7645"/>
                </a:lnTo>
                <a:lnTo>
                  <a:pt x="28559" y="28495"/>
                </a:lnTo>
                <a:lnTo>
                  <a:pt x="7665" y="59418"/>
                </a:lnTo>
                <a:lnTo>
                  <a:pt x="0" y="97282"/>
                </a:lnTo>
                <a:lnTo>
                  <a:pt x="0" y="486791"/>
                </a:lnTo>
                <a:lnTo>
                  <a:pt x="7665" y="524674"/>
                </a:lnTo>
                <a:lnTo>
                  <a:pt x="28559" y="555640"/>
                </a:lnTo>
                <a:lnTo>
                  <a:pt x="59525" y="576534"/>
                </a:lnTo>
                <a:lnTo>
                  <a:pt x="97408" y="584200"/>
                </a:lnTo>
                <a:lnTo>
                  <a:pt x="2855595" y="584200"/>
                </a:lnTo>
                <a:lnTo>
                  <a:pt x="2893478" y="576534"/>
                </a:lnTo>
                <a:lnTo>
                  <a:pt x="2924444" y="555640"/>
                </a:lnTo>
                <a:lnTo>
                  <a:pt x="2945338" y="524674"/>
                </a:lnTo>
                <a:lnTo>
                  <a:pt x="2953004" y="486791"/>
                </a:lnTo>
                <a:lnTo>
                  <a:pt x="2953004" y="97282"/>
                </a:lnTo>
                <a:lnTo>
                  <a:pt x="2945338" y="59418"/>
                </a:lnTo>
                <a:lnTo>
                  <a:pt x="2924444" y="28495"/>
                </a:lnTo>
                <a:lnTo>
                  <a:pt x="2893478" y="7645"/>
                </a:lnTo>
                <a:lnTo>
                  <a:pt x="2855595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7204" y="2852927"/>
            <a:ext cx="2953385" cy="450215"/>
          </a:xfrm>
          <a:custGeom>
            <a:avLst/>
            <a:gdLst/>
            <a:ahLst/>
            <a:cxnLst/>
            <a:rect l="l" t="t" r="r" b="b"/>
            <a:pathLst>
              <a:path w="2953385" h="450214">
                <a:moveTo>
                  <a:pt x="2877820" y="0"/>
                </a:moveTo>
                <a:lnTo>
                  <a:pt x="74929" y="0"/>
                </a:lnTo>
                <a:lnTo>
                  <a:pt x="45755" y="5887"/>
                </a:lnTo>
                <a:lnTo>
                  <a:pt x="21939" y="21955"/>
                </a:lnTo>
                <a:lnTo>
                  <a:pt x="5885" y="45809"/>
                </a:lnTo>
                <a:lnTo>
                  <a:pt x="0" y="75057"/>
                </a:lnTo>
                <a:lnTo>
                  <a:pt x="0" y="375031"/>
                </a:lnTo>
                <a:lnTo>
                  <a:pt x="5885" y="404205"/>
                </a:lnTo>
                <a:lnTo>
                  <a:pt x="21939" y="428021"/>
                </a:lnTo>
                <a:lnTo>
                  <a:pt x="45755" y="444075"/>
                </a:lnTo>
                <a:lnTo>
                  <a:pt x="74929" y="449961"/>
                </a:lnTo>
                <a:lnTo>
                  <a:pt x="2877820" y="449961"/>
                </a:lnTo>
                <a:lnTo>
                  <a:pt x="2907067" y="444075"/>
                </a:lnTo>
                <a:lnTo>
                  <a:pt x="2930921" y="428021"/>
                </a:lnTo>
                <a:lnTo>
                  <a:pt x="2946989" y="404205"/>
                </a:lnTo>
                <a:lnTo>
                  <a:pt x="2952876" y="375031"/>
                </a:lnTo>
                <a:lnTo>
                  <a:pt x="2952876" y="75057"/>
                </a:lnTo>
                <a:lnTo>
                  <a:pt x="2946989" y="45809"/>
                </a:lnTo>
                <a:lnTo>
                  <a:pt x="2930921" y="21955"/>
                </a:lnTo>
                <a:lnTo>
                  <a:pt x="2907067" y="5887"/>
                </a:lnTo>
                <a:lnTo>
                  <a:pt x="2877820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7204" y="1412747"/>
            <a:ext cx="2160905" cy="450215"/>
          </a:xfrm>
          <a:custGeom>
            <a:avLst/>
            <a:gdLst/>
            <a:ahLst/>
            <a:cxnLst/>
            <a:rect l="l" t="t" r="r" b="b"/>
            <a:pathLst>
              <a:path w="2160904" h="450214">
                <a:moveTo>
                  <a:pt x="2085847" y="0"/>
                </a:moveTo>
                <a:lnTo>
                  <a:pt x="74929" y="0"/>
                </a:lnTo>
                <a:lnTo>
                  <a:pt x="45755" y="5905"/>
                </a:lnTo>
                <a:lnTo>
                  <a:pt x="21939" y="22002"/>
                </a:lnTo>
                <a:lnTo>
                  <a:pt x="5885" y="45862"/>
                </a:lnTo>
                <a:lnTo>
                  <a:pt x="0" y="75056"/>
                </a:lnTo>
                <a:lnTo>
                  <a:pt x="0" y="375030"/>
                </a:lnTo>
                <a:lnTo>
                  <a:pt x="5885" y="404205"/>
                </a:lnTo>
                <a:lnTo>
                  <a:pt x="21939" y="428021"/>
                </a:lnTo>
                <a:lnTo>
                  <a:pt x="45755" y="444075"/>
                </a:lnTo>
                <a:lnTo>
                  <a:pt x="74929" y="449961"/>
                </a:lnTo>
                <a:lnTo>
                  <a:pt x="2085847" y="449961"/>
                </a:lnTo>
                <a:lnTo>
                  <a:pt x="2115022" y="444075"/>
                </a:lnTo>
                <a:lnTo>
                  <a:pt x="2138838" y="428021"/>
                </a:lnTo>
                <a:lnTo>
                  <a:pt x="2154892" y="404205"/>
                </a:lnTo>
                <a:lnTo>
                  <a:pt x="2160778" y="375030"/>
                </a:lnTo>
                <a:lnTo>
                  <a:pt x="2160778" y="75056"/>
                </a:lnTo>
                <a:lnTo>
                  <a:pt x="2154892" y="45862"/>
                </a:lnTo>
                <a:lnTo>
                  <a:pt x="2138838" y="22002"/>
                </a:lnTo>
                <a:lnTo>
                  <a:pt x="2115022" y="5905"/>
                </a:lnTo>
                <a:lnTo>
                  <a:pt x="2085847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646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 case –</a:t>
            </a:r>
            <a:r>
              <a:rPr spc="-30" dirty="0"/>
              <a:t> </a:t>
            </a:r>
            <a:r>
              <a:rPr dirty="0"/>
              <a:t>Linking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6451" y="2956941"/>
            <a:ext cx="276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2. Add switch to Link</a:t>
            </a:r>
            <a:r>
              <a:rPr sz="1600" spc="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32B5F"/>
                </a:solidFill>
                <a:latin typeface="Verdana"/>
                <a:cs typeface="Verdana"/>
              </a:rPr>
              <a:t>Table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451" y="4934203"/>
            <a:ext cx="2698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marR="5080" indent="-266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3.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Switch will immediately 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6451" y="1477517"/>
            <a:ext cx="1908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1. Scan the</a:t>
            </a:r>
            <a:r>
              <a:rPr sz="1600" spc="-4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switch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3323" y="2124087"/>
            <a:ext cx="640829" cy="640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600" y="3615435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5213" y="3611241"/>
            <a:ext cx="691062" cy="921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5660" y="3611851"/>
            <a:ext cx="691062" cy="921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83376" y="1724025"/>
            <a:ext cx="9144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4165" y="3614801"/>
            <a:ext cx="914399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3746" y="1895475"/>
            <a:ext cx="742950" cy="742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6103" y="5707214"/>
            <a:ext cx="577850" cy="577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600" y="5538939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0727" y="5447665"/>
            <a:ext cx="1096924" cy="1096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3074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 </a:t>
            </a:r>
            <a:r>
              <a:rPr spc="-10" dirty="0"/>
              <a:t>Case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0" dirty="0"/>
              <a:t>Paramters</a:t>
            </a:r>
          </a:p>
        </p:txBody>
      </p:sp>
      <p:sp>
        <p:nvSpPr>
          <p:cNvPr id="4" name="object 4"/>
          <p:cNvSpPr/>
          <p:nvPr/>
        </p:nvSpPr>
        <p:spPr>
          <a:xfrm>
            <a:off x="1102379" y="2507812"/>
            <a:ext cx="890814" cy="890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379" y="1489399"/>
            <a:ext cx="890814" cy="890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379" y="5557933"/>
            <a:ext cx="890814" cy="890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379" y="4546035"/>
            <a:ext cx="890814" cy="8908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8296" y="3628516"/>
            <a:ext cx="9144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3739" y="1709801"/>
            <a:ext cx="2880360" cy="450215"/>
          </a:xfrm>
          <a:custGeom>
            <a:avLst/>
            <a:gdLst/>
            <a:ahLst/>
            <a:cxnLst/>
            <a:rect l="l" t="t" r="r" b="b"/>
            <a:pathLst>
              <a:path w="2880360" h="450214">
                <a:moveTo>
                  <a:pt x="2805303" y="0"/>
                </a:moveTo>
                <a:lnTo>
                  <a:pt x="75056" y="0"/>
                </a:lnTo>
                <a:lnTo>
                  <a:pt x="45862" y="5887"/>
                </a:lnTo>
                <a:lnTo>
                  <a:pt x="22002" y="21955"/>
                </a:lnTo>
                <a:lnTo>
                  <a:pt x="5905" y="45809"/>
                </a:lnTo>
                <a:lnTo>
                  <a:pt x="0" y="75057"/>
                </a:lnTo>
                <a:lnTo>
                  <a:pt x="0" y="374903"/>
                </a:lnTo>
                <a:lnTo>
                  <a:pt x="5905" y="404151"/>
                </a:lnTo>
                <a:lnTo>
                  <a:pt x="22002" y="428005"/>
                </a:lnTo>
                <a:lnTo>
                  <a:pt x="45862" y="444073"/>
                </a:lnTo>
                <a:lnTo>
                  <a:pt x="75056" y="449961"/>
                </a:lnTo>
                <a:lnTo>
                  <a:pt x="2805303" y="449961"/>
                </a:lnTo>
                <a:lnTo>
                  <a:pt x="2834550" y="444073"/>
                </a:lnTo>
                <a:lnTo>
                  <a:pt x="2858404" y="428005"/>
                </a:lnTo>
                <a:lnTo>
                  <a:pt x="2874472" y="404151"/>
                </a:lnTo>
                <a:lnTo>
                  <a:pt x="2880360" y="374903"/>
                </a:lnTo>
                <a:lnTo>
                  <a:pt x="2880360" y="75057"/>
                </a:lnTo>
                <a:lnTo>
                  <a:pt x="2874472" y="45809"/>
                </a:lnTo>
                <a:lnTo>
                  <a:pt x="2858404" y="21955"/>
                </a:lnTo>
                <a:lnTo>
                  <a:pt x="2834550" y="5887"/>
                </a:lnTo>
                <a:lnTo>
                  <a:pt x="2805303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3739" y="2728214"/>
            <a:ext cx="1944370" cy="450215"/>
          </a:xfrm>
          <a:custGeom>
            <a:avLst/>
            <a:gdLst/>
            <a:ahLst/>
            <a:cxnLst/>
            <a:rect l="l" t="t" r="r" b="b"/>
            <a:pathLst>
              <a:path w="1944370" h="450214">
                <a:moveTo>
                  <a:pt x="1869313" y="0"/>
                </a:moveTo>
                <a:lnTo>
                  <a:pt x="75056" y="0"/>
                </a:lnTo>
                <a:lnTo>
                  <a:pt x="45862" y="5885"/>
                </a:lnTo>
                <a:lnTo>
                  <a:pt x="22002" y="21939"/>
                </a:lnTo>
                <a:lnTo>
                  <a:pt x="5905" y="45755"/>
                </a:lnTo>
                <a:lnTo>
                  <a:pt x="0" y="74930"/>
                </a:lnTo>
                <a:lnTo>
                  <a:pt x="0" y="374903"/>
                </a:lnTo>
                <a:lnTo>
                  <a:pt x="5905" y="404098"/>
                </a:lnTo>
                <a:lnTo>
                  <a:pt x="22002" y="427958"/>
                </a:lnTo>
                <a:lnTo>
                  <a:pt x="45862" y="444055"/>
                </a:lnTo>
                <a:lnTo>
                  <a:pt x="75056" y="449961"/>
                </a:lnTo>
                <a:lnTo>
                  <a:pt x="1869313" y="449961"/>
                </a:lnTo>
                <a:lnTo>
                  <a:pt x="1898487" y="444055"/>
                </a:lnTo>
                <a:lnTo>
                  <a:pt x="1922303" y="427958"/>
                </a:lnTo>
                <a:lnTo>
                  <a:pt x="1938357" y="404098"/>
                </a:lnTo>
                <a:lnTo>
                  <a:pt x="1944243" y="374903"/>
                </a:lnTo>
                <a:lnTo>
                  <a:pt x="1944243" y="74930"/>
                </a:lnTo>
                <a:lnTo>
                  <a:pt x="1938357" y="45755"/>
                </a:lnTo>
                <a:lnTo>
                  <a:pt x="1922303" y="21939"/>
                </a:lnTo>
                <a:lnTo>
                  <a:pt x="1898487" y="5885"/>
                </a:lnTo>
                <a:lnTo>
                  <a:pt x="1869313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3739" y="3755263"/>
            <a:ext cx="1872614" cy="450215"/>
          </a:xfrm>
          <a:custGeom>
            <a:avLst/>
            <a:gdLst/>
            <a:ahLst/>
            <a:cxnLst/>
            <a:rect l="l" t="t" r="r" b="b"/>
            <a:pathLst>
              <a:path w="1872614" h="450214">
                <a:moveTo>
                  <a:pt x="1797303" y="0"/>
                </a:moveTo>
                <a:lnTo>
                  <a:pt x="75056" y="0"/>
                </a:lnTo>
                <a:lnTo>
                  <a:pt x="45862" y="5905"/>
                </a:lnTo>
                <a:lnTo>
                  <a:pt x="22002" y="22002"/>
                </a:lnTo>
                <a:lnTo>
                  <a:pt x="5905" y="45862"/>
                </a:lnTo>
                <a:lnTo>
                  <a:pt x="0" y="75056"/>
                </a:lnTo>
                <a:lnTo>
                  <a:pt x="0" y="375031"/>
                </a:lnTo>
                <a:lnTo>
                  <a:pt x="5905" y="404205"/>
                </a:lnTo>
                <a:lnTo>
                  <a:pt x="22002" y="428021"/>
                </a:lnTo>
                <a:lnTo>
                  <a:pt x="45862" y="444075"/>
                </a:lnTo>
                <a:lnTo>
                  <a:pt x="75056" y="449961"/>
                </a:lnTo>
                <a:lnTo>
                  <a:pt x="1797303" y="449961"/>
                </a:lnTo>
                <a:lnTo>
                  <a:pt x="1826478" y="444075"/>
                </a:lnTo>
                <a:lnTo>
                  <a:pt x="1850294" y="428021"/>
                </a:lnTo>
                <a:lnTo>
                  <a:pt x="1866348" y="404205"/>
                </a:lnTo>
                <a:lnTo>
                  <a:pt x="1872234" y="375031"/>
                </a:lnTo>
                <a:lnTo>
                  <a:pt x="1872234" y="75056"/>
                </a:lnTo>
                <a:lnTo>
                  <a:pt x="1866348" y="45862"/>
                </a:lnTo>
                <a:lnTo>
                  <a:pt x="1850294" y="22002"/>
                </a:lnTo>
                <a:lnTo>
                  <a:pt x="1826478" y="5905"/>
                </a:lnTo>
                <a:lnTo>
                  <a:pt x="1797303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3739" y="4766564"/>
            <a:ext cx="2448560" cy="450215"/>
          </a:xfrm>
          <a:custGeom>
            <a:avLst/>
            <a:gdLst/>
            <a:ahLst/>
            <a:cxnLst/>
            <a:rect l="l" t="t" r="r" b="b"/>
            <a:pathLst>
              <a:path w="2448560" h="450214">
                <a:moveTo>
                  <a:pt x="2373249" y="0"/>
                </a:moveTo>
                <a:lnTo>
                  <a:pt x="75056" y="0"/>
                </a:lnTo>
                <a:lnTo>
                  <a:pt x="45862" y="5885"/>
                </a:lnTo>
                <a:lnTo>
                  <a:pt x="22002" y="21939"/>
                </a:lnTo>
                <a:lnTo>
                  <a:pt x="5905" y="45755"/>
                </a:lnTo>
                <a:lnTo>
                  <a:pt x="0" y="74930"/>
                </a:lnTo>
                <a:lnTo>
                  <a:pt x="0" y="374904"/>
                </a:lnTo>
                <a:lnTo>
                  <a:pt x="5905" y="404098"/>
                </a:lnTo>
                <a:lnTo>
                  <a:pt x="22002" y="427958"/>
                </a:lnTo>
                <a:lnTo>
                  <a:pt x="45862" y="444055"/>
                </a:lnTo>
                <a:lnTo>
                  <a:pt x="75056" y="449961"/>
                </a:lnTo>
                <a:lnTo>
                  <a:pt x="2373249" y="449961"/>
                </a:lnTo>
                <a:lnTo>
                  <a:pt x="2402496" y="444055"/>
                </a:lnTo>
                <a:lnTo>
                  <a:pt x="2426350" y="427958"/>
                </a:lnTo>
                <a:lnTo>
                  <a:pt x="2442418" y="404098"/>
                </a:lnTo>
                <a:lnTo>
                  <a:pt x="2448306" y="374904"/>
                </a:lnTo>
                <a:lnTo>
                  <a:pt x="2448306" y="74930"/>
                </a:lnTo>
                <a:lnTo>
                  <a:pt x="2442418" y="45755"/>
                </a:lnTo>
                <a:lnTo>
                  <a:pt x="2426350" y="21939"/>
                </a:lnTo>
                <a:lnTo>
                  <a:pt x="2402496" y="5885"/>
                </a:lnTo>
                <a:lnTo>
                  <a:pt x="2373249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3739" y="5778360"/>
            <a:ext cx="2448560" cy="450215"/>
          </a:xfrm>
          <a:custGeom>
            <a:avLst/>
            <a:gdLst/>
            <a:ahLst/>
            <a:cxnLst/>
            <a:rect l="l" t="t" r="r" b="b"/>
            <a:pathLst>
              <a:path w="2448560" h="450214">
                <a:moveTo>
                  <a:pt x="2373249" y="0"/>
                </a:moveTo>
                <a:lnTo>
                  <a:pt x="75056" y="0"/>
                </a:lnTo>
                <a:lnTo>
                  <a:pt x="45862" y="5892"/>
                </a:lnTo>
                <a:lnTo>
                  <a:pt x="22002" y="21961"/>
                </a:lnTo>
                <a:lnTo>
                  <a:pt x="5905" y="45798"/>
                </a:lnTo>
                <a:lnTo>
                  <a:pt x="0" y="74993"/>
                </a:lnTo>
                <a:lnTo>
                  <a:pt x="0" y="374954"/>
                </a:lnTo>
                <a:lnTo>
                  <a:pt x="5905" y="404149"/>
                </a:lnTo>
                <a:lnTo>
                  <a:pt x="22002" y="427986"/>
                </a:lnTo>
                <a:lnTo>
                  <a:pt x="45862" y="444056"/>
                </a:lnTo>
                <a:lnTo>
                  <a:pt x="75056" y="449948"/>
                </a:lnTo>
                <a:lnTo>
                  <a:pt x="2373249" y="449948"/>
                </a:lnTo>
                <a:lnTo>
                  <a:pt x="2402496" y="444056"/>
                </a:lnTo>
                <a:lnTo>
                  <a:pt x="2426350" y="427986"/>
                </a:lnTo>
                <a:lnTo>
                  <a:pt x="2442418" y="404149"/>
                </a:lnTo>
                <a:lnTo>
                  <a:pt x="2448306" y="374954"/>
                </a:lnTo>
                <a:lnTo>
                  <a:pt x="2448306" y="74993"/>
                </a:lnTo>
                <a:lnTo>
                  <a:pt x="2442418" y="45798"/>
                </a:lnTo>
                <a:lnTo>
                  <a:pt x="2426350" y="21961"/>
                </a:lnTo>
                <a:lnTo>
                  <a:pt x="2402496" y="5892"/>
                </a:lnTo>
                <a:lnTo>
                  <a:pt x="2373249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5123" y="1797557"/>
            <a:ext cx="2594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Set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temperature in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32B5F"/>
                </a:solidFill>
                <a:latin typeface="Verdana"/>
                <a:cs typeface="Verdana"/>
              </a:rPr>
              <a:t>HVAC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5123" y="2769869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Dimmer</a:t>
            </a:r>
            <a:r>
              <a:rPr sz="1600" spc="-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settings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5123" y="3843273"/>
            <a:ext cx="1607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Energy</a:t>
            </a:r>
            <a:r>
              <a:rPr sz="1600" spc="-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settings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02379" y="3534861"/>
            <a:ext cx="890814" cy="8908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35123" y="4854702"/>
            <a:ext cx="2094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Control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panel set</a:t>
            </a:r>
            <a:r>
              <a:rPr sz="1600" spc="-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up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2554" y="5866891"/>
            <a:ext cx="2108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Timers in</a:t>
            </a:r>
            <a:r>
              <a:rPr sz="1600" spc="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occupancy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13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Technology Explained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slides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Smart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Acknowledge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1871" y="4851146"/>
            <a:ext cx="3671570" cy="954405"/>
          </a:xfrm>
          <a:custGeom>
            <a:avLst/>
            <a:gdLst/>
            <a:ahLst/>
            <a:cxnLst/>
            <a:rect l="l" t="t" r="r" b="b"/>
            <a:pathLst>
              <a:path w="3671570" h="954404">
                <a:moveTo>
                  <a:pt x="3512438" y="0"/>
                </a:moveTo>
                <a:lnTo>
                  <a:pt x="159003" y="0"/>
                </a:lnTo>
                <a:lnTo>
                  <a:pt x="108768" y="8111"/>
                </a:lnTo>
                <a:lnTo>
                  <a:pt x="65123" y="30695"/>
                </a:lnTo>
                <a:lnTo>
                  <a:pt x="30695" y="65123"/>
                </a:lnTo>
                <a:lnTo>
                  <a:pt x="8111" y="108768"/>
                </a:lnTo>
                <a:lnTo>
                  <a:pt x="0" y="159003"/>
                </a:lnTo>
                <a:lnTo>
                  <a:pt x="0" y="795096"/>
                </a:lnTo>
                <a:lnTo>
                  <a:pt x="8111" y="845357"/>
                </a:lnTo>
                <a:lnTo>
                  <a:pt x="30695" y="889008"/>
                </a:lnTo>
                <a:lnTo>
                  <a:pt x="65123" y="923431"/>
                </a:lnTo>
                <a:lnTo>
                  <a:pt x="108768" y="946005"/>
                </a:lnTo>
                <a:lnTo>
                  <a:pt x="159003" y="954112"/>
                </a:lnTo>
                <a:lnTo>
                  <a:pt x="3512438" y="954112"/>
                </a:lnTo>
                <a:lnTo>
                  <a:pt x="3562674" y="946005"/>
                </a:lnTo>
                <a:lnTo>
                  <a:pt x="3606319" y="923431"/>
                </a:lnTo>
                <a:lnTo>
                  <a:pt x="3640747" y="889008"/>
                </a:lnTo>
                <a:lnTo>
                  <a:pt x="3663331" y="845357"/>
                </a:lnTo>
                <a:lnTo>
                  <a:pt x="3671443" y="795096"/>
                </a:lnTo>
                <a:lnTo>
                  <a:pt x="3671443" y="159003"/>
                </a:lnTo>
                <a:lnTo>
                  <a:pt x="3663331" y="108768"/>
                </a:lnTo>
                <a:lnTo>
                  <a:pt x="3640747" y="65123"/>
                </a:lnTo>
                <a:lnTo>
                  <a:pt x="3606319" y="30695"/>
                </a:lnTo>
                <a:lnTo>
                  <a:pt x="3562674" y="8111"/>
                </a:lnTo>
                <a:lnTo>
                  <a:pt x="3512438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532" y="2661666"/>
            <a:ext cx="3671570" cy="775335"/>
          </a:xfrm>
          <a:custGeom>
            <a:avLst/>
            <a:gdLst/>
            <a:ahLst/>
            <a:cxnLst/>
            <a:rect l="l" t="t" r="r" b="b"/>
            <a:pathLst>
              <a:path w="3671570" h="775335">
                <a:moveTo>
                  <a:pt x="3542245" y="0"/>
                </a:moveTo>
                <a:lnTo>
                  <a:pt x="129222" y="0"/>
                </a:lnTo>
                <a:lnTo>
                  <a:pt x="78920" y="10163"/>
                </a:lnTo>
                <a:lnTo>
                  <a:pt x="37846" y="37877"/>
                </a:lnTo>
                <a:lnTo>
                  <a:pt x="10154" y="78974"/>
                </a:lnTo>
                <a:lnTo>
                  <a:pt x="0" y="129286"/>
                </a:lnTo>
                <a:lnTo>
                  <a:pt x="0" y="646176"/>
                </a:lnTo>
                <a:lnTo>
                  <a:pt x="10154" y="696468"/>
                </a:lnTo>
                <a:lnTo>
                  <a:pt x="37845" y="737520"/>
                </a:lnTo>
                <a:lnTo>
                  <a:pt x="78920" y="765190"/>
                </a:lnTo>
                <a:lnTo>
                  <a:pt x="129222" y="775335"/>
                </a:lnTo>
                <a:lnTo>
                  <a:pt x="3542245" y="775335"/>
                </a:lnTo>
                <a:lnTo>
                  <a:pt x="3592484" y="765190"/>
                </a:lnTo>
                <a:lnTo>
                  <a:pt x="3633543" y="737520"/>
                </a:lnTo>
                <a:lnTo>
                  <a:pt x="3661242" y="696468"/>
                </a:lnTo>
                <a:lnTo>
                  <a:pt x="3671404" y="646176"/>
                </a:lnTo>
                <a:lnTo>
                  <a:pt x="3671404" y="129286"/>
                </a:lnTo>
                <a:lnTo>
                  <a:pt x="3661242" y="78974"/>
                </a:lnTo>
                <a:lnTo>
                  <a:pt x="3633543" y="37877"/>
                </a:lnTo>
                <a:lnTo>
                  <a:pt x="3592484" y="10163"/>
                </a:lnTo>
                <a:lnTo>
                  <a:pt x="3542245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1501" y="4883658"/>
            <a:ext cx="36074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A2B64"/>
                </a:solidFill>
                <a:latin typeface="Verdana"/>
                <a:cs typeface="Verdana"/>
              </a:rPr>
              <a:t>2nd (SMART </a:t>
            </a:r>
            <a:r>
              <a:rPr sz="1400" dirty="0">
                <a:solidFill>
                  <a:srgbClr val="1A2B64"/>
                </a:solidFill>
                <a:latin typeface="Verdana"/>
                <a:cs typeface="Verdana"/>
              </a:rPr>
              <a:t>ACK):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Parameter</a:t>
            </a:r>
            <a:r>
              <a:rPr sz="1400" b="1" spc="-95" dirty="0">
                <a:solidFill>
                  <a:srgbClr val="68809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Update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4825">
              <a:lnSpc>
                <a:spcPct val="100000"/>
              </a:lnSpc>
            </a:pPr>
            <a:r>
              <a:rPr sz="1400" spc="-5" dirty="0">
                <a:solidFill>
                  <a:srgbClr val="1A2B64"/>
                </a:solidFill>
                <a:latin typeface="Verdana"/>
                <a:cs typeface="Verdana"/>
              </a:rPr>
              <a:t>(e.g. </a:t>
            </a:r>
            <a:r>
              <a:rPr sz="1400" dirty="0">
                <a:solidFill>
                  <a:srgbClr val="1A2B64"/>
                </a:solidFill>
                <a:latin typeface="Verdana"/>
                <a:cs typeface="Verdana"/>
              </a:rPr>
              <a:t>display </a:t>
            </a:r>
            <a:r>
              <a:rPr sz="1400" spc="-5" dirty="0">
                <a:solidFill>
                  <a:srgbClr val="1A2B64"/>
                </a:solidFill>
                <a:latin typeface="Verdana"/>
                <a:cs typeface="Verdana"/>
              </a:rPr>
              <a:t>value, set-point</a:t>
            </a:r>
            <a:r>
              <a:rPr sz="1400" spc="-95" dirty="0">
                <a:solidFill>
                  <a:srgbClr val="1A2B6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A2B64"/>
                </a:solidFill>
                <a:latin typeface="Verdana"/>
                <a:cs typeface="Verdana"/>
              </a:rPr>
              <a:t>zero,  </a:t>
            </a:r>
            <a:r>
              <a:rPr sz="1400" dirty="0">
                <a:solidFill>
                  <a:srgbClr val="1A2B64"/>
                </a:solidFill>
                <a:latin typeface="Verdana"/>
                <a:cs typeface="Verdana"/>
              </a:rPr>
              <a:t>display “window</a:t>
            </a:r>
            <a:r>
              <a:rPr sz="1400" spc="-85" dirty="0">
                <a:solidFill>
                  <a:srgbClr val="1A2B6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A2B64"/>
                </a:solidFill>
                <a:latin typeface="Verdana"/>
                <a:cs typeface="Verdana"/>
              </a:rPr>
              <a:t>open!”)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16" y="2730500"/>
            <a:ext cx="361696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A2B64"/>
                </a:solidFill>
                <a:latin typeface="Verdana"/>
                <a:cs typeface="Verdana"/>
              </a:rPr>
              <a:t>1st </a:t>
            </a:r>
            <a:r>
              <a:rPr sz="1400" dirty="0">
                <a:solidFill>
                  <a:srgbClr val="1A2B64"/>
                </a:solidFill>
                <a:latin typeface="Verdana"/>
                <a:cs typeface="Verdana"/>
              </a:rPr>
              <a:t>: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Measurement</a:t>
            </a:r>
            <a:r>
              <a:rPr sz="1400" b="1" spc="-50" dirty="0">
                <a:solidFill>
                  <a:srgbClr val="68809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Value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A2B64"/>
                </a:solidFill>
                <a:latin typeface="Verdana"/>
                <a:cs typeface="Verdana"/>
              </a:rPr>
              <a:t>(e.g. temperature, </a:t>
            </a:r>
            <a:r>
              <a:rPr sz="1400" spc="-15" dirty="0">
                <a:solidFill>
                  <a:srgbClr val="1A2B64"/>
                </a:solidFill>
                <a:latin typeface="Verdana"/>
                <a:cs typeface="Verdana"/>
              </a:rPr>
              <a:t>humidity, </a:t>
            </a:r>
            <a:r>
              <a:rPr sz="1400" dirty="0">
                <a:solidFill>
                  <a:srgbClr val="1A2B64"/>
                </a:solidFill>
                <a:latin typeface="Verdana"/>
                <a:cs typeface="Verdana"/>
              </a:rPr>
              <a:t>set+,</a:t>
            </a:r>
            <a:r>
              <a:rPr sz="1400" spc="-55" dirty="0">
                <a:solidFill>
                  <a:srgbClr val="1A2B64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A2B64"/>
                </a:solidFill>
                <a:latin typeface="Verdana"/>
                <a:cs typeface="Verdana"/>
              </a:rPr>
              <a:t>set-)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816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Smart</a:t>
            </a:r>
            <a:r>
              <a:rPr spc="-60" dirty="0"/>
              <a:t> </a:t>
            </a:r>
            <a:r>
              <a:rPr spc="-5" dirty="0"/>
              <a:t>Acknowledge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6251" y="6392976"/>
            <a:ext cx="376110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Introducing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 world | A. Pelka,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M.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Hönsch|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May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22,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2012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918" y="1363471"/>
            <a:ext cx="73634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Smart acknowledge bi-directional communication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between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self-powered 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device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 a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line-powered</a:t>
            </a:r>
            <a:r>
              <a:rPr sz="1500" spc="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device</a:t>
            </a:r>
            <a:r>
              <a:rPr lang="en-US" sz="1500" spc="-5" dirty="0">
                <a:solidFill>
                  <a:srgbClr val="032B5F"/>
                </a:solidFill>
                <a:latin typeface="Verdana"/>
                <a:cs typeface="Verdana"/>
              </a:rPr>
              <a:t>..</a:t>
            </a:r>
            <a:r>
              <a:rPr lang="en-US" sz="1500" spc="-5" dirty="0" err="1">
                <a:solidFill>
                  <a:srgbClr val="032B5F"/>
                </a:solidFill>
                <a:latin typeface="Verdana"/>
                <a:cs typeface="Verdana"/>
              </a:rPr>
              <a:t>LinePowered</a:t>
            </a:r>
            <a:r>
              <a:rPr lang="en-US" sz="1500" spc="-5" dirty="0">
                <a:solidFill>
                  <a:srgbClr val="032B5F"/>
                </a:solidFill>
                <a:latin typeface="Verdana"/>
                <a:cs typeface="Verdana"/>
              </a:rPr>
              <a:t>: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reference to equipment that is electrically </a:t>
            </a:r>
            <a:r>
              <a:rPr lang="en-US" sz="1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powered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by the telecommunications circuit to which it connects, thereby eliminating the need for local </a:t>
            </a:r>
            <a:r>
              <a:rPr lang="en-US" sz="1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sz="15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40249" y="3710629"/>
            <a:ext cx="890814" cy="890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2160" y="3605727"/>
            <a:ext cx="890814" cy="890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8330" y="3157601"/>
            <a:ext cx="1096924" cy="1096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7911" y="4254474"/>
            <a:ext cx="1096924" cy="1096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844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Smart ACK</a:t>
            </a:r>
            <a:r>
              <a:rPr spc="-25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4" name="object 4"/>
          <p:cNvSpPr/>
          <p:nvPr/>
        </p:nvSpPr>
        <p:spPr>
          <a:xfrm>
            <a:off x="3607321" y="1517344"/>
            <a:ext cx="0" cy="4551680"/>
          </a:xfrm>
          <a:custGeom>
            <a:avLst/>
            <a:gdLst/>
            <a:ahLst/>
            <a:cxnLst/>
            <a:rect l="l" t="t" r="r" b="b"/>
            <a:pathLst>
              <a:path h="4551680">
                <a:moveTo>
                  <a:pt x="0" y="0"/>
                </a:moveTo>
                <a:lnTo>
                  <a:pt x="0" y="4551555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321" y="6080877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0" y="0"/>
                </a:moveTo>
                <a:lnTo>
                  <a:pt x="4599567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8720" y="1529386"/>
            <a:ext cx="0" cy="4551680"/>
          </a:xfrm>
          <a:custGeom>
            <a:avLst/>
            <a:gdLst/>
            <a:ahLst/>
            <a:cxnLst/>
            <a:rect l="l" t="t" r="r" b="b"/>
            <a:pathLst>
              <a:path h="4551680">
                <a:moveTo>
                  <a:pt x="0" y="455149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298" y="1517344"/>
            <a:ext cx="4599940" cy="0"/>
          </a:xfrm>
          <a:custGeom>
            <a:avLst/>
            <a:gdLst/>
            <a:ahLst/>
            <a:cxnLst/>
            <a:rect l="l" t="t" r="r" b="b"/>
            <a:pathLst>
              <a:path w="4599940">
                <a:moveTo>
                  <a:pt x="4599422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7321" y="1745518"/>
            <a:ext cx="1249045" cy="0"/>
          </a:xfrm>
          <a:custGeom>
            <a:avLst/>
            <a:gdLst/>
            <a:ahLst/>
            <a:cxnLst/>
            <a:rect l="l" t="t" r="r" b="b"/>
            <a:pathLst>
              <a:path w="1249045">
                <a:moveTo>
                  <a:pt x="0" y="0"/>
                </a:moveTo>
                <a:lnTo>
                  <a:pt x="1248816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68117" y="1589810"/>
            <a:ext cx="144780" cy="156210"/>
          </a:xfrm>
          <a:custGeom>
            <a:avLst/>
            <a:gdLst/>
            <a:ahLst/>
            <a:cxnLst/>
            <a:rect l="l" t="t" r="r" b="b"/>
            <a:pathLst>
              <a:path w="144779" h="156210">
                <a:moveTo>
                  <a:pt x="0" y="155707"/>
                </a:moveTo>
                <a:lnTo>
                  <a:pt x="144258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4333" y="1529386"/>
            <a:ext cx="0" cy="48260"/>
          </a:xfrm>
          <a:custGeom>
            <a:avLst/>
            <a:gdLst/>
            <a:ahLst/>
            <a:cxnLst/>
            <a:rect l="l" t="t" r="r" b="b"/>
            <a:pathLst>
              <a:path h="48259">
                <a:moveTo>
                  <a:pt x="0" y="47958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48519" y="1535082"/>
            <a:ext cx="120078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15" dirty="0">
                <a:latin typeface="Arial"/>
                <a:cs typeface="Arial"/>
              </a:rPr>
              <a:t>sd Reclaim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process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5365" y="1895669"/>
            <a:ext cx="1069340" cy="588645"/>
          </a:xfrm>
          <a:custGeom>
            <a:avLst/>
            <a:gdLst/>
            <a:ahLst/>
            <a:cxnLst/>
            <a:rect l="l" t="t" r="r" b="b"/>
            <a:pathLst>
              <a:path w="1069339" h="588644">
                <a:moveTo>
                  <a:pt x="0" y="588455"/>
                </a:moveTo>
                <a:lnTo>
                  <a:pt x="1069154" y="588455"/>
                </a:lnTo>
                <a:lnTo>
                  <a:pt x="1069154" y="0"/>
                </a:lnTo>
                <a:lnTo>
                  <a:pt x="0" y="0"/>
                </a:lnTo>
                <a:lnTo>
                  <a:pt x="0" y="588455"/>
                </a:lnTo>
                <a:close/>
              </a:path>
            </a:pathLst>
          </a:custGeom>
          <a:solidFill>
            <a:srgbClr val="9EA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5365" y="1895669"/>
            <a:ext cx="1069340" cy="588645"/>
          </a:xfrm>
          <a:custGeom>
            <a:avLst/>
            <a:gdLst/>
            <a:ahLst/>
            <a:cxnLst/>
            <a:rect l="l" t="t" r="r" b="b"/>
            <a:pathLst>
              <a:path w="1069339" h="588644">
                <a:moveTo>
                  <a:pt x="0" y="588455"/>
                </a:moveTo>
                <a:lnTo>
                  <a:pt x="1069154" y="588455"/>
                </a:lnTo>
                <a:lnTo>
                  <a:pt x="1069154" y="0"/>
                </a:lnTo>
                <a:lnTo>
                  <a:pt x="0" y="0"/>
                </a:lnTo>
                <a:lnTo>
                  <a:pt x="0" y="588455"/>
                </a:lnTo>
                <a:close/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593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DA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791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DA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9870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C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84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C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382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B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80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B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7787" y="1919754"/>
            <a:ext cx="12700" cy="553085"/>
          </a:xfrm>
          <a:custGeom>
            <a:avLst/>
            <a:gdLst/>
            <a:ahLst/>
            <a:cxnLst/>
            <a:rect l="l" t="t" r="r" b="b"/>
            <a:pathLst>
              <a:path w="12700" h="553085">
                <a:moveTo>
                  <a:pt x="0" y="552539"/>
                </a:moveTo>
                <a:lnTo>
                  <a:pt x="12498" y="552539"/>
                </a:lnTo>
                <a:lnTo>
                  <a:pt x="1249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0294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2274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9A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4253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7A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623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7A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211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6A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016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6A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214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5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412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5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6107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4A7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98087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4A7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006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3A6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2045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4024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6004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57983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996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1A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1941" y="1919754"/>
            <a:ext cx="12700" cy="553085"/>
          </a:xfrm>
          <a:custGeom>
            <a:avLst/>
            <a:gdLst/>
            <a:ahLst/>
            <a:cxnLst/>
            <a:rect l="l" t="t" r="r" b="b"/>
            <a:pathLst>
              <a:path w="12700" h="553085">
                <a:moveTo>
                  <a:pt x="0" y="552539"/>
                </a:moveTo>
                <a:lnTo>
                  <a:pt x="12498" y="552539"/>
                </a:lnTo>
                <a:lnTo>
                  <a:pt x="1249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1A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442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0A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6407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0A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838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FA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30365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FA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2345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E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54324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E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66303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D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78283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D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9026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B9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02241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B9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14220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A9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2617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99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3815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99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50137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89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6211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89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409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79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86075" y="1919754"/>
            <a:ext cx="12700" cy="553085"/>
          </a:xfrm>
          <a:custGeom>
            <a:avLst/>
            <a:gdLst/>
            <a:ahLst/>
            <a:cxnLst/>
            <a:rect l="l" t="t" r="r" b="b"/>
            <a:pathLst>
              <a:path w="12700" h="553085">
                <a:moveTo>
                  <a:pt x="0" y="552539"/>
                </a:moveTo>
                <a:lnTo>
                  <a:pt x="12498" y="552539"/>
                </a:lnTo>
                <a:lnTo>
                  <a:pt x="1249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79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9858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69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1056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4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69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871354" y="1906776"/>
            <a:ext cx="101854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40005" indent="-240665">
              <a:lnSpc>
                <a:spcPct val="108000"/>
              </a:lnSpc>
              <a:spcBef>
                <a:spcPts val="100"/>
              </a:spcBef>
            </a:pPr>
            <a:r>
              <a:rPr sz="950" spc="15" dirty="0">
                <a:latin typeface="Arial"/>
                <a:cs typeface="Arial"/>
              </a:rPr>
              <a:t>Energy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autarkic  </a:t>
            </a:r>
            <a:r>
              <a:rPr sz="950" spc="-20" dirty="0">
                <a:latin typeface="Arial"/>
                <a:cs typeface="Arial"/>
              </a:rPr>
              <a:t>sensor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11911" y="2502083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4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11911" y="2634339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4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11911" y="2766173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466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11911" y="2898429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11911" y="303068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11911" y="3162519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466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11911" y="3294776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11911" y="342703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5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11911" y="3564781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339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11911" y="3691122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11911" y="3823378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11911" y="3955212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276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11911" y="4087384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74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11911" y="4219661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95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11911" y="5012269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11911" y="5144018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381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11911" y="5276296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11911" y="5408573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11911" y="5540323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381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11911" y="5672600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11911" y="58043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46036" y="345698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799"/>
                </a:moveTo>
                <a:lnTo>
                  <a:pt x="107800" y="107799"/>
                </a:lnTo>
                <a:lnTo>
                  <a:pt x="107800" y="0"/>
                </a:lnTo>
                <a:lnTo>
                  <a:pt x="0" y="0"/>
                </a:lnTo>
                <a:lnTo>
                  <a:pt x="0" y="107799"/>
                </a:lnTo>
                <a:close/>
              </a:path>
            </a:pathLst>
          </a:custGeom>
          <a:solidFill>
            <a:srgbClr val="9EA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46036" y="345698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799"/>
                </a:moveTo>
                <a:lnTo>
                  <a:pt x="107800" y="107799"/>
                </a:lnTo>
                <a:lnTo>
                  <a:pt x="107800" y="0"/>
                </a:lnTo>
                <a:lnTo>
                  <a:pt x="0" y="0"/>
                </a:lnTo>
                <a:lnTo>
                  <a:pt x="0" y="107799"/>
                </a:lnTo>
                <a:close/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46036" y="4273556"/>
            <a:ext cx="107950" cy="708660"/>
          </a:xfrm>
          <a:custGeom>
            <a:avLst/>
            <a:gdLst/>
            <a:ahLst/>
            <a:cxnLst/>
            <a:rect l="l" t="t" r="r" b="b"/>
            <a:pathLst>
              <a:path w="107950" h="708660">
                <a:moveTo>
                  <a:pt x="0" y="708247"/>
                </a:moveTo>
                <a:lnTo>
                  <a:pt x="107800" y="708247"/>
                </a:lnTo>
                <a:lnTo>
                  <a:pt x="107800" y="0"/>
                </a:lnTo>
                <a:lnTo>
                  <a:pt x="0" y="0"/>
                </a:lnTo>
                <a:lnTo>
                  <a:pt x="0" y="708247"/>
                </a:lnTo>
                <a:close/>
              </a:path>
            </a:pathLst>
          </a:custGeom>
          <a:solidFill>
            <a:srgbClr val="9EA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46036" y="4273556"/>
            <a:ext cx="107950" cy="708660"/>
          </a:xfrm>
          <a:custGeom>
            <a:avLst/>
            <a:gdLst/>
            <a:ahLst/>
            <a:cxnLst/>
            <a:rect l="l" t="t" r="r" b="b"/>
            <a:pathLst>
              <a:path w="107950" h="708660">
                <a:moveTo>
                  <a:pt x="0" y="708247"/>
                </a:moveTo>
                <a:lnTo>
                  <a:pt x="107800" y="708247"/>
                </a:lnTo>
                <a:lnTo>
                  <a:pt x="107800" y="0"/>
                </a:lnTo>
                <a:lnTo>
                  <a:pt x="0" y="0"/>
                </a:lnTo>
                <a:lnTo>
                  <a:pt x="0" y="708247"/>
                </a:lnTo>
                <a:close/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67619" y="1895669"/>
            <a:ext cx="1068705" cy="588645"/>
          </a:xfrm>
          <a:custGeom>
            <a:avLst/>
            <a:gdLst/>
            <a:ahLst/>
            <a:cxnLst/>
            <a:rect l="l" t="t" r="r" b="b"/>
            <a:pathLst>
              <a:path w="1068704" h="588644">
                <a:moveTo>
                  <a:pt x="0" y="588455"/>
                </a:moveTo>
                <a:lnTo>
                  <a:pt x="1068626" y="588455"/>
                </a:lnTo>
                <a:lnTo>
                  <a:pt x="1068626" y="0"/>
                </a:lnTo>
                <a:lnTo>
                  <a:pt x="0" y="0"/>
                </a:lnTo>
                <a:lnTo>
                  <a:pt x="0" y="588455"/>
                </a:lnTo>
                <a:close/>
              </a:path>
            </a:pathLst>
          </a:custGeom>
          <a:solidFill>
            <a:srgbClr val="9EA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67619" y="1895669"/>
            <a:ext cx="1068705" cy="588645"/>
          </a:xfrm>
          <a:custGeom>
            <a:avLst/>
            <a:gdLst/>
            <a:ahLst/>
            <a:cxnLst/>
            <a:rect l="l" t="t" r="r" b="b"/>
            <a:pathLst>
              <a:path w="1068704" h="588644">
                <a:moveTo>
                  <a:pt x="0" y="588455"/>
                </a:moveTo>
                <a:lnTo>
                  <a:pt x="1068626" y="588455"/>
                </a:lnTo>
                <a:lnTo>
                  <a:pt x="1068626" y="0"/>
                </a:lnTo>
                <a:lnTo>
                  <a:pt x="0" y="0"/>
                </a:lnTo>
                <a:lnTo>
                  <a:pt x="0" y="588455"/>
                </a:lnTo>
                <a:close/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08271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DA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2010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DA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32145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C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4418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C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5601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B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68061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B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80104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91935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0397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9A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16021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7A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27852" y="1919754"/>
            <a:ext cx="12700" cy="553085"/>
          </a:xfrm>
          <a:custGeom>
            <a:avLst/>
            <a:gdLst/>
            <a:ahLst/>
            <a:cxnLst/>
            <a:rect l="l" t="t" r="r" b="b"/>
            <a:pathLst>
              <a:path w="12700" h="553085">
                <a:moveTo>
                  <a:pt x="0" y="552539"/>
                </a:moveTo>
                <a:lnTo>
                  <a:pt x="12498" y="552539"/>
                </a:lnTo>
                <a:lnTo>
                  <a:pt x="1249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7A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4052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6A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52360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6A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64403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5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7644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5A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88277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4A7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0031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4A7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1236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3A6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24405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3623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4827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60321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2A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72153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1A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8419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1A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96238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0A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0806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90A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2011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FA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32155" y="1919754"/>
            <a:ext cx="12700" cy="553085"/>
          </a:xfrm>
          <a:custGeom>
            <a:avLst/>
            <a:gdLst/>
            <a:ahLst/>
            <a:cxnLst/>
            <a:rect l="l" t="t" r="r" b="b"/>
            <a:pathLst>
              <a:path w="12700" h="553085">
                <a:moveTo>
                  <a:pt x="0" y="552539"/>
                </a:moveTo>
                <a:lnTo>
                  <a:pt x="12498" y="552539"/>
                </a:lnTo>
                <a:lnTo>
                  <a:pt x="1249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FA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44620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E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5666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E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68494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D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8053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D9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9257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B9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04411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B9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16453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A9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28496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99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40327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99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852370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89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6441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89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876455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79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888287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79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00329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7" y="552539"/>
                </a:lnTo>
                <a:lnTo>
                  <a:pt x="11977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69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12372" y="1919754"/>
            <a:ext cx="12065" cy="553085"/>
          </a:xfrm>
          <a:custGeom>
            <a:avLst/>
            <a:gdLst/>
            <a:ahLst/>
            <a:cxnLst/>
            <a:rect l="l" t="t" r="r" b="b"/>
            <a:pathLst>
              <a:path w="12065" h="553085">
                <a:moveTo>
                  <a:pt x="0" y="552539"/>
                </a:moveTo>
                <a:lnTo>
                  <a:pt x="11978" y="552539"/>
                </a:lnTo>
                <a:lnTo>
                  <a:pt x="11978" y="0"/>
                </a:lnTo>
                <a:lnTo>
                  <a:pt x="0" y="0"/>
                </a:lnTo>
                <a:lnTo>
                  <a:pt x="0" y="552539"/>
                </a:lnTo>
                <a:close/>
              </a:path>
            </a:pathLst>
          </a:custGeom>
          <a:solidFill>
            <a:srgbClr val="869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6873608" y="1919385"/>
            <a:ext cx="101790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Arial"/>
                <a:cs typeface="Arial"/>
              </a:rPr>
              <a:t>/ </a:t>
            </a:r>
            <a:r>
              <a:rPr sz="950" spc="-10" dirty="0">
                <a:latin typeface="Arial"/>
                <a:cs typeface="Arial"/>
              </a:rPr>
              <a:t>Post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Master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414186" y="2502083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4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14186" y="2634339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4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14186" y="2766173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466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14186" y="2898429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414186" y="303068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14186" y="3162519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466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14186" y="3294776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14186" y="342703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2995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414186" y="3564781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339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14186" y="3691122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14186" y="3823378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32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14186" y="3955212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276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14186" y="4087384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74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414186" y="4219661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95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414186" y="5012269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414186" y="5144018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381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14186" y="5276296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14186" y="5408573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14186" y="5540323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381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14186" y="5672600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53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14186" y="58043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48269" y="345698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799"/>
                </a:moveTo>
                <a:lnTo>
                  <a:pt x="107800" y="107799"/>
                </a:lnTo>
                <a:lnTo>
                  <a:pt x="107800" y="0"/>
                </a:lnTo>
                <a:lnTo>
                  <a:pt x="0" y="0"/>
                </a:lnTo>
                <a:lnTo>
                  <a:pt x="0" y="107799"/>
                </a:lnTo>
                <a:close/>
              </a:path>
            </a:pathLst>
          </a:custGeom>
          <a:solidFill>
            <a:srgbClr val="9EA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48269" y="345698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799"/>
                </a:moveTo>
                <a:lnTo>
                  <a:pt x="107800" y="107799"/>
                </a:lnTo>
                <a:lnTo>
                  <a:pt x="107800" y="0"/>
                </a:lnTo>
                <a:lnTo>
                  <a:pt x="0" y="0"/>
                </a:lnTo>
                <a:lnTo>
                  <a:pt x="0" y="107799"/>
                </a:lnTo>
                <a:close/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48269" y="4273556"/>
            <a:ext cx="107950" cy="708660"/>
          </a:xfrm>
          <a:custGeom>
            <a:avLst/>
            <a:gdLst/>
            <a:ahLst/>
            <a:cxnLst/>
            <a:rect l="l" t="t" r="r" b="b"/>
            <a:pathLst>
              <a:path w="107950" h="708660">
                <a:moveTo>
                  <a:pt x="0" y="708247"/>
                </a:moveTo>
                <a:lnTo>
                  <a:pt x="107800" y="708247"/>
                </a:lnTo>
                <a:lnTo>
                  <a:pt x="107800" y="0"/>
                </a:lnTo>
                <a:lnTo>
                  <a:pt x="0" y="0"/>
                </a:lnTo>
                <a:lnTo>
                  <a:pt x="0" y="708247"/>
                </a:lnTo>
                <a:close/>
              </a:path>
            </a:pathLst>
          </a:custGeom>
          <a:solidFill>
            <a:srgbClr val="9EA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48269" y="4273556"/>
            <a:ext cx="107950" cy="708660"/>
          </a:xfrm>
          <a:custGeom>
            <a:avLst/>
            <a:gdLst/>
            <a:ahLst/>
            <a:cxnLst/>
            <a:rect l="l" t="t" r="r" b="b"/>
            <a:pathLst>
              <a:path w="107950" h="708660">
                <a:moveTo>
                  <a:pt x="0" y="708247"/>
                </a:moveTo>
                <a:lnTo>
                  <a:pt x="107800" y="708247"/>
                </a:lnTo>
                <a:lnTo>
                  <a:pt x="107800" y="0"/>
                </a:lnTo>
                <a:lnTo>
                  <a:pt x="0" y="0"/>
                </a:lnTo>
                <a:lnTo>
                  <a:pt x="0" y="708247"/>
                </a:lnTo>
                <a:close/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71808" y="3462948"/>
            <a:ext cx="2870835" cy="0"/>
          </a:xfrm>
          <a:custGeom>
            <a:avLst/>
            <a:gdLst/>
            <a:ahLst/>
            <a:cxnLst/>
            <a:rect l="l" t="t" r="r" b="b"/>
            <a:pathLst>
              <a:path w="2870834">
                <a:moveTo>
                  <a:pt x="0" y="0"/>
                </a:moveTo>
                <a:lnTo>
                  <a:pt x="2870545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97980" y="3403085"/>
            <a:ext cx="156278" cy="10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5522262" y="3276597"/>
            <a:ext cx="82550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30" dirty="0">
                <a:latin typeface="Arial"/>
                <a:cs typeface="Arial"/>
              </a:rPr>
              <a:t>Init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telegram()</a:t>
            </a:r>
            <a:endParaRPr sz="9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4471808" y="4279536"/>
            <a:ext cx="2870835" cy="0"/>
          </a:xfrm>
          <a:custGeom>
            <a:avLst/>
            <a:gdLst/>
            <a:ahLst/>
            <a:cxnLst/>
            <a:rect l="l" t="t" r="r" b="b"/>
            <a:pathLst>
              <a:path w="2870834">
                <a:moveTo>
                  <a:pt x="0" y="0"/>
                </a:moveTo>
                <a:lnTo>
                  <a:pt x="2870545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97980" y="4219651"/>
            <a:ext cx="156278" cy="107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5642034" y="4093164"/>
            <a:ext cx="57150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20" dirty="0">
                <a:latin typeface="Arial"/>
                <a:cs typeface="Arial"/>
              </a:rPr>
              <a:t>Reclaim()</a:t>
            </a:r>
            <a:endParaRPr sz="9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281929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2255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50093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83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17835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83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85578" y="4820096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467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53742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2044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21484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83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89226" y="4820096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467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57602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83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25344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83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92875" y="4820096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467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961251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83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28993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83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96735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2255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64900" y="482009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875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32621" y="4820096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72403" y="0"/>
                </a:moveTo>
                <a:lnTo>
                  <a:pt x="0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65808" y="4765673"/>
            <a:ext cx="144780" cy="48895"/>
          </a:xfrm>
          <a:custGeom>
            <a:avLst/>
            <a:gdLst/>
            <a:ahLst/>
            <a:cxnLst/>
            <a:rect l="l" t="t" r="r" b="b"/>
            <a:pathLst>
              <a:path w="144779" h="48895">
                <a:moveTo>
                  <a:pt x="0" y="48444"/>
                </a:moveTo>
                <a:lnTo>
                  <a:pt x="144258" y="0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465808" y="4814117"/>
            <a:ext cx="144780" cy="48260"/>
          </a:xfrm>
          <a:custGeom>
            <a:avLst/>
            <a:gdLst/>
            <a:ahLst/>
            <a:cxnLst/>
            <a:rect l="l" t="t" r="r" b="b"/>
            <a:pathLst>
              <a:path w="144779" h="48260">
                <a:moveTo>
                  <a:pt x="0" y="0"/>
                </a:moveTo>
                <a:lnTo>
                  <a:pt x="144258" y="47895"/>
                </a:lnTo>
              </a:path>
            </a:pathLst>
          </a:custGeom>
          <a:ln w="11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495553" y="4557725"/>
            <a:ext cx="1839595" cy="2692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u="sng" spc="-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90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9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90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90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9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90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95" dirty="0">
                <a:solidFill>
                  <a:srgbClr val="032B5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25" spc="15" baseline="2923" dirty="0">
                <a:latin typeface="Arial"/>
                <a:cs typeface="Arial"/>
              </a:rPr>
              <a:t>Acknowledge()</a:t>
            </a:r>
            <a:endParaRPr sz="1425" baseline="292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819099" y="4069720"/>
            <a:ext cx="2595880" cy="100139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Extremely short time</a:t>
            </a:r>
            <a:r>
              <a:rPr sz="1600" spc="1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interval</a:t>
            </a:r>
            <a:endParaRPr sz="1600">
              <a:latin typeface="Arial"/>
              <a:cs typeface="Arial"/>
            </a:endParaRPr>
          </a:p>
          <a:p>
            <a:pPr marR="10795" algn="r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Only here the receiver</a:t>
            </a:r>
            <a:r>
              <a:rPr sz="1600" spc="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switched</a:t>
            </a:r>
            <a:r>
              <a:rPr sz="1600" spc="-9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on!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657600" y="4286250"/>
            <a:ext cx="568325" cy="685800"/>
          </a:xfrm>
          <a:custGeom>
            <a:avLst/>
            <a:gdLst/>
            <a:ahLst/>
            <a:cxnLst/>
            <a:rect l="l" t="t" r="r" b="b"/>
            <a:pathLst>
              <a:path w="568325" h="685800">
                <a:moveTo>
                  <a:pt x="568198" y="0"/>
                </a:moveTo>
                <a:lnTo>
                  <a:pt x="492693" y="2238"/>
                </a:lnTo>
                <a:lnTo>
                  <a:pt x="424833" y="8556"/>
                </a:lnTo>
                <a:lnTo>
                  <a:pt x="367331" y="18351"/>
                </a:lnTo>
                <a:lnTo>
                  <a:pt x="322899" y="31025"/>
                </a:lnTo>
                <a:lnTo>
                  <a:pt x="284099" y="62611"/>
                </a:lnTo>
                <a:lnTo>
                  <a:pt x="284099" y="277368"/>
                </a:lnTo>
                <a:lnTo>
                  <a:pt x="273955" y="294044"/>
                </a:lnTo>
                <a:lnTo>
                  <a:pt x="200913" y="321675"/>
                </a:lnTo>
                <a:lnTo>
                  <a:pt x="143420" y="331451"/>
                </a:lnTo>
                <a:lnTo>
                  <a:pt x="75548" y="337748"/>
                </a:lnTo>
                <a:lnTo>
                  <a:pt x="0" y="339979"/>
                </a:lnTo>
                <a:lnTo>
                  <a:pt x="75548" y="342218"/>
                </a:lnTo>
                <a:lnTo>
                  <a:pt x="143420" y="348539"/>
                </a:lnTo>
                <a:lnTo>
                  <a:pt x="200913" y="358346"/>
                </a:lnTo>
                <a:lnTo>
                  <a:pt x="245326" y="371042"/>
                </a:lnTo>
                <a:lnTo>
                  <a:pt x="284099" y="402717"/>
                </a:lnTo>
                <a:lnTo>
                  <a:pt x="284099" y="623188"/>
                </a:lnTo>
                <a:lnTo>
                  <a:pt x="294251" y="639821"/>
                </a:lnTo>
                <a:lnTo>
                  <a:pt x="322899" y="654774"/>
                </a:lnTo>
                <a:lnTo>
                  <a:pt x="367331" y="667448"/>
                </a:lnTo>
                <a:lnTo>
                  <a:pt x="424833" y="677243"/>
                </a:lnTo>
                <a:lnTo>
                  <a:pt x="492693" y="683561"/>
                </a:lnTo>
                <a:lnTo>
                  <a:pt x="568198" y="685800"/>
                </a:lnTo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746251" y="6392976"/>
            <a:ext cx="376110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Introducing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 world | A. Pelka,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M.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Hönsch|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May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22,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2012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16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Technology Explained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slides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959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Security level</a:t>
            </a:r>
            <a:r>
              <a:rPr spc="-65" dirty="0"/>
              <a:t> </a:t>
            </a:r>
            <a:r>
              <a:rPr spc="-5" dirty="0"/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070" y="1618669"/>
            <a:ext cx="923925" cy="2463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Page</a:t>
            </a:r>
            <a:r>
              <a:rPr sz="1600" b="1" spc="-4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032B5F"/>
                </a:solidFill>
                <a:latin typeface="Verdana"/>
                <a:cs typeface="Verdana"/>
              </a:rPr>
              <a:t>17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7182" y="1611375"/>
          <a:ext cx="8570594" cy="3276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Metering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(Sensors)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Comfort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&amp;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Energy  Saving Products 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(Controls power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consuming 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 –generating</a:t>
                      </a:r>
                      <a:r>
                        <a:rPr sz="1050" b="1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devices)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6832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Safety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&amp;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Security  Products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2710" marR="4851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(Protecting high</a:t>
                      </a:r>
                      <a:r>
                        <a:rPr sz="1050" b="1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value  assets or human</a:t>
                      </a:r>
                      <a:r>
                        <a:rPr sz="1050" b="1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life)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Confidentiality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8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</a:t>
                      </a:r>
                      <a:r>
                        <a:rPr sz="14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encryption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</a:t>
                      </a:r>
                      <a:r>
                        <a:rPr sz="14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encryption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</a:t>
                      </a:r>
                      <a:r>
                        <a:rPr sz="14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encryption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6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Authenticity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880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 CMAC</a:t>
                      </a:r>
                      <a:r>
                        <a:rPr sz="1400" spc="-1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with  counter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80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 CMAC</a:t>
                      </a:r>
                      <a:r>
                        <a:rPr sz="1400" spc="-1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with  counter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7874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 CMAC</a:t>
                      </a:r>
                      <a:r>
                        <a:rPr sz="1400" spc="-1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with  counter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Integrity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8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</a:t>
                      </a:r>
                      <a:r>
                        <a:rPr sz="14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CMAC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</a:t>
                      </a:r>
                      <a:r>
                        <a:rPr sz="14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CMAC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AES</a:t>
                      </a:r>
                      <a:r>
                        <a:rPr sz="14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CMAC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3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DoS</a:t>
                      </a:r>
                      <a:r>
                        <a:rPr sz="1400" spc="-3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Protection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85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Absence &amp;</a:t>
                      </a:r>
                      <a:r>
                        <a:rPr sz="1400" spc="-1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Relay 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detection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85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Absence &amp;</a:t>
                      </a:r>
                      <a:r>
                        <a:rPr sz="1400" spc="-1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Relay 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detection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E06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6851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Absence &amp;</a:t>
                      </a:r>
                      <a:r>
                        <a:rPr sz="1400" spc="-1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Relay  </a:t>
                      </a:r>
                      <a:r>
                        <a:rPr sz="14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detection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7529" y="6534404"/>
            <a:ext cx="6127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©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5088788"/>
            <a:ext cx="759904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20000"/>
              </a:lnSpc>
              <a:spcBef>
                <a:spcPts val="10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30" dirty="0">
                <a:solidFill>
                  <a:srgbClr val="032B5F"/>
                </a:solidFill>
                <a:latin typeface="Verdana"/>
                <a:cs typeface="Verdana"/>
              </a:rPr>
              <a:t>Telegram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encryption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(hide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meaning)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authentication (avoid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unauthorized  control)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Arial"/>
                <a:cs typeface="Arial"/>
              </a:rPr>
              <a:t>EnOcean </a:t>
            </a:r>
            <a:r>
              <a:rPr sz="1500" dirty="0">
                <a:solidFill>
                  <a:srgbClr val="032B5F"/>
                </a:solidFill>
                <a:latin typeface="Arial"/>
                <a:cs typeface="Arial"/>
              </a:rPr>
              <a:t>score high in Fraunhofer </a:t>
            </a:r>
            <a:r>
              <a:rPr sz="1500" spc="-5" dirty="0">
                <a:solidFill>
                  <a:srgbClr val="032B5F"/>
                </a:solidFill>
                <a:latin typeface="Arial"/>
                <a:cs typeface="Arial"/>
              </a:rPr>
              <a:t>(AISEC) </a:t>
            </a:r>
            <a:r>
              <a:rPr sz="1500" dirty="0">
                <a:solidFill>
                  <a:srgbClr val="032B5F"/>
                </a:solidFill>
                <a:latin typeface="Arial"/>
                <a:cs typeface="Arial"/>
              </a:rPr>
              <a:t>security</a:t>
            </a:r>
            <a:r>
              <a:rPr sz="1500" spc="-6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Arial"/>
                <a:cs typeface="Arial"/>
              </a:rPr>
              <a:t>survey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7412" y="1885378"/>
          <a:ext cx="44958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RORG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6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TXID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4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6812" y="2971228"/>
          <a:ext cx="784859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0x31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RORG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ENC_DATA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  <a:solidFill>
                      <a:srgbClr val="85A346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RLC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  <a:solidFill>
                      <a:srgbClr val="E05F51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CMAC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  <a:solidFill>
                      <a:srgbClr val="C6930D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TXID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45" dirty="0">
                          <a:solidFill>
                            <a:srgbClr val="032B5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32B5F"/>
                      </a:solidFill>
                      <a:prstDash val="solid"/>
                    </a:lnL>
                    <a:lnR w="9525">
                      <a:solidFill>
                        <a:srgbClr val="032B5F"/>
                      </a:solidFill>
                      <a:prstDash val="solid"/>
                    </a:lnR>
                    <a:lnT w="9525">
                      <a:solidFill>
                        <a:srgbClr val="032B5F"/>
                      </a:solidFill>
                      <a:prstDash val="solid"/>
                    </a:lnT>
                    <a:lnB w="9525">
                      <a:solidFill>
                        <a:srgbClr val="032B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1691" y="298437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32B5F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032B5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32B5F"/>
                </a:solidFill>
                <a:latin typeface="Arial"/>
                <a:cs typeface="Arial"/>
              </a:rPr>
              <a:t>cure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0110" y="2337816"/>
            <a:ext cx="106680" cy="579755"/>
          </a:xfrm>
          <a:custGeom>
            <a:avLst/>
            <a:gdLst/>
            <a:ahLst/>
            <a:cxnLst/>
            <a:rect l="l" t="t" r="r" b="b"/>
            <a:pathLst>
              <a:path w="106679" h="579755">
                <a:moveTo>
                  <a:pt x="11937" y="489076"/>
                </a:moveTo>
                <a:lnTo>
                  <a:pt x="9778" y="490474"/>
                </a:lnTo>
                <a:lnTo>
                  <a:pt x="7492" y="491871"/>
                </a:lnTo>
                <a:lnTo>
                  <a:pt x="6730" y="494792"/>
                </a:lnTo>
                <a:lnTo>
                  <a:pt x="58038" y="579501"/>
                </a:lnTo>
                <a:lnTo>
                  <a:pt x="63320" y="570103"/>
                </a:lnTo>
                <a:lnTo>
                  <a:pt x="53086" y="570103"/>
                </a:lnTo>
                <a:lnTo>
                  <a:pt x="52797" y="552422"/>
                </a:lnTo>
                <a:lnTo>
                  <a:pt x="14859" y="489838"/>
                </a:lnTo>
                <a:lnTo>
                  <a:pt x="11937" y="489076"/>
                </a:lnTo>
                <a:close/>
              </a:path>
              <a:path w="106679" h="579755">
                <a:moveTo>
                  <a:pt x="52797" y="552422"/>
                </a:moveTo>
                <a:lnTo>
                  <a:pt x="53086" y="570103"/>
                </a:lnTo>
                <a:lnTo>
                  <a:pt x="62611" y="569976"/>
                </a:lnTo>
                <a:lnTo>
                  <a:pt x="62573" y="567689"/>
                </a:lnTo>
                <a:lnTo>
                  <a:pt x="53721" y="567689"/>
                </a:lnTo>
                <a:lnTo>
                  <a:pt x="57725" y="560550"/>
                </a:lnTo>
                <a:lnTo>
                  <a:pt x="52797" y="552422"/>
                </a:lnTo>
                <a:close/>
              </a:path>
              <a:path w="106679" h="579755">
                <a:moveTo>
                  <a:pt x="101091" y="487680"/>
                </a:moveTo>
                <a:lnTo>
                  <a:pt x="98171" y="488442"/>
                </a:lnTo>
                <a:lnTo>
                  <a:pt x="62323" y="552352"/>
                </a:lnTo>
                <a:lnTo>
                  <a:pt x="62611" y="569976"/>
                </a:lnTo>
                <a:lnTo>
                  <a:pt x="53086" y="570103"/>
                </a:lnTo>
                <a:lnTo>
                  <a:pt x="63320" y="570103"/>
                </a:lnTo>
                <a:lnTo>
                  <a:pt x="106552" y="493141"/>
                </a:lnTo>
                <a:lnTo>
                  <a:pt x="105663" y="490220"/>
                </a:lnTo>
                <a:lnTo>
                  <a:pt x="101091" y="487680"/>
                </a:lnTo>
                <a:close/>
              </a:path>
              <a:path w="106679" h="579755">
                <a:moveTo>
                  <a:pt x="57725" y="560550"/>
                </a:moveTo>
                <a:lnTo>
                  <a:pt x="53721" y="567689"/>
                </a:lnTo>
                <a:lnTo>
                  <a:pt x="61975" y="567563"/>
                </a:lnTo>
                <a:lnTo>
                  <a:pt x="57725" y="560550"/>
                </a:lnTo>
                <a:close/>
              </a:path>
              <a:path w="106679" h="579755">
                <a:moveTo>
                  <a:pt x="62323" y="552352"/>
                </a:moveTo>
                <a:lnTo>
                  <a:pt x="57725" y="560550"/>
                </a:lnTo>
                <a:lnTo>
                  <a:pt x="61975" y="567563"/>
                </a:lnTo>
                <a:lnTo>
                  <a:pt x="53721" y="567689"/>
                </a:lnTo>
                <a:lnTo>
                  <a:pt x="62573" y="567689"/>
                </a:lnTo>
                <a:lnTo>
                  <a:pt x="62323" y="552352"/>
                </a:lnTo>
                <a:close/>
              </a:path>
              <a:path w="106679" h="579755">
                <a:moveTo>
                  <a:pt x="48824" y="18944"/>
                </a:moveTo>
                <a:lnTo>
                  <a:pt x="44229" y="27124"/>
                </a:lnTo>
                <a:lnTo>
                  <a:pt x="52797" y="552422"/>
                </a:lnTo>
                <a:lnTo>
                  <a:pt x="57725" y="560550"/>
                </a:lnTo>
                <a:lnTo>
                  <a:pt x="62323" y="552352"/>
                </a:lnTo>
                <a:lnTo>
                  <a:pt x="53755" y="27078"/>
                </a:lnTo>
                <a:lnTo>
                  <a:pt x="48824" y="18944"/>
                </a:lnTo>
                <a:close/>
              </a:path>
              <a:path w="106679" h="579755">
                <a:moveTo>
                  <a:pt x="48513" y="0"/>
                </a:moveTo>
                <a:lnTo>
                  <a:pt x="0" y="86360"/>
                </a:lnTo>
                <a:lnTo>
                  <a:pt x="888" y="89154"/>
                </a:lnTo>
                <a:lnTo>
                  <a:pt x="3175" y="90550"/>
                </a:lnTo>
                <a:lnTo>
                  <a:pt x="5461" y="91821"/>
                </a:lnTo>
                <a:lnTo>
                  <a:pt x="8381" y="90932"/>
                </a:lnTo>
                <a:lnTo>
                  <a:pt x="44229" y="27124"/>
                </a:lnTo>
                <a:lnTo>
                  <a:pt x="43941" y="9525"/>
                </a:lnTo>
                <a:lnTo>
                  <a:pt x="53466" y="9398"/>
                </a:lnTo>
                <a:lnTo>
                  <a:pt x="54206" y="9398"/>
                </a:lnTo>
                <a:lnTo>
                  <a:pt x="48513" y="0"/>
                </a:lnTo>
                <a:close/>
              </a:path>
              <a:path w="106679" h="579755">
                <a:moveTo>
                  <a:pt x="54206" y="9398"/>
                </a:moveTo>
                <a:lnTo>
                  <a:pt x="53466" y="9398"/>
                </a:lnTo>
                <a:lnTo>
                  <a:pt x="53755" y="27078"/>
                </a:lnTo>
                <a:lnTo>
                  <a:pt x="91693" y="89662"/>
                </a:lnTo>
                <a:lnTo>
                  <a:pt x="94614" y="90297"/>
                </a:lnTo>
                <a:lnTo>
                  <a:pt x="96774" y="88900"/>
                </a:lnTo>
                <a:lnTo>
                  <a:pt x="99060" y="87630"/>
                </a:lnTo>
                <a:lnTo>
                  <a:pt x="99822" y="84709"/>
                </a:lnTo>
                <a:lnTo>
                  <a:pt x="54206" y="9398"/>
                </a:lnTo>
                <a:close/>
              </a:path>
              <a:path w="106679" h="579755">
                <a:moveTo>
                  <a:pt x="53466" y="9398"/>
                </a:moveTo>
                <a:lnTo>
                  <a:pt x="43941" y="9525"/>
                </a:lnTo>
                <a:lnTo>
                  <a:pt x="44229" y="27124"/>
                </a:lnTo>
                <a:lnTo>
                  <a:pt x="48824" y="18944"/>
                </a:lnTo>
                <a:lnTo>
                  <a:pt x="44576" y="11937"/>
                </a:lnTo>
                <a:lnTo>
                  <a:pt x="52831" y="11811"/>
                </a:lnTo>
                <a:lnTo>
                  <a:pt x="53506" y="11811"/>
                </a:lnTo>
                <a:lnTo>
                  <a:pt x="53466" y="9398"/>
                </a:lnTo>
                <a:close/>
              </a:path>
              <a:path w="106679" h="579755">
                <a:moveTo>
                  <a:pt x="53506" y="11811"/>
                </a:moveTo>
                <a:lnTo>
                  <a:pt x="52831" y="11811"/>
                </a:lnTo>
                <a:lnTo>
                  <a:pt x="48824" y="18944"/>
                </a:lnTo>
                <a:lnTo>
                  <a:pt x="53755" y="27078"/>
                </a:lnTo>
                <a:lnTo>
                  <a:pt x="53506" y="11811"/>
                </a:lnTo>
                <a:close/>
              </a:path>
              <a:path w="106679" h="579755">
                <a:moveTo>
                  <a:pt x="52831" y="11811"/>
                </a:moveTo>
                <a:lnTo>
                  <a:pt x="44576" y="11937"/>
                </a:lnTo>
                <a:lnTo>
                  <a:pt x="48824" y="18944"/>
                </a:lnTo>
                <a:lnTo>
                  <a:pt x="52831" y="11811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461007"/>
            <a:ext cx="4230370" cy="746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32B5F"/>
                </a:solidFill>
                <a:latin typeface="Verdana"/>
                <a:cs typeface="Verdana"/>
              </a:rPr>
              <a:t>En- \ </a:t>
            </a:r>
            <a:r>
              <a:rPr sz="1400" b="1" spc="-5" dirty="0">
                <a:solidFill>
                  <a:srgbClr val="032B5F"/>
                </a:solidFill>
                <a:latin typeface="Verdana"/>
                <a:cs typeface="Verdana"/>
              </a:rPr>
              <a:t>decapsulation of non-secure</a:t>
            </a:r>
            <a:r>
              <a:rPr sz="1400" b="1" spc="-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32B5F"/>
                </a:solidFill>
                <a:latin typeface="Verdana"/>
                <a:cs typeface="Verdana"/>
              </a:rPr>
              <a:t>RORG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32B5F"/>
                </a:solidFill>
                <a:latin typeface="Arial"/>
                <a:cs typeface="Arial"/>
              </a:rPr>
              <a:t>Non-secure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2930" y="108331"/>
            <a:ext cx="4380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100"/>
              </a:spcBef>
            </a:pPr>
            <a:r>
              <a:rPr sz="1800" spc="-5" dirty="0"/>
              <a:t>Encryption </a:t>
            </a:r>
            <a:r>
              <a:rPr sz="1800" dirty="0"/>
              <a:t>in </a:t>
            </a:r>
            <a:r>
              <a:rPr sz="1800" spc="-5" dirty="0"/>
              <a:t>Radio Telegrams </a:t>
            </a:r>
            <a:r>
              <a:rPr sz="1800" dirty="0"/>
              <a:t>–</a:t>
            </a:r>
            <a:r>
              <a:rPr sz="1800" spc="-10" dirty="0"/>
              <a:t> </a:t>
            </a:r>
            <a:r>
              <a:rPr sz="1800" dirty="0"/>
              <a:t>Data</a:t>
            </a:r>
            <a:endParaRPr sz="1800"/>
          </a:p>
          <a:p>
            <a:pPr marL="1682114">
              <a:lnSpc>
                <a:spcPts val="840"/>
              </a:lnSpc>
            </a:pPr>
            <a:r>
              <a:rPr sz="800" dirty="0">
                <a:solidFill>
                  <a:srgbClr val="666666"/>
                </a:solidFill>
              </a:rPr>
              <a:t>&gt; EnOcean </a:t>
            </a:r>
            <a:r>
              <a:rPr sz="800" spc="-5" dirty="0">
                <a:solidFill>
                  <a:srgbClr val="666666"/>
                </a:solidFill>
              </a:rPr>
              <a:t>GmbH </a:t>
            </a:r>
            <a:r>
              <a:rPr sz="800" dirty="0">
                <a:solidFill>
                  <a:srgbClr val="666666"/>
                </a:solidFill>
              </a:rPr>
              <a:t>- ©</a:t>
            </a:r>
            <a:r>
              <a:rPr sz="800" spc="-25" dirty="0">
                <a:solidFill>
                  <a:srgbClr val="666666"/>
                </a:solidFill>
              </a:rPr>
              <a:t> </a:t>
            </a:r>
            <a:r>
              <a:rPr sz="800" dirty="0">
                <a:solidFill>
                  <a:srgbClr val="666666"/>
                </a:solidFill>
              </a:rPr>
              <a:t>2013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1074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534744"/>
            <a:ext cx="5439410" cy="32761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Technology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Explained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in few</a:t>
            </a:r>
            <a:r>
              <a:rPr sz="1600" spc="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slides</a:t>
            </a: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280000"/>
              </a:lnSpc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Organization: How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the TWG Works &amp; 2018 Programs  Roadmap Focus 2018, Technology &amp;</a:t>
            </a:r>
            <a:r>
              <a:rPr sz="1600" spc="9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Programs</a:t>
            </a:r>
            <a:endParaRPr lang="en-US"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600" dirty="0">
                <a:solidFill>
                  <a:srgbClr val="032B5F"/>
                </a:solidFill>
                <a:latin typeface="Verdana"/>
                <a:cs typeface="Verdana"/>
              </a:rPr>
              <a:t>IoT</a:t>
            </a:r>
            <a:endParaRPr sz="1600" dirty="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1200"/>
              </a:spcBef>
              <a:buClr>
                <a:srgbClr val="96C00D"/>
              </a:buClr>
              <a:buSzPct val="90625"/>
              <a:buFont typeface="Wingdings"/>
              <a:buChar char=""/>
              <a:tabLst>
                <a:tab pos="267335" algn="l"/>
              </a:tabLst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EnOcean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over </a:t>
            </a:r>
            <a:r>
              <a:rPr sz="1600" dirty="0">
                <a:solidFill>
                  <a:srgbClr val="032B5F"/>
                </a:solidFill>
                <a:latin typeface="Verdana"/>
                <a:cs typeface="Verdana"/>
              </a:rPr>
              <a:t>IoT,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Next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gen</a:t>
            </a:r>
            <a:r>
              <a:rPr sz="1600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EEP,</a:t>
            </a:r>
            <a:endParaRPr sz="1600" dirty="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1345"/>
              </a:spcBef>
              <a:buClr>
                <a:srgbClr val="96C00D"/>
              </a:buClr>
              <a:buSzPct val="90625"/>
              <a:buFont typeface="Wingdings"/>
              <a:buChar char=""/>
              <a:tabLst>
                <a:tab pos="267335" algn="l"/>
              </a:tabLst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6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Database</a:t>
            </a:r>
            <a:endParaRPr sz="1600" dirty="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1345"/>
              </a:spcBef>
              <a:buClr>
                <a:srgbClr val="96C00D"/>
              </a:buClr>
              <a:buSzPct val="90625"/>
              <a:buFont typeface="Wingdings"/>
              <a:buChar char=""/>
              <a:tabLst>
                <a:tab pos="267335" algn="l"/>
              </a:tabLst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Standard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600" spc="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Labels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3755" y="6604507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2466" y="1412747"/>
            <a:ext cx="4140200" cy="4320540"/>
          </a:xfrm>
          <a:custGeom>
            <a:avLst/>
            <a:gdLst/>
            <a:ahLst/>
            <a:cxnLst/>
            <a:rect l="l" t="t" r="r" b="b"/>
            <a:pathLst>
              <a:path w="4140200" h="4320540">
                <a:moveTo>
                  <a:pt x="3449955" y="0"/>
                </a:moveTo>
                <a:lnTo>
                  <a:pt x="690118" y="0"/>
                </a:lnTo>
                <a:lnTo>
                  <a:pt x="642869" y="1592"/>
                </a:lnTo>
                <a:lnTo>
                  <a:pt x="596476" y="6300"/>
                </a:lnTo>
                <a:lnTo>
                  <a:pt x="551039" y="14021"/>
                </a:lnTo>
                <a:lnTo>
                  <a:pt x="506662" y="24652"/>
                </a:lnTo>
                <a:lnTo>
                  <a:pt x="463448" y="38090"/>
                </a:lnTo>
                <a:lnTo>
                  <a:pt x="421499" y="54232"/>
                </a:lnTo>
                <a:lnTo>
                  <a:pt x="380918" y="72977"/>
                </a:lnTo>
                <a:lnTo>
                  <a:pt x="341808" y="94219"/>
                </a:lnTo>
                <a:lnTo>
                  <a:pt x="304272" y="117858"/>
                </a:lnTo>
                <a:lnTo>
                  <a:pt x="268413" y="143790"/>
                </a:lnTo>
                <a:lnTo>
                  <a:pt x="234333" y="171911"/>
                </a:lnTo>
                <a:lnTo>
                  <a:pt x="202136" y="202120"/>
                </a:lnTo>
                <a:lnTo>
                  <a:pt x="171923" y="234313"/>
                </a:lnTo>
                <a:lnTo>
                  <a:pt x="143799" y="268388"/>
                </a:lnTo>
                <a:lnTo>
                  <a:pt x="117865" y="304241"/>
                </a:lnTo>
                <a:lnTo>
                  <a:pt x="94224" y="341771"/>
                </a:lnTo>
                <a:lnTo>
                  <a:pt x="72980" y="380873"/>
                </a:lnTo>
                <a:lnTo>
                  <a:pt x="54234" y="421445"/>
                </a:lnTo>
                <a:lnTo>
                  <a:pt x="38091" y="463385"/>
                </a:lnTo>
                <a:lnTo>
                  <a:pt x="24652" y="506588"/>
                </a:lnTo>
                <a:lnTo>
                  <a:pt x="14021" y="550954"/>
                </a:lnTo>
                <a:lnTo>
                  <a:pt x="6300" y="596378"/>
                </a:lnTo>
                <a:lnTo>
                  <a:pt x="1592" y="642758"/>
                </a:lnTo>
                <a:lnTo>
                  <a:pt x="0" y="689990"/>
                </a:lnTo>
                <a:lnTo>
                  <a:pt x="0" y="3630549"/>
                </a:lnTo>
                <a:lnTo>
                  <a:pt x="1592" y="3677781"/>
                </a:lnTo>
                <a:lnTo>
                  <a:pt x="6300" y="3724160"/>
                </a:lnTo>
                <a:lnTo>
                  <a:pt x="14021" y="3769584"/>
                </a:lnTo>
                <a:lnTo>
                  <a:pt x="24652" y="3813948"/>
                </a:lnTo>
                <a:lnTo>
                  <a:pt x="38091" y="3857150"/>
                </a:lnTo>
                <a:lnTo>
                  <a:pt x="54234" y="3899088"/>
                </a:lnTo>
                <a:lnTo>
                  <a:pt x="72980" y="3939658"/>
                </a:lnTo>
                <a:lnTo>
                  <a:pt x="94224" y="3978759"/>
                </a:lnTo>
                <a:lnTo>
                  <a:pt x="117865" y="4016286"/>
                </a:lnTo>
                <a:lnTo>
                  <a:pt x="143799" y="4052137"/>
                </a:lnTo>
                <a:lnTo>
                  <a:pt x="171923" y="4086209"/>
                </a:lnTo>
                <a:lnTo>
                  <a:pt x="202136" y="4118400"/>
                </a:lnTo>
                <a:lnTo>
                  <a:pt x="234333" y="4148606"/>
                </a:lnTo>
                <a:lnTo>
                  <a:pt x="268413" y="4176726"/>
                </a:lnTo>
                <a:lnTo>
                  <a:pt x="304272" y="4202655"/>
                </a:lnTo>
                <a:lnTo>
                  <a:pt x="341808" y="4226291"/>
                </a:lnTo>
                <a:lnTo>
                  <a:pt x="380918" y="4247532"/>
                </a:lnTo>
                <a:lnTo>
                  <a:pt x="421499" y="4266274"/>
                </a:lnTo>
                <a:lnTo>
                  <a:pt x="463448" y="4282415"/>
                </a:lnTo>
                <a:lnTo>
                  <a:pt x="506662" y="4295852"/>
                </a:lnTo>
                <a:lnTo>
                  <a:pt x="551039" y="4306482"/>
                </a:lnTo>
                <a:lnTo>
                  <a:pt x="596476" y="4314202"/>
                </a:lnTo>
                <a:lnTo>
                  <a:pt x="642869" y="4318909"/>
                </a:lnTo>
                <a:lnTo>
                  <a:pt x="690118" y="4320501"/>
                </a:lnTo>
                <a:lnTo>
                  <a:pt x="3449955" y="4320501"/>
                </a:lnTo>
                <a:lnTo>
                  <a:pt x="3497203" y="4318909"/>
                </a:lnTo>
                <a:lnTo>
                  <a:pt x="3543596" y="4314202"/>
                </a:lnTo>
                <a:lnTo>
                  <a:pt x="3589033" y="4306482"/>
                </a:lnTo>
                <a:lnTo>
                  <a:pt x="3633410" y="4295852"/>
                </a:lnTo>
                <a:lnTo>
                  <a:pt x="3676624" y="4282415"/>
                </a:lnTo>
                <a:lnTo>
                  <a:pt x="3718573" y="4266274"/>
                </a:lnTo>
                <a:lnTo>
                  <a:pt x="3759154" y="4247532"/>
                </a:lnTo>
                <a:lnTo>
                  <a:pt x="3798264" y="4226291"/>
                </a:lnTo>
                <a:lnTo>
                  <a:pt x="3835800" y="4202655"/>
                </a:lnTo>
                <a:lnTo>
                  <a:pt x="3871659" y="4176726"/>
                </a:lnTo>
                <a:lnTo>
                  <a:pt x="3905739" y="4148606"/>
                </a:lnTo>
                <a:lnTo>
                  <a:pt x="3937936" y="4118400"/>
                </a:lnTo>
                <a:lnTo>
                  <a:pt x="3968149" y="4086209"/>
                </a:lnTo>
                <a:lnTo>
                  <a:pt x="3996273" y="4052137"/>
                </a:lnTo>
                <a:lnTo>
                  <a:pt x="4022207" y="4016286"/>
                </a:lnTo>
                <a:lnTo>
                  <a:pt x="4045848" y="3978759"/>
                </a:lnTo>
                <a:lnTo>
                  <a:pt x="4067092" y="3939658"/>
                </a:lnTo>
                <a:lnTo>
                  <a:pt x="4085838" y="3899088"/>
                </a:lnTo>
                <a:lnTo>
                  <a:pt x="4101981" y="3857150"/>
                </a:lnTo>
                <a:lnTo>
                  <a:pt x="4115420" y="3813948"/>
                </a:lnTo>
                <a:lnTo>
                  <a:pt x="4126051" y="3769584"/>
                </a:lnTo>
                <a:lnTo>
                  <a:pt x="4133772" y="3724160"/>
                </a:lnTo>
                <a:lnTo>
                  <a:pt x="4138480" y="3677781"/>
                </a:lnTo>
                <a:lnTo>
                  <a:pt x="4140073" y="3630549"/>
                </a:lnTo>
                <a:lnTo>
                  <a:pt x="4140073" y="689990"/>
                </a:lnTo>
                <a:lnTo>
                  <a:pt x="4138480" y="642758"/>
                </a:lnTo>
                <a:lnTo>
                  <a:pt x="4133772" y="596378"/>
                </a:lnTo>
                <a:lnTo>
                  <a:pt x="4126051" y="550954"/>
                </a:lnTo>
                <a:lnTo>
                  <a:pt x="4115420" y="506588"/>
                </a:lnTo>
                <a:lnTo>
                  <a:pt x="4101981" y="463385"/>
                </a:lnTo>
                <a:lnTo>
                  <a:pt x="4085838" y="421445"/>
                </a:lnTo>
                <a:lnTo>
                  <a:pt x="4067092" y="380873"/>
                </a:lnTo>
                <a:lnTo>
                  <a:pt x="4045848" y="341771"/>
                </a:lnTo>
                <a:lnTo>
                  <a:pt x="4022207" y="304241"/>
                </a:lnTo>
                <a:lnTo>
                  <a:pt x="3996273" y="268388"/>
                </a:lnTo>
                <a:lnTo>
                  <a:pt x="3968149" y="234313"/>
                </a:lnTo>
                <a:lnTo>
                  <a:pt x="3937936" y="202120"/>
                </a:lnTo>
                <a:lnTo>
                  <a:pt x="3905739" y="171911"/>
                </a:lnTo>
                <a:lnTo>
                  <a:pt x="3871659" y="143790"/>
                </a:lnTo>
                <a:lnTo>
                  <a:pt x="3835800" y="117858"/>
                </a:lnTo>
                <a:lnTo>
                  <a:pt x="3798264" y="94219"/>
                </a:lnTo>
                <a:lnTo>
                  <a:pt x="3759154" y="72977"/>
                </a:lnTo>
                <a:lnTo>
                  <a:pt x="3718573" y="54232"/>
                </a:lnTo>
                <a:lnTo>
                  <a:pt x="3676624" y="38090"/>
                </a:lnTo>
                <a:lnTo>
                  <a:pt x="3633410" y="24652"/>
                </a:lnTo>
                <a:lnTo>
                  <a:pt x="3589033" y="14021"/>
                </a:lnTo>
                <a:lnTo>
                  <a:pt x="3543596" y="6300"/>
                </a:lnTo>
                <a:lnTo>
                  <a:pt x="3497203" y="1592"/>
                </a:lnTo>
                <a:lnTo>
                  <a:pt x="3449955" y="0"/>
                </a:lnTo>
                <a:close/>
              </a:path>
            </a:pathLst>
          </a:custGeom>
          <a:solidFill>
            <a:srgbClr val="B0C0D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036" y="1412747"/>
            <a:ext cx="3924300" cy="4320540"/>
          </a:xfrm>
          <a:custGeom>
            <a:avLst/>
            <a:gdLst/>
            <a:ahLst/>
            <a:cxnLst/>
            <a:rect l="l" t="t" r="r" b="b"/>
            <a:pathLst>
              <a:path w="3924300" h="4320540">
                <a:moveTo>
                  <a:pt x="3269868" y="0"/>
                </a:moveTo>
                <a:lnTo>
                  <a:pt x="653999" y="0"/>
                </a:lnTo>
                <a:lnTo>
                  <a:pt x="605189" y="1794"/>
                </a:lnTo>
                <a:lnTo>
                  <a:pt x="557354" y="7092"/>
                </a:lnTo>
                <a:lnTo>
                  <a:pt x="510620" y="15767"/>
                </a:lnTo>
                <a:lnTo>
                  <a:pt x="465113" y="27694"/>
                </a:lnTo>
                <a:lnTo>
                  <a:pt x="420959" y="42745"/>
                </a:lnTo>
                <a:lnTo>
                  <a:pt x="378286" y="60794"/>
                </a:lnTo>
                <a:lnTo>
                  <a:pt x="337220" y="81714"/>
                </a:lnTo>
                <a:lnTo>
                  <a:pt x="297886" y="105380"/>
                </a:lnTo>
                <a:lnTo>
                  <a:pt x="260412" y="131663"/>
                </a:lnTo>
                <a:lnTo>
                  <a:pt x="224924" y="160438"/>
                </a:lnTo>
                <a:lnTo>
                  <a:pt x="191549" y="191579"/>
                </a:lnTo>
                <a:lnTo>
                  <a:pt x="160412" y="224958"/>
                </a:lnTo>
                <a:lnTo>
                  <a:pt x="131641" y="260450"/>
                </a:lnTo>
                <a:lnTo>
                  <a:pt x="105361" y="297927"/>
                </a:lnTo>
                <a:lnTo>
                  <a:pt x="81700" y="337264"/>
                </a:lnTo>
                <a:lnTo>
                  <a:pt x="60783" y="378333"/>
                </a:lnTo>
                <a:lnTo>
                  <a:pt x="42737" y="421009"/>
                </a:lnTo>
                <a:lnTo>
                  <a:pt x="27689" y="465164"/>
                </a:lnTo>
                <a:lnTo>
                  <a:pt x="15764" y="510672"/>
                </a:lnTo>
                <a:lnTo>
                  <a:pt x="7090" y="557406"/>
                </a:lnTo>
                <a:lnTo>
                  <a:pt x="1793" y="605241"/>
                </a:lnTo>
                <a:lnTo>
                  <a:pt x="0" y="654050"/>
                </a:lnTo>
                <a:lnTo>
                  <a:pt x="0" y="3666490"/>
                </a:lnTo>
                <a:lnTo>
                  <a:pt x="1793" y="3715298"/>
                </a:lnTo>
                <a:lnTo>
                  <a:pt x="7090" y="3763132"/>
                </a:lnTo>
                <a:lnTo>
                  <a:pt x="15764" y="3809865"/>
                </a:lnTo>
                <a:lnTo>
                  <a:pt x="27689" y="3855372"/>
                </a:lnTo>
                <a:lnTo>
                  <a:pt x="42737" y="3899525"/>
                </a:lnTo>
                <a:lnTo>
                  <a:pt x="60783" y="3942199"/>
                </a:lnTo>
                <a:lnTo>
                  <a:pt x="81700" y="3983266"/>
                </a:lnTo>
                <a:lnTo>
                  <a:pt x="105361" y="4022600"/>
                </a:lnTo>
                <a:lnTo>
                  <a:pt x="131641" y="4060075"/>
                </a:lnTo>
                <a:lnTo>
                  <a:pt x="160412" y="4095564"/>
                </a:lnTo>
                <a:lnTo>
                  <a:pt x="191549" y="4128941"/>
                </a:lnTo>
                <a:lnTo>
                  <a:pt x="224924" y="4160079"/>
                </a:lnTo>
                <a:lnTo>
                  <a:pt x="260412" y="4188852"/>
                </a:lnTo>
                <a:lnTo>
                  <a:pt x="297886" y="4215133"/>
                </a:lnTo>
                <a:lnTo>
                  <a:pt x="337220" y="4238796"/>
                </a:lnTo>
                <a:lnTo>
                  <a:pt x="378286" y="4259714"/>
                </a:lnTo>
                <a:lnTo>
                  <a:pt x="420959" y="4277761"/>
                </a:lnTo>
                <a:lnTo>
                  <a:pt x="465113" y="4292810"/>
                </a:lnTo>
                <a:lnTo>
                  <a:pt x="510620" y="4304735"/>
                </a:lnTo>
                <a:lnTo>
                  <a:pt x="557354" y="4313410"/>
                </a:lnTo>
                <a:lnTo>
                  <a:pt x="605189" y="4318707"/>
                </a:lnTo>
                <a:lnTo>
                  <a:pt x="653999" y="4320501"/>
                </a:lnTo>
                <a:lnTo>
                  <a:pt x="3269868" y="4320501"/>
                </a:lnTo>
                <a:lnTo>
                  <a:pt x="3318677" y="4318707"/>
                </a:lnTo>
                <a:lnTo>
                  <a:pt x="3366512" y="4313410"/>
                </a:lnTo>
                <a:lnTo>
                  <a:pt x="3413246" y="4304735"/>
                </a:lnTo>
                <a:lnTo>
                  <a:pt x="3458754" y="4292810"/>
                </a:lnTo>
                <a:lnTo>
                  <a:pt x="3502909" y="4277761"/>
                </a:lnTo>
                <a:lnTo>
                  <a:pt x="3545585" y="4259714"/>
                </a:lnTo>
                <a:lnTo>
                  <a:pt x="3586654" y="4238796"/>
                </a:lnTo>
                <a:lnTo>
                  <a:pt x="3625991" y="4215133"/>
                </a:lnTo>
                <a:lnTo>
                  <a:pt x="3663468" y="4188852"/>
                </a:lnTo>
                <a:lnTo>
                  <a:pt x="3698960" y="4160079"/>
                </a:lnTo>
                <a:lnTo>
                  <a:pt x="3732339" y="4128941"/>
                </a:lnTo>
                <a:lnTo>
                  <a:pt x="3763480" y="4095564"/>
                </a:lnTo>
                <a:lnTo>
                  <a:pt x="3792255" y="4060075"/>
                </a:lnTo>
                <a:lnTo>
                  <a:pt x="3818538" y="4022600"/>
                </a:lnTo>
                <a:lnTo>
                  <a:pt x="3842204" y="3983266"/>
                </a:lnTo>
                <a:lnTo>
                  <a:pt x="3863124" y="3942199"/>
                </a:lnTo>
                <a:lnTo>
                  <a:pt x="3881173" y="3899525"/>
                </a:lnTo>
                <a:lnTo>
                  <a:pt x="3896224" y="3855372"/>
                </a:lnTo>
                <a:lnTo>
                  <a:pt x="3908151" y="3809865"/>
                </a:lnTo>
                <a:lnTo>
                  <a:pt x="3916826" y="3763132"/>
                </a:lnTo>
                <a:lnTo>
                  <a:pt x="3922124" y="3715298"/>
                </a:lnTo>
                <a:lnTo>
                  <a:pt x="3923918" y="3666490"/>
                </a:lnTo>
                <a:lnTo>
                  <a:pt x="3923918" y="654050"/>
                </a:lnTo>
                <a:lnTo>
                  <a:pt x="3922124" y="605241"/>
                </a:lnTo>
                <a:lnTo>
                  <a:pt x="3916826" y="557406"/>
                </a:lnTo>
                <a:lnTo>
                  <a:pt x="3908151" y="510672"/>
                </a:lnTo>
                <a:lnTo>
                  <a:pt x="3896224" y="465164"/>
                </a:lnTo>
                <a:lnTo>
                  <a:pt x="3881173" y="421009"/>
                </a:lnTo>
                <a:lnTo>
                  <a:pt x="3863124" y="378333"/>
                </a:lnTo>
                <a:lnTo>
                  <a:pt x="3842204" y="337264"/>
                </a:lnTo>
                <a:lnTo>
                  <a:pt x="3818538" y="297927"/>
                </a:lnTo>
                <a:lnTo>
                  <a:pt x="3792255" y="260450"/>
                </a:lnTo>
                <a:lnTo>
                  <a:pt x="3763480" y="224958"/>
                </a:lnTo>
                <a:lnTo>
                  <a:pt x="3732339" y="191579"/>
                </a:lnTo>
                <a:lnTo>
                  <a:pt x="3698960" y="160438"/>
                </a:lnTo>
                <a:lnTo>
                  <a:pt x="3663468" y="131663"/>
                </a:lnTo>
                <a:lnTo>
                  <a:pt x="3625991" y="105380"/>
                </a:lnTo>
                <a:lnTo>
                  <a:pt x="3586654" y="81714"/>
                </a:lnTo>
                <a:lnTo>
                  <a:pt x="3545585" y="60794"/>
                </a:lnTo>
                <a:lnTo>
                  <a:pt x="3502909" y="42745"/>
                </a:lnTo>
                <a:lnTo>
                  <a:pt x="3458754" y="27694"/>
                </a:lnTo>
                <a:lnTo>
                  <a:pt x="3413246" y="15767"/>
                </a:lnTo>
                <a:lnTo>
                  <a:pt x="3366512" y="7092"/>
                </a:lnTo>
                <a:lnTo>
                  <a:pt x="3318677" y="1794"/>
                </a:lnTo>
                <a:lnTo>
                  <a:pt x="3269868" y="0"/>
                </a:lnTo>
                <a:close/>
              </a:path>
            </a:pathLst>
          </a:custGeom>
          <a:solidFill>
            <a:srgbClr val="B0C0D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774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VAES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930" y="6597802"/>
            <a:ext cx="25742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&gt;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Titel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der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Präsentation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&gt; Autor &gt;</a:t>
            </a:r>
            <a:r>
              <a:rPr sz="800" spc="3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05.04.2018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4432" y="6597802"/>
            <a:ext cx="14636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&gt;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GmbH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- ©</a:t>
            </a:r>
            <a:r>
              <a:rPr sz="800" spc="-7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2013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6176" y="1931542"/>
            <a:ext cx="1094105" cy="250825"/>
          </a:xfrm>
          <a:prstGeom prst="rect">
            <a:avLst/>
          </a:prstGeom>
          <a:solidFill>
            <a:srgbClr val="FFFFFF"/>
          </a:solidFill>
          <a:ln w="6350">
            <a:solidFill>
              <a:srgbClr val="032B5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PUBLIC</a:t>
            </a:r>
            <a:r>
              <a:rPr sz="10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KEY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4213" y="2391917"/>
            <a:ext cx="542290" cy="485775"/>
          </a:xfrm>
          <a:custGeom>
            <a:avLst/>
            <a:gdLst/>
            <a:ahLst/>
            <a:cxnLst/>
            <a:rect l="l" t="t" r="r" b="b"/>
            <a:pathLst>
              <a:path w="542289" h="485775">
                <a:moveTo>
                  <a:pt x="270891" y="0"/>
                </a:moveTo>
                <a:lnTo>
                  <a:pt x="222198" y="3912"/>
                </a:lnTo>
                <a:lnTo>
                  <a:pt x="176369" y="15191"/>
                </a:lnTo>
                <a:lnTo>
                  <a:pt x="134168" y="33151"/>
                </a:lnTo>
                <a:lnTo>
                  <a:pt x="96360" y="57107"/>
                </a:lnTo>
                <a:lnTo>
                  <a:pt x="63711" y="86373"/>
                </a:lnTo>
                <a:lnTo>
                  <a:pt x="36985" y="120264"/>
                </a:lnTo>
                <a:lnTo>
                  <a:pt x="16947" y="158093"/>
                </a:lnTo>
                <a:lnTo>
                  <a:pt x="4364" y="199175"/>
                </a:lnTo>
                <a:lnTo>
                  <a:pt x="0" y="242824"/>
                </a:lnTo>
                <a:lnTo>
                  <a:pt x="4364" y="286510"/>
                </a:lnTo>
                <a:lnTo>
                  <a:pt x="16947" y="327622"/>
                </a:lnTo>
                <a:lnTo>
                  <a:pt x="36985" y="365473"/>
                </a:lnTo>
                <a:lnTo>
                  <a:pt x="63711" y="399379"/>
                </a:lnTo>
                <a:lnTo>
                  <a:pt x="96360" y="428656"/>
                </a:lnTo>
                <a:lnTo>
                  <a:pt x="134168" y="452618"/>
                </a:lnTo>
                <a:lnTo>
                  <a:pt x="176369" y="470582"/>
                </a:lnTo>
                <a:lnTo>
                  <a:pt x="222198" y="481862"/>
                </a:lnTo>
                <a:lnTo>
                  <a:pt x="270891" y="485775"/>
                </a:lnTo>
                <a:lnTo>
                  <a:pt x="319583" y="481862"/>
                </a:lnTo>
                <a:lnTo>
                  <a:pt x="365412" y="470582"/>
                </a:lnTo>
                <a:lnTo>
                  <a:pt x="407613" y="452618"/>
                </a:lnTo>
                <a:lnTo>
                  <a:pt x="445421" y="428656"/>
                </a:lnTo>
                <a:lnTo>
                  <a:pt x="478070" y="399379"/>
                </a:lnTo>
                <a:lnTo>
                  <a:pt x="504796" y="365473"/>
                </a:lnTo>
                <a:lnTo>
                  <a:pt x="524834" y="327622"/>
                </a:lnTo>
                <a:lnTo>
                  <a:pt x="537417" y="286510"/>
                </a:lnTo>
                <a:lnTo>
                  <a:pt x="541782" y="242824"/>
                </a:lnTo>
                <a:lnTo>
                  <a:pt x="537417" y="199175"/>
                </a:lnTo>
                <a:lnTo>
                  <a:pt x="524834" y="158093"/>
                </a:lnTo>
                <a:lnTo>
                  <a:pt x="504796" y="120264"/>
                </a:lnTo>
                <a:lnTo>
                  <a:pt x="478070" y="86373"/>
                </a:lnTo>
                <a:lnTo>
                  <a:pt x="445421" y="57107"/>
                </a:lnTo>
                <a:lnTo>
                  <a:pt x="407613" y="33151"/>
                </a:lnTo>
                <a:lnTo>
                  <a:pt x="365412" y="15191"/>
                </a:lnTo>
                <a:lnTo>
                  <a:pt x="319583" y="3912"/>
                </a:lnTo>
                <a:lnTo>
                  <a:pt x="270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4213" y="2391917"/>
            <a:ext cx="542290" cy="485775"/>
          </a:xfrm>
          <a:custGeom>
            <a:avLst/>
            <a:gdLst/>
            <a:ahLst/>
            <a:cxnLst/>
            <a:rect l="l" t="t" r="r" b="b"/>
            <a:pathLst>
              <a:path w="542289" h="485775">
                <a:moveTo>
                  <a:pt x="0" y="242824"/>
                </a:moveTo>
                <a:lnTo>
                  <a:pt x="4364" y="199175"/>
                </a:lnTo>
                <a:lnTo>
                  <a:pt x="16947" y="158093"/>
                </a:lnTo>
                <a:lnTo>
                  <a:pt x="36985" y="120264"/>
                </a:lnTo>
                <a:lnTo>
                  <a:pt x="63711" y="86373"/>
                </a:lnTo>
                <a:lnTo>
                  <a:pt x="96360" y="57107"/>
                </a:lnTo>
                <a:lnTo>
                  <a:pt x="134168" y="33151"/>
                </a:lnTo>
                <a:lnTo>
                  <a:pt x="176369" y="15191"/>
                </a:lnTo>
                <a:lnTo>
                  <a:pt x="222198" y="3912"/>
                </a:lnTo>
                <a:lnTo>
                  <a:pt x="270891" y="0"/>
                </a:lnTo>
                <a:lnTo>
                  <a:pt x="319583" y="3912"/>
                </a:lnTo>
                <a:lnTo>
                  <a:pt x="365412" y="15191"/>
                </a:lnTo>
                <a:lnTo>
                  <a:pt x="407613" y="33151"/>
                </a:lnTo>
                <a:lnTo>
                  <a:pt x="445421" y="57107"/>
                </a:lnTo>
                <a:lnTo>
                  <a:pt x="478070" y="86373"/>
                </a:lnTo>
                <a:lnTo>
                  <a:pt x="504796" y="120264"/>
                </a:lnTo>
                <a:lnTo>
                  <a:pt x="524834" y="158093"/>
                </a:lnTo>
                <a:lnTo>
                  <a:pt x="537417" y="199175"/>
                </a:lnTo>
                <a:lnTo>
                  <a:pt x="541782" y="242824"/>
                </a:lnTo>
                <a:lnTo>
                  <a:pt x="537417" y="286510"/>
                </a:lnTo>
                <a:lnTo>
                  <a:pt x="524834" y="327622"/>
                </a:lnTo>
                <a:lnTo>
                  <a:pt x="504796" y="365473"/>
                </a:lnTo>
                <a:lnTo>
                  <a:pt x="478070" y="399379"/>
                </a:lnTo>
                <a:lnTo>
                  <a:pt x="445421" y="428656"/>
                </a:lnTo>
                <a:lnTo>
                  <a:pt x="407613" y="452618"/>
                </a:lnTo>
                <a:lnTo>
                  <a:pt x="365412" y="470582"/>
                </a:lnTo>
                <a:lnTo>
                  <a:pt x="319583" y="481862"/>
                </a:lnTo>
                <a:lnTo>
                  <a:pt x="270891" y="485775"/>
                </a:lnTo>
                <a:lnTo>
                  <a:pt x="222198" y="481862"/>
                </a:lnTo>
                <a:lnTo>
                  <a:pt x="176369" y="470582"/>
                </a:lnTo>
                <a:lnTo>
                  <a:pt x="134168" y="452618"/>
                </a:lnTo>
                <a:lnTo>
                  <a:pt x="96360" y="428656"/>
                </a:lnTo>
                <a:lnTo>
                  <a:pt x="63711" y="399379"/>
                </a:lnTo>
                <a:lnTo>
                  <a:pt x="36985" y="365473"/>
                </a:lnTo>
                <a:lnTo>
                  <a:pt x="16947" y="327622"/>
                </a:lnTo>
                <a:lnTo>
                  <a:pt x="4364" y="286510"/>
                </a:lnTo>
                <a:lnTo>
                  <a:pt x="0" y="242824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0367" y="2182114"/>
            <a:ext cx="99568" cy="20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1551" y="2512567"/>
            <a:ext cx="666750" cy="250825"/>
          </a:xfrm>
          <a:prstGeom prst="rect">
            <a:avLst/>
          </a:prstGeom>
          <a:solidFill>
            <a:srgbClr val="E05F51"/>
          </a:solidFill>
          <a:ln w="6350">
            <a:solidFill>
              <a:srgbClr val="032B5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RLC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08301" y="2585339"/>
            <a:ext cx="566420" cy="100330"/>
          </a:xfrm>
          <a:custGeom>
            <a:avLst/>
            <a:gdLst/>
            <a:ahLst/>
            <a:cxnLst/>
            <a:rect l="l" t="t" r="r" b="b"/>
            <a:pathLst>
              <a:path w="566419" h="100330">
                <a:moveTo>
                  <a:pt x="557732" y="44703"/>
                </a:moveTo>
                <a:lnTo>
                  <a:pt x="556387" y="44703"/>
                </a:lnTo>
                <a:lnTo>
                  <a:pt x="556513" y="54228"/>
                </a:lnTo>
                <a:lnTo>
                  <a:pt x="538785" y="54330"/>
                </a:lnTo>
                <a:lnTo>
                  <a:pt x="478028" y="90297"/>
                </a:lnTo>
                <a:lnTo>
                  <a:pt x="475742" y="91566"/>
                </a:lnTo>
                <a:lnTo>
                  <a:pt x="474980" y="94487"/>
                </a:lnTo>
                <a:lnTo>
                  <a:pt x="477774" y="99060"/>
                </a:lnTo>
                <a:lnTo>
                  <a:pt x="480694" y="99822"/>
                </a:lnTo>
                <a:lnTo>
                  <a:pt x="482854" y="98425"/>
                </a:lnTo>
                <a:lnTo>
                  <a:pt x="565912" y="49402"/>
                </a:lnTo>
                <a:lnTo>
                  <a:pt x="557732" y="44703"/>
                </a:lnTo>
                <a:close/>
              </a:path>
              <a:path w="566419" h="100330">
                <a:moveTo>
                  <a:pt x="538807" y="44804"/>
                </a:moveTo>
                <a:lnTo>
                  <a:pt x="0" y="47878"/>
                </a:lnTo>
                <a:lnTo>
                  <a:pt x="0" y="57403"/>
                </a:lnTo>
                <a:lnTo>
                  <a:pt x="538785" y="54330"/>
                </a:lnTo>
                <a:lnTo>
                  <a:pt x="546961" y="49490"/>
                </a:lnTo>
                <a:lnTo>
                  <a:pt x="538807" y="44804"/>
                </a:lnTo>
                <a:close/>
              </a:path>
              <a:path w="566419" h="100330">
                <a:moveTo>
                  <a:pt x="546961" y="49490"/>
                </a:moveTo>
                <a:lnTo>
                  <a:pt x="538785" y="54330"/>
                </a:lnTo>
                <a:lnTo>
                  <a:pt x="556513" y="54228"/>
                </a:lnTo>
                <a:lnTo>
                  <a:pt x="556505" y="53594"/>
                </a:lnTo>
                <a:lnTo>
                  <a:pt x="554101" y="53594"/>
                </a:lnTo>
                <a:lnTo>
                  <a:pt x="546961" y="49490"/>
                </a:lnTo>
                <a:close/>
              </a:path>
              <a:path w="566419" h="100330">
                <a:moveTo>
                  <a:pt x="553974" y="45338"/>
                </a:moveTo>
                <a:lnTo>
                  <a:pt x="546961" y="49490"/>
                </a:lnTo>
                <a:lnTo>
                  <a:pt x="554101" y="53594"/>
                </a:lnTo>
                <a:lnTo>
                  <a:pt x="553974" y="45338"/>
                </a:lnTo>
                <a:close/>
              </a:path>
              <a:path w="566419" h="100330">
                <a:moveTo>
                  <a:pt x="556395" y="45338"/>
                </a:moveTo>
                <a:lnTo>
                  <a:pt x="553974" y="45338"/>
                </a:lnTo>
                <a:lnTo>
                  <a:pt x="554101" y="53594"/>
                </a:lnTo>
                <a:lnTo>
                  <a:pt x="556505" y="53594"/>
                </a:lnTo>
                <a:lnTo>
                  <a:pt x="556395" y="45338"/>
                </a:lnTo>
                <a:close/>
              </a:path>
              <a:path w="566419" h="100330">
                <a:moveTo>
                  <a:pt x="556387" y="44703"/>
                </a:moveTo>
                <a:lnTo>
                  <a:pt x="538807" y="44804"/>
                </a:lnTo>
                <a:lnTo>
                  <a:pt x="546961" y="49490"/>
                </a:lnTo>
                <a:lnTo>
                  <a:pt x="553974" y="45338"/>
                </a:lnTo>
                <a:lnTo>
                  <a:pt x="556395" y="45338"/>
                </a:lnTo>
                <a:lnTo>
                  <a:pt x="556387" y="44703"/>
                </a:lnTo>
                <a:close/>
              </a:path>
              <a:path w="566419" h="100330">
                <a:moveTo>
                  <a:pt x="480060" y="0"/>
                </a:moveTo>
                <a:lnTo>
                  <a:pt x="477138" y="762"/>
                </a:lnTo>
                <a:lnTo>
                  <a:pt x="474599" y="5334"/>
                </a:lnTo>
                <a:lnTo>
                  <a:pt x="475361" y="8255"/>
                </a:lnTo>
                <a:lnTo>
                  <a:pt x="477647" y="9651"/>
                </a:lnTo>
                <a:lnTo>
                  <a:pt x="538807" y="44804"/>
                </a:lnTo>
                <a:lnTo>
                  <a:pt x="557732" y="44703"/>
                </a:lnTo>
                <a:lnTo>
                  <a:pt x="482346" y="1397"/>
                </a:lnTo>
                <a:lnTo>
                  <a:pt x="480060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7126" y="3163442"/>
            <a:ext cx="1094105" cy="381000"/>
          </a:xfrm>
          <a:prstGeom prst="rect">
            <a:avLst/>
          </a:prstGeom>
          <a:solidFill>
            <a:srgbClr val="719FDC"/>
          </a:solidFill>
          <a:ln w="6350">
            <a:solidFill>
              <a:srgbClr val="002C5F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AES128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7126" y="3827017"/>
            <a:ext cx="1094105" cy="250825"/>
          </a:xfrm>
          <a:prstGeom prst="rect">
            <a:avLst/>
          </a:prstGeom>
          <a:solidFill>
            <a:srgbClr val="FFFFFF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032B5F"/>
                </a:solidFill>
                <a:latin typeface="Verdana"/>
                <a:cs typeface="Verdana"/>
              </a:rPr>
              <a:t>ENC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73602" y="2877185"/>
            <a:ext cx="99695" cy="286385"/>
          </a:xfrm>
          <a:custGeom>
            <a:avLst/>
            <a:gdLst/>
            <a:ahLst/>
            <a:cxnLst/>
            <a:rect l="l" t="t" r="r" b="b"/>
            <a:pathLst>
              <a:path w="99695" h="286385">
                <a:moveTo>
                  <a:pt x="5842" y="190880"/>
                </a:moveTo>
                <a:lnTo>
                  <a:pt x="3556" y="191897"/>
                </a:lnTo>
                <a:lnTo>
                  <a:pt x="1143" y="193039"/>
                </a:lnTo>
                <a:lnTo>
                  <a:pt x="0" y="195834"/>
                </a:lnTo>
                <a:lnTo>
                  <a:pt x="1143" y="198247"/>
                </a:lnTo>
                <a:lnTo>
                  <a:pt x="40386" y="286257"/>
                </a:lnTo>
                <a:lnTo>
                  <a:pt x="46958" y="277367"/>
                </a:lnTo>
                <a:lnTo>
                  <a:pt x="46101" y="277367"/>
                </a:lnTo>
                <a:lnTo>
                  <a:pt x="36703" y="276351"/>
                </a:lnTo>
                <a:lnTo>
                  <a:pt x="38589" y="258955"/>
                </a:lnTo>
                <a:lnTo>
                  <a:pt x="9779" y="194310"/>
                </a:lnTo>
                <a:lnTo>
                  <a:pt x="8763" y="191897"/>
                </a:lnTo>
                <a:lnTo>
                  <a:pt x="5842" y="190880"/>
                </a:lnTo>
                <a:close/>
              </a:path>
              <a:path w="99695" h="286385">
                <a:moveTo>
                  <a:pt x="38589" y="258955"/>
                </a:moveTo>
                <a:lnTo>
                  <a:pt x="36703" y="276351"/>
                </a:lnTo>
                <a:lnTo>
                  <a:pt x="46101" y="277367"/>
                </a:lnTo>
                <a:lnTo>
                  <a:pt x="46363" y="274954"/>
                </a:lnTo>
                <a:lnTo>
                  <a:pt x="45720" y="274954"/>
                </a:lnTo>
                <a:lnTo>
                  <a:pt x="37592" y="274065"/>
                </a:lnTo>
                <a:lnTo>
                  <a:pt x="42414" y="267538"/>
                </a:lnTo>
                <a:lnTo>
                  <a:pt x="38589" y="258955"/>
                </a:lnTo>
                <a:close/>
              </a:path>
              <a:path w="99695" h="286385">
                <a:moveTo>
                  <a:pt x="94487" y="200532"/>
                </a:moveTo>
                <a:lnTo>
                  <a:pt x="91567" y="200913"/>
                </a:lnTo>
                <a:lnTo>
                  <a:pt x="90043" y="203073"/>
                </a:lnTo>
                <a:lnTo>
                  <a:pt x="47994" y="259986"/>
                </a:lnTo>
                <a:lnTo>
                  <a:pt x="46101" y="277367"/>
                </a:lnTo>
                <a:lnTo>
                  <a:pt x="46958" y="277367"/>
                </a:lnTo>
                <a:lnTo>
                  <a:pt x="97662" y="208787"/>
                </a:lnTo>
                <a:lnTo>
                  <a:pt x="99187" y="206628"/>
                </a:lnTo>
                <a:lnTo>
                  <a:pt x="98806" y="203707"/>
                </a:lnTo>
                <a:lnTo>
                  <a:pt x="96647" y="202056"/>
                </a:lnTo>
                <a:lnTo>
                  <a:pt x="94487" y="200532"/>
                </a:lnTo>
                <a:close/>
              </a:path>
              <a:path w="99695" h="286385">
                <a:moveTo>
                  <a:pt x="42414" y="267538"/>
                </a:moveTo>
                <a:lnTo>
                  <a:pt x="37592" y="274065"/>
                </a:lnTo>
                <a:lnTo>
                  <a:pt x="45720" y="274954"/>
                </a:lnTo>
                <a:lnTo>
                  <a:pt x="42414" y="267538"/>
                </a:lnTo>
                <a:close/>
              </a:path>
              <a:path w="99695" h="286385">
                <a:moveTo>
                  <a:pt x="47994" y="259986"/>
                </a:moveTo>
                <a:lnTo>
                  <a:pt x="42414" y="267538"/>
                </a:lnTo>
                <a:lnTo>
                  <a:pt x="45720" y="274954"/>
                </a:lnTo>
                <a:lnTo>
                  <a:pt x="46363" y="274954"/>
                </a:lnTo>
                <a:lnTo>
                  <a:pt x="47994" y="259986"/>
                </a:lnTo>
                <a:close/>
              </a:path>
              <a:path w="99695" h="286385">
                <a:moveTo>
                  <a:pt x="66675" y="0"/>
                </a:moveTo>
                <a:lnTo>
                  <a:pt x="38589" y="258955"/>
                </a:lnTo>
                <a:lnTo>
                  <a:pt x="42414" y="267538"/>
                </a:lnTo>
                <a:lnTo>
                  <a:pt x="47994" y="259986"/>
                </a:lnTo>
                <a:lnTo>
                  <a:pt x="76200" y="1015"/>
                </a:lnTo>
                <a:lnTo>
                  <a:pt x="66675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3316" y="3544442"/>
            <a:ext cx="99695" cy="282575"/>
          </a:xfrm>
          <a:custGeom>
            <a:avLst/>
            <a:gdLst/>
            <a:ahLst/>
            <a:cxnLst/>
            <a:rect l="l" t="t" r="r" b="b"/>
            <a:pathLst>
              <a:path w="99695" h="282575">
                <a:moveTo>
                  <a:pt x="5333" y="191516"/>
                </a:moveTo>
                <a:lnTo>
                  <a:pt x="3047" y="192786"/>
                </a:lnTo>
                <a:lnTo>
                  <a:pt x="761" y="194183"/>
                </a:lnTo>
                <a:lnTo>
                  <a:pt x="0" y="197104"/>
                </a:lnTo>
                <a:lnTo>
                  <a:pt x="49910" y="282575"/>
                </a:lnTo>
                <a:lnTo>
                  <a:pt x="55383" y="273177"/>
                </a:lnTo>
                <a:lnTo>
                  <a:pt x="45084" y="273177"/>
                </a:lnTo>
                <a:lnTo>
                  <a:pt x="45084" y="255524"/>
                </a:lnTo>
                <a:lnTo>
                  <a:pt x="9525" y="194564"/>
                </a:lnTo>
                <a:lnTo>
                  <a:pt x="8254" y="192278"/>
                </a:lnTo>
                <a:lnTo>
                  <a:pt x="5333" y="191516"/>
                </a:lnTo>
                <a:close/>
              </a:path>
              <a:path w="99695" h="282575">
                <a:moveTo>
                  <a:pt x="45085" y="255524"/>
                </a:moveTo>
                <a:lnTo>
                  <a:pt x="45084" y="273177"/>
                </a:lnTo>
                <a:lnTo>
                  <a:pt x="54609" y="273177"/>
                </a:lnTo>
                <a:lnTo>
                  <a:pt x="54609" y="270764"/>
                </a:lnTo>
                <a:lnTo>
                  <a:pt x="45719" y="270764"/>
                </a:lnTo>
                <a:lnTo>
                  <a:pt x="49847" y="263688"/>
                </a:lnTo>
                <a:lnTo>
                  <a:pt x="45085" y="255524"/>
                </a:lnTo>
                <a:close/>
              </a:path>
              <a:path w="99695" h="282575">
                <a:moveTo>
                  <a:pt x="94487" y="191516"/>
                </a:moveTo>
                <a:lnTo>
                  <a:pt x="91567" y="192278"/>
                </a:lnTo>
                <a:lnTo>
                  <a:pt x="90169" y="194564"/>
                </a:lnTo>
                <a:lnTo>
                  <a:pt x="54609" y="255524"/>
                </a:lnTo>
                <a:lnTo>
                  <a:pt x="54609" y="273177"/>
                </a:lnTo>
                <a:lnTo>
                  <a:pt x="55383" y="273177"/>
                </a:lnTo>
                <a:lnTo>
                  <a:pt x="99694" y="197104"/>
                </a:lnTo>
                <a:lnTo>
                  <a:pt x="98932" y="194183"/>
                </a:lnTo>
                <a:lnTo>
                  <a:pt x="96646" y="192786"/>
                </a:lnTo>
                <a:lnTo>
                  <a:pt x="94487" y="191516"/>
                </a:lnTo>
                <a:close/>
              </a:path>
              <a:path w="99695" h="282575">
                <a:moveTo>
                  <a:pt x="49847" y="263688"/>
                </a:moveTo>
                <a:lnTo>
                  <a:pt x="45719" y="270764"/>
                </a:lnTo>
                <a:lnTo>
                  <a:pt x="53975" y="270764"/>
                </a:lnTo>
                <a:lnTo>
                  <a:pt x="49847" y="263688"/>
                </a:lnTo>
                <a:close/>
              </a:path>
              <a:path w="99695" h="282575">
                <a:moveTo>
                  <a:pt x="54609" y="255524"/>
                </a:moveTo>
                <a:lnTo>
                  <a:pt x="49847" y="263688"/>
                </a:lnTo>
                <a:lnTo>
                  <a:pt x="53975" y="270764"/>
                </a:lnTo>
                <a:lnTo>
                  <a:pt x="54609" y="270764"/>
                </a:lnTo>
                <a:lnTo>
                  <a:pt x="54609" y="255524"/>
                </a:lnTo>
                <a:close/>
              </a:path>
              <a:path w="99695" h="282575">
                <a:moveTo>
                  <a:pt x="54609" y="0"/>
                </a:moveTo>
                <a:lnTo>
                  <a:pt x="45084" y="0"/>
                </a:lnTo>
                <a:lnTo>
                  <a:pt x="45085" y="255524"/>
                </a:lnTo>
                <a:lnTo>
                  <a:pt x="49847" y="263688"/>
                </a:lnTo>
                <a:lnTo>
                  <a:pt x="54609" y="255524"/>
                </a:lnTo>
                <a:lnTo>
                  <a:pt x="54609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51101" y="4427092"/>
            <a:ext cx="666750" cy="250825"/>
          </a:xfrm>
          <a:prstGeom prst="rect">
            <a:avLst/>
          </a:prstGeom>
          <a:solidFill>
            <a:srgbClr val="EBF0DE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DATA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02204" y="4306442"/>
            <a:ext cx="551815" cy="495300"/>
          </a:xfrm>
          <a:custGeom>
            <a:avLst/>
            <a:gdLst/>
            <a:ahLst/>
            <a:cxnLst/>
            <a:rect l="l" t="t" r="r" b="b"/>
            <a:pathLst>
              <a:path w="551814" h="495300">
                <a:moveTo>
                  <a:pt x="275589" y="0"/>
                </a:moveTo>
                <a:lnTo>
                  <a:pt x="226034" y="3989"/>
                </a:lnTo>
                <a:lnTo>
                  <a:pt x="179399" y="15492"/>
                </a:lnTo>
                <a:lnTo>
                  <a:pt x="136463" y="33810"/>
                </a:lnTo>
                <a:lnTo>
                  <a:pt x="98002" y="58242"/>
                </a:lnTo>
                <a:lnTo>
                  <a:pt x="64792" y="88089"/>
                </a:lnTo>
                <a:lnTo>
                  <a:pt x="37610" y="122653"/>
                </a:lnTo>
                <a:lnTo>
                  <a:pt x="17233" y="161234"/>
                </a:lnTo>
                <a:lnTo>
                  <a:pt x="4437" y="203133"/>
                </a:lnTo>
                <a:lnTo>
                  <a:pt x="0" y="247649"/>
                </a:lnTo>
                <a:lnTo>
                  <a:pt x="4437" y="292166"/>
                </a:lnTo>
                <a:lnTo>
                  <a:pt x="17233" y="334065"/>
                </a:lnTo>
                <a:lnTo>
                  <a:pt x="37610" y="372646"/>
                </a:lnTo>
                <a:lnTo>
                  <a:pt x="64792" y="407210"/>
                </a:lnTo>
                <a:lnTo>
                  <a:pt x="98002" y="437057"/>
                </a:lnTo>
                <a:lnTo>
                  <a:pt x="136463" y="461489"/>
                </a:lnTo>
                <a:lnTo>
                  <a:pt x="179399" y="479807"/>
                </a:lnTo>
                <a:lnTo>
                  <a:pt x="226034" y="491310"/>
                </a:lnTo>
                <a:lnTo>
                  <a:pt x="275589" y="495299"/>
                </a:lnTo>
                <a:lnTo>
                  <a:pt x="325150" y="491310"/>
                </a:lnTo>
                <a:lnTo>
                  <a:pt x="371796" y="479807"/>
                </a:lnTo>
                <a:lnTo>
                  <a:pt x="414749" y="461489"/>
                </a:lnTo>
                <a:lnTo>
                  <a:pt x="453230" y="437057"/>
                </a:lnTo>
                <a:lnTo>
                  <a:pt x="486461" y="407210"/>
                </a:lnTo>
                <a:lnTo>
                  <a:pt x="513663" y="372646"/>
                </a:lnTo>
                <a:lnTo>
                  <a:pt x="534057" y="334065"/>
                </a:lnTo>
                <a:lnTo>
                  <a:pt x="546864" y="292166"/>
                </a:lnTo>
                <a:lnTo>
                  <a:pt x="551307" y="247649"/>
                </a:lnTo>
                <a:lnTo>
                  <a:pt x="546864" y="203133"/>
                </a:lnTo>
                <a:lnTo>
                  <a:pt x="534057" y="161234"/>
                </a:lnTo>
                <a:lnTo>
                  <a:pt x="513663" y="122653"/>
                </a:lnTo>
                <a:lnTo>
                  <a:pt x="486461" y="88089"/>
                </a:lnTo>
                <a:lnTo>
                  <a:pt x="453230" y="58242"/>
                </a:lnTo>
                <a:lnTo>
                  <a:pt x="414749" y="33810"/>
                </a:lnTo>
                <a:lnTo>
                  <a:pt x="371796" y="15492"/>
                </a:lnTo>
                <a:lnTo>
                  <a:pt x="325150" y="3989"/>
                </a:lnTo>
                <a:lnTo>
                  <a:pt x="275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2204" y="4306442"/>
            <a:ext cx="551815" cy="495300"/>
          </a:xfrm>
          <a:custGeom>
            <a:avLst/>
            <a:gdLst/>
            <a:ahLst/>
            <a:cxnLst/>
            <a:rect l="l" t="t" r="r" b="b"/>
            <a:pathLst>
              <a:path w="551814" h="495300">
                <a:moveTo>
                  <a:pt x="0" y="247649"/>
                </a:moveTo>
                <a:lnTo>
                  <a:pt x="4437" y="203133"/>
                </a:lnTo>
                <a:lnTo>
                  <a:pt x="17233" y="161234"/>
                </a:lnTo>
                <a:lnTo>
                  <a:pt x="37610" y="122653"/>
                </a:lnTo>
                <a:lnTo>
                  <a:pt x="64792" y="88089"/>
                </a:lnTo>
                <a:lnTo>
                  <a:pt x="98002" y="58242"/>
                </a:lnTo>
                <a:lnTo>
                  <a:pt x="136463" y="33810"/>
                </a:lnTo>
                <a:lnTo>
                  <a:pt x="179399" y="15492"/>
                </a:lnTo>
                <a:lnTo>
                  <a:pt x="226034" y="3989"/>
                </a:lnTo>
                <a:lnTo>
                  <a:pt x="275589" y="0"/>
                </a:lnTo>
                <a:lnTo>
                  <a:pt x="325150" y="3989"/>
                </a:lnTo>
                <a:lnTo>
                  <a:pt x="371796" y="15492"/>
                </a:lnTo>
                <a:lnTo>
                  <a:pt x="414749" y="33810"/>
                </a:lnTo>
                <a:lnTo>
                  <a:pt x="453230" y="58242"/>
                </a:lnTo>
                <a:lnTo>
                  <a:pt x="486461" y="88089"/>
                </a:lnTo>
                <a:lnTo>
                  <a:pt x="513663" y="122653"/>
                </a:lnTo>
                <a:lnTo>
                  <a:pt x="534057" y="161234"/>
                </a:lnTo>
                <a:lnTo>
                  <a:pt x="546864" y="203133"/>
                </a:lnTo>
                <a:lnTo>
                  <a:pt x="551307" y="247649"/>
                </a:lnTo>
                <a:lnTo>
                  <a:pt x="546864" y="292166"/>
                </a:lnTo>
                <a:lnTo>
                  <a:pt x="534057" y="334065"/>
                </a:lnTo>
                <a:lnTo>
                  <a:pt x="513663" y="372646"/>
                </a:lnTo>
                <a:lnTo>
                  <a:pt x="486461" y="407210"/>
                </a:lnTo>
                <a:lnTo>
                  <a:pt x="453230" y="437057"/>
                </a:lnTo>
                <a:lnTo>
                  <a:pt x="414749" y="461489"/>
                </a:lnTo>
                <a:lnTo>
                  <a:pt x="371796" y="479807"/>
                </a:lnTo>
                <a:lnTo>
                  <a:pt x="325150" y="491310"/>
                </a:lnTo>
                <a:lnTo>
                  <a:pt x="275589" y="495299"/>
                </a:lnTo>
                <a:lnTo>
                  <a:pt x="226034" y="491310"/>
                </a:lnTo>
                <a:lnTo>
                  <a:pt x="179399" y="479807"/>
                </a:lnTo>
                <a:lnTo>
                  <a:pt x="136463" y="461489"/>
                </a:lnTo>
                <a:lnTo>
                  <a:pt x="98002" y="437057"/>
                </a:lnTo>
                <a:lnTo>
                  <a:pt x="64792" y="407210"/>
                </a:lnTo>
                <a:lnTo>
                  <a:pt x="37610" y="372646"/>
                </a:lnTo>
                <a:lnTo>
                  <a:pt x="17233" y="334065"/>
                </a:lnTo>
                <a:lnTo>
                  <a:pt x="4437" y="292166"/>
                </a:lnTo>
                <a:lnTo>
                  <a:pt x="0" y="247649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1852" y="4077080"/>
            <a:ext cx="98552" cy="229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7851" y="4503673"/>
            <a:ext cx="284480" cy="100330"/>
          </a:xfrm>
          <a:custGeom>
            <a:avLst/>
            <a:gdLst/>
            <a:ahLst/>
            <a:cxnLst/>
            <a:rect l="l" t="t" r="r" b="b"/>
            <a:pathLst>
              <a:path w="284480" h="100329">
                <a:moveTo>
                  <a:pt x="257287" y="55020"/>
                </a:moveTo>
                <a:lnTo>
                  <a:pt x="196087" y="90296"/>
                </a:lnTo>
                <a:lnTo>
                  <a:pt x="193801" y="91567"/>
                </a:lnTo>
                <a:lnTo>
                  <a:pt x="193040" y="94487"/>
                </a:lnTo>
                <a:lnTo>
                  <a:pt x="195580" y="99059"/>
                </a:lnTo>
                <a:lnTo>
                  <a:pt x="198500" y="99821"/>
                </a:lnTo>
                <a:lnTo>
                  <a:pt x="200787" y="98551"/>
                </a:lnTo>
                <a:lnTo>
                  <a:pt x="276194" y="55118"/>
                </a:lnTo>
                <a:lnTo>
                  <a:pt x="257287" y="55020"/>
                </a:lnTo>
                <a:close/>
              </a:path>
              <a:path w="284480" h="100329">
                <a:moveTo>
                  <a:pt x="265412" y="50337"/>
                </a:moveTo>
                <a:lnTo>
                  <a:pt x="257287" y="55020"/>
                </a:lnTo>
                <a:lnTo>
                  <a:pt x="274828" y="55118"/>
                </a:lnTo>
                <a:lnTo>
                  <a:pt x="274836" y="54482"/>
                </a:lnTo>
                <a:lnTo>
                  <a:pt x="272415" y="54482"/>
                </a:lnTo>
                <a:lnTo>
                  <a:pt x="265412" y="50337"/>
                </a:lnTo>
                <a:close/>
              </a:path>
              <a:path w="284480" h="100329">
                <a:moveTo>
                  <a:pt x="199136" y="0"/>
                </a:moveTo>
                <a:lnTo>
                  <a:pt x="196215" y="762"/>
                </a:lnTo>
                <a:lnTo>
                  <a:pt x="193421" y="5333"/>
                </a:lnTo>
                <a:lnTo>
                  <a:pt x="194182" y="8255"/>
                </a:lnTo>
                <a:lnTo>
                  <a:pt x="196469" y="9525"/>
                </a:lnTo>
                <a:lnTo>
                  <a:pt x="257231" y="45494"/>
                </a:lnTo>
                <a:lnTo>
                  <a:pt x="274955" y="45593"/>
                </a:lnTo>
                <a:lnTo>
                  <a:pt x="274828" y="55118"/>
                </a:lnTo>
                <a:lnTo>
                  <a:pt x="276194" y="55118"/>
                </a:lnTo>
                <a:lnTo>
                  <a:pt x="284353" y="50418"/>
                </a:lnTo>
                <a:lnTo>
                  <a:pt x="201294" y="1396"/>
                </a:lnTo>
                <a:lnTo>
                  <a:pt x="199136" y="0"/>
                </a:lnTo>
                <a:close/>
              </a:path>
              <a:path w="284480" h="100329">
                <a:moveTo>
                  <a:pt x="0" y="44068"/>
                </a:moveTo>
                <a:lnTo>
                  <a:pt x="0" y="53593"/>
                </a:lnTo>
                <a:lnTo>
                  <a:pt x="257287" y="55020"/>
                </a:lnTo>
                <a:lnTo>
                  <a:pt x="265412" y="50337"/>
                </a:lnTo>
                <a:lnTo>
                  <a:pt x="257231" y="45494"/>
                </a:lnTo>
                <a:lnTo>
                  <a:pt x="0" y="44068"/>
                </a:lnTo>
                <a:close/>
              </a:path>
              <a:path w="284480" h="100329">
                <a:moveTo>
                  <a:pt x="272542" y="46227"/>
                </a:moveTo>
                <a:lnTo>
                  <a:pt x="265412" y="50337"/>
                </a:lnTo>
                <a:lnTo>
                  <a:pt x="272415" y="54482"/>
                </a:lnTo>
                <a:lnTo>
                  <a:pt x="272542" y="46227"/>
                </a:lnTo>
                <a:close/>
              </a:path>
              <a:path w="284480" h="100329">
                <a:moveTo>
                  <a:pt x="274946" y="46227"/>
                </a:moveTo>
                <a:lnTo>
                  <a:pt x="272542" y="46227"/>
                </a:lnTo>
                <a:lnTo>
                  <a:pt x="272415" y="54482"/>
                </a:lnTo>
                <a:lnTo>
                  <a:pt x="274836" y="54482"/>
                </a:lnTo>
                <a:lnTo>
                  <a:pt x="274946" y="46227"/>
                </a:lnTo>
                <a:close/>
              </a:path>
              <a:path w="284480" h="100329">
                <a:moveTo>
                  <a:pt x="257231" y="45494"/>
                </a:moveTo>
                <a:lnTo>
                  <a:pt x="265412" y="50337"/>
                </a:lnTo>
                <a:lnTo>
                  <a:pt x="272542" y="46227"/>
                </a:lnTo>
                <a:lnTo>
                  <a:pt x="274946" y="46227"/>
                </a:lnTo>
                <a:lnTo>
                  <a:pt x="274955" y="45593"/>
                </a:lnTo>
                <a:lnTo>
                  <a:pt x="257231" y="45494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76651" y="5122417"/>
            <a:ext cx="1094105" cy="250825"/>
          </a:xfrm>
          <a:prstGeom prst="rect">
            <a:avLst/>
          </a:prstGeom>
          <a:solidFill>
            <a:srgbClr val="85A346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DATA_ENC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2045" y="4800980"/>
            <a:ext cx="99060" cy="321945"/>
          </a:xfrm>
          <a:custGeom>
            <a:avLst/>
            <a:gdLst/>
            <a:ahLst/>
            <a:cxnLst/>
            <a:rect l="l" t="t" r="r" b="b"/>
            <a:pathLst>
              <a:path w="99060" h="321945">
                <a:moveTo>
                  <a:pt x="4445" y="237490"/>
                </a:moveTo>
                <a:lnTo>
                  <a:pt x="381" y="240792"/>
                </a:lnTo>
                <a:lnTo>
                  <a:pt x="0" y="243840"/>
                </a:lnTo>
                <a:lnTo>
                  <a:pt x="1651" y="245872"/>
                </a:lnTo>
                <a:lnTo>
                  <a:pt x="61468" y="321437"/>
                </a:lnTo>
                <a:lnTo>
                  <a:pt x="64981" y="312801"/>
                </a:lnTo>
                <a:lnTo>
                  <a:pt x="55372" y="312801"/>
                </a:lnTo>
                <a:lnTo>
                  <a:pt x="52865" y="295188"/>
                </a:lnTo>
                <a:lnTo>
                  <a:pt x="9143" y="239903"/>
                </a:lnTo>
                <a:lnTo>
                  <a:pt x="7493" y="237871"/>
                </a:lnTo>
                <a:lnTo>
                  <a:pt x="4445" y="237490"/>
                </a:lnTo>
                <a:close/>
              </a:path>
              <a:path w="99060" h="321945">
                <a:moveTo>
                  <a:pt x="52865" y="295188"/>
                </a:moveTo>
                <a:lnTo>
                  <a:pt x="55372" y="312801"/>
                </a:lnTo>
                <a:lnTo>
                  <a:pt x="64770" y="311404"/>
                </a:lnTo>
                <a:lnTo>
                  <a:pt x="64607" y="310261"/>
                </a:lnTo>
                <a:lnTo>
                  <a:pt x="55753" y="310261"/>
                </a:lnTo>
                <a:lnTo>
                  <a:pt x="58824" y="302723"/>
                </a:lnTo>
                <a:lnTo>
                  <a:pt x="52865" y="295188"/>
                </a:lnTo>
                <a:close/>
              </a:path>
              <a:path w="99060" h="321945">
                <a:moveTo>
                  <a:pt x="92709" y="224917"/>
                </a:moveTo>
                <a:lnTo>
                  <a:pt x="89916" y="226187"/>
                </a:lnTo>
                <a:lnTo>
                  <a:pt x="89027" y="228600"/>
                </a:lnTo>
                <a:lnTo>
                  <a:pt x="62315" y="294156"/>
                </a:lnTo>
                <a:lnTo>
                  <a:pt x="64770" y="311404"/>
                </a:lnTo>
                <a:lnTo>
                  <a:pt x="55372" y="312801"/>
                </a:lnTo>
                <a:lnTo>
                  <a:pt x="64981" y="312801"/>
                </a:lnTo>
                <a:lnTo>
                  <a:pt x="97790" y="232156"/>
                </a:lnTo>
                <a:lnTo>
                  <a:pt x="98806" y="229743"/>
                </a:lnTo>
                <a:lnTo>
                  <a:pt x="97663" y="226949"/>
                </a:lnTo>
                <a:lnTo>
                  <a:pt x="95123" y="225933"/>
                </a:lnTo>
                <a:lnTo>
                  <a:pt x="92709" y="224917"/>
                </a:lnTo>
                <a:close/>
              </a:path>
              <a:path w="99060" h="321945">
                <a:moveTo>
                  <a:pt x="58824" y="302723"/>
                </a:moveTo>
                <a:lnTo>
                  <a:pt x="55753" y="310261"/>
                </a:lnTo>
                <a:lnTo>
                  <a:pt x="63881" y="309118"/>
                </a:lnTo>
                <a:lnTo>
                  <a:pt x="58824" y="302723"/>
                </a:lnTo>
                <a:close/>
              </a:path>
              <a:path w="99060" h="321945">
                <a:moveTo>
                  <a:pt x="62315" y="294156"/>
                </a:moveTo>
                <a:lnTo>
                  <a:pt x="58824" y="302723"/>
                </a:lnTo>
                <a:lnTo>
                  <a:pt x="63881" y="309118"/>
                </a:lnTo>
                <a:lnTo>
                  <a:pt x="55753" y="310261"/>
                </a:lnTo>
                <a:lnTo>
                  <a:pt x="64607" y="310261"/>
                </a:lnTo>
                <a:lnTo>
                  <a:pt x="62315" y="294156"/>
                </a:lnTo>
                <a:close/>
              </a:path>
              <a:path w="99060" h="321945">
                <a:moveTo>
                  <a:pt x="20447" y="0"/>
                </a:moveTo>
                <a:lnTo>
                  <a:pt x="11049" y="1397"/>
                </a:lnTo>
                <a:lnTo>
                  <a:pt x="52865" y="295188"/>
                </a:lnTo>
                <a:lnTo>
                  <a:pt x="58824" y="302723"/>
                </a:lnTo>
                <a:lnTo>
                  <a:pt x="62315" y="294156"/>
                </a:lnTo>
                <a:lnTo>
                  <a:pt x="20447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86002" y="3226942"/>
            <a:ext cx="1094105" cy="250825"/>
          </a:xfrm>
          <a:prstGeom prst="rect">
            <a:avLst/>
          </a:prstGeom>
          <a:solidFill>
            <a:srgbClr val="FFFFFF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032B5F"/>
                </a:solidFill>
                <a:latin typeface="Verdana"/>
                <a:cs typeface="Verdana"/>
              </a:rPr>
              <a:t>PRIVATE</a:t>
            </a:r>
            <a:r>
              <a:rPr sz="10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KEY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79726" y="3303523"/>
            <a:ext cx="287655" cy="100330"/>
          </a:xfrm>
          <a:custGeom>
            <a:avLst/>
            <a:gdLst/>
            <a:ahLst/>
            <a:cxnLst/>
            <a:rect l="l" t="t" r="r" b="b"/>
            <a:pathLst>
              <a:path w="287655" h="100329">
                <a:moveTo>
                  <a:pt x="260333" y="55021"/>
                </a:moveTo>
                <a:lnTo>
                  <a:pt x="199136" y="90297"/>
                </a:lnTo>
                <a:lnTo>
                  <a:pt x="196850" y="91566"/>
                </a:lnTo>
                <a:lnTo>
                  <a:pt x="196087" y="94487"/>
                </a:lnTo>
                <a:lnTo>
                  <a:pt x="198628" y="99060"/>
                </a:lnTo>
                <a:lnTo>
                  <a:pt x="201549" y="99822"/>
                </a:lnTo>
                <a:lnTo>
                  <a:pt x="203835" y="98551"/>
                </a:lnTo>
                <a:lnTo>
                  <a:pt x="279242" y="55117"/>
                </a:lnTo>
                <a:lnTo>
                  <a:pt x="260333" y="55021"/>
                </a:lnTo>
                <a:close/>
              </a:path>
              <a:path w="287655" h="100329">
                <a:moveTo>
                  <a:pt x="268460" y="50337"/>
                </a:moveTo>
                <a:lnTo>
                  <a:pt x="260333" y="55021"/>
                </a:lnTo>
                <a:lnTo>
                  <a:pt x="277875" y="55117"/>
                </a:lnTo>
                <a:lnTo>
                  <a:pt x="277884" y="54483"/>
                </a:lnTo>
                <a:lnTo>
                  <a:pt x="275463" y="54483"/>
                </a:lnTo>
                <a:lnTo>
                  <a:pt x="268460" y="50337"/>
                </a:lnTo>
                <a:close/>
              </a:path>
              <a:path w="287655" h="100329">
                <a:moveTo>
                  <a:pt x="202184" y="0"/>
                </a:moveTo>
                <a:lnTo>
                  <a:pt x="199262" y="762"/>
                </a:lnTo>
                <a:lnTo>
                  <a:pt x="196469" y="5334"/>
                </a:lnTo>
                <a:lnTo>
                  <a:pt x="197231" y="8254"/>
                </a:lnTo>
                <a:lnTo>
                  <a:pt x="199517" y="9525"/>
                </a:lnTo>
                <a:lnTo>
                  <a:pt x="260281" y="45495"/>
                </a:lnTo>
                <a:lnTo>
                  <a:pt x="278003" y="45592"/>
                </a:lnTo>
                <a:lnTo>
                  <a:pt x="277875" y="55117"/>
                </a:lnTo>
                <a:lnTo>
                  <a:pt x="279242" y="55117"/>
                </a:lnTo>
                <a:lnTo>
                  <a:pt x="287400" y="50418"/>
                </a:lnTo>
                <a:lnTo>
                  <a:pt x="204343" y="1397"/>
                </a:lnTo>
                <a:lnTo>
                  <a:pt x="202184" y="0"/>
                </a:lnTo>
                <a:close/>
              </a:path>
              <a:path w="287655" h="100329">
                <a:moveTo>
                  <a:pt x="0" y="44068"/>
                </a:moveTo>
                <a:lnTo>
                  <a:pt x="0" y="53593"/>
                </a:lnTo>
                <a:lnTo>
                  <a:pt x="260333" y="55021"/>
                </a:lnTo>
                <a:lnTo>
                  <a:pt x="268460" y="50337"/>
                </a:lnTo>
                <a:lnTo>
                  <a:pt x="260281" y="45495"/>
                </a:lnTo>
                <a:lnTo>
                  <a:pt x="0" y="44068"/>
                </a:lnTo>
                <a:close/>
              </a:path>
              <a:path w="287655" h="100329">
                <a:moveTo>
                  <a:pt x="275590" y="46227"/>
                </a:moveTo>
                <a:lnTo>
                  <a:pt x="268460" y="50337"/>
                </a:lnTo>
                <a:lnTo>
                  <a:pt x="275463" y="54483"/>
                </a:lnTo>
                <a:lnTo>
                  <a:pt x="275590" y="46227"/>
                </a:lnTo>
                <a:close/>
              </a:path>
              <a:path w="287655" h="100329">
                <a:moveTo>
                  <a:pt x="277994" y="46227"/>
                </a:moveTo>
                <a:lnTo>
                  <a:pt x="275590" y="46227"/>
                </a:lnTo>
                <a:lnTo>
                  <a:pt x="275463" y="54483"/>
                </a:lnTo>
                <a:lnTo>
                  <a:pt x="277884" y="54483"/>
                </a:lnTo>
                <a:lnTo>
                  <a:pt x="277994" y="46227"/>
                </a:lnTo>
                <a:close/>
              </a:path>
              <a:path w="287655" h="100329">
                <a:moveTo>
                  <a:pt x="260281" y="45495"/>
                </a:moveTo>
                <a:lnTo>
                  <a:pt x="268460" y="50337"/>
                </a:lnTo>
                <a:lnTo>
                  <a:pt x="275590" y="46227"/>
                </a:lnTo>
                <a:lnTo>
                  <a:pt x="277994" y="46227"/>
                </a:lnTo>
                <a:lnTo>
                  <a:pt x="278003" y="45592"/>
                </a:lnTo>
                <a:lnTo>
                  <a:pt x="260281" y="45495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22617" y="1931542"/>
            <a:ext cx="1094105" cy="250825"/>
          </a:xfrm>
          <a:prstGeom prst="rect">
            <a:avLst/>
          </a:prstGeom>
          <a:solidFill>
            <a:srgbClr val="FFFFFF"/>
          </a:solidFill>
          <a:ln w="6350">
            <a:solidFill>
              <a:srgbClr val="032B5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PUBLIC</a:t>
            </a:r>
            <a:r>
              <a:rPr sz="10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KEY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10653" y="2391917"/>
            <a:ext cx="576580" cy="485775"/>
          </a:xfrm>
          <a:custGeom>
            <a:avLst/>
            <a:gdLst/>
            <a:ahLst/>
            <a:cxnLst/>
            <a:rect l="l" t="t" r="r" b="b"/>
            <a:pathLst>
              <a:path w="576579" h="485775">
                <a:moveTo>
                  <a:pt x="288036" y="0"/>
                </a:moveTo>
                <a:lnTo>
                  <a:pt x="236247" y="3912"/>
                </a:lnTo>
                <a:lnTo>
                  <a:pt x="187509" y="15191"/>
                </a:lnTo>
                <a:lnTo>
                  <a:pt x="142635" y="33151"/>
                </a:lnTo>
                <a:lnTo>
                  <a:pt x="102436" y="57107"/>
                </a:lnTo>
                <a:lnTo>
                  <a:pt x="67724" y="86373"/>
                </a:lnTo>
                <a:lnTo>
                  <a:pt x="39313" y="120264"/>
                </a:lnTo>
                <a:lnTo>
                  <a:pt x="18014" y="158093"/>
                </a:lnTo>
                <a:lnTo>
                  <a:pt x="4638" y="199175"/>
                </a:lnTo>
                <a:lnTo>
                  <a:pt x="0" y="242824"/>
                </a:lnTo>
                <a:lnTo>
                  <a:pt x="4638" y="286510"/>
                </a:lnTo>
                <a:lnTo>
                  <a:pt x="18014" y="327622"/>
                </a:lnTo>
                <a:lnTo>
                  <a:pt x="39313" y="365473"/>
                </a:lnTo>
                <a:lnTo>
                  <a:pt x="67724" y="399379"/>
                </a:lnTo>
                <a:lnTo>
                  <a:pt x="102436" y="428656"/>
                </a:lnTo>
                <a:lnTo>
                  <a:pt x="142635" y="452618"/>
                </a:lnTo>
                <a:lnTo>
                  <a:pt x="187509" y="470582"/>
                </a:lnTo>
                <a:lnTo>
                  <a:pt x="236247" y="481862"/>
                </a:lnTo>
                <a:lnTo>
                  <a:pt x="288036" y="485775"/>
                </a:lnTo>
                <a:lnTo>
                  <a:pt x="339824" y="481862"/>
                </a:lnTo>
                <a:lnTo>
                  <a:pt x="388562" y="470582"/>
                </a:lnTo>
                <a:lnTo>
                  <a:pt x="433436" y="452618"/>
                </a:lnTo>
                <a:lnTo>
                  <a:pt x="473635" y="428656"/>
                </a:lnTo>
                <a:lnTo>
                  <a:pt x="508347" y="399379"/>
                </a:lnTo>
                <a:lnTo>
                  <a:pt x="536758" y="365473"/>
                </a:lnTo>
                <a:lnTo>
                  <a:pt x="558057" y="327622"/>
                </a:lnTo>
                <a:lnTo>
                  <a:pt x="571433" y="286510"/>
                </a:lnTo>
                <a:lnTo>
                  <a:pt x="576072" y="242824"/>
                </a:lnTo>
                <a:lnTo>
                  <a:pt x="571433" y="199175"/>
                </a:lnTo>
                <a:lnTo>
                  <a:pt x="558057" y="158093"/>
                </a:lnTo>
                <a:lnTo>
                  <a:pt x="536758" y="120264"/>
                </a:lnTo>
                <a:lnTo>
                  <a:pt x="508347" y="86373"/>
                </a:lnTo>
                <a:lnTo>
                  <a:pt x="473635" y="57107"/>
                </a:lnTo>
                <a:lnTo>
                  <a:pt x="433436" y="33151"/>
                </a:lnTo>
                <a:lnTo>
                  <a:pt x="388562" y="15191"/>
                </a:lnTo>
                <a:lnTo>
                  <a:pt x="339824" y="3912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0653" y="2391917"/>
            <a:ext cx="576580" cy="485775"/>
          </a:xfrm>
          <a:custGeom>
            <a:avLst/>
            <a:gdLst/>
            <a:ahLst/>
            <a:cxnLst/>
            <a:rect l="l" t="t" r="r" b="b"/>
            <a:pathLst>
              <a:path w="576579" h="485775">
                <a:moveTo>
                  <a:pt x="0" y="242824"/>
                </a:moveTo>
                <a:lnTo>
                  <a:pt x="4638" y="199175"/>
                </a:lnTo>
                <a:lnTo>
                  <a:pt x="18014" y="158093"/>
                </a:lnTo>
                <a:lnTo>
                  <a:pt x="39313" y="120264"/>
                </a:lnTo>
                <a:lnTo>
                  <a:pt x="67724" y="86373"/>
                </a:lnTo>
                <a:lnTo>
                  <a:pt x="102436" y="57107"/>
                </a:lnTo>
                <a:lnTo>
                  <a:pt x="142635" y="33151"/>
                </a:lnTo>
                <a:lnTo>
                  <a:pt x="187509" y="15191"/>
                </a:lnTo>
                <a:lnTo>
                  <a:pt x="236247" y="3912"/>
                </a:lnTo>
                <a:lnTo>
                  <a:pt x="288036" y="0"/>
                </a:lnTo>
                <a:lnTo>
                  <a:pt x="339824" y="3912"/>
                </a:lnTo>
                <a:lnTo>
                  <a:pt x="388562" y="15191"/>
                </a:lnTo>
                <a:lnTo>
                  <a:pt x="433436" y="33151"/>
                </a:lnTo>
                <a:lnTo>
                  <a:pt x="473635" y="57107"/>
                </a:lnTo>
                <a:lnTo>
                  <a:pt x="508347" y="86373"/>
                </a:lnTo>
                <a:lnTo>
                  <a:pt x="536758" y="120264"/>
                </a:lnTo>
                <a:lnTo>
                  <a:pt x="558057" y="158093"/>
                </a:lnTo>
                <a:lnTo>
                  <a:pt x="571433" y="199175"/>
                </a:lnTo>
                <a:lnTo>
                  <a:pt x="576072" y="242824"/>
                </a:lnTo>
                <a:lnTo>
                  <a:pt x="571433" y="286510"/>
                </a:lnTo>
                <a:lnTo>
                  <a:pt x="558057" y="327622"/>
                </a:lnTo>
                <a:lnTo>
                  <a:pt x="536758" y="365473"/>
                </a:lnTo>
                <a:lnTo>
                  <a:pt x="508347" y="399379"/>
                </a:lnTo>
                <a:lnTo>
                  <a:pt x="473635" y="428656"/>
                </a:lnTo>
                <a:lnTo>
                  <a:pt x="433436" y="452618"/>
                </a:lnTo>
                <a:lnTo>
                  <a:pt x="388562" y="470582"/>
                </a:lnTo>
                <a:lnTo>
                  <a:pt x="339824" y="481862"/>
                </a:lnTo>
                <a:lnTo>
                  <a:pt x="288036" y="485775"/>
                </a:lnTo>
                <a:lnTo>
                  <a:pt x="236247" y="481862"/>
                </a:lnTo>
                <a:lnTo>
                  <a:pt x="187509" y="470582"/>
                </a:lnTo>
                <a:lnTo>
                  <a:pt x="142635" y="452618"/>
                </a:lnTo>
                <a:lnTo>
                  <a:pt x="102436" y="428656"/>
                </a:lnTo>
                <a:lnTo>
                  <a:pt x="67724" y="399379"/>
                </a:lnTo>
                <a:lnTo>
                  <a:pt x="39313" y="365473"/>
                </a:lnTo>
                <a:lnTo>
                  <a:pt x="18014" y="327622"/>
                </a:lnTo>
                <a:lnTo>
                  <a:pt x="4638" y="286510"/>
                </a:lnTo>
                <a:lnTo>
                  <a:pt x="0" y="242824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37475" y="2181732"/>
            <a:ext cx="98805" cy="2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78117" y="2512567"/>
            <a:ext cx="666750" cy="250825"/>
          </a:xfrm>
          <a:prstGeom prst="rect">
            <a:avLst/>
          </a:prstGeom>
          <a:solidFill>
            <a:srgbClr val="E05F51"/>
          </a:solidFill>
          <a:ln w="6350">
            <a:solidFill>
              <a:srgbClr val="032B5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RLC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44741" y="2585339"/>
            <a:ext cx="566420" cy="100330"/>
          </a:xfrm>
          <a:custGeom>
            <a:avLst/>
            <a:gdLst/>
            <a:ahLst/>
            <a:cxnLst/>
            <a:rect l="l" t="t" r="r" b="b"/>
            <a:pathLst>
              <a:path w="566420" h="100330">
                <a:moveTo>
                  <a:pt x="557744" y="44703"/>
                </a:moveTo>
                <a:lnTo>
                  <a:pt x="556513" y="44703"/>
                </a:lnTo>
                <a:lnTo>
                  <a:pt x="556513" y="54228"/>
                </a:lnTo>
                <a:lnTo>
                  <a:pt x="538913" y="54329"/>
                </a:lnTo>
                <a:lnTo>
                  <a:pt x="478154" y="90297"/>
                </a:lnTo>
                <a:lnTo>
                  <a:pt x="475868" y="91566"/>
                </a:lnTo>
                <a:lnTo>
                  <a:pt x="475106" y="94487"/>
                </a:lnTo>
                <a:lnTo>
                  <a:pt x="476376" y="96774"/>
                </a:lnTo>
                <a:lnTo>
                  <a:pt x="477774" y="99060"/>
                </a:lnTo>
                <a:lnTo>
                  <a:pt x="480694" y="99822"/>
                </a:lnTo>
                <a:lnTo>
                  <a:pt x="482980" y="98425"/>
                </a:lnTo>
                <a:lnTo>
                  <a:pt x="565911" y="49402"/>
                </a:lnTo>
                <a:lnTo>
                  <a:pt x="557744" y="44703"/>
                </a:lnTo>
                <a:close/>
              </a:path>
              <a:path w="566420" h="100330">
                <a:moveTo>
                  <a:pt x="538809" y="44805"/>
                </a:moveTo>
                <a:lnTo>
                  <a:pt x="0" y="47878"/>
                </a:lnTo>
                <a:lnTo>
                  <a:pt x="126" y="57403"/>
                </a:lnTo>
                <a:lnTo>
                  <a:pt x="538913" y="54329"/>
                </a:lnTo>
                <a:lnTo>
                  <a:pt x="547025" y="49527"/>
                </a:lnTo>
                <a:lnTo>
                  <a:pt x="538809" y="44805"/>
                </a:lnTo>
                <a:close/>
              </a:path>
              <a:path w="566420" h="100330">
                <a:moveTo>
                  <a:pt x="547025" y="49527"/>
                </a:moveTo>
                <a:lnTo>
                  <a:pt x="538913" y="54329"/>
                </a:lnTo>
                <a:lnTo>
                  <a:pt x="556513" y="54228"/>
                </a:lnTo>
                <a:lnTo>
                  <a:pt x="556513" y="53594"/>
                </a:lnTo>
                <a:lnTo>
                  <a:pt x="554101" y="53594"/>
                </a:lnTo>
                <a:lnTo>
                  <a:pt x="547025" y="49527"/>
                </a:lnTo>
                <a:close/>
              </a:path>
              <a:path w="566420" h="100330">
                <a:moveTo>
                  <a:pt x="554101" y="45338"/>
                </a:moveTo>
                <a:lnTo>
                  <a:pt x="547025" y="49527"/>
                </a:lnTo>
                <a:lnTo>
                  <a:pt x="554101" y="53594"/>
                </a:lnTo>
                <a:lnTo>
                  <a:pt x="554101" y="45338"/>
                </a:lnTo>
                <a:close/>
              </a:path>
              <a:path w="566420" h="100330">
                <a:moveTo>
                  <a:pt x="556513" y="45338"/>
                </a:moveTo>
                <a:lnTo>
                  <a:pt x="554101" y="45338"/>
                </a:lnTo>
                <a:lnTo>
                  <a:pt x="554101" y="53594"/>
                </a:lnTo>
                <a:lnTo>
                  <a:pt x="556513" y="53594"/>
                </a:lnTo>
                <a:lnTo>
                  <a:pt x="556513" y="45338"/>
                </a:lnTo>
                <a:close/>
              </a:path>
              <a:path w="566420" h="100330">
                <a:moveTo>
                  <a:pt x="556513" y="44703"/>
                </a:moveTo>
                <a:lnTo>
                  <a:pt x="538809" y="44805"/>
                </a:lnTo>
                <a:lnTo>
                  <a:pt x="547025" y="49527"/>
                </a:lnTo>
                <a:lnTo>
                  <a:pt x="554101" y="45338"/>
                </a:lnTo>
                <a:lnTo>
                  <a:pt x="556513" y="45338"/>
                </a:lnTo>
                <a:lnTo>
                  <a:pt x="556513" y="44703"/>
                </a:lnTo>
                <a:close/>
              </a:path>
              <a:path w="566420" h="100330">
                <a:moveTo>
                  <a:pt x="480186" y="0"/>
                </a:moveTo>
                <a:lnTo>
                  <a:pt x="477265" y="762"/>
                </a:lnTo>
                <a:lnTo>
                  <a:pt x="475868" y="3048"/>
                </a:lnTo>
                <a:lnTo>
                  <a:pt x="474599" y="5334"/>
                </a:lnTo>
                <a:lnTo>
                  <a:pt x="475360" y="8255"/>
                </a:lnTo>
                <a:lnTo>
                  <a:pt x="477647" y="9651"/>
                </a:lnTo>
                <a:lnTo>
                  <a:pt x="538809" y="44805"/>
                </a:lnTo>
                <a:lnTo>
                  <a:pt x="557744" y="44703"/>
                </a:lnTo>
                <a:lnTo>
                  <a:pt x="482473" y="1397"/>
                </a:lnTo>
                <a:lnTo>
                  <a:pt x="480186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03567" y="3163442"/>
            <a:ext cx="1094105" cy="381000"/>
          </a:xfrm>
          <a:prstGeom prst="rect">
            <a:avLst/>
          </a:prstGeom>
          <a:solidFill>
            <a:srgbClr val="719FDC"/>
          </a:solidFill>
          <a:ln w="6350">
            <a:solidFill>
              <a:srgbClr val="032B5F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00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AES128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3567" y="3827017"/>
            <a:ext cx="1094105" cy="250825"/>
          </a:xfrm>
          <a:prstGeom prst="rect">
            <a:avLst/>
          </a:prstGeom>
          <a:solidFill>
            <a:srgbClr val="FFFFFF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032B5F"/>
                </a:solidFill>
                <a:latin typeface="Verdana"/>
                <a:cs typeface="Verdana"/>
              </a:rPr>
              <a:t>ENC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15504" y="2876930"/>
            <a:ext cx="98425" cy="287020"/>
          </a:xfrm>
          <a:custGeom>
            <a:avLst/>
            <a:gdLst/>
            <a:ahLst/>
            <a:cxnLst/>
            <a:rect l="l" t="t" r="r" b="b"/>
            <a:pathLst>
              <a:path w="98425" h="287019">
                <a:moveTo>
                  <a:pt x="6223" y="189230"/>
                </a:moveTo>
                <a:lnTo>
                  <a:pt x="3682" y="190246"/>
                </a:lnTo>
                <a:lnTo>
                  <a:pt x="1270" y="191135"/>
                </a:lnTo>
                <a:lnTo>
                  <a:pt x="0" y="193929"/>
                </a:lnTo>
                <a:lnTo>
                  <a:pt x="889" y="196342"/>
                </a:lnTo>
                <a:lnTo>
                  <a:pt x="34925" y="286512"/>
                </a:lnTo>
                <a:lnTo>
                  <a:pt x="42018" y="278003"/>
                </a:lnTo>
                <a:lnTo>
                  <a:pt x="41275" y="278003"/>
                </a:lnTo>
                <a:lnTo>
                  <a:pt x="31876" y="276352"/>
                </a:lnTo>
                <a:lnTo>
                  <a:pt x="34799" y="259024"/>
                </a:lnTo>
                <a:lnTo>
                  <a:pt x="9778" y="192913"/>
                </a:lnTo>
                <a:lnTo>
                  <a:pt x="8890" y="190500"/>
                </a:lnTo>
                <a:lnTo>
                  <a:pt x="6223" y="189230"/>
                </a:lnTo>
                <a:close/>
              </a:path>
              <a:path w="98425" h="287019">
                <a:moveTo>
                  <a:pt x="34799" y="259024"/>
                </a:moveTo>
                <a:lnTo>
                  <a:pt x="31876" y="276352"/>
                </a:lnTo>
                <a:lnTo>
                  <a:pt x="41275" y="278003"/>
                </a:lnTo>
                <a:lnTo>
                  <a:pt x="41703" y="275463"/>
                </a:lnTo>
                <a:lnTo>
                  <a:pt x="41021" y="275463"/>
                </a:lnTo>
                <a:lnTo>
                  <a:pt x="32893" y="274193"/>
                </a:lnTo>
                <a:lnTo>
                  <a:pt x="38151" y="267882"/>
                </a:lnTo>
                <a:lnTo>
                  <a:pt x="34799" y="259024"/>
                </a:lnTo>
                <a:close/>
              </a:path>
              <a:path w="98425" h="287019">
                <a:moveTo>
                  <a:pt x="94106" y="204089"/>
                </a:moveTo>
                <a:lnTo>
                  <a:pt x="91059" y="204343"/>
                </a:lnTo>
                <a:lnTo>
                  <a:pt x="89407" y="206375"/>
                </a:lnTo>
                <a:lnTo>
                  <a:pt x="44205" y="260617"/>
                </a:lnTo>
                <a:lnTo>
                  <a:pt x="41275" y="278003"/>
                </a:lnTo>
                <a:lnTo>
                  <a:pt x="42018" y="278003"/>
                </a:lnTo>
                <a:lnTo>
                  <a:pt x="96647" y="212471"/>
                </a:lnTo>
                <a:lnTo>
                  <a:pt x="98425" y="210439"/>
                </a:lnTo>
                <a:lnTo>
                  <a:pt x="98171" y="207518"/>
                </a:lnTo>
                <a:lnTo>
                  <a:pt x="96139" y="205740"/>
                </a:lnTo>
                <a:lnTo>
                  <a:pt x="94106" y="204089"/>
                </a:lnTo>
                <a:close/>
              </a:path>
              <a:path w="98425" h="287019">
                <a:moveTo>
                  <a:pt x="38151" y="267882"/>
                </a:moveTo>
                <a:lnTo>
                  <a:pt x="32893" y="274193"/>
                </a:lnTo>
                <a:lnTo>
                  <a:pt x="41021" y="275463"/>
                </a:lnTo>
                <a:lnTo>
                  <a:pt x="38151" y="267882"/>
                </a:lnTo>
                <a:close/>
              </a:path>
              <a:path w="98425" h="287019">
                <a:moveTo>
                  <a:pt x="44205" y="260617"/>
                </a:moveTo>
                <a:lnTo>
                  <a:pt x="38151" y="267882"/>
                </a:lnTo>
                <a:lnTo>
                  <a:pt x="41021" y="275463"/>
                </a:lnTo>
                <a:lnTo>
                  <a:pt x="41703" y="275463"/>
                </a:lnTo>
                <a:lnTo>
                  <a:pt x="44205" y="260617"/>
                </a:lnTo>
                <a:close/>
              </a:path>
              <a:path w="98425" h="287019">
                <a:moveTo>
                  <a:pt x="78486" y="0"/>
                </a:moveTo>
                <a:lnTo>
                  <a:pt x="34799" y="259024"/>
                </a:lnTo>
                <a:lnTo>
                  <a:pt x="38151" y="267882"/>
                </a:lnTo>
                <a:lnTo>
                  <a:pt x="44205" y="260617"/>
                </a:lnTo>
                <a:lnTo>
                  <a:pt x="87884" y="1524"/>
                </a:lnTo>
                <a:lnTo>
                  <a:pt x="78486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9756" y="3544442"/>
            <a:ext cx="100330" cy="282575"/>
          </a:xfrm>
          <a:custGeom>
            <a:avLst/>
            <a:gdLst/>
            <a:ahLst/>
            <a:cxnLst/>
            <a:rect l="l" t="t" r="r" b="b"/>
            <a:pathLst>
              <a:path w="100329" h="282575">
                <a:moveTo>
                  <a:pt x="5334" y="191516"/>
                </a:moveTo>
                <a:lnTo>
                  <a:pt x="3048" y="192786"/>
                </a:lnTo>
                <a:lnTo>
                  <a:pt x="762" y="194183"/>
                </a:lnTo>
                <a:lnTo>
                  <a:pt x="0" y="197104"/>
                </a:lnTo>
                <a:lnTo>
                  <a:pt x="1397" y="199263"/>
                </a:lnTo>
                <a:lnTo>
                  <a:pt x="49911" y="282575"/>
                </a:lnTo>
                <a:lnTo>
                  <a:pt x="55383" y="273177"/>
                </a:lnTo>
                <a:lnTo>
                  <a:pt x="45212" y="273177"/>
                </a:lnTo>
                <a:lnTo>
                  <a:pt x="45212" y="255741"/>
                </a:lnTo>
                <a:lnTo>
                  <a:pt x="9525" y="194564"/>
                </a:lnTo>
                <a:lnTo>
                  <a:pt x="8254" y="192278"/>
                </a:lnTo>
                <a:lnTo>
                  <a:pt x="5334" y="191516"/>
                </a:lnTo>
                <a:close/>
              </a:path>
              <a:path w="100329" h="282575">
                <a:moveTo>
                  <a:pt x="45212" y="255741"/>
                </a:moveTo>
                <a:lnTo>
                  <a:pt x="45212" y="273177"/>
                </a:lnTo>
                <a:lnTo>
                  <a:pt x="54737" y="273177"/>
                </a:lnTo>
                <a:lnTo>
                  <a:pt x="54737" y="270764"/>
                </a:lnTo>
                <a:lnTo>
                  <a:pt x="45847" y="270764"/>
                </a:lnTo>
                <a:lnTo>
                  <a:pt x="49911" y="263797"/>
                </a:lnTo>
                <a:lnTo>
                  <a:pt x="45212" y="255741"/>
                </a:lnTo>
                <a:close/>
              </a:path>
              <a:path w="100329" h="282575">
                <a:moveTo>
                  <a:pt x="94488" y="191516"/>
                </a:moveTo>
                <a:lnTo>
                  <a:pt x="91567" y="192278"/>
                </a:lnTo>
                <a:lnTo>
                  <a:pt x="90297" y="194564"/>
                </a:lnTo>
                <a:lnTo>
                  <a:pt x="54737" y="255523"/>
                </a:lnTo>
                <a:lnTo>
                  <a:pt x="54737" y="273177"/>
                </a:lnTo>
                <a:lnTo>
                  <a:pt x="55383" y="273177"/>
                </a:lnTo>
                <a:lnTo>
                  <a:pt x="98425" y="199263"/>
                </a:lnTo>
                <a:lnTo>
                  <a:pt x="99822" y="197104"/>
                </a:lnTo>
                <a:lnTo>
                  <a:pt x="99060" y="194183"/>
                </a:lnTo>
                <a:lnTo>
                  <a:pt x="96774" y="192786"/>
                </a:lnTo>
                <a:lnTo>
                  <a:pt x="94488" y="191516"/>
                </a:lnTo>
                <a:close/>
              </a:path>
              <a:path w="100329" h="282575">
                <a:moveTo>
                  <a:pt x="49911" y="263797"/>
                </a:moveTo>
                <a:lnTo>
                  <a:pt x="45847" y="270764"/>
                </a:lnTo>
                <a:lnTo>
                  <a:pt x="53975" y="270764"/>
                </a:lnTo>
                <a:lnTo>
                  <a:pt x="49911" y="263797"/>
                </a:lnTo>
                <a:close/>
              </a:path>
              <a:path w="100329" h="282575">
                <a:moveTo>
                  <a:pt x="54737" y="255523"/>
                </a:moveTo>
                <a:lnTo>
                  <a:pt x="49911" y="263797"/>
                </a:lnTo>
                <a:lnTo>
                  <a:pt x="53975" y="270764"/>
                </a:lnTo>
                <a:lnTo>
                  <a:pt x="54737" y="270764"/>
                </a:lnTo>
                <a:lnTo>
                  <a:pt x="54737" y="255523"/>
                </a:lnTo>
                <a:close/>
              </a:path>
              <a:path w="100329" h="282575">
                <a:moveTo>
                  <a:pt x="54737" y="0"/>
                </a:moveTo>
                <a:lnTo>
                  <a:pt x="45212" y="0"/>
                </a:lnTo>
                <a:lnTo>
                  <a:pt x="45212" y="255741"/>
                </a:lnTo>
                <a:lnTo>
                  <a:pt x="49911" y="263797"/>
                </a:lnTo>
                <a:lnTo>
                  <a:pt x="54737" y="255523"/>
                </a:lnTo>
                <a:lnTo>
                  <a:pt x="54737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63842" y="4427092"/>
            <a:ext cx="790575" cy="250825"/>
          </a:xfrm>
          <a:prstGeom prst="rect">
            <a:avLst/>
          </a:prstGeom>
          <a:solidFill>
            <a:srgbClr val="85A346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DATA_ENC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10653" y="4306442"/>
            <a:ext cx="504190" cy="495300"/>
          </a:xfrm>
          <a:custGeom>
            <a:avLst/>
            <a:gdLst/>
            <a:ahLst/>
            <a:cxnLst/>
            <a:rect l="l" t="t" r="r" b="b"/>
            <a:pathLst>
              <a:path w="504190" h="495300">
                <a:moveTo>
                  <a:pt x="252095" y="0"/>
                </a:moveTo>
                <a:lnTo>
                  <a:pt x="206790" y="3989"/>
                </a:lnTo>
                <a:lnTo>
                  <a:pt x="164145" y="15492"/>
                </a:lnTo>
                <a:lnTo>
                  <a:pt x="124873" y="33810"/>
                </a:lnTo>
                <a:lnTo>
                  <a:pt x="89688" y="58242"/>
                </a:lnTo>
                <a:lnTo>
                  <a:pt x="59301" y="88089"/>
                </a:lnTo>
                <a:lnTo>
                  <a:pt x="34426" y="122653"/>
                </a:lnTo>
                <a:lnTo>
                  <a:pt x="15775" y="161234"/>
                </a:lnTo>
                <a:lnTo>
                  <a:pt x="4062" y="203133"/>
                </a:lnTo>
                <a:lnTo>
                  <a:pt x="0" y="247649"/>
                </a:lnTo>
                <a:lnTo>
                  <a:pt x="4062" y="292166"/>
                </a:lnTo>
                <a:lnTo>
                  <a:pt x="15775" y="334065"/>
                </a:lnTo>
                <a:lnTo>
                  <a:pt x="34426" y="372646"/>
                </a:lnTo>
                <a:lnTo>
                  <a:pt x="59301" y="407210"/>
                </a:lnTo>
                <a:lnTo>
                  <a:pt x="89688" y="437057"/>
                </a:lnTo>
                <a:lnTo>
                  <a:pt x="124873" y="461489"/>
                </a:lnTo>
                <a:lnTo>
                  <a:pt x="164145" y="479807"/>
                </a:lnTo>
                <a:lnTo>
                  <a:pt x="206790" y="491310"/>
                </a:lnTo>
                <a:lnTo>
                  <a:pt x="252095" y="495299"/>
                </a:lnTo>
                <a:lnTo>
                  <a:pt x="297395" y="491310"/>
                </a:lnTo>
                <a:lnTo>
                  <a:pt x="340028" y="479807"/>
                </a:lnTo>
                <a:lnTo>
                  <a:pt x="379283" y="461489"/>
                </a:lnTo>
                <a:lnTo>
                  <a:pt x="414448" y="437057"/>
                </a:lnTo>
                <a:lnTo>
                  <a:pt x="444814" y="407210"/>
                </a:lnTo>
                <a:lnTo>
                  <a:pt x="469669" y="372646"/>
                </a:lnTo>
                <a:lnTo>
                  <a:pt x="488303" y="334065"/>
                </a:lnTo>
                <a:lnTo>
                  <a:pt x="500004" y="292166"/>
                </a:lnTo>
                <a:lnTo>
                  <a:pt x="504063" y="247649"/>
                </a:lnTo>
                <a:lnTo>
                  <a:pt x="500004" y="203133"/>
                </a:lnTo>
                <a:lnTo>
                  <a:pt x="488303" y="161234"/>
                </a:lnTo>
                <a:lnTo>
                  <a:pt x="469669" y="122653"/>
                </a:lnTo>
                <a:lnTo>
                  <a:pt x="444814" y="88089"/>
                </a:lnTo>
                <a:lnTo>
                  <a:pt x="414448" y="58242"/>
                </a:lnTo>
                <a:lnTo>
                  <a:pt x="379283" y="33810"/>
                </a:lnTo>
                <a:lnTo>
                  <a:pt x="340028" y="15492"/>
                </a:lnTo>
                <a:lnTo>
                  <a:pt x="297395" y="3989"/>
                </a:lnTo>
                <a:lnTo>
                  <a:pt x="252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10653" y="4306442"/>
            <a:ext cx="504190" cy="495300"/>
          </a:xfrm>
          <a:custGeom>
            <a:avLst/>
            <a:gdLst/>
            <a:ahLst/>
            <a:cxnLst/>
            <a:rect l="l" t="t" r="r" b="b"/>
            <a:pathLst>
              <a:path w="504190" h="495300">
                <a:moveTo>
                  <a:pt x="0" y="247649"/>
                </a:moveTo>
                <a:lnTo>
                  <a:pt x="4062" y="203133"/>
                </a:lnTo>
                <a:lnTo>
                  <a:pt x="15775" y="161234"/>
                </a:lnTo>
                <a:lnTo>
                  <a:pt x="34426" y="122653"/>
                </a:lnTo>
                <a:lnTo>
                  <a:pt x="59301" y="88089"/>
                </a:lnTo>
                <a:lnTo>
                  <a:pt x="89688" y="58242"/>
                </a:lnTo>
                <a:lnTo>
                  <a:pt x="124873" y="33810"/>
                </a:lnTo>
                <a:lnTo>
                  <a:pt x="164145" y="15492"/>
                </a:lnTo>
                <a:lnTo>
                  <a:pt x="206790" y="3989"/>
                </a:lnTo>
                <a:lnTo>
                  <a:pt x="252095" y="0"/>
                </a:lnTo>
                <a:lnTo>
                  <a:pt x="297395" y="3989"/>
                </a:lnTo>
                <a:lnTo>
                  <a:pt x="340028" y="15492"/>
                </a:lnTo>
                <a:lnTo>
                  <a:pt x="379283" y="33810"/>
                </a:lnTo>
                <a:lnTo>
                  <a:pt x="414448" y="58242"/>
                </a:lnTo>
                <a:lnTo>
                  <a:pt x="444814" y="88089"/>
                </a:lnTo>
                <a:lnTo>
                  <a:pt x="469669" y="122653"/>
                </a:lnTo>
                <a:lnTo>
                  <a:pt x="488303" y="161234"/>
                </a:lnTo>
                <a:lnTo>
                  <a:pt x="500004" y="203133"/>
                </a:lnTo>
                <a:lnTo>
                  <a:pt x="504063" y="247649"/>
                </a:lnTo>
                <a:lnTo>
                  <a:pt x="500004" y="292166"/>
                </a:lnTo>
                <a:lnTo>
                  <a:pt x="488303" y="334065"/>
                </a:lnTo>
                <a:lnTo>
                  <a:pt x="469669" y="372646"/>
                </a:lnTo>
                <a:lnTo>
                  <a:pt x="444814" y="407210"/>
                </a:lnTo>
                <a:lnTo>
                  <a:pt x="414448" y="437057"/>
                </a:lnTo>
                <a:lnTo>
                  <a:pt x="379283" y="461489"/>
                </a:lnTo>
                <a:lnTo>
                  <a:pt x="340028" y="479807"/>
                </a:lnTo>
                <a:lnTo>
                  <a:pt x="297395" y="491310"/>
                </a:lnTo>
                <a:lnTo>
                  <a:pt x="252095" y="495299"/>
                </a:lnTo>
                <a:lnTo>
                  <a:pt x="206790" y="491310"/>
                </a:lnTo>
                <a:lnTo>
                  <a:pt x="164145" y="479807"/>
                </a:lnTo>
                <a:lnTo>
                  <a:pt x="124873" y="461489"/>
                </a:lnTo>
                <a:lnTo>
                  <a:pt x="89688" y="437057"/>
                </a:lnTo>
                <a:lnTo>
                  <a:pt x="59301" y="407210"/>
                </a:lnTo>
                <a:lnTo>
                  <a:pt x="34426" y="372646"/>
                </a:lnTo>
                <a:lnTo>
                  <a:pt x="15775" y="334065"/>
                </a:lnTo>
                <a:lnTo>
                  <a:pt x="4062" y="292166"/>
                </a:lnTo>
                <a:lnTo>
                  <a:pt x="0" y="247649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8265" y="4077589"/>
            <a:ext cx="99694" cy="228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54291" y="4503801"/>
            <a:ext cx="356870" cy="100330"/>
          </a:xfrm>
          <a:custGeom>
            <a:avLst/>
            <a:gdLst/>
            <a:ahLst/>
            <a:cxnLst/>
            <a:rect l="l" t="t" r="r" b="b"/>
            <a:pathLst>
              <a:path w="356870" h="100329">
                <a:moveTo>
                  <a:pt x="329262" y="54913"/>
                </a:moveTo>
                <a:lnTo>
                  <a:pt x="268097" y="90169"/>
                </a:lnTo>
                <a:lnTo>
                  <a:pt x="265937" y="91567"/>
                </a:lnTo>
                <a:lnTo>
                  <a:pt x="265049" y="94487"/>
                </a:lnTo>
                <a:lnTo>
                  <a:pt x="266445" y="96774"/>
                </a:lnTo>
                <a:lnTo>
                  <a:pt x="267715" y="98932"/>
                </a:lnTo>
                <a:lnTo>
                  <a:pt x="270636" y="99822"/>
                </a:lnTo>
                <a:lnTo>
                  <a:pt x="272923" y="98425"/>
                </a:lnTo>
                <a:lnTo>
                  <a:pt x="348216" y="54991"/>
                </a:lnTo>
                <a:lnTo>
                  <a:pt x="329262" y="54913"/>
                </a:lnTo>
                <a:close/>
              </a:path>
              <a:path w="356870" h="100329">
                <a:moveTo>
                  <a:pt x="337469" y="50182"/>
                </a:moveTo>
                <a:lnTo>
                  <a:pt x="329262" y="54913"/>
                </a:lnTo>
                <a:lnTo>
                  <a:pt x="346963" y="54991"/>
                </a:lnTo>
                <a:lnTo>
                  <a:pt x="346963" y="54356"/>
                </a:lnTo>
                <a:lnTo>
                  <a:pt x="344550" y="54356"/>
                </a:lnTo>
                <a:lnTo>
                  <a:pt x="337469" y="50182"/>
                </a:lnTo>
                <a:close/>
              </a:path>
              <a:path w="356870" h="100329">
                <a:moveTo>
                  <a:pt x="271144" y="0"/>
                </a:moveTo>
                <a:lnTo>
                  <a:pt x="268224" y="762"/>
                </a:lnTo>
                <a:lnTo>
                  <a:pt x="266826" y="3048"/>
                </a:lnTo>
                <a:lnTo>
                  <a:pt x="265556" y="5334"/>
                </a:lnTo>
                <a:lnTo>
                  <a:pt x="266191" y="8255"/>
                </a:lnTo>
                <a:lnTo>
                  <a:pt x="268477" y="9525"/>
                </a:lnTo>
                <a:lnTo>
                  <a:pt x="329334" y="45388"/>
                </a:lnTo>
                <a:lnTo>
                  <a:pt x="346963" y="45466"/>
                </a:lnTo>
                <a:lnTo>
                  <a:pt x="346963" y="54991"/>
                </a:lnTo>
                <a:lnTo>
                  <a:pt x="348216" y="54991"/>
                </a:lnTo>
                <a:lnTo>
                  <a:pt x="356361" y="50292"/>
                </a:lnTo>
                <a:lnTo>
                  <a:pt x="271144" y="0"/>
                </a:lnTo>
                <a:close/>
              </a:path>
              <a:path w="356870" h="100329">
                <a:moveTo>
                  <a:pt x="126" y="43942"/>
                </a:moveTo>
                <a:lnTo>
                  <a:pt x="0" y="53467"/>
                </a:lnTo>
                <a:lnTo>
                  <a:pt x="329262" y="54913"/>
                </a:lnTo>
                <a:lnTo>
                  <a:pt x="337469" y="50182"/>
                </a:lnTo>
                <a:lnTo>
                  <a:pt x="329334" y="45388"/>
                </a:lnTo>
                <a:lnTo>
                  <a:pt x="126" y="43942"/>
                </a:lnTo>
                <a:close/>
              </a:path>
              <a:path w="356870" h="100329">
                <a:moveTo>
                  <a:pt x="344550" y="46100"/>
                </a:moveTo>
                <a:lnTo>
                  <a:pt x="337469" y="50182"/>
                </a:lnTo>
                <a:lnTo>
                  <a:pt x="344550" y="54356"/>
                </a:lnTo>
                <a:lnTo>
                  <a:pt x="344550" y="46100"/>
                </a:lnTo>
                <a:close/>
              </a:path>
              <a:path w="356870" h="100329">
                <a:moveTo>
                  <a:pt x="346963" y="46100"/>
                </a:moveTo>
                <a:lnTo>
                  <a:pt x="344550" y="46100"/>
                </a:lnTo>
                <a:lnTo>
                  <a:pt x="344550" y="54356"/>
                </a:lnTo>
                <a:lnTo>
                  <a:pt x="346963" y="54356"/>
                </a:lnTo>
                <a:lnTo>
                  <a:pt x="346963" y="46100"/>
                </a:lnTo>
                <a:close/>
              </a:path>
              <a:path w="356870" h="100329">
                <a:moveTo>
                  <a:pt x="329334" y="45388"/>
                </a:moveTo>
                <a:lnTo>
                  <a:pt x="337469" y="50182"/>
                </a:lnTo>
                <a:lnTo>
                  <a:pt x="344550" y="46100"/>
                </a:lnTo>
                <a:lnTo>
                  <a:pt x="346963" y="46100"/>
                </a:lnTo>
                <a:lnTo>
                  <a:pt x="346963" y="45466"/>
                </a:lnTo>
                <a:lnTo>
                  <a:pt x="329334" y="45388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3092" y="5122417"/>
            <a:ext cx="1094105" cy="250825"/>
          </a:xfrm>
          <a:prstGeom prst="rect">
            <a:avLst/>
          </a:prstGeom>
          <a:solidFill>
            <a:srgbClr val="EBF0DE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DATA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10805" y="4801615"/>
            <a:ext cx="100330" cy="321310"/>
          </a:xfrm>
          <a:custGeom>
            <a:avLst/>
            <a:gdLst/>
            <a:ahLst/>
            <a:cxnLst/>
            <a:rect l="l" t="t" r="r" b="b"/>
            <a:pathLst>
              <a:path w="100329" h="321310">
                <a:moveTo>
                  <a:pt x="5334" y="229361"/>
                </a:moveTo>
                <a:lnTo>
                  <a:pt x="762" y="231901"/>
                </a:lnTo>
                <a:lnTo>
                  <a:pt x="0" y="234822"/>
                </a:lnTo>
                <a:lnTo>
                  <a:pt x="1270" y="237108"/>
                </a:lnTo>
                <a:lnTo>
                  <a:pt x="49149" y="320801"/>
                </a:lnTo>
                <a:lnTo>
                  <a:pt x="54741" y="311403"/>
                </a:lnTo>
                <a:lnTo>
                  <a:pt x="44450" y="311276"/>
                </a:lnTo>
                <a:lnTo>
                  <a:pt x="44602" y="293497"/>
                </a:lnTo>
                <a:lnTo>
                  <a:pt x="9651" y="232409"/>
                </a:lnTo>
                <a:lnTo>
                  <a:pt x="8254" y="230123"/>
                </a:lnTo>
                <a:lnTo>
                  <a:pt x="5334" y="229361"/>
                </a:lnTo>
                <a:close/>
              </a:path>
              <a:path w="100329" h="321310">
                <a:moveTo>
                  <a:pt x="44602" y="293497"/>
                </a:moveTo>
                <a:lnTo>
                  <a:pt x="44450" y="311276"/>
                </a:lnTo>
                <a:lnTo>
                  <a:pt x="53975" y="311403"/>
                </a:lnTo>
                <a:lnTo>
                  <a:pt x="53995" y="308990"/>
                </a:lnTo>
                <a:lnTo>
                  <a:pt x="45212" y="308863"/>
                </a:lnTo>
                <a:lnTo>
                  <a:pt x="49381" y="301850"/>
                </a:lnTo>
                <a:lnTo>
                  <a:pt x="44602" y="293497"/>
                </a:lnTo>
                <a:close/>
              </a:path>
              <a:path w="100329" h="321310">
                <a:moveTo>
                  <a:pt x="94488" y="230123"/>
                </a:moveTo>
                <a:lnTo>
                  <a:pt x="91567" y="230885"/>
                </a:lnTo>
                <a:lnTo>
                  <a:pt x="54125" y="293870"/>
                </a:lnTo>
                <a:lnTo>
                  <a:pt x="53975" y="311403"/>
                </a:lnTo>
                <a:lnTo>
                  <a:pt x="54741" y="311403"/>
                </a:lnTo>
                <a:lnTo>
                  <a:pt x="98425" y="237997"/>
                </a:lnTo>
                <a:lnTo>
                  <a:pt x="99822" y="235711"/>
                </a:lnTo>
                <a:lnTo>
                  <a:pt x="99060" y="232790"/>
                </a:lnTo>
                <a:lnTo>
                  <a:pt x="96774" y="231393"/>
                </a:lnTo>
                <a:lnTo>
                  <a:pt x="94488" y="230123"/>
                </a:lnTo>
                <a:close/>
              </a:path>
              <a:path w="100329" h="321310">
                <a:moveTo>
                  <a:pt x="49381" y="301850"/>
                </a:moveTo>
                <a:lnTo>
                  <a:pt x="45212" y="308863"/>
                </a:lnTo>
                <a:lnTo>
                  <a:pt x="53467" y="308990"/>
                </a:lnTo>
                <a:lnTo>
                  <a:pt x="49381" y="301850"/>
                </a:lnTo>
                <a:close/>
              </a:path>
              <a:path w="100329" h="321310">
                <a:moveTo>
                  <a:pt x="54125" y="293870"/>
                </a:moveTo>
                <a:lnTo>
                  <a:pt x="49381" y="301850"/>
                </a:lnTo>
                <a:lnTo>
                  <a:pt x="53467" y="308990"/>
                </a:lnTo>
                <a:lnTo>
                  <a:pt x="53995" y="308990"/>
                </a:lnTo>
                <a:lnTo>
                  <a:pt x="54125" y="293870"/>
                </a:lnTo>
                <a:close/>
              </a:path>
              <a:path w="100329" h="321310">
                <a:moveTo>
                  <a:pt x="47117" y="0"/>
                </a:moveTo>
                <a:lnTo>
                  <a:pt x="44602" y="293497"/>
                </a:lnTo>
                <a:lnTo>
                  <a:pt x="49381" y="301850"/>
                </a:lnTo>
                <a:lnTo>
                  <a:pt x="54125" y="293870"/>
                </a:lnTo>
                <a:lnTo>
                  <a:pt x="56642" y="126"/>
                </a:lnTo>
                <a:lnTo>
                  <a:pt x="47117" y="0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2441" y="3226942"/>
            <a:ext cx="1094105" cy="250825"/>
          </a:xfrm>
          <a:prstGeom prst="rect">
            <a:avLst/>
          </a:prstGeom>
          <a:solidFill>
            <a:srgbClr val="FFFFFF"/>
          </a:solidFill>
          <a:ln w="6350">
            <a:solidFill>
              <a:srgbClr val="032B5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032B5F"/>
                </a:solidFill>
                <a:latin typeface="Verdana"/>
                <a:cs typeface="Verdana"/>
              </a:rPr>
              <a:t>PRIVATE</a:t>
            </a:r>
            <a:r>
              <a:rPr sz="10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32B5F"/>
                </a:solidFill>
                <a:latin typeface="Verdana"/>
                <a:cs typeface="Verdana"/>
              </a:rPr>
              <a:t>KEY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16166" y="3303523"/>
            <a:ext cx="287655" cy="100330"/>
          </a:xfrm>
          <a:custGeom>
            <a:avLst/>
            <a:gdLst/>
            <a:ahLst/>
            <a:cxnLst/>
            <a:rect l="l" t="t" r="r" b="b"/>
            <a:pathLst>
              <a:path w="287654" h="100329">
                <a:moveTo>
                  <a:pt x="260335" y="55021"/>
                </a:moveTo>
                <a:lnTo>
                  <a:pt x="199135" y="90297"/>
                </a:lnTo>
                <a:lnTo>
                  <a:pt x="196850" y="91566"/>
                </a:lnTo>
                <a:lnTo>
                  <a:pt x="196087" y="94487"/>
                </a:lnTo>
                <a:lnTo>
                  <a:pt x="197357" y="96774"/>
                </a:lnTo>
                <a:lnTo>
                  <a:pt x="198754" y="99060"/>
                </a:lnTo>
                <a:lnTo>
                  <a:pt x="201675" y="99822"/>
                </a:lnTo>
                <a:lnTo>
                  <a:pt x="203961" y="98551"/>
                </a:lnTo>
                <a:lnTo>
                  <a:pt x="279255" y="55117"/>
                </a:lnTo>
                <a:lnTo>
                  <a:pt x="260335" y="55021"/>
                </a:lnTo>
                <a:close/>
              </a:path>
              <a:path w="287654" h="100329">
                <a:moveTo>
                  <a:pt x="268524" y="50300"/>
                </a:moveTo>
                <a:lnTo>
                  <a:pt x="260335" y="55021"/>
                </a:lnTo>
                <a:lnTo>
                  <a:pt x="278002" y="55117"/>
                </a:lnTo>
                <a:lnTo>
                  <a:pt x="278002" y="54483"/>
                </a:lnTo>
                <a:lnTo>
                  <a:pt x="275589" y="54483"/>
                </a:lnTo>
                <a:lnTo>
                  <a:pt x="268524" y="50300"/>
                </a:lnTo>
                <a:close/>
              </a:path>
              <a:path w="287654" h="100329">
                <a:moveTo>
                  <a:pt x="202183" y="0"/>
                </a:moveTo>
                <a:lnTo>
                  <a:pt x="199262" y="762"/>
                </a:lnTo>
                <a:lnTo>
                  <a:pt x="197865" y="3048"/>
                </a:lnTo>
                <a:lnTo>
                  <a:pt x="196595" y="5334"/>
                </a:lnTo>
                <a:lnTo>
                  <a:pt x="197357" y="8254"/>
                </a:lnTo>
                <a:lnTo>
                  <a:pt x="199643" y="9525"/>
                </a:lnTo>
                <a:lnTo>
                  <a:pt x="260409" y="45496"/>
                </a:lnTo>
                <a:lnTo>
                  <a:pt x="278002" y="45592"/>
                </a:lnTo>
                <a:lnTo>
                  <a:pt x="278002" y="55117"/>
                </a:lnTo>
                <a:lnTo>
                  <a:pt x="279255" y="55117"/>
                </a:lnTo>
                <a:lnTo>
                  <a:pt x="287400" y="50418"/>
                </a:lnTo>
                <a:lnTo>
                  <a:pt x="204469" y="1397"/>
                </a:lnTo>
                <a:lnTo>
                  <a:pt x="202183" y="0"/>
                </a:lnTo>
                <a:close/>
              </a:path>
              <a:path w="287654" h="100329">
                <a:moveTo>
                  <a:pt x="126" y="44068"/>
                </a:moveTo>
                <a:lnTo>
                  <a:pt x="0" y="53593"/>
                </a:lnTo>
                <a:lnTo>
                  <a:pt x="260335" y="55021"/>
                </a:lnTo>
                <a:lnTo>
                  <a:pt x="268524" y="50300"/>
                </a:lnTo>
                <a:lnTo>
                  <a:pt x="260409" y="45496"/>
                </a:lnTo>
                <a:lnTo>
                  <a:pt x="126" y="44068"/>
                </a:lnTo>
                <a:close/>
              </a:path>
              <a:path w="287654" h="100329">
                <a:moveTo>
                  <a:pt x="275589" y="46227"/>
                </a:moveTo>
                <a:lnTo>
                  <a:pt x="268524" y="50300"/>
                </a:lnTo>
                <a:lnTo>
                  <a:pt x="275589" y="54483"/>
                </a:lnTo>
                <a:lnTo>
                  <a:pt x="275589" y="46227"/>
                </a:lnTo>
                <a:close/>
              </a:path>
              <a:path w="287654" h="100329">
                <a:moveTo>
                  <a:pt x="278002" y="46227"/>
                </a:moveTo>
                <a:lnTo>
                  <a:pt x="275589" y="46227"/>
                </a:lnTo>
                <a:lnTo>
                  <a:pt x="275589" y="54483"/>
                </a:lnTo>
                <a:lnTo>
                  <a:pt x="278002" y="54483"/>
                </a:lnTo>
                <a:lnTo>
                  <a:pt x="278002" y="46227"/>
                </a:lnTo>
                <a:close/>
              </a:path>
              <a:path w="287654" h="100329">
                <a:moveTo>
                  <a:pt x="260409" y="45496"/>
                </a:moveTo>
                <a:lnTo>
                  <a:pt x="268524" y="50300"/>
                </a:lnTo>
                <a:lnTo>
                  <a:pt x="275589" y="46227"/>
                </a:lnTo>
                <a:lnTo>
                  <a:pt x="278002" y="46227"/>
                </a:lnTo>
                <a:lnTo>
                  <a:pt x="278002" y="45592"/>
                </a:lnTo>
                <a:lnTo>
                  <a:pt x="260409" y="45496"/>
                </a:lnTo>
                <a:close/>
              </a:path>
            </a:pathLst>
          </a:custGeom>
          <a:solidFill>
            <a:srgbClr val="032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53588" y="2535174"/>
            <a:ext cx="4133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32B5F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81325" y="4407534"/>
            <a:ext cx="4133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32B5F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0790" y="2535174"/>
            <a:ext cx="4133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32B5F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92694" y="4407534"/>
            <a:ext cx="4133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32B5F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7537" y="4149090"/>
            <a:ext cx="8281034" cy="15240"/>
          </a:xfrm>
          <a:custGeom>
            <a:avLst/>
            <a:gdLst/>
            <a:ahLst/>
            <a:cxnLst/>
            <a:rect l="l" t="t" r="r" b="b"/>
            <a:pathLst>
              <a:path w="8281034" h="15239">
                <a:moveTo>
                  <a:pt x="0" y="14732"/>
                </a:moveTo>
                <a:lnTo>
                  <a:pt x="8280984" y="0"/>
                </a:lnTo>
              </a:path>
            </a:pathLst>
          </a:custGeom>
          <a:ln w="22225">
            <a:solidFill>
              <a:srgbClr val="032B5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78373" y="1571497"/>
            <a:ext cx="1857375" cy="447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9546" y="1571497"/>
            <a:ext cx="1857375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11673" y="6267094"/>
            <a:ext cx="3740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32B5F"/>
                </a:solidFill>
                <a:latin typeface="Arial"/>
                <a:cs typeface="Arial"/>
              </a:rPr>
              <a:t>PUBLIC </a:t>
            </a:r>
            <a:r>
              <a:rPr sz="1200" dirty="0">
                <a:solidFill>
                  <a:srgbClr val="032B5F"/>
                </a:solidFill>
                <a:latin typeface="Arial"/>
                <a:cs typeface="Arial"/>
              </a:rPr>
              <a:t>KEY </a:t>
            </a:r>
            <a:r>
              <a:rPr sz="1200" spc="-5" dirty="0">
                <a:solidFill>
                  <a:srgbClr val="032B5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032B5F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032B5F"/>
                </a:solidFill>
                <a:latin typeface="Arial"/>
                <a:cs typeface="Arial"/>
              </a:rPr>
              <a:t>all devices</a:t>
            </a:r>
            <a:r>
              <a:rPr sz="1200" spc="-7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32B5F"/>
                </a:solidFill>
                <a:latin typeface="Arial"/>
                <a:cs typeface="Arial"/>
              </a:rPr>
              <a:t>same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solidFill>
                  <a:srgbClr val="032B5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32B5F"/>
                </a:solidFill>
                <a:latin typeface="Arial"/>
                <a:cs typeface="Arial"/>
              </a:rPr>
              <a:t>0x3410de8f1aba3eff9f5a117172eacabd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Technology Explained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slides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EEP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/ Signal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Telegram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B4375-6E9D-423F-9CE7-C91F67DFF2B8}"/>
              </a:ext>
            </a:extLst>
          </p:cNvPr>
          <p:cNvSpPr txBox="1"/>
          <p:nvPr/>
        </p:nvSpPr>
        <p:spPr>
          <a:xfrm>
            <a:off x="990600" y="3810000"/>
            <a:ext cx="275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enOcean</a:t>
            </a:r>
            <a:r>
              <a:rPr lang="en-US" dirty="0"/>
              <a:t> Equipment Profile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4509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EEP / GP (Application</a:t>
            </a:r>
            <a:r>
              <a:rPr spc="-35" dirty="0"/>
              <a:t> </a:t>
            </a:r>
            <a:r>
              <a:rPr spc="-5" dirty="0"/>
              <a:t>Interface)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361613"/>
            <a:ext cx="7757159" cy="29108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600" spc="-10" dirty="0">
                <a:solidFill>
                  <a:srgbClr val="002C5F"/>
                </a:solidFill>
                <a:latin typeface="Verdana"/>
                <a:cs typeface="Verdana"/>
              </a:rPr>
              <a:t>EEP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What is</a:t>
            </a:r>
            <a:r>
              <a:rPr sz="1400" spc="-45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it</a:t>
            </a:r>
            <a:endParaRPr sz="1400">
              <a:latin typeface="Verdana"/>
              <a:cs typeface="Verdana"/>
            </a:endParaRPr>
          </a:p>
          <a:p>
            <a:pPr marL="481965" indent="-240029">
              <a:lnSpc>
                <a:spcPct val="100000"/>
              </a:lnSpc>
              <a:spcBef>
                <a:spcPts val="675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“Translation between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Bytes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and</a:t>
            </a:r>
            <a:r>
              <a:rPr sz="1400" spc="-105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Meaning”</a:t>
            </a:r>
            <a:endParaRPr sz="1400">
              <a:latin typeface="Verdana"/>
              <a:cs typeface="Verdana"/>
            </a:endParaRPr>
          </a:p>
          <a:p>
            <a:pPr marL="481965" indent="-240029">
              <a:lnSpc>
                <a:spcPct val="100000"/>
              </a:lnSpc>
              <a:spcBef>
                <a:spcPts val="67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Mechanism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encode / interpret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EnOcean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telegrams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based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on a “magic</a:t>
            </a:r>
            <a:r>
              <a:rPr sz="1400" spc="-160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number”</a:t>
            </a:r>
            <a:endParaRPr sz="1400">
              <a:latin typeface="Verdana"/>
              <a:cs typeface="Verdana"/>
            </a:endParaRPr>
          </a:p>
          <a:p>
            <a:pPr marL="481965" indent="-240029">
              <a:lnSpc>
                <a:spcPct val="100000"/>
              </a:lnSpc>
              <a:spcBef>
                <a:spcPts val="675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Foundation for functional interoperability between</a:t>
            </a:r>
            <a:r>
              <a:rPr sz="1400" spc="-160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products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89285"/>
              <a:buFont typeface="Wingdings"/>
              <a:buChar char=""/>
              <a:tabLst>
                <a:tab pos="266700" algn="l"/>
                <a:tab pos="267335" algn="l"/>
              </a:tabLst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What should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be</a:t>
            </a:r>
            <a:r>
              <a:rPr sz="1400" spc="-55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done</a:t>
            </a:r>
            <a:endParaRPr sz="14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675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Number of defined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EEP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keeps growing,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but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support for new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EEP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is</a:t>
            </a:r>
            <a:r>
              <a:rPr sz="1400" spc="-145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limited</a:t>
            </a:r>
            <a:endParaRPr sz="14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67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Short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term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item is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separate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status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&amp; configuration from normal</a:t>
            </a:r>
            <a:r>
              <a:rPr sz="1400" spc="-195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reporting</a:t>
            </a:r>
            <a:endParaRPr sz="14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675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Long </a:t>
            </a:r>
            <a:r>
              <a:rPr sz="1400" spc="-5" dirty="0">
                <a:solidFill>
                  <a:srgbClr val="002C5F"/>
                </a:solidFill>
                <a:latin typeface="Verdana"/>
                <a:cs typeface="Verdana"/>
              </a:rPr>
              <a:t>term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item is secure application level interoperability and next gen</a:t>
            </a:r>
            <a:r>
              <a:rPr sz="1400" spc="-195" dirty="0">
                <a:solidFill>
                  <a:srgbClr val="002C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C5F"/>
                </a:solidFill>
                <a:latin typeface="Verdana"/>
                <a:cs typeface="Verdana"/>
              </a:rPr>
              <a:t>profiles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6282" y="6604507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21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572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Signal</a:t>
            </a:r>
            <a:r>
              <a:rPr spc="-65" dirty="0"/>
              <a:t> </a:t>
            </a:r>
            <a:r>
              <a:rPr spc="-5" dirty="0"/>
              <a:t>Telegramm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2406" y="6597802"/>
            <a:ext cx="156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973" y="2353507"/>
            <a:ext cx="890814" cy="890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2933" y="3692976"/>
            <a:ext cx="890814" cy="890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406" y="1516456"/>
            <a:ext cx="6077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Extending devices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EEP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functionality with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common</a:t>
            </a:r>
            <a:r>
              <a:rPr sz="1600" spc="229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features.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83" y="3692976"/>
            <a:ext cx="890814" cy="890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450" y="5377809"/>
            <a:ext cx="890814" cy="8908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3514" y="2375026"/>
            <a:ext cx="2928620" cy="847725"/>
          </a:xfrm>
          <a:custGeom>
            <a:avLst/>
            <a:gdLst/>
            <a:ahLst/>
            <a:cxnLst/>
            <a:rect l="l" t="t" r="r" b="b"/>
            <a:pathLst>
              <a:path w="2928620" h="847725">
                <a:moveTo>
                  <a:pt x="2787269" y="0"/>
                </a:moveTo>
                <a:lnTo>
                  <a:pt x="141224" y="0"/>
                </a:lnTo>
                <a:lnTo>
                  <a:pt x="96593" y="7201"/>
                </a:lnTo>
                <a:lnTo>
                  <a:pt x="57826" y="27253"/>
                </a:lnTo>
                <a:lnTo>
                  <a:pt x="27253" y="57826"/>
                </a:lnTo>
                <a:lnTo>
                  <a:pt x="7201" y="96593"/>
                </a:lnTo>
                <a:lnTo>
                  <a:pt x="0" y="141224"/>
                </a:lnTo>
                <a:lnTo>
                  <a:pt x="0" y="706501"/>
                </a:lnTo>
                <a:lnTo>
                  <a:pt x="7201" y="751131"/>
                </a:lnTo>
                <a:lnTo>
                  <a:pt x="27253" y="789898"/>
                </a:lnTo>
                <a:lnTo>
                  <a:pt x="57826" y="820471"/>
                </a:lnTo>
                <a:lnTo>
                  <a:pt x="96593" y="840523"/>
                </a:lnTo>
                <a:lnTo>
                  <a:pt x="141224" y="847725"/>
                </a:lnTo>
                <a:lnTo>
                  <a:pt x="2787269" y="847725"/>
                </a:lnTo>
                <a:lnTo>
                  <a:pt x="2831961" y="840523"/>
                </a:lnTo>
                <a:lnTo>
                  <a:pt x="2870765" y="820471"/>
                </a:lnTo>
                <a:lnTo>
                  <a:pt x="2901358" y="789898"/>
                </a:lnTo>
                <a:lnTo>
                  <a:pt x="2921417" y="751131"/>
                </a:lnTo>
                <a:lnTo>
                  <a:pt x="2928620" y="706501"/>
                </a:lnTo>
                <a:lnTo>
                  <a:pt x="2928620" y="141224"/>
                </a:lnTo>
                <a:lnTo>
                  <a:pt x="2921417" y="96593"/>
                </a:lnTo>
                <a:lnTo>
                  <a:pt x="2901358" y="57826"/>
                </a:lnTo>
                <a:lnTo>
                  <a:pt x="2870765" y="27253"/>
                </a:lnTo>
                <a:lnTo>
                  <a:pt x="2831961" y="7201"/>
                </a:lnTo>
                <a:lnTo>
                  <a:pt x="2787269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62833" y="2452877"/>
            <a:ext cx="26231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32B5F"/>
                </a:solidFill>
                <a:latin typeface="Verdana"/>
                <a:cs typeface="Verdana"/>
              </a:rPr>
              <a:t>Energy storage </a:t>
            </a: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at: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80 </a:t>
            </a:r>
            <a:r>
              <a:rPr sz="1400" b="1" spc="5" dirty="0">
                <a:solidFill>
                  <a:srgbClr val="68809F"/>
                </a:solidFill>
                <a:latin typeface="Verdana"/>
                <a:cs typeface="Verdana"/>
              </a:rPr>
              <a:t>%  </a:t>
            </a:r>
            <a:r>
              <a:rPr sz="1400" spc="-5" dirty="0">
                <a:solidFill>
                  <a:srgbClr val="032B5F"/>
                </a:solidFill>
                <a:latin typeface="Verdana"/>
                <a:cs typeface="Verdana"/>
              </a:rPr>
              <a:t>Energy </a:t>
            </a: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harvesting</a:t>
            </a:r>
            <a:r>
              <a:rPr sz="1400" spc="-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conditions  are: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“very</a:t>
            </a:r>
            <a:r>
              <a:rPr sz="1400" b="1" spc="-45" dirty="0">
                <a:solidFill>
                  <a:srgbClr val="68809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good”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5774" y="2338193"/>
            <a:ext cx="691062" cy="921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9038" y="3631857"/>
            <a:ext cx="343222" cy="457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235" y="3648709"/>
            <a:ext cx="2693670" cy="424180"/>
          </a:xfrm>
          <a:custGeom>
            <a:avLst/>
            <a:gdLst/>
            <a:ahLst/>
            <a:cxnLst/>
            <a:rect l="l" t="t" r="r" b="b"/>
            <a:pathLst>
              <a:path w="2693670" h="424179">
                <a:moveTo>
                  <a:pt x="2622804" y="0"/>
                </a:moveTo>
                <a:lnTo>
                  <a:pt x="70738" y="0"/>
                </a:lnTo>
                <a:lnTo>
                  <a:pt x="43237" y="5550"/>
                </a:lnTo>
                <a:lnTo>
                  <a:pt x="20748" y="20685"/>
                </a:lnTo>
                <a:lnTo>
                  <a:pt x="5570" y="43130"/>
                </a:lnTo>
                <a:lnTo>
                  <a:pt x="0" y="70612"/>
                </a:lnTo>
                <a:lnTo>
                  <a:pt x="0" y="353187"/>
                </a:lnTo>
                <a:lnTo>
                  <a:pt x="5570" y="380742"/>
                </a:lnTo>
                <a:lnTo>
                  <a:pt x="20748" y="403225"/>
                </a:lnTo>
                <a:lnTo>
                  <a:pt x="43237" y="418373"/>
                </a:lnTo>
                <a:lnTo>
                  <a:pt x="70738" y="423925"/>
                </a:lnTo>
                <a:lnTo>
                  <a:pt x="2622804" y="423925"/>
                </a:lnTo>
                <a:lnTo>
                  <a:pt x="2650285" y="418373"/>
                </a:lnTo>
                <a:lnTo>
                  <a:pt x="2672730" y="403225"/>
                </a:lnTo>
                <a:lnTo>
                  <a:pt x="2687865" y="380742"/>
                </a:lnTo>
                <a:lnTo>
                  <a:pt x="2693416" y="353187"/>
                </a:lnTo>
                <a:lnTo>
                  <a:pt x="2693416" y="70612"/>
                </a:lnTo>
                <a:lnTo>
                  <a:pt x="2687865" y="43130"/>
                </a:lnTo>
                <a:lnTo>
                  <a:pt x="2672730" y="20685"/>
                </a:lnTo>
                <a:lnTo>
                  <a:pt x="2650285" y="5550"/>
                </a:lnTo>
                <a:lnTo>
                  <a:pt x="2622804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1660" y="4207002"/>
            <a:ext cx="2261870" cy="424180"/>
          </a:xfrm>
          <a:custGeom>
            <a:avLst/>
            <a:gdLst/>
            <a:ahLst/>
            <a:cxnLst/>
            <a:rect l="l" t="t" r="r" b="b"/>
            <a:pathLst>
              <a:path w="2261870" h="424179">
                <a:moveTo>
                  <a:pt x="2190750" y="0"/>
                </a:moveTo>
                <a:lnTo>
                  <a:pt x="70612" y="0"/>
                </a:lnTo>
                <a:lnTo>
                  <a:pt x="43130" y="5550"/>
                </a:lnTo>
                <a:lnTo>
                  <a:pt x="20685" y="20685"/>
                </a:lnTo>
                <a:lnTo>
                  <a:pt x="5550" y="43130"/>
                </a:lnTo>
                <a:lnTo>
                  <a:pt x="0" y="70612"/>
                </a:lnTo>
                <a:lnTo>
                  <a:pt x="0" y="353187"/>
                </a:lnTo>
                <a:lnTo>
                  <a:pt x="5550" y="380668"/>
                </a:lnTo>
                <a:lnTo>
                  <a:pt x="20685" y="403113"/>
                </a:lnTo>
                <a:lnTo>
                  <a:pt x="43130" y="418248"/>
                </a:lnTo>
                <a:lnTo>
                  <a:pt x="70612" y="423799"/>
                </a:lnTo>
                <a:lnTo>
                  <a:pt x="2190750" y="423799"/>
                </a:lnTo>
                <a:lnTo>
                  <a:pt x="2218231" y="418248"/>
                </a:lnTo>
                <a:lnTo>
                  <a:pt x="2240676" y="403113"/>
                </a:lnTo>
                <a:lnTo>
                  <a:pt x="2255811" y="380668"/>
                </a:lnTo>
                <a:lnTo>
                  <a:pt x="2261362" y="353187"/>
                </a:lnTo>
                <a:lnTo>
                  <a:pt x="2261362" y="70612"/>
                </a:lnTo>
                <a:lnTo>
                  <a:pt x="2255811" y="43130"/>
                </a:lnTo>
                <a:lnTo>
                  <a:pt x="2240676" y="20685"/>
                </a:lnTo>
                <a:lnTo>
                  <a:pt x="2218231" y="5550"/>
                </a:lnTo>
                <a:lnTo>
                  <a:pt x="2190750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74417" y="3736085"/>
            <a:ext cx="2535555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032B5F"/>
                </a:solidFill>
                <a:latin typeface="Verdana"/>
                <a:cs typeface="Verdana"/>
              </a:rPr>
              <a:t>Trigger: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last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device</a:t>
            </a:r>
            <a:r>
              <a:rPr sz="1400" b="1" spc="-105" dirty="0">
                <a:solidFill>
                  <a:srgbClr val="68809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status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</a:pP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Signal: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device</a:t>
            </a:r>
            <a:r>
              <a:rPr sz="1400" b="1" spc="-80" dirty="0">
                <a:solidFill>
                  <a:srgbClr val="68809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status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2734" y="4238028"/>
            <a:ext cx="343222" cy="457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0379" y="5399278"/>
            <a:ext cx="3764279" cy="848360"/>
          </a:xfrm>
          <a:custGeom>
            <a:avLst/>
            <a:gdLst/>
            <a:ahLst/>
            <a:cxnLst/>
            <a:rect l="l" t="t" r="r" b="b"/>
            <a:pathLst>
              <a:path w="3764279" h="848360">
                <a:moveTo>
                  <a:pt x="3622548" y="0"/>
                </a:moveTo>
                <a:lnTo>
                  <a:pt x="141350" y="0"/>
                </a:lnTo>
                <a:lnTo>
                  <a:pt x="96658" y="7202"/>
                </a:lnTo>
                <a:lnTo>
                  <a:pt x="57854" y="27261"/>
                </a:lnTo>
                <a:lnTo>
                  <a:pt x="27261" y="57854"/>
                </a:lnTo>
                <a:lnTo>
                  <a:pt x="7202" y="96658"/>
                </a:lnTo>
                <a:lnTo>
                  <a:pt x="0" y="141351"/>
                </a:lnTo>
                <a:lnTo>
                  <a:pt x="0" y="706539"/>
                </a:lnTo>
                <a:lnTo>
                  <a:pt x="7202" y="751197"/>
                </a:lnTo>
                <a:lnTo>
                  <a:pt x="27261" y="789985"/>
                </a:lnTo>
                <a:lnTo>
                  <a:pt x="57854" y="820573"/>
                </a:lnTo>
                <a:lnTo>
                  <a:pt x="96658" y="840634"/>
                </a:lnTo>
                <a:lnTo>
                  <a:pt x="141350" y="847839"/>
                </a:lnTo>
                <a:lnTo>
                  <a:pt x="3622548" y="847839"/>
                </a:lnTo>
                <a:lnTo>
                  <a:pt x="3667240" y="840634"/>
                </a:lnTo>
                <a:lnTo>
                  <a:pt x="3706044" y="820573"/>
                </a:lnTo>
                <a:lnTo>
                  <a:pt x="3736637" y="789985"/>
                </a:lnTo>
                <a:lnTo>
                  <a:pt x="3756696" y="751197"/>
                </a:lnTo>
                <a:lnTo>
                  <a:pt x="3763899" y="706539"/>
                </a:lnTo>
                <a:lnTo>
                  <a:pt x="3763899" y="141351"/>
                </a:lnTo>
                <a:lnTo>
                  <a:pt x="3756696" y="96658"/>
                </a:lnTo>
                <a:lnTo>
                  <a:pt x="3736637" y="57854"/>
                </a:lnTo>
                <a:lnTo>
                  <a:pt x="3706044" y="27261"/>
                </a:lnTo>
                <a:lnTo>
                  <a:pt x="3667240" y="7202"/>
                </a:lnTo>
                <a:lnTo>
                  <a:pt x="3622548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79826" y="5477967"/>
            <a:ext cx="34423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I can</a:t>
            </a:r>
            <a:r>
              <a:rPr sz="1400" spc="-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hear: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21690" algn="l"/>
              </a:tabLst>
            </a:pP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10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IDs	</a:t>
            </a: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with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very 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good </a:t>
            </a:r>
            <a:r>
              <a:rPr sz="1400" spc="-5" dirty="0">
                <a:solidFill>
                  <a:srgbClr val="032B5F"/>
                </a:solidFill>
                <a:latin typeface="Verdana"/>
                <a:cs typeface="Verdana"/>
              </a:rPr>
              <a:t>radio</a:t>
            </a:r>
            <a:r>
              <a:rPr sz="1400" spc="-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32B5F"/>
                </a:solidFill>
                <a:latin typeface="Verdana"/>
                <a:cs typeface="Verdana"/>
              </a:rPr>
              <a:t>quality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821690" algn="l"/>
              </a:tabLst>
            </a:pP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5</a:t>
            </a:r>
            <a:r>
              <a:rPr sz="1400" b="1" spc="-5" dirty="0">
                <a:solidFill>
                  <a:srgbClr val="68809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IDs	</a:t>
            </a:r>
            <a:r>
              <a:rPr sz="1400" dirty="0">
                <a:solidFill>
                  <a:srgbClr val="032B5F"/>
                </a:solidFill>
                <a:latin typeface="Verdana"/>
                <a:cs typeface="Verdana"/>
              </a:rPr>
              <a:t>with </a:t>
            </a:r>
            <a:r>
              <a:rPr sz="1400" b="1" dirty="0">
                <a:solidFill>
                  <a:srgbClr val="68809F"/>
                </a:solidFill>
                <a:latin typeface="Verdana"/>
                <a:cs typeface="Verdana"/>
              </a:rPr>
              <a:t>average </a:t>
            </a:r>
            <a:r>
              <a:rPr sz="1400" spc="-5" dirty="0">
                <a:solidFill>
                  <a:srgbClr val="032B5F"/>
                </a:solidFill>
                <a:latin typeface="Verdana"/>
                <a:cs typeface="Verdana"/>
              </a:rPr>
              <a:t>radio</a:t>
            </a:r>
            <a:r>
              <a:rPr sz="1400" spc="-6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32B5F"/>
                </a:solidFill>
                <a:latin typeface="Verdana"/>
                <a:cs typeface="Verdana"/>
              </a:rPr>
              <a:t>quality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3382" y="5274690"/>
            <a:ext cx="1096924" cy="1096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Technology Explained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slides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EnOcean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6135" y="3173983"/>
            <a:ext cx="803655" cy="419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2024" y="2590825"/>
            <a:ext cx="658356" cy="643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784" y="620725"/>
            <a:ext cx="6248400" cy="495934"/>
          </a:xfrm>
          <a:custGeom>
            <a:avLst/>
            <a:gdLst/>
            <a:ahLst/>
            <a:cxnLst/>
            <a:rect l="l" t="t" r="r" b="b"/>
            <a:pathLst>
              <a:path w="6248400" h="495934">
                <a:moveTo>
                  <a:pt x="0" y="495477"/>
                </a:moveTo>
                <a:lnTo>
                  <a:pt x="6248399" y="495477"/>
                </a:lnTo>
                <a:lnTo>
                  <a:pt x="6248399" y="0"/>
                </a:lnTo>
                <a:lnTo>
                  <a:pt x="0" y="0"/>
                </a:lnTo>
                <a:lnTo>
                  <a:pt x="0" y="49547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199" y="686816"/>
            <a:ext cx="4802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IoT - </a:t>
            </a:r>
            <a:r>
              <a:rPr dirty="0"/>
              <a:t>All </a:t>
            </a:r>
            <a:r>
              <a:rPr spc="-5" dirty="0"/>
              <a:t>about connecting</a:t>
            </a:r>
            <a:r>
              <a:rPr spc="-25" dirty="0"/>
              <a:t> </a:t>
            </a:r>
            <a:r>
              <a:rPr spc="-5" dirty="0"/>
              <a:t>devices</a:t>
            </a:r>
          </a:p>
        </p:txBody>
      </p:sp>
      <p:sp>
        <p:nvSpPr>
          <p:cNvPr id="6" name="object 6"/>
          <p:cNvSpPr/>
          <p:nvPr/>
        </p:nvSpPr>
        <p:spPr>
          <a:xfrm>
            <a:off x="248966" y="1624545"/>
            <a:ext cx="3030855" cy="1808480"/>
          </a:xfrm>
          <a:custGeom>
            <a:avLst/>
            <a:gdLst/>
            <a:ahLst/>
            <a:cxnLst/>
            <a:rect l="l" t="t" r="r" b="b"/>
            <a:pathLst>
              <a:path w="3030854" h="1808479">
                <a:moveTo>
                  <a:pt x="275810" y="595414"/>
                </a:moveTo>
                <a:lnTo>
                  <a:pt x="271613" y="553593"/>
                </a:lnTo>
                <a:lnTo>
                  <a:pt x="272944" y="512478"/>
                </a:lnTo>
                <a:lnTo>
                  <a:pt x="279556" y="472336"/>
                </a:lnTo>
                <a:lnTo>
                  <a:pt x="291203" y="433430"/>
                </a:lnTo>
                <a:lnTo>
                  <a:pt x="307636" y="396024"/>
                </a:lnTo>
                <a:lnTo>
                  <a:pt x="328609" y="360383"/>
                </a:lnTo>
                <a:lnTo>
                  <a:pt x="353875" y="326771"/>
                </a:lnTo>
                <a:lnTo>
                  <a:pt x="383186" y="295451"/>
                </a:lnTo>
                <a:lnTo>
                  <a:pt x="416296" y="266688"/>
                </a:lnTo>
                <a:lnTo>
                  <a:pt x="452958" y="240746"/>
                </a:lnTo>
                <a:lnTo>
                  <a:pt x="492924" y="217889"/>
                </a:lnTo>
                <a:lnTo>
                  <a:pt x="535947" y="198382"/>
                </a:lnTo>
                <a:lnTo>
                  <a:pt x="581780" y="182488"/>
                </a:lnTo>
                <a:lnTo>
                  <a:pt x="630176" y="170472"/>
                </a:lnTo>
                <a:lnTo>
                  <a:pt x="680889" y="162598"/>
                </a:lnTo>
                <a:lnTo>
                  <a:pt x="733419" y="159166"/>
                </a:lnTo>
                <a:lnTo>
                  <a:pt x="785765" y="160496"/>
                </a:lnTo>
                <a:lnTo>
                  <a:pt x="837454" y="166504"/>
                </a:lnTo>
                <a:lnTo>
                  <a:pt x="888014" y="177105"/>
                </a:lnTo>
                <a:lnTo>
                  <a:pt x="936969" y="192214"/>
                </a:lnTo>
                <a:lnTo>
                  <a:pt x="983847" y="211747"/>
                </a:lnTo>
                <a:lnTo>
                  <a:pt x="1010660" y="176633"/>
                </a:lnTo>
                <a:lnTo>
                  <a:pt x="1042259" y="145495"/>
                </a:lnTo>
                <a:lnTo>
                  <a:pt x="1078043" y="118484"/>
                </a:lnTo>
                <a:lnTo>
                  <a:pt x="1117410" y="95749"/>
                </a:lnTo>
                <a:lnTo>
                  <a:pt x="1159759" y="77442"/>
                </a:lnTo>
                <a:lnTo>
                  <a:pt x="1204488" y="63713"/>
                </a:lnTo>
                <a:lnTo>
                  <a:pt x="1250995" y="54712"/>
                </a:lnTo>
                <a:lnTo>
                  <a:pt x="1298679" y="50589"/>
                </a:lnTo>
                <a:lnTo>
                  <a:pt x="1346939" y="51495"/>
                </a:lnTo>
                <a:lnTo>
                  <a:pt x="1395173" y="57581"/>
                </a:lnTo>
                <a:lnTo>
                  <a:pt x="1442778" y="68996"/>
                </a:lnTo>
                <a:lnTo>
                  <a:pt x="1489155" y="85890"/>
                </a:lnTo>
                <a:lnTo>
                  <a:pt x="1534875" y="109227"/>
                </a:lnTo>
                <a:lnTo>
                  <a:pt x="1576023" y="137706"/>
                </a:lnTo>
                <a:lnTo>
                  <a:pt x="1601725" y="103055"/>
                </a:lnTo>
                <a:lnTo>
                  <a:pt x="1633084" y="73014"/>
                </a:lnTo>
                <a:lnTo>
                  <a:pt x="1669253" y="47813"/>
                </a:lnTo>
                <a:lnTo>
                  <a:pt x="1709389" y="27682"/>
                </a:lnTo>
                <a:lnTo>
                  <a:pt x="1752648" y="12850"/>
                </a:lnTo>
                <a:lnTo>
                  <a:pt x="1798186" y="3546"/>
                </a:lnTo>
                <a:lnTo>
                  <a:pt x="1845157" y="0"/>
                </a:lnTo>
                <a:lnTo>
                  <a:pt x="1892718" y="2440"/>
                </a:lnTo>
                <a:lnTo>
                  <a:pt x="1940025" y="11098"/>
                </a:lnTo>
                <a:lnTo>
                  <a:pt x="1986233" y="26200"/>
                </a:lnTo>
                <a:lnTo>
                  <a:pt x="2044574" y="57077"/>
                </a:lnTo>
                <a:lnTo>
                  <a:pt x="2092913" y="97955"/>
                </a:lnTo>
                <a:lnTo>
                  <a:pt x="2128245" y="68765"/>
                </a:lnTo>
                <a:lnTo>
                  <a:pt x="2167451" y="44681"/>
                </a:lnTo>
                <a:lnTo>
                  <a:pt x="2209793" y="25752"/>
                </a:lnTo>
                <a:lnTo>
                  <a:pt x="2254528" y="12028"/>
                </a:lnTo>
                <a:lnTo>
                  <a:pt x="2300915" y="3558"/>
                </a:lnTo>
                <a:lnTo>
                  <a:pt x="2348215" y="391"/>
                </a:lnTo>
                <a:lnTo>
                  <a:pt x="2395686" y="2576"/>
                </a:lnTo>
                <a:lnTo>
                  <a:pt x="2442587" y="10163"/>
                </a:lnTo>
                <a:lnTo>
                  <a:pt x="2488178" y="23200"/>
                </a:lnTo>
                <a:lnTo>
                  <a:pt x="2531717" y="41738"/>
                </a:lnTo>
                <a:lnTo>
                  <a:pt x="2572465" y="65824"/>
                </a:lnTo>
                <a:lnTo>
                  <a:pt x="2613909" y="99674"/>
                </a:lnTo>
                <a:lnTo>
                  <a:pt x="2647316" y="138500"/>
                </a:lnTo>
                <a:lnTo>
                  <a:pt x="2672031" y="181375"/>
                </a:lnTo>
                <a:lnTo>
                  <a:pt x="2687400" y="227368"/>
                </a:lnTo>
                <a:lnTo>
                  <a:pt x="2739617" y="242377"/>
                </a:lnTo>
                <a:lnTo>
                  <a:pt x="2787380" y="262910"/>
                </a:lnTo>
                <a:lnTo>
                  <a:pt x="2830281" y="288390"/>
                </a:lnTo>
                <a:lnTo>
                  <a:pt x="2867915" y="318239"/>
                </a:lnTo>
                <a:lnTo>
                  <a:pt x="2899876" y="351880"/>
                </a:lnTo>
                <a:lnTo>
                  <a:pt x="2925759" y="388735"/>
                </a:lnTo>
                <a:lnTo>
                  <a:pt x="2945156" y="428226"/>
                </a:lnTo>
                <a:lnTo>
                  <a:pt x="2957664" y="469776"/>
                </a:lnTo>
                <a:lnTo>
                  <a:pt x="2962874" y="512808"/>
                </a:lnTo>
                <a:lnTo>
                  <a:pt x="2960382" y="556742"/>
                </a:lnTo>
                <a:lnTo>
                  <a:pt x="2949782" y="601002"/>
                </a:lnTo>
                <a:lnTo>
                  <a:pt x="2932637" y="641007"/>
                </a:lnTo>
                <a:lnTo>
                  <a:pt x="2963839" y="678256"/>
                </a:lnTo>
                <a:lnTo>
                  <a:pt x="2989019" y="717343"/>
                </a:lnTo>
                <a:lnTo>
                  <a:pt x="3008243" y="757860"/>
                </a:lnTo>
                <a:lnTo>
                  <a:pt x="3021575" y="799403"/>
                </a:lnTo>
                <a:lnTo>
                  <a:pt x="3029083" y="841565"/>
                </a:lnTo>
                <a:lnTo>
                  <a:pt x="3030832" y="883940"/>
                </a:lnTo>
                <a:lnTo>
                  <a:pt x="3026887" y="926122"/>
                </a:lnTo>
                <a:lnTo>
                  <a:pt x="3017314" y="967706"/>
                </a:lnTo>
                <a:lnTo>
                  <a:pt x="3002180" y="1008285"/>
                </a:lnTo>
                <a:lnTo>
                  <a:pt x="2981550" y="1047454"/>
                </a:lnTo>
                <a:lnTo>
                  <a:pt x="2955490" y="1084805"/>
                </a:lnTo>
                <a:lnTo>
                  <a:pt x="2924066" y="1119934"/>
                </a:lnTo>
                <a:lnTo>
                  <a:pt x="2887343" y="1152435"/>
                </a:lnTo>
                <a:lnTo>
                  <a:pt x="2845388" y="1181900"/>
                </a:lnTo>
                <a:lnTo>
                  <a:pt x="2805183" y="1204405"/>
                </a:lnTo>
                <a:lnTo>
                  <a:pt x="2762527" y="1223374"/>
                </a:lnTo>
                <a:lnTo>
                  <a:pt x="2717774" y="1238685"/>
                </a:lnTo>
                <a:lnTo>
                  <a:pt x="2671278" y="1250216"/>
                </a:lnTo>
                <a:lnTo>
                  <a:pt x="2623392" y="1257846"/>
                </a:lnTo>
                <a:lnTo>
                  <a:pt x="2619828" y="1299104"/>
                </a:lnTo>
                <a:lnTo>
                  <a:pt x="2610214" y="1338792"/>
                </a:lnTo>
                <a:lnTo>
                  <a:pt x="2594933" y="1376607"/>
                </a:lnTo>
                <a:lnTo>
                  <a:pt x="2574369" y="1412241"/>
                </a:lnTo>
                <a:lnTo>
                  <a:pt x="2548905" y="1445389"/>
                </a:lnTo>
                <a:lnTo>
                  <a:pt x="2518925" y="1475745"/>
                </a:lnTo>
                <a:lnTo>
                  <a:pt x="2484812" y="1503003"/>
                </a:lnTo>
                <a:lnTo>
                  <a:pt x="2446950" y="1526857"/>
                </a:lnTo>
                <a:lnTo>
                  <a:pt x="2405723" y="1547002"/>
                </a:lnTo>
                <a:lnTo>
                  <a:pt x="2361514" y="1563130"/>
                </a:lnTo>
                <a:lnTo>
                  <a:pt x="2314707" y="1574938"/>
                </a:lnTo>
                <a:lnTo>
                  <a:pt x="2265685" y="1582117"/>
                </a:lnTo>
                <a:lnTo>
                  <a:pt x="2214833" y="1584363"/>
                </a:lnTo>
                <a:lnTo>
                  <a:pt x="2159165" y="1580867"/>
                </a:lnTo>
                <a:lnTo>
                  <a:pt x="2104867" y="1571251"/>
                </a:lnTo>
                <a:lnTo>
                  <a:pt x="2052688" y="1555681"/>
                </a:lnTo>
                <a:lnTo>
                  <a:pt x="2003378" y="1534325"/>
                </a:lnTo>
                <a:lnTo>
                  <a:pt x="1985787" y="1573884"/>
                </a:lnTo>
                <a:lnTo>
                  <a:pt x="1963530" y="1610922"/>
                </a:lnTo>
                <a:lnTo>
                  <a:pt x="1936967" y="1645283"/>
                </a:lnTo>
                <a:lnTo>
                  <a:pt x="1906459" y="1676809"/>
                </a:lnTo>
                <a:lnTo>
                  <a:pt x="1872366" y="1705343"/>
                </a:lnTo>
                <a:lnTo>
                  <a:pt x="1835047" y="1730728"/>
                </a:lnTo>
                <a:lnTo>
                  <a:pt x="1794863" y="1752809"/>
                </a:lnTo>
                <a:lnTo>
                  <a:pt x="1752175" y="1771427"/>
                </a:lnTo>
                <a:lnTo>
                  <a:pt x="1707341" y="1786426"/>
                </a:lnTo>
                <a:lnTo>
                  <a:pt x="1660723" y="1797648"/>
                </a:lnTo>
                <a:lnTo>
                  <a:pt x="1612679" y="1804938"/>
                </a:lnTo>
                <a:lnTo>
                  <a:pt x="1563572" y="1808137"/>
                </a:lnTo>
                <a:lnTo>
                  <a:pt x="1513760" y="1807090"/>
                </a:lnTo>
                <a:lnTo>
                  <a:pt x="1463603" y="1801639"/>
                </a:lnTo>
                <a:lnTo>
                  <a:pt x="1413463" y="1791627"/>
                </a:lnTo>
                <a:lnTo>
                  <a:pt x="1362332" y="1776368"/>
                </a:lnTo>
                <a:lnTo>
                  <a:pt x="1314003" y="1756547"/>
                </a:lnTo>
                <a:lnTo>
                  <a:pt x="1268905" y="1732430"/>
                </a:lnTo>
                <a:lnTo>
                  <a:pt x="1227469" y="1704280"/>
                </a:lnTo>
                <a:lnTo>
                  <a:pt x="1190125" y="1672362"/>
                </a:lnTo>
                <a:lnTo>
                  <a:pt x="1157304" y="1636941"/>
                </a:lnTo>
                <a:lnTo>
                  <a:pt x="1111377" y="1657092"/>
                </a:lnTo>
                <a:lnTo>
                  <a:pt x="1064178" y="1673301"/>
                </a:lnTo>
                <a:lnTo>
                  <a:pt x="1016018" y="1685630"/>
                </a:lnTo>
                <a:lnTo>
                  <a:pt x="967207" y="1694142"/>
                </a:lnTo>
                <a:lnTo>
                  <a:pt x="918056" y="1698900"/>
                </a:lnTo>
                <a:lnTo>
                  <a:pt x="868878" y="1699968"/>
                </a:lnTo>
                <a:lnTo>
                  <a:pt x="819982" y="1697407"/>
                </a:lnTo>
                <a:lnTo>
                  <a:pt x="771679" y="1691281"/>
                </a:lnTo>
                <a:lnTo>
                  <a:pt x="724282" y="1681652"/>
                </a:lnTo>
                <a:lnTo>
                  <a:pt x="678100" y="1668583"/>
                </a:lnTo>
                <a:lnTo>
                  <a:pt x="633446" y="1652138"/>
                </a:lnTo>
                <a:lnTo>
                  <a:pt x="590629" y="1632378"/>
                </a:lnTo>
                <a:lnTo>
                  <a:pt x="549961" y="1609367"/>
                </a:lnTo>
                <a:lnTo>
                  <a:pt x="511754" y="1583167"/>
                </a:lnTo>
                <a:lnTo>
                  <a:pt x="476317" y="1553842"/>
                </a:lnTo>
                <a:lnTo>
                  <a:pt x="443963" y="1521454"/>
                </a:lnTo>
                <a:lnTo>
                  <a:pt x="415002" y="1486065"/>
                </a:lnTo>
                <a:lnTo>
                  <a:pt x="409287" y="1478191"/>
                </a:lnTo>
                <a:lnTo>
                  <a:pt x="359607" y="1479638"/>
                </a:lnTo>
                <a:lnTo>
                  <a:pt x="311572" y="1474748"/>
                </a:lnTo>
                <a:lnTo>
                  <a:pt x="265880" y="1463970"/>
                </a:lnTo>
                <a:lnTo>
                  <a:pt x="223228" y="1447750"/>
                </a:lnTo>
                <a:lnTo>
                  <a:pt x="184316" y="1426534"/>
                </a:lnTo>
                <a:lnTo>
                  <a:pt x="149840" y="1400769"/>
                </a:lnTo>
                <a:lnTo>
                  <a:pt x="120500" y="1370902"/>
                </a:lnTo>
                <a:lnTo>
                  <a:pt x="96993" y="1337378"/>
                </a:lnTo>
                <a:lnTo>
                  <a:pt x="80018" y="1300645"/>
                </a:lnTo>
                <a:lnTo>
                  <a:pt x="70273" y="1261148"/>
                </a:lnTo>
                <a:lnTo>
                  <a:pt x="68703" y="1217855"/>
                </a:lnTo>
                <a:lnTo>
                  <a:pt x="76331" y="1175463"/>
                </a:lnTo>
                <a:lnTo>
                  <a:pt x="92780" y="1134906"/>
                </a:lnTo>
                <a:lnTo>
                  <a:pt x="117675" y="1097117"/>
                </a:lnTo>
                <a:lnTo>
                  <a:pt x="150638" y="1063028"/>
                </a:lnTo>
                <a:lnTo>
                  <a:pt x="105896" y="1036999"/>
                </a:lnTo>
                <a:lnTo>
                  <a:pt x="68598" y="1005778"/>
                </a:lnTo>
                <a:lnTo>
                  <a:pt x="39052" y="970328"/>
                </a:lnTo>
                <a:lnTo>
                  <a:pt x="17565" y="931610"/>
                </a:lnTo>
                <a:lnTo>
                  <a:pt x="4445" y="890587"/>
                </a:lnTo>
                <a:lnTo>
                  <a:pt x="0" y="848220"/>
                </a:lnTo>
                <a:lnTo>
                  <a:pt x="4536" y="805470"/>
                </a:lnTo>
                <a:lnTo>
                  <a:pt x="18363" y="763299"/>
                </a:lnTo>
                <a:lnTo>
                  <a:pt x="41787" y="722668"/>
                </a:lnTo>
                <a:lnTo>
                  <a:pt x="75417" y="684558"/>
                </a:lnTo>
                <a:lnTo>
                  <a:pt x="116650" y="652666"/>
                </a:lnTo>
                <a:lnTo>
                  <a:pt x="164217" y="627662"/>
                </a:lnTo>
                <a:lnTo>
                  <a:pt x="216846" y="610218"/>
                </a:lnTo>
                <a:lnTo>
                  <a:pt x="273270" y="601002"/>
                </a:lnTo>
                <a:lnTo>
                  <a:pt x="275810" y="595414"/>
                </a:lnTo>
                <a:close/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856" y="2680589"/>
            <a:ext cx="177800" cy="33655"/>
          </a:xfrm>
          <a:custGeom>
            <a:avLst/>
            <a:gdLst/>
            <a:ahLst/>
            <a:cxnLst/>
            <a:rect l="l" t="t" r="r" b="b"/>
            <a:pathLst>
              <a:path w="177800" h="33655">
                <a:moveTo>
                  <a:pt x="177482" y="33274"/>
                </a:moveTo>
                <a:lnTo>
                  <a:pt x="131159" y="33343"/>
                </a:lnTo>
                <a:lnTo>
                  <a:pt x="85617" y="27733"/>
                </a:lnTo>
                <a:lnTo>
                  <a:pt x="41636" y="16575"/>
                </a:lnTo>
                <a:lnTo>
                  <a:pt x="0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295" y="3078860"/>
            <a:ext cx="78105" cy="15875"/>
          </a:xfrm>
          <a:custGeom>
            <a:avLst/>
            <a:gdLst/>
            <a:ahLst/>
            <a:cxnLst/>
            <a:rect l="l" t="t" r="r" b="b"/>
            <a:pathLst>
              <a:path w="78104" h="15875">
                <a:moveTo>
                  <a:pt x="77647" y="0"/>
                </a:moveTo>
                <a:lnTo>
                  <a:pt x="58753" y="5516"/>
                </a:lnTo>
                <a:lnTo>
                  <a:pt x="39471" y="10032"/>
                </a:lnTo>
                <a:lnTo>
                  <a:pt x="19865" y="13501"/>
                </a:lnTo>
                <a:lnTo>
                  <a:pt x="0" y="15875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9280" y="3181350"/>
            <a:ext cx="46990" cy="73025"/>
          </a:xfrm>
          <a:custGeom>
            <a:avLst/>
            <a:gdLst/>
            <a:ahLst/>
            <a:cxnLst/>
            <a:rect l="l" t="t" r="r" b="b"/>
            <a:pathLst>
              <a:path w="46990" h="73025">
                <a:moveTo>
                  <a:pt x="46862" y="72898"/>
                </a:moveTo>
                <a:lnTo>
                  <a:pt x="33361" y="55471"/>
                </a:lnTo>
                <a:lnTo>
                  <a:pt x="21050" y="37496"/>
                </a:lnTo>
                <a:lnTo>
                  <a:pt x="9929" y="18998"/>
                </a:lnTo>
                <a:lnTo>
                  <a:pt x="0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2726" y="3072638"/>
            <a:ext cx="19050" cy="80010"/>
          </a:xfrm>
          <a:custGeom>
            <a:avLst/>
            <a:gdLst/>
            <a:ahLst/>
            <a:cxnLst/>
            <a:rect l="l" t="t" r="r" b="b"/>
            <a:pathLst>
              <a:path w="19050" h="80010">
                <a:moveTo>
                  <a:pt x="18668" y="0"/>
                </a:moveTo>
                <a:lnTo>
                  <a:pt x="15930" y="20232"/>
                </a:lnTo>
                <a:lnTo>
                  <a:pt x="11906" y="40322"/>
                </a:lnTo>
                <a:lnTo>
                  <a:pt x="6596" y="60221"/>
                </a:lnTo>
                <a:lnTo>
                  <a:pt x="0" y="79883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2870" y="2579116"/>
            <a:ext cx="227965" cy="298450"/>
          </a:xfrm>
          <a:custGeom>
            <a:avLst/>
            <a:gdLst/>
            <a:ahLst/>
            <a:cxnLst/>
            <a:rect l="l" t="t" r="r" b="b"/>
            <a:pathLst>
              <a:path w="227964" h="298450">
                <a:moveTo>
                  <a:pt x="0" y="0"/>
                </a:moveTo>
                <a:lnTo>
                  <a:pt x="50169" y="23559"/>
                </a:lnTo>
                <a:lnTo>
                  <a:pt x="95035" y="52222"/>
                </a:lnTo>
                <a:lnTo>
                  <a:pt x="134150" y="85401"/>
                </a:lnTo>
                <a:lnTo>
                  <a:pt x="167068" y="122507"/>
                </a:lnTo>
                <a:lnTo>
                  <a:pt x="193342" y="162953"/>
                </a:lnTo>
                <a:lnTo>
                  <a:pt x="212526" y="206150"/>
                </a:lnTo>
                <a:lnTo>
                  <a:pt x="224173" y="251512"/>
                </a:lnTo>
                <a:lnTo>
                  <a:pt x="227837" y="29845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733" y="2261107"/>
            <a:ext cx="101600" cy="112395"/>
          </a:xfrm>
          <a:custGeom>
            <a:avLst/>
            <a:gdLst/>
            <a:ahLst/>
            <a:cxnLst/>
            <a:rect l="l" t="t" r="r" b="b"/>
            <a:pathLst>
              <a:path w="101600" h="112394">
                <a:moveTo>
                  <a:pt x="101473" y="0"/>
                </a:moveTo>
                <a:lnTo>
                  <a:pt x="82206" y="31430"/>
                </a:lnTo>
                <a:lnTo>
                  <a:pt x="58689" y="60753"/>
                </a:lnTo>
                <a:lnTo>
                  <a:pt x="31196" y="87671"/>
                </a:lnTo>
                <a:lnTo>
                  <a:pt x="0" y="111887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6748" y="1845691"/>
            <a:ext cx="5715" cy="53340"/>
          </a:xfrm>
          <a:custGeom>
            <a:avLst/>
            <a:gdLst/>
            <a:ahLst/>
            <a:cxnLst/>
            <a:rect l="l" t="t" r="r" b="b"/>
            <a:pathLst>
              <a:path w="5714" h="53339">
                <a:moveTo>
                  <a:pt x="0" y="0"/>
                </a:moveTo>
                <a:lnTo>
                  <a:pt x="2547" y="13112"/>
                </a:lnTo>
                <a:lnTo>
                  <a:pt x="4286" y="26320"/>
                </a:lnTo>
                <a:lnTo>
                  <a:pt x="5214" y="39576"/>
                </a:lnTo>
                <a:lnTo>
                  <a:pt x="5333" y="52832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8920" y="1716532"/>
            <a:ext cx="52069" cy="67945"/>
          </a:xfrm>
          <a:custGeom>
            <a:avLst/>
            <a:gdLst/>
            <a:ahLst/>
            <a:cxnLst/>
            <a:rect l="l" t="t" r="r" b="b"/>
            <a:pathLst>
              <a:path w="52069" h="67944">
                <a:moveTo>
                  <a:pt x="0" y="67437"/>
                </a:moveTo>
                <a:lnTo>
                  <a:pt x="10705" y="49488"/>
                </a:lnTo>
                <a:lnTo>
                  <a:pt x="22971" y="32242"/>
                </a:lnTo>
                <a:lnTo>
                  <a:pt x="36736" y="15734"/>
                </a:lnTo>
                <a:lnTo>
                  <a:pt x="51943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2892" y="1758060"/>
            <a:ext cx="25400" cy="58419"/>
          </a:xfrm>
          <a:custGeom>
            <a:avLst/>
            <a:gdLst/>
            <a:ahLst/>
            <a:cxnLst/>
            <a:rect l="l" t="t" r="r" b="b"/>
            <a:pathLst>
              <a:path w="25400" h="58419">
                <a:moveTo>
                  <a:pt x="0" y="58038"/>
                </a:moveTo>
                <a:lnTo>
                  <a:pt x="4589" y="43094"/>
                </a:lnTo>
                <a:lnTo>
                  <a:pt x="10334" y="28400"/>
                </a:lnTo>
                <a:lnTo>
                  <a:pt x="17198" y="14015"/>
                </a:lnTo>
                <a:lnTo>
                  <a:pt x="25145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2458" y="1835911"/>
            <a:ext cx="91440" cy="56515"/>
          </a:xfrm>
          <a:custGeom>
            <a:avLst/>
            <a:gdLst/>
            <a:ahLst/>
            <a:cxnLst/>
            <a:rect l="l" t="t" r="r" b="b"/>
            <a:pathLst>
              <a:path w="91440" h="56514">
                <a:moveTo>
                  <a:pt x="0" y="0"/>
                </a:moveTo>
                <a:lnTo>
                  <a:pt x="24328" y="12400"/>
                </a:lnTo>
                <a:lnTo>
                  <a:pt x="47677" y="25955"/>
                </a:lnTo>
                <a:lnTo>
                  <a:pt x="69971" y="40630"/>
                </a:lnTo>
                <a:lnTo>
                  <a:pt x="91135" y="56387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789" y="2219960"/>
            <a:ext cx="16510" cy="59690"/>
          </a:xfrm>
          <a:custGeom>
            <a:avLst/>
            <a:gdLst/>
            <a:ahLst/>
            <a:cxnLst/>
            <a:rect l="l" t="t" r="r" b="b"/>
            <a:pathLst>
              <a:path w="16509" h="59689">
                <a:moveTo>
                  <a:pt x="15900" y="59309"/>
                </a:moveTo>
                <a:lnTo>
                  <a:pt x="10845" y="44666"/>
                </a:lnTo>
                <a:lnTo>
                  <a:pt x="6507" y="29892"/>
                </a:lnTo>
                <a:lnTo>
                  <a:pt x="2889" y="14999"/>
                </a:lnTo>
                <a:lnTo>
                  <a:pt x="0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7318" y="2789580"/>
            <a:ext cx="498605" cy="965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8052" y="3462528"/>
            <a:ext cx="2889504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8686" y="3443859"/>
            <a:ext cx="2887980" cy="327025"/>
          </a:xfrm>
          <a:custGeom>
            <a:avLst/>
            <a:gdLst/>
            <a:ahLst/>
            <a:cxnLst/>
            <a:rect l="l" t="t" r="r" b="b"/>
            <a:pathLst>
              <a:path w="2887979" h="327025">
                <a:moveTo>
                  <a:pt x="72389" y="251205"/>
                </a:moveTo>
                <a:lnTo>
                  <a:pt x="0" y="296036"/>
                </a:lnTo>
                <a:lnTo>
                  <a:pt x="79248" y="327024"/>
                </a:lnTo>
                <a:lnTo>
                  <a:pt x="77065" y="302894"/>
                </a:lnTo>
                <a:lnTo>
                  <a:pt x="64388" y="302894"/>
                </a:lnTo>
                <a:lnTo>
                  <a:pt x="61975" y="277621"/>
                </a:lnTo>
                <a:lnTo>
                  <a:pt x="74673" y="276456"/>
                </a:lnTo>
                <a:lnTo>
                  <a:pt x="72389" y="251205"/>
                </a:lnTo>
                <a:close/>
              </a:path>
              <a:path w="2887979" h="327025">
                <a:moveTo>
                  <a:pt x="74673" y="276456"/>
                </a:moveTo>
                <a:lnTo>
                  <a:pt x="61975" y="277621"/>
                </a:lnTo>
                <a:lnTo>
                  <a:pt x="64388" y="302894"/>
                </a:lnTo>
                <a:lnTo>
                  <a:pt x="76960" y="301740"/>
                </a:lnTo>
                <a:lnTo>
                  <a:pt x="74673" y="276456"/>
                </a:lnTo>
                <a:close/>
              </a:path>
              <a:path w="2887979" h="327025">
                <a:moveTo>
                  <a:pt x="76960" y="301740"/>
                </a:moveTo>
                <a:lnTo>
                  <a:pt x="64388" y="302894"/>
                </a:lnTo>
                <a:lnTo>
                  <a:pt x="77065" y="302894"/>
                </a:lnTo>
                <a:lnTo>
                  <a:pt x="76960" y="301740"/>
                </a:lnTo>
                <a:close/>
              </a:path>
              <a:path w="2887979" h="327025">
                <a:moveTo>
                  <a:pt x="2810677" y="25292"/>
                </a:moveTo>
                <a:lnTo>
                  <a:pt x="74673" y="276456"/>
                </a:lnTo>
                <a:lnTo>
                  <a:pt x="76960" y="301740"/>
                </a:lnTo>
                <a:lnTo>
                  <a:pt x="2813001" y="50561"/>
                </a:lnTo>
                <a:lnTo>
                  <a:pt x="2810677" y="25292"/>
                </a:lnTo>
                <a:close/>
              </a:path>
              <a:path w="2887979" h="327025">
                <a:moveTo>
                  <a:pt x="2870159" y="24129"/>
                </a:moveTo>
                <a:lnTo>
                  <a:pt x="2823337" y="24129"/>
                </a:lnTo>
                <a:lnTo>
                  <a:pt x="2825622" y="49402"/>
                </a:lnTo>
                <a:lnTo>
                  <a:pt x="2813001" y="50561"/>
                </a:lnTo>
                <a:lnTo>
                  <a:pt x="2815336" y="75945"/>
                </a:lnTo>
                <a:lnTo>
                  <a:pt x="2887726" y="30987"/>
                </a:lnTo>
                <a:lnTo>
                  <a:pt x="2870159" y="24129"/>
                </a:lnTo>
                <a:close/>
              </a:path>
              <a:path w="2887979" h="327025">
                <a:moveTo>
                  <a:pt x="2823337" y="24129"/>
                </a:moveTo>
                <a:lnTo>
                  <a:pt x="2810677" y="25292"/>
                </a:lnTo>
                <a:lnTo>
                  <a:pt x="2813001" y="50561"/>
                </a:lnTo>
                <a:lnTo>
                  <a:pt x="2825622" y="49402"/>
                </a:lnTo>
                <a:lnTo>
                  <a:pt x="2823337" y="24129"/>
                </a:lnTo>
                <a:close/>
              </a:path>
              <a:path w="2887979" h="327025">
                <a:moveTo>
                  <a:pt x="2808351" y="0"/>
                </a:moveTo>
                <a:lnTo>
                  <a:pt x="2810677" y="25292"/>
                </a:lnTo>
                <a:lnTo>
                  <a:pt x="2823337" y="24129"/>
                </a:lnTo>
                <a:lnTo>
                  <a:pt x="2870159" y="24129"/>
                </a:lnTo>
                <a:lnTo>
                  <a:pt x="2808351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2728" y="4223003"/>
            <a:ext cx="1280160" cy="1152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2601" y="4203191"/>
            <a:ext cx="1280160" cy="1151255"/>
          </a:xfrm>
          <a:custGeom>
            <a:avLst/>
            <a:gdLst/>
            <a:ahLst/>
            <a:cxnLst/>
            <a:rect l="l" t="t" r="r" b="b"/>
            <a:pathLst>
              <a:path w="1280160" h="1151254">
                <a:moveTo>
                  <a:pt x="1214851" y="1109628"/>
                </a:moveTo>
                <a:lnTo>
                  <a:pt x="1197864" y="1128521"/>
                </a:lnTo>
                <a:lnTo>
                  <a:pt x="1279906" y="1151127"/>
                </a:lnTo>
                <a:lnTo>
                  <a:pt x="1266941" y="1118107"/>
                </a:lnTo>
                <a:lnTo>
                  <a:pt x="1224279" y="1118107"/>
                </a:lnTo>
                <a:lnTo>
                  <a:pt x="1214851" y="1109628"/>
                </a:lnTo>
                <a:close/>
              </a:path>
              <a:path w="1280160" h="1151254">
                <a:moveTo>
                  <a:pt x="1231747" y="1090835"/>
                </a:moveTo>
                <a:lnTo>
                  <a:pt x="1214851" y="1109628"/>
                </a:lnTo>
                <a:lnTo>
                  <a:pt x="1224279" y="1118107"/>
                </a:lnTo>
                <a:lnTo>
                  <a:pt x="1241171" y="1099311"/>
                </a:lnTo>
                <a:lnTo>
                  <a:pt x="1231747" y="1090835"/>
                </a:lnTo>
                <a:close/>
              </a:path>
              <a:path w="1280160" h="1151254">
                <a:moveTo>
                  <a:pt x="1248790" y="1071879"/>
                </a:moveTo>
                <a:lnTo>
                  <a:pt x="1231747" y="1090835"/>
                </a:lnTo>
                <a:lnTo>
                  <a:pt x="1241171" y="1099311"/>
                </a:lnTo>
                <a:lnTo>
                  <a:pt x="1224279" y="1118107"/>
                </a:lnTo>
                <a:lnTo>
                  <a:pt x="1266941" y="1118107"/>
                </a:lnTo>
                <a:lnTo>
                  <a:pt x="1248790" y="1071879"/>
                </a:lnTo>
                <a:close/>
              </a:path>
              <a:path w="1280160" h="1151254">
                <a:moveTo>
                  <a:pt x="65157" y="41479"/>
                </a:moveTo>
                <a:lnTo>
                  <a:pt x="48119" y="60382"/>
                </a:lnTo>
                <a:lnTo>
                  <a:pt x="1214851" y="1109628"/>
                </a:lnTo>
                <a:lnTo>
                  <a:pt x="1231747" y="1090835"/>
                </a:lnTo>
                <a:lnTo>
                  <a:pt x="65157" y="41479"/>
                </a:lnTo>
                <a:close/>
              </a:path>
              <a:path w="1280160" h="1151254">
                <a:moveTo>
                  <a:pt x="0" y="0"/>
                </a:moveTo>
                <a:lnTo>
                  <a:pt x="31114" y="79247"/>
                </a:lnTo>
                <a:lnTo>
                  <a:pt x="48119" y="60382"/>
                </a:lnTo>
                <a:lnTo>
                  <a:pt x="38735" y="51942"/>
                </a:lnTo>
                <a:lnTo>
                  <a:pt x="55752" y="33019"/>
                </a:lnTo>
                <a:lnTo>
                  <a:pt x="72782" y="33019"/>
                </a:lnTo>
                <a:lnTo>
                  <a:pt x="82169" y="22605"/>
                </a:lnTo>
                <a:lnTo>
                  <a:pt x="0" y="0"/>
                </a:lnTo>
                <a:close/>
              </a:path>
              <a:path w="1280160" h="1151254">
                <a:moveTo>
                  <a:pt x="55752" y="33019"/>
                </a:moveTo>
                <a:lnTo>
                  <a:pt x="38735" y="51942"/>
                </a:lnTo>
                <a:lnTo>
                  <a:pt x="48119" y="60382"/>
                </a:lnTo>
                <a:lnTo>
                  <a:pt x="65157" y="41479"/>
                </a:lnTo>
                <a:lnTo>
                  <a:pt x="55752" y="33019"/>
                </a:lnTo>
                <a:close/>
              </a:path>
              <a:path w="1280160" h="1151254">
                <a:moveTo>
                  <a:pt x="72782" y="33019"/>
                </a:moveTo>
                <a:lnTo>
                  <a:pt x="55752" y="33019"/>
                </a:lnTo>
                <a:lnTo>
                  <a:pt x="65157" y="41479"/>
                </a:lnTo>
                <a:lnTo>
                  <a:pt x="72782" y="33019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7259" y="4223003"/>
            <a:ext cx="256032" cy="1330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0308" y="4203191"/>
            <a:ext cx="250825" cy="1329055"/>
          </a:xfrm>
          <a:custGeom>
            <a:avLst/>
            <a:gdLst/>
            <a:ahLst/>
            <a:cxnLst/>
            <a:rect l="l" t="t" r="r" b="b"/>
            <a:pathLst>
              <a:path w="250825" h="1329054">
                <a:moveTo>
                  <a:pt x="50141" y="73233"/>
                </a:moveTo>
                <a:lnTo>
                  <a:pt x="24992" y="77269"/>
                </a:lnTo>
                <a:lnTo>
                  <a:pt x="225805" y="1328800"/>
                </a:lnTo>
                <a:lnTo>
                  <a:pt x="250825" y="1324736"/>
                </a:lnTo>
                <a:lnTo>
                  <a:pt x="50141" y="73233"/>
                </a:lnTo>
                <a:close/>
              </a:path>
              <a:path w="250825" h="1329054">
                <a:moveTo>
                  <a:pt x="25526" y="0"/>
                </a:moveTo>
                <a:lnTo>
                  <a:pt x="0" y="81279"/>
                </a:lnTo>
                <a:lnTo>
                  <a:pt x="24992" y="77269"/>
                </a:lnTo>
                <a:lnTo>
                  <a:pt x="22987" y="64769"/>
                </a:lnTo>
                <a:lnTo>
                  <a:pt x="48132" y="60705"/>
                </a:lnTo>
                <a:lnTo>
                  <a:pt x="69079" y="60705"/>
                </a:lnTo>
                <a:lnTo>
                  <a:pt x="25526" y="0"/>
                </a:lnTo>
                <a:close/>
              </a:path>
              <a:path w="250825" h="1329054">
                <a:moveTo>
                  <a:pt x="48132" y="60705"/>
                </a:moveTo>
                <a:lnTo>
                  <a:pt x="22987" y="64769"/>
                </a:lnTo>
                <a:lnTo>
                  <a:pt x="24992" y="77269"/>
                </a:lnTo>
                <a:lnTo>
                  <a:pt x="50141" y="73233"/>
                </a:lnTo>
                <a:lnTo>
                  <a:pt x="48132" y="60705"/>
                </a:lnTo>
                <a:close/>
              </a:path>
              <a:path w="250825" h="1329054">
                <a:moveTo>
                  <a:pt x="69079" y="60705"/>
                </a:moveTo>
                <a:lnTo>
                  <a:pt x="48132" y="60705"/>
                </a:lnTo>
                <a:lnTo>
                  <a:pt x="50141" y="73233"/>
                </a:lnTo>
                <a:lnTo>
                  <a:pt x="75183" y="69214"/>
                </a:lnTo>
                <a:lnTo>
                  <a:pt x="69079" y="6070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1747" y="2886455"/>
            <a:ext cx="1213103" cy="818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9726" y="2867532"/>
            <a:ext cx="1133475" cy="740410"/>
          </a:xfrm>
          <a:custGeom>
            <a:avLst/>
            <a:gdLst/>
            <a:ahLst/>
            <a:cxnLst/>
            <a:rect l="l" t="t" r="r" b="b"/>
            <a:pathLst>
              <a:path w="1133475" h="740410">
                <a:moveTo>
                  <a:pt x="43179" y="666495"/>
                </a:moveTo>
                <a:lnTo>
                  <a:pt x="0" y="739901"/>
                </a:lnTo>
                <a:lnTo>
                  <a:pt x="84582" y="730503"/>
                </a:lnTo>
                <a:lnTo>
                  <a:pt x="75217" y="716026"/>
                </a:lnTo>
                <a:lnTo>
                  <a:pt x="60198" y="716026"/>
                </a:lnTo>
                <a:lnTo>
                  <a:pt x="46354" y="694689"/>
                </a:lnTo>
                <a:lnTo>
                  <a:pt x="56970" y="687817"/>
                </a:lnTo>
                <a:lnTo>
                  <a:pt x="43179" y="666495"/>
                </a:lnTo>
                <a:close/>
              </a:path>
              <a:path w="1133475" h="740410">
                <a:moveTo>
                  <a:pt x="56970" y="687817"/>
                </a:moveTo>
                <a:lnTo>
                  <a:pt x="46354" y="694689"/>
                </a:lnTo>
                <a:lnTo>
                  <a:pt x="60198" y="716026"/>
                </a:lnTo>
                <a:lnTo>
                  <a:pt x="70784" y="709172"/>
                </a:lnTo>
                <a:lnTo>
                  <a:pt x="56970" y="687817"/>
                </a:lnTo>
                <a:close/>
              </a:path>
              <a:path w="1133475" h="740410">
                <a:moveTo>
                  <a:pt x="70784" y="709172"/>
                </a:moveTo>
                <a:lnTo>
                  <a:pt x="60198" y="716026"/>
                </a:lnTo>
                <a:lnTo>
                  <a:pt x="75217" y="716026"/>
                </a:lnTo>
                <a:lnTo>
                  <a:pt x="70784" y="709172"/>
                </a:lnTo>
                <a:close/>
              </a:path>
              <a:path w="1133475" h="740410">
                <a:moveTo>
                  <a:pt x="1119377" y="0"/>
                </a:moveTo>
                <a:lnTo>
                  <a:pt x="56970" y="687817"/>
                </a:lnTo>
                <a:lnTo>
                  <a:pt x="70784" y="709172"/>
                </a:lnTo>
                <a:lnTo>
                  <a:pt x="1133221" y="21336"/>
                </a:lnTo>
                <a:lnTo>
                  <a:pt x="1119377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0328" y="3880103"/>
            <a:ext cx="2199131" cy="554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8686" y="3915917"/>
            <a:ext cx="2043430" cy="443865"/>
          </a:xfrm>
          <a:custGeom>
            <a:avLst/>
            <a:gdLst/>
            <a:ahLst/>
            <a:cxnLst/>
            <a:rect l="l" t="t" r="r" b="b"/>
            <a:pathLst>
              <a:path w="2043429" h="443864">
                <a:moveTo>
                  <a:pt x="1965700" y="418705"/>
                </a:moveTo>
                <a:lnTo>
                  <a:pt x="1960880" y="443610"/>
                </a:lnTo>
                <a:lnTo>
                  <a:pt x="2041554" y="421131"/>
                </a:lnTo>
                <a:lnTo>
                  <a:pt x="1978152" y="421131"/>
                </a:lnTo>
                <a:lnTo>
                  <a:pt x="1965700" y="418705"/>
                </a:lnTo>
                <a:close/>
              </a:path>
              <a:path w="2043429" h="443864">
                <a:moveTo>
                  <a:pt x="1970541" y="393690"/>
                </a:moveTo>
                <a:lnTo>
                  <a:pt x="1965700" y="418705"/>
                </a:lnTo>
                <a:lnTo>
                  <a:pt x="1978152" y="421131"/>
                </a:lnTo>
                <a:lnTo>
                  <a:pt x="1982978" y="396112"/>
                </a:lnTo>
                <a:lnTo>
                  <a:pt x="1970541" y="393690"/>
                </a:lnTo>
                <a:close/>
              </a:path>
              <a:path w="2043429" h="443864">
                <a:moveTo>
                  <a:pt x="1975358" y="368807"/>
                </a:moveTo>
                <a:lnTo>
                  <a:pt x="1970541" y="393690"/>
                </a:lnTo>
                <a:lnTo>
                  <a:pt x="1982978" y="396112"/>
                </a:lnTo>
                <a:lnTo>
                  <a:pt x="1978152" y="421131"/>
                </a:lnTo>
                <a:lnTo>
                  <a:pt x="2041554" y="421131"/>
                </a:lnTo>
                <a:lnTo>
                  <a:pt x="2042921" y="420750"/>
                </a:lnTo>
                <a:lnTo>
                  <a:pt x="1975358" y="368807"/>
                </a:lnTo>
                <a:close/>
              </a:path>
              <a:path w="2043429" h="443864">
                <a:moveTo>
                  <a:pt x="77168" y="24918"/>
                </a:moveTo>
                <a:lnTo>
                  <a:pt x="72301" y="49803"/>
                </a:lnTo>
                <a:lnTo>
                  <a:pt x="1965700" y="418705"/>
                </a:lnTo>
                <a:lnTo>
                  <a:pt x="1970541" y="393690"/>
                </a:lnTo>
                <a:lnTo>
                  <a:pt x="77168" y="24918"/>
                </a:lnTo>
                <a:close/>
              </a:path>
              <a:path w="2043429" h="443864">
                <a:moveTo>
                  <a:pt x="82041" y="0"/>
                </a:moveTo>
                <a:lnTo>
                  <a:pt x="0" y="22732"/>
                </a:lnTo>
                <a:lnTo>
                  <a:pt x="67437" y="74675"/>
                </a:lnTo>
                <a:lnTo>
                  <a:pt x="72301" y="49803"/>
                </a:lnTo>
                <a:lnTo>
                  <a:pt x="59816" y="47370"/>
                </a:lnTo>
                <a:lnTo>
                  <a:pt x="64642" y="22478"/>
                </a:lnTo>
                <a:lnTo>
                  <a:pt x="77645" y="22478"/>
                </a:lnTo>
                <a:lnTo>
                  <a:pt x="82041" y="0"/>
                </a:lnTo>
                <a:close/>
              </a:path>
              <a:path w="2043429" h="443864">
                <a:moveTo>
                  <a:pt x="64642" y="22478"/>
                </a:moveTo>
                <a:lnTo>
                  <a:pt x="59816" y="47370"/>
                </a:lnTo>
                <a:lnTo>
                  <a:pt x="72301" y="49803"/>
                </a:lnTo>
                <a:lnTo>
                  <a:pt x="77168" y="24918"/>
                </a:lnTo>
                <a:lnTo>
                  <a:pt x="64642" y="22478"/>
                </a:lnTo>
                <a:close/>
              </a:path>
              <a:path w="2043429" h="443864">
                <a:moveTo>
                  <a:pt x="77645" y="22478"/>
                </a:moveTo>
                <a:lnTo>
                  <a:pt x="64642" y="22478"/>
                </a:lnTo>
                <a:lnTo>
                  <a:pt x="77168" y="24918"/>
                </a:lnTo>
                <a:lnTo>
                  <a:pt x="77645" y="22478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2544" y="3692652"/>
            <a:ext cx="566927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4895" y="3672092"/>
            <a:ext cx="561340" cy="463550"/>
          </a:xfrm>
          <a:custGeom>
            <a:avLst/>
            <a:gdLst/>
            <a:ahLst/>
            <a:cxnLst/>
            <a:rect l="l" t="t" r="r" b="b"/>
            <a:pathLst>
              <a:path w="561339" h="463550">
                <a:moveTo>
                  <a:pt x="304626" y="0"/>
                </a:moveTo>
                <a:lnTo>
                  <a:pt x="256614" y="0"/>
                </a:lnTo>
                <a:lnTo>
                  <a:pt x="209169" y="6716"/>
                </a:lnTo>
                <a:lnTo>
                  <a:pt x="163413" y="20150"/>
                </a:lnTo>
                <a:lnTo>
                  <a:pt x="120472" y="40301"/>
                </a:lnTo>
                <a:lnTo>
                  <a:pt x="81468" y="67168"/>
                </a:lnTo>
                <a:lnTo>
                  <a:pt x="48880" y="99366"/>
                </a:lnTo>
                <a:lnTo>
                  <a:pt x="24440" y="134805"/>
                </a:lnTo>
                <a:lnTo>
                  <a:pt x="8146" y="172560"/>
                </a:lnTo>
                <a:lnTo>
                  <a:pt x="0" y="211703"/>
                </a:lnTo>
                <a:lnTo>
                  <a:pt x="0" y="251310"/>
                </a:lnTo>
                <a:lnTo>
                  <a:pt x="8146" y="290453"/>
                </a:lnTo>
                <a:lnTo>
                  <a:pt x="24440" y="328208"/>
                </a:lnTo>
                <a:lnTo>
                  <a:pt x="48880" y="363647"/>
                </a:lnTo>
                <a:lnTo>
                  <a:pt x="81468" y="395844"/>
                </a:lnTo>
                <a:lnTo>
                  <a:pt x="120472" y="422712"/>
                </a:lnTo>
                <a:lnTo>
                  <a:pt x="163413" y="442863"/>
                </a:lnTo>
                <a:lnTo>
                  <a:pt x="209169" y="456296"/>
                </a:lnTo>
                <a:lnTo>
                  <a:pt x="256614" y="463013"/>
                </a:lnTo>
                <a:lnTo>
                  <a:pt x="304626" y="463013"/>
                </a:lnTo>
                <a:lnTo>
                  <a:pt x="352081" y="456296"/>
                </a:lnTo>
                <a:lnTo>
                  <a:pt x="397855" y="442863"/>
                </a:lnTo>
                <a:lnTo>
                  <a:pt x="440825" y="422712"/>
                </a:lnTo>
                <a:lnTo>
                  <a:pt x="479867" y="395844"/>
                </a:lnTo>
                <a:lnTo>
                  <a:pt x="512454" y="363647"/>
                </a:lnTo>
                <a:lnTo>
                  <a:pt x="536894" y="328208"/>
                </a:lnTo>
                <a:lnTo>
                  <a:pt x="553188" y="290453"/>
                </a:lnTo>
                <a:lnTo>
                  <a:pt x="561335" y="251310"/>
                </a:lnTo>
                <a:lnTo>
                  <a:pt x="561335" y="211703"/>
                </a:lnTo>
                <a:lnTo>
                  <a:pt x="553188" y="172560"/>
                </a:lnTo>
                <a:lnTo>
                  <a:pt x="536894" y="134805"/>
                </a:lnTo>
                <a:lnTo>
                  <a:pt x="512454" y="99366"/>
                </a:lnTo>
                <a:lnTo>
                  <a:pt x="479867" y="67168"/>
                </a:lnTo>
                <a:lnTo>
                  <a:pt x="440825" y="40301"/>
                </a:lnTo>
                <a:lnTo>
                  <a:pt x="397855" y="20150"/>
                </a:lnTo>
                <a:lnTo>
                  <a:pt x="352081" y="6716"/>
                </a:lnTo>
                <a:lnTo>
                  <a:pt x="304626" y="0"/>
                </a:lnTo>
                <a:close/>
              </a:path>
            </a:pathLst>
          </a:custGeom>
          <a:solidFill>
            <a:srgbClr val="2D8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0015" y="2089404"/>
            <a:ext cx="929639" cy="14828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613" y="2148332"/>
            <a:ext cx="774700" cy="1325880"/>
          </a:xfrm>
          <a:custGeom>
            <a:avLst/>
            <a:gdLst/>
            <a:ahLst/>
            <a:cxnLst/>
            <a:rect l="l" t="t" r="r" b="b"/>
            <a:pathLst>
              <a:path w="774700" h="1325879">
                <a:moveTo>
                  <a:pt x="5461" y="1240535"/>
                </a:moveTo>
                <a:lnTo>
                  <a:pt x="0" y="1325626"/>
                </a:lnTo>
                <a:lnTo>
                  <a:pt x="71247" y="1279016"/>
                </a:lnTo>
                <a:lnTo>
                  <a:pt x="67990" y="1277112"/>
                </a:lnTo>
                <a:lnTo>
                  <a:pt x="42925" y="1277112"/>
                </a:lnTo>
                <a:lnTo>
                  <a:pt x="20954" y="1264412"/>
                </a:lnTo>
                <a:lnTo>
                  <a:pt x="27404" y="1253371"/>
                </a:lnTo>
                <a:lnTo>
                  <a:pt x="5461" y="1240535"/>
                </a:lnTo>
                <a:close/>
              </a:path>
              <a:path w="774700" h="1325879">
                <a:moveTo>
                  <a:pt x="27404" y="1253371"/>
                </a:moveTo>
                <a:lnTo>
                  <a:pt x="20954" y="1264412"/>
                </a:lnTo>
                <a:lnTo>
                  <a:pt x="42925" y="1277112"/>
                </a:lnTo>
                <a:lnTo>
                  <a:pt x="49310" y="1266185"/>
                </a:lnTo>
                <a:lnTo>
                  <a:pt x="27404" y="1253371"/>
                </a:lnTo>
                <a:close/>
              </a:path>
              <a:path w="774700" h="1325879">
                <a:moveTo>
                  <a:pt x="49310" y="1266185"/>
                </a:moveTo>
                <a:lnTo>
                  <a:pt x="42925" y="1277112"/>
                </a:lnTo>
                <a:lnTo>
                  <a:pt x="67990" y="1277112"/>
                </a:lnTo>
                <a:lnTo>
                  <a:pt x="49310" y="1266185"/>
                </a:lnTo>
                <a:close/>
              </a:path>
              <a:path w="774700" h="1325879">
                <a:moveTo>
                  <a:pt x="724953" y="59408"/>
                </a:moveTo>
                <a:lnTo>
                  <a:pt x="27404" y="1253371"/>
                </a:lnTo>
                <a:lnTo>
                  <a:pt x="49310" y="1266185"/>
                </a:lnTo>
                <a:lnTo>
                  <a:pt x="746913" y="72253"/>
                </a:lnTo>
                <a:lnTo>
                  <a:pt x="724953" y="59408"/>
                </a:lnTo>
                <a:close/>
              </a:path>
              <a:path w="774700" h="1325879">
                <a:moveTo>
                  <a:pt x="771268" y="48387"/>
                </a:moveTo>
                <a:lnTo>
                  <a:pt x="731392" y="48387"/>
                </a:lnTo>
                <a:lnTo>
                  <a:pt x="753363" y="61213"/>
                </a:lnTo>
                <a:lnTo>
                  <a:pt x="746913" y="72253"/>
                </a:lnTo>
                <a:lnTo>
                  <a:pt x="768858" y="85089"/>
                </a:lnTo>
                <a:lnTo>
                  <a:pt x="771268" y="48387"/>
                </a:lnTo>
                <a:close/>
              </a:path>
              <a:path w="774700" h="1325879">
                <a:moveTo>
                  <a:pt x="731392" y="48387"/>
                </a:moveTo>
                <a:lnTo>
                  <a:pt x="724953" y="59408"/>
                </a:lnTo>
                <a:lnTo>
                  <a:pt x="746913" y="72253"/>
                </a:lnTo>
                <a:lnTo>
                  <a:pt x="753363" y="61213"/>
                </a:lnTo>
                <a:lnTo>
                  <a:pt x="731392" y="48387"/>
                </a:lnTo>
                <a:close/>
              </a:path>
              <a:path w="774700" h="1325879">
                <a:moveTo>
                  <a:pt x="774446" y="0"/>
                </a:moveTo>
                <a:lnTo>
                  <a:pt x="703072" y="46608"/>
                </a:lnTo>
                <a:lnTo>
                  <a:pt x="724953" y="59408"/>
                </a:lnTo>
                <a:lnTo>
                  <a:pt x="731392" y="48387"/>
                </a:lnTo>
                <a:lnTo>
                  <a:pt x="771268" y="48387"/>
                </a:lnTo>
                <a:lnTo>
                  <a:pt x="774446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8982" y="5484647"/>
            <a:ext cx="847826" cy="763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3477" y="5367413"/>
            <a:ext cx="916266" cy="8683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2452" y="4005249"/>
            <a:ext cx="1059027" cy="10380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16576" y="1664538"/>
            <a:ext cx="2576956" cy="431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4915" y="2311907"/>
            <a:ext cx="1996439" cy="1014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99734" y="2506624"/>
            <a:ext cx="1407921" cy="427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22804" y="3749040"/>
            <a:ext cx="1876044" cy="12283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Apple</a:t>
            </a:r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34639" y="3935221"/>
            <a:ext cx="1451610" cy="811530"/>
          </a:xfrm>
          <a:custGeom>
            <a:avLst/>
            <a:gdLst/>
            <a:ahLst/>
            <a:cxnLst/>
            <a:rect l="l" t="t" r="r" b="b"/>
            <a:pathLst>
              <a:path w="1451610" h="811529">
                <a:moveTo>
                  <a:pt x="103368" y="656643"/>
                </a:moveTo>
                <a:lnTo>
                  <a:pt x="96091" y="657050"/>
                </a:lnTo>
                <a:lnTo>
                  <a:pt x="89505" y="660147"/>
                </a:lnTo>
                <a:lnTo>
                  <a:pt x="84455" y="665733"/>
                </a:lnTo>
                <a:lnTo>
                  <a:pt x="0" y="807465"/>
                </a:lnTo>
                <a:lnTo>
                  <a:pt x="164973" y="811148"/>
                </a:lnTo>
                <a:lnTo>
                  <a:pt x="172420" y="809841"/>
                </a:lnTo>
                <a:lnTo>
                  <a:pt x="178546" y="805926"/>
                </a:lnTo>
                <a:lnTo>
                  <a:pt x="42291" y="805814"/>
                </a:lnTo>
                <a:lnTo>
                  <a:pt x="23876" y="772540"/>
                </a:lnTo>
                <a:lnTo>
                  <a:pt x="85438" y="738446"/>
                </a:lnTo>
                <a:lnTo>
                  <a:pt x="117093" y="685291"/>
                </a:lnTo>
                <a:lnTo>
                  <a:pt x="119634" y="678096"/>
                </a:lnTo>
                <a:lnTo>
                  <a:pt x="119221" y="670782"/>
                </a:lnTo>
                <a:lnTo>
                  <a:pt x="116093" y="664182"/>
                </a:lnTo>
                <a:lnTo>
                  <a:pt x="110490" y="659129"/>
                </a:lnTo>
                <a:lnTo>
                  <a:pt x="103368" y="656643"/>
                </a:lnTo>
                <a:close/>
              </a:path>
              <a:path w="1451610" h="811529">
                <a:moveTo>
                  <a:pt x="85438" y="738446"/>
                </a:moveTo>
                <a:lnTo>
                  <a:pt x="23876" y="772540"/>
                </a:lnTo>
                <a:lnTo>
                  <a:pt x="42291" y="805814"/>
                </a:lnTo>
                <a:lnTo>
                  <a:pt x="54675" y="798957"/>
                </a:lnTo>
                <a:lnTo>
                  <a:pt x="49403" y="798957"/>
                </a:lnTo>
                <a:lnTo>
                  <a:pt x="33528" y="770127"/>
                </a:lnTo>
                <a:lnTo>
                  <a:pt x="66571" y="770127"/>
                </a:lnTo>
                <a:lnTo>
                  <a:pt x="85438" y="738446"/>
                </a:lnTo>
                <a:close/>
              </a:path>
              <a:path w="1451610" h="811529">
                <a:moveTo>
                  <a:pt x="103929" y="771681"/>
                </a:moveTo>
                <a:lnTo>
                  <a:pt x="42291" y="805814"/>
                </a:lnTo>
                <a:lnTo>
                  <a:pt x="178624" y="805814"/>
                </a:lnTo>
                <a:lnTo>
                  <a:pt x="182743" y="799986"/>
                </a:lnTo>
                <a:lnTo>
                  <a:pt x="184404" y="792607"/>
                </a:lnTo>
                <a:lnTo>
                  <a:pt x="183078" y="785139"/>
                </a:lnTo>
                <a:lnTo>
                  <a:pt x="179133" y="778970"/>
                </a:lnTo>
                <a:lnTo>
                  <a:pt x="173188" y="774729"/>
                </a:lnTo>
                <a:lnTo>
                  <a:pt x="165862" y="773048"/>
                </a:lnTo>
                <a:lnTo>
                  <a:pt x="103929" y="771681"/>
                </a:lnTo>
                <a:close/>
              </a:path>
              <a:path w="1451610" h="811529">
                <a:moveTo>
                  <a:pt x="33528" y="770127"/>
                </a:moveTo>
                <a:lnTo>
                  <a:pt x="49403" y="798957"/>
                </a:lnTo>
                <a:lnTo>
                  <a:pt x="66142" y="770847"/>
                </a:lnTo>
                <a:lnTo>
                  <a:pt x="33528" y="770127"/>
                </a:lnTo>
                <a:close/>
              </a:path>
              <a:path w="1451610" h="811529">
                <a:moveTo>
                  <a:pt x="66142" y="770847"/>
                </a:moveTo>
                <a:lnTo>
                  <a:pt x="49403" y="798957"/>
                </a:lnTo>
                <a:lnTo>
                  <a:pt x="54675" y="798957"/>
                </a:lnTo>
                <a:lnTo>
                  <a:pt x="103929" y="771681"/>
                </a:lnTo>
                <a:lnTo>
                  <a:pt x="66142" y="770847"/>
                </a:lnTo>
                <a:close/>
              </a:path>
              <a:path w="1451610" h="811529">
                <a:moveTo>
                  <a:pt x="1347563" y="39464"/>
                </a:moveTo>
                <a:lnTo>
                  <a:pt x="85438" y="738446"/>
                </a:lnTo>
                <a:lnTo>
                  <a:pt x="66142" y="770847"/>
                </a:lnTo>
                <a:lnTo>
                  <a:pt x="103929" y="771681"/>
                </a:lnTo>
                <a:lnTo>
                  <a:pt x="1366044" y="72769"/>
                </a:lnTo>
                <a:lnTo>
                  <a:pt x="1385360" y="40298"/>
                </a:lnTo>
                <a:lnTo>
                  <a:pt x="1347563" y="39464"/>
                </a:lnTo>
                <a:close/>
              </a:path>
              <a:path w="1451610" h="811529">
                <a:moveTo>
                  <a:pt x="66571" y="770127"/>
                </a:moveTo>
                <a:lnTo>
                  <a:pt x="33528" y="770127"/>
                </a:lnTo>
                <a:lnTo>
                  <a:pt x="66142" y="770847"/>
                </a:lnTo>
                <a:lnTo>
                  <a:pt x="66571" y="770127"/>
                </a:lnTo>
                <a:close/>
              </a:path>
              <a:path w="1451610" h="811529">
                <a:moveTo>
                  <a:pt x="1450500" y="5333"/>
                </a:moveTo>
                <a:lnTo>
                  <a:pt x="1409192" y="5333"/>
                </a:lnTo>
                <a:lnTo>
                  <a:pt x="1427734" y="38607"/>
                </a:lnTo>
                <a:lnTo>
                  <a:pt x="1366044" y="72769"/>
                </a:lnTo>
                <a:lnTo>
                  <a:pt x="1334389" y="125983"/>
                </a:lnTo>
                <a:lnTo>
                  <a:pt x="1331902" y="133105"/>
                </a:lnTo>
                <a:lnTo>
                  <a:pt x="1332309" y="140382"/>
                </a:lnTo>
                <a:lnTo>
                  <a:pt x="1335406" y="146968"/>
                </a:lnTo>
                <a:lnTo>
                  <a:pt x="1340993" y="152019"/>
                </a:lnTo>
                <a:lnTo>
                  <a:pt x="1348116" y="154558"/>
                </a:lnTo>
                <a:lnTo>
                  <a:pt x="1355407" y="154146"/>
                </a:lnTo>
                <a:lnTo>
                  <a:pt x="1362031" y="151018"/>
                </a:lnTo>
                <a:lnTo>
                  <a:pt x="1367155" y="145414"/>
                </a:lnTo>
                <a:lnTo>
                  <a:pt x="1450500" y="5333"/>
                </a:lnTo>
                <a:close/>
              </a:path>
              <a:path w="1451610" h="811529">
                <a:moveTo>
                  <a:pt x="1385360" y="40298"/>
                </a:moveTo>
                <a:lnTo>
                  <a:pt x="1366044" y="72769"/>
                </a:lnTo>
                <a:lnTo>
                  <a:pt x="1423376" y="41020"/>
                </a:lnTo>
                <a:lnTo>
                  <a:pt x="1418082" y="41020"/>
                </a:lnTo>
                <a:lnTo>
                  <a:pt x="1385360" y="40298"/>
                </a:lnTo>
                <a:close/>
              </a:path>
              <a:path w="1451610" h="811529">
                <a:moveTo>
                  <a:pt x="1402080" y="12191"/>
                </a:moveTo>
                <a:lnTo>
                  <a:pt x="1385360" y="40298"/>
                </a:lnTo>
                <a:lnTo>
                  <a:pt x="1418082" y="41020"/>
                </a:lnTo>
                <a:lnTo>
                  <a:pt x="1402080" y="12191"/>
                </a:lnTo>
                <a:close/>
              </a:path>
              <a:path w="1451610" h="811529">
                <a:moveTo>
                  <a:pt x="1413013" y="12191"/>
                </a:moveTo>
                <a:lnTo>
                  <a:pt x="1402080" y="12191"/>
                </a:lnTo>
                <a:lnTo>
                  <a:pt x="1418082" y="41020"/>
                </a:lnTo>
                <a:lnTo>
                  <a:pt x="1423376" y="41020"/>
                </a:lnTo>
                <a:lnTo>
                  <a:pt x="1427734" y="38607"/>
                </a:lnTo>
                <a:lnTo>
                  <a:pt x="1413013" y="12191"/>
                </a:lnTo>
                <a:close/>
              </a:path>
              <a:path w="1451610" h="811529">
                <a:moveTo>
                  <a:pt x="1409192" y="5333"/>
                </a:moveTo>
                <a:lnTo>
                  <a:pt x="1347563" y="39464"/>
                </a:lnTo>
                <a:lnTo>
                  <a:pt x="1385360" y="40298"/>
                </a:lnTo>
                <a:lnTo>
                  <a:pt x="1402080" y="12191"/>
                </a:lnTo>
                <a:lnTo>
                  <a:pt x="1413013" y="12191"/>
                </a:lnTo>
                <a:lnTo>
                  <a:pt x="1409192" y="5333"/>
                </a:lnTo>
                <a:close/>
              </a:path>
              <a:path w="1451610" h="811529">
                <a:moveTo>
                  <a:pt x="1286637" y="0"/>
                </a:moveTo>
                <a:lnTo>
                  <a:pt x="1279169" y="1325"/>
                </a:lnTo>
                <a:lnTo>
                  <a:pt x="1273000" y="5270"/>
                </a:lnTo>
                <a:lnTo>
                  <a:pt x="1268759" y="11215"/>
                </a:lnTo>
                <a:lnTo>
                  <a:pt x="1267079" y="18541"/>
                </a:lnTo>
                <a:lnTo>
                  <a:pt x="1268406" y="26009"/>
                </a:lnTo>
                <a:lnTo>
                  <a:pt x="1272365" y="32178"/>
                </a:lnTo>
                <a:lnTo>
                  <a:pt x="1278348" y="36419"/>
                </a:lnTo>
                <a:lnTo>
                  <a:pt x="1285748" y="38100"/>
                </a:lnTo>
                <a:lnTo>
                  <a:pt x="1347563" y="39464"/>
                </a:lnTo>
                <a:lnTo>
                  <a:pt x="1409192" y="5333"/>
                </a:lnTo>
                <a:lnTo>
                  <a:pt x="1450500" y="5333"/>
                </a:lnTo>
                <a:lnTo>
                  <a:pt x="1451483" y="3682"/>
                </a:lnTo>
                <a:lnTo>
                  <a:pt x="1286637" y="0"/>
                </a:lnTo>
                <a:close/>
              </a:path>
            </a:pathLst>
          </a:custGeom>
          <a:solidFill>
            <a:srgbClr val="0122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77311" y="4014215"/>
            <a:ext cx="1658112" cy="19507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89148" y="4203953"/>
            <a:ext cx="1233170" cy="1525270"/>
          </a:xfrm>
          <a:custGeom>
            <a:avLst/>
            <a:gdLst/>
            <a:ahLst/>
            <a:cxnLst/>
            <a:rect l="l" t="t" r="r" b="b"/>
            <a:pathLst>
              <a:path w="1233170" h="1525270">
                <a:moveTo>
                  <a:pt x="46608" y="1345946"/>
                </a:moveTo>
                <a:lnTo>
                  <a:pt x="0" y="1524927"/>
                </a:lnTo>
                <a:lnTo>
                  <a:pt x="45862" y="1507515"/>
                </a:lnTo>
                <a:lnTo>
                  <a:pt x="38481" y="1507515"/>
                </a:lnTo>
                <a:lnTo>
                  <a:pt x="8889" y="1483550"/>
                </a:lnTo>
                <a:lnTo>
                  <a:pt x="53241" y="1428711"/>
                </a:lnTo>
                <a:lnTo>
                  <a:pt x="62610" y="1367663"/>
                </a:lnTo>
                <a:lnTo>
                  <a:pt x="62218" y="1360090"/>
                </a:lnTo>
                <a:lnTo>
                  <a:pt x="59086" y="1353470"/>
                </a:lnTo>
                <a:lnTo>
                  <a:pt x="53717" y="1348517"/>
                </a:lnTo>
                <a:lnTo>
                  <a:pt x="46608" y="1345946"/>
                </a:lnTo>
                <a:close/>
              </a:path>
              <a:path w="1233170" h="1525270">
                <a:moveTo>
                  <a:pt x="53241" y="1428711"/>
                </a:moveTo>
                <a:lnTo>
                  <a:pt x="8889" y="1483550"/>
                </a:lnTo>
                <a:lnTo>
                  <a:pt x="38481" y="1507515"/>
                </a:lnTo>
                <a:lnTo>
                  <a:pt x="45845" y="1498409"/>
                </a:lnTo>
                <a:lnTo>
                  <a:pt x="42544" y="1498409"/>
                </a:lnTo>
                <a:lnTo>
                  <a:pt x="17018" y="1477721"/>
                </a:lnTo>
                <a:lnTo>
                  <a:pt x="47495" y="1466152"/>
                </a:lnTo>
                <a:lnTo>
                  <a:pt x="53241" y="1428711"/>
                </a:lnTo>
                <a:close/>
              </a:path>
              <a:path w="1233170" h="1525270">
                <a:moveTo>
                  <a:pt x="148153" y="1429538"/>
                </a:moveTo>
                <a:lnTo>
                  <a:pt x="140715" y="1430769"/>
                </a:lnTo>
                <a:lnTo>
                  <a:pt x="82761" y="1452766"/>
                </a:lnTo>
                <a:lnTo>
                  <a:pt x="38481" y="1507515"/>
                </a:lnTo>
                <a:lnTo>
                  <a:pt x="45862" y="1507515"/>
                </a:lnTo>
                <a:lnTo>
                  <a:pt x="154177" y="1466392"/>
                </a:lnTo>
                <a:lnTo>
                  <a:pt x="160619" y="1462362"/>
                </a:lnTo>
                <a:lnTo>
                  <a:pt x="164846" y="1456397"/>
                </a:lnTo>
                <a:lnTo>
                  <a:pt x="166500" y="1449290"/>
                </a:lnTo>
                <a:lnTo>
                  <a:pt x="165226" y="1441831"/>
                </a:lnTo>
                <a:lnTo>
                  <a:pt x="161218" y="1435425"/>
                </a:lnTo>
                <a:lnTo>
                  <a:pt x="155257" y="1431209"/>
                </a:lnTo>
                <a:lnTo>
                  <a:pt x="148153" y="1429538"/>
                </a:lnTo>
                <a:close/>
              </a:path>
              <a:path w="1233170" h="1525270">
                <a:moveTo>
                  <a:pt x="47495" y="1466152"/>
                </a:moveTo>
                <a:lnTo>
                  <a:pt x="17018" y="1477721"/>
                </a:lnTo>
                <a:lnTo>
                  <a:pt x="42544" y="1498409"/>
                </a:lnTo>
                <a:lnTo>
                  <a:pt x="47495" y="1466152"/>
                </a:lnTo>
                <a:close/>
              </a:path>
              <a:path w="1233170" h="1525270">
                <a:moveTo>
                  <a:pt x="82761" y="1452766"/>
                </a:moveTo>
                <a:lnTo>
                  <a:pt x="47495" y="1466152"/>
                </a:lnTo>
                <a:lnTo>
                  <a:pt x="42544" y="1498409"/>
                </a:lnTo>
                <a:lnTo>
                  <a:pt x="45845" y="1498409"/>
                </a:lnTo>
                <a:lnTo>
                  <a:pt x="82761" y="1452766"/>
                </a:lnTo>
                <a:close/>
              </a:path>
              <a:path w="1233170" h="1525270">
                <a:moveTo>
                  <a:pt x="1185673" y="58822"/>
                </a:moveTo>
                <a:lnTo>
                  <a:pt x="1150293" y="72262"/>
                </a:lnTo>
                <a:lnTo>
                  <a:pt x="53241" y="1428711"/>
                </a:lnTo>
                <a:lnTo>
                  <a:pt x="47495" y="1466152"/>
                </a:lnTo>
                <a:lnTo>
                  <a:pt x="82761" y="1452766"/>
                </a:lnTo>
                <a:lnTo>
                  <a:pt x="1179935" y="96229"/>
                </a:lnTo>
                <a:lnTo>
                  <a:pt x="1185673" y="58822"/>
                </a:lnTo>
                <a:close/>
              </a:path>
              <a:path w="1233170" h="1525270">
                <a:moveTo>
                  <a:pt x="1230483" y="17526"/>
                </a:moveTo>
                <a:lnTo>
                  <a:pt x="1194562" y="17526"/>
                </a:lnTo>
                <a:lnTo>
                  <a:pt x="1224279" y="41402"/>
                </a:lnTo>
                <a:lnTo>
                  <a:pt x="1179935" y="96229"/>
                </a:lnTo>
                <a:lnTo>
                  <a:pt x="1170559" y="157353"/>
                </a:lnTo>
                <a:lnTo>
                  <a:pt x="1170898" y="164925"/>
                </a:lnTo>
                <a:lnTo>
                  <a:pt x="1174035" y="171545"/>
                </a:lnTo>
                <a:lnTo>
                  <a:pt x="1179435" y="176498"/>
                </a:lnTo>
                <a:lnTo>
                  <a:pt x="1186561" y="179070"/>
                </a:lnTo>
                <a:lnTo>
                  <a:pt x="1194059" y="178732"/>
                </a:lnTo>
                <a:lnTo>
                  <a:pt x="1200642" y="175609"/>
                </a:lnTo>
                <a:lnTo>
                  <a:pt x="1205581" y="170247"/>
                </a:lnTo>
                <a:lnTo>
                  <a:pt x="1208151" y="163195"/>
                </a:lnTo>
                <a:lnTo>
                  <a:pt x="1230483" y="17526"/>
                </a:lnTo>
                <a:close/>
              </a:path>
              <a:path w="1233170" h="1525270">
                <a:moveTo>
                  <a:pt x="1205785" y="26543"/>
                </a:moveTo>
                <a:lnTo>
                  <a:pt x="1190625" y="26543"/>
                </a:lnTo>
                <a:lnTo>
                  <a:pt x="1216152" y="47244"/>
                </a:lnTo>
                <a:lnTo>
                  <a:pt x="1185673" y="58822"/>
                </a:lnTo>
                <a:lnTo>
                  <a:pt x="1179935" y="96229"/>
                </a:lnTo>
                <a:lnTo>
                  <a:pt x="1224279" y="41402"/>
                </a:lnTo>
                <a:lnTo>
                  <a:pt x="1205785" y="26543"/>
                </a:lnTo>
                <a:close/>
              </a:path>
              <a:path w="1233170" h="1525270">
                <a:moveTo>
                  <a:pt x="1233169" y="0"/>
                </a:moveTo>
                <a:lnTo>
                  <a:pt x="1078991" y="58547"/>
                </a:lnTo>
                <a:lnTo>
                  <a:pt x="1072550" y="62611"/>
                </a:lnTo>
                <a:lnTo>
                  <a:pt x="1068324" y="68580"/>
                </a:lnTo>
                <a:lnTo>
                  <a:pt x="1066669" y="75692"/>
                </a:lnTo>
                <a:lnTo>
                  <a:pt x="1067942" y="83185"/>
                </a:lnTo>
                <a:lnTo>
                  <a:pt x="1071951" y="89554"/>
                </a:lnTo>
                <a:lnTo>
                  <a:pt x="1077912" y="93757"/>
                </a:lnTo>
                <a:lnTo>
                  <a:pt x="1085016" y="95436"/>
                </a:lnTo>
                <a:lnTo>
                  <a:pt x="1092453" y="94234"/>
                </a:lnTo>
                <a:lnTo>
                  <a:pt x="1150293" y="72262"/>
                </a:lnTo>
                <a:lnTo>
                  <a:pt x="1194562" y="17526"/>
                </a:lnTo>
                <a:lnTo>
                  <a:pt x="1230483" y="17526"/>
                </a:lnTo>
                <a:lnTo>
                  <a:pt x="1233169" y="0"/>
                </a:lnTo>
                <a:close/>
              </a:path>
              <a:path w="1233170" h="1525270">
                <a:moveTo>
                  <a:pt x="1194562" y="17526"/>
                </a:moveTo>
                <a:lnTo>
                  <a:pt x="1150293" y="72262"/>
                </a:lnTo>
                <a:lnTo>
                  <a:pt x="1185673" y="58822"/>
                </a:lnTo>
                <a:lnTo>
                  <a:pt x="1190625" y="26543"/>
                </a:lnTo>
                <a:lnTo>
                  <a:pt x="1205785" y="26543"/>
                </a:lnTo>
                <a:lnTo>
                  <a:pt x="1194562" y="17526"/>
                </a:lnTo>
                <a:close/>
              </a:path>
              <a:path w="1233170" h="1525270">
                <a:moveTo>
                  <a:pt x="1190625" y="26543"/>
                </a:moveTo>
                <a:lnTo>
                  <a:pt x="1185673" y="58822"/>
                </a:lnTo>
                <a:lnTo>
                  <a:pt x="1216152" y="47244"/>
                </a:lnTo>
                <a:lnTo>
                  <a:pt x="1190625" y="26543"/>
                </a:lnTo>
                <a:close/>
              </a:path>
            </a:pathLst>
          </a:custGeom>
          <a:solidFill>
            <a:srgbClr val="0122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57998" y="5520156"/>
            <a:ext cx="1485264" cy="4210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600" y="4343349"/>
            <a:ext cx="1295400" cy="6701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064" y="3834879"/>
            <a:ext cx="776681" cy="70029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7839" y="5814999"/>
            <a:ext cx="1018578" cy="48112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9427" y="4830165"/>
            <a:ext cx="782358" cy="62219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57600" y="3166097"/>
            <a:ext cx="685800" cy="5824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25748" y="2759964"/>
            <a:ext cx="1075397" cy="381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6251" y="6392976"/>
            <a:ext cx="4006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94675" y="6392976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31214" y="2038392"/>
            <a:ext cx="1003632" cy="9319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42507" y="4553229"/>
            <a:ext cx="865771" cy="5881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C10CA8-BED5-494B-BBBE-42EDC45AEF8E}"/>
              </a:ext>
            </a:extLst>
          </p:cNvPr>
          <p:cNvSpPr txBox="1"/>
          <p:nvPr/>
        </p:nvSpPr>
        <p:spPr>
          <a:xfrm>
            <a:off x="3429000" y="1899031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Connectivity</a:t>
            </a:r>
          </a:p>
          <a:p>
            <a:r>
              <a:rPr lang="en-US" dirty="0"/>
              <a:t>Foundation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1A00FF-CEB5-4AFE-B22C-68DBF4A06DFC}"/>
              </a:ext>
            </a:extLst>
          </p:cNvPr>
          <p:cNvCxnSpPr/>
          <p:nvPr/>
        </p:nvCxnSpPr>
        <p:spPr>
          <a:xfrm>
            <a:off x="2877311" y="3152648"/>
            <a:ext cx="551689" cy="639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1639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EnOcean</a:t>
            </a:r>
            <a:r>
              <a:rPr spc="-55" dirty="0"/>
              <a:t> </a:t>
            </a:r>
            <a:r>
              <a:rPr dirty="0"/>
              <a:t>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072" y="1552092"/>
            <a:ext cx="709422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Representation of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EnOcean devices in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IP – mostly EEP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related  REST Api, JSON Data</a:t>
            </a:r>
            <a:r>
              <a:rPr sz="1600" b="1" spc="7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Model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251" y="6392976"/>
            <a:ext cx="4006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4675" y="6392976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25</a:t>
            </a:r>
            <a:endParaRPr sz="8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7537" y="2486532"/>
          <a:ext cx="7086600" cy="366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Nr.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73025" marB="0">
                    <a:lnT w="12700">
                      <a:solidFill>
                        <a:srgbClr val="96C00D"/>
                      </a:solidFill>
                      <a:prstDash val="solid"/>
                    </a:lnT>
                    <a:lnB w="12700">
                      <a:solidFill>
                        <a:srgbClr val="96C0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JSON</a:t>
                      </a:r>
                      <a:r>
                        <a:rPr sz="1100" b="1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model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73025" marB="0">
                    <a:lnT w="12700">
                      <a:solidFill>
                        <a:srgbClr val="96C00D"/>
                      </a:solidFill>
                      <a:prstDash val="solid"/>
                    </a:lnT>
                    <a:lnB w="12700">
                      <a:solidFill>
                        <a:srgbClr val="96C0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T w="12700">
                      <a:solidFill>
                        <a:srgbClr val="96C00D"/>
                      </a:solidFill>
                      <a:prstDash val="solid"/>
                    </a:lnT>
                    <a:solidFill>
                      <a:srgbClr val="96C00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systemInfo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T w="12700">
                      <a:solidFill>
                        <a:srgbClr val="96C00D"/>
                      </a:solidFill>
                      <a:prstDash val="solid"/>
                    </a:lnT>
                    <a:solidFill>
                      <a:srgbClr val="96C00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version of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Interface with EnOcean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base</a:t>
                      </a:r>
                      <a:r>
                        <a:rPr sz="900" spc="3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information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b="1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profile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 marR="60325">
                        <a:lnSpc>
                          <a:spcPct val="114399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EEP functionality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/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functions: Which information will send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 specific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profile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or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device and which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states can  be</a:t>
                      </a:r>
                      <a:r>
                        <a:rPr sz="9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set?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b="1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device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informations about known devices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4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Interface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b="1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telegram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incoming and outgoing</a:t>
                      </a:r>
                      <a:r>
                        <a:rPr sz="900" spc="2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telegrams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b="1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state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96C00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96C0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saved </a:t>
                      </a:r>
                      <a:r>
                        <a:rPr sz="9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states of</a:t>
                      </a:r>
                      <a:r>
                        <a:rPr sz="900" spc="-2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devices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B w="12700">
                      <a:solidFill>
                        <a:srgbClr val="96C0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427"/>
            <a:ext cx="9144000" cy="1332230"/>
          </a:xfrm>
          <a:custGeom>
            <a:avLst/>
            <a:gdLst/>
            <a:ahLst/>
            <a:cxnLst/>
            <a:rect l="l" t="t" r="r" b="b"/>
            <a:pathLst>
              <a:path w="9144000" h="1332230">
                <a:moveTo>
                  <a:pt x="0" y="1331976"/>
                </a:moveTo>
                <a:lnTo>
                  <a:pt x="9144000" y="1331976"/>
                </a:lnTo>
                <a:lnTo>
                  <a:pt x="914400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https://www.enocean-alliance.org/wp-content/uploads/2017/05/EnOcean_Equipment_Profiles_EEP_v2.6.7_public.pdf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049261" y="332625"/>
            <a:ext cx="1627251" cy="67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02600" y="635152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8AF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787" y="1371587"/>
            <a:ext cx="6524625" cy="267970"/>
          </a:xfrm>
          <a:custGeom>
            <a:avLst/>
            <a:gdLst/>
            <a:ahLst/>
            <a:cxnLst/>
            <a:rect l="l" t="t" r="r" b="b"/>
            <a:pathLst>
              <a:path w="6524625" h="267969">
                <a:moveTo>
                  <a:pt x="0" y="267855"/>
                </a:moveTo>
                <a:lnTo>
                  <a:pt x="6524625" y="267855"/>
                </a:lnTo>
                <a:lnTo>
                  <a:pt x="6524625" y="0"/>
                </a:lnTo>
                <a:lnTo>
                  <a:pt x="0" y="0"/>
                </a:lnTo>
                <a:lnTo>
                  <a:pt x="0" y="267855"/>
                </a:lnTo>
                <a:close/>
              </a:path>
            </a:pathLst>
          </a:custGeom>
          <a:solidFill>
            <a:srgbClr val="664E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2116" y="1639442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787" y="1661160"/>
            <a:ext cx="0" cy="5196840"/>
          </a:xfrm>
          <a:custGeom>
            <a:avLst/>
            <a:gdLst/>
            <a:ahLst/>
            <a:cxnLst/>
            <a:rect l="l" t="t" r="r" b="b"/>
            <a:pathLst>
              <a:path h="5196840">
                <a:moveTo>
                  <a:pt x="0" y="0"/>
                </a:moveTo>
                <a:lnTo>
                  <a:pt x="0" y="5196837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8438" y="1365250"/>
            <a:ext cx="0" cy="5492750"/>
          </a:xfrm>
          <a:custGeom>
            <a:avLst/>
            <a:gdLst/>
            <a:ahLst/>
            <a:cxnLst/>
            <a:rect l="l" t="t" r="r" b="b"/>
            <a:pathLst>
              <a:path h="5492750">
                <a:moveTo>
                  <a:pt x="0" y="0"/>
                </a:moveTo>
                <a:lnTo>
                  <a:pt x="0" y="5492747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7437" y="1365250"/>
            <a:ext cx="6537959" cy="12700"/>
          </a:xfrm>
          <a:custGeom>
            <a:avLst/>
            <a:gdLst/>
            <a:ahLst/>
            <a:cxnLst/>
            <a:rect l="l" t="t" r="r" b="b"/>
            <a:pathLst>
              <a:path w="6537959" h="12700">
                <a:moveTo>
                  <a:pt x="0" y="12700"/>
                </a:moveTo>
                <a:lnTo>
                  <a:pt x="6537350" y="12700"/>
                </a:lnTo>
                <a:lnTo>
                  <a:pt x="65373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2519" y="1392808"/>
            <a:ext cx="17246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Basic structure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sz="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response: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9819" y="1614932"/>
            <a:ext cx="310451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"header"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54635" marR="157289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"status" </a:t>
            </a:r>
            <a:r>
              <a:rPr sz="800" dirty="0">
                <a:latin typeface="Courier New"/>
                <a:cs typeface="Courier New"/>
              </a:rPr>
              <a:t>: </a:t>
            </a:r>
            <a:r>
              <a:rPr sz="800" spc="-10" dirty="0">
                <a:latin typeface="Courier New"/>
                <a:cs typeface="Courier New"/>
              </a:rPr>
              <a:t>200,  "content"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"states",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"timestamp"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"2015-08-11T18:10:15.574+0200"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spc="-15" dirty="0">
                <a:latin typeface="Courier New"/>
                <a:cs typeface="Courier New"/>
              </a:rPr>
              <a:t>},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"states" </a:t>
            </a:r>
            <a:r>
              <a:rPr sz="800" dirty="0">
                <a:latin typeface="Courier New"/>
                <a:cs typeface="Courier New"/>
              </a:rPr>
              <a:t>: [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54635" marR="139192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"deviceId"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"019604F9",  </a:t>
            </a:r>
            <a:r>
              <a:rPr sz="800" spc="-10" dirty="0">
                <a:latin typeface="Courier New"/>
                <a:cs typeface="Courier New"/>
              </a:rPr>
              <a:t>"friendlyId" </a:t>
            </a:r>
            <a:r>
              <a:rPr sz="800" dirty="0">
                <a:latin typeface="Courier New"/>
                <a:cs typeface="Courier New"/>
              </a:rPr>
              <a:t>: </a:t>
            </a:r>
            <a:r>
              <a:rPr sz="800" spc="-10" dirty="0">
                <a:latin typeface="Courier New"/>
                <a:cs typeface="Courier New"/>
              </a:rPr>
              <a:t>"valve",  "functions" </a:t>
            </a:r>
            <a:r>
              <a:rPr sz="800" dirty="0">
                <a:latin typeface="Courier New"/>
                <a:cs typeface="Courier New"/>
              </a:rPr>
              <a:t>: [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5285" marR="115125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"key" </a:t>
            </a:r>
            <a:r>
              <a:rPr sz="800" dirty="0">
                <a:latin typeface="Courier New"/>
                <a:cs typeface="Courier New"/>
              </a:rPr>
              <a:t>: </a:t>
            </a:r>
            <a:r>
              <a:rPr sz="800" spc="-10" dirty="0">
                <a:latin typeface="Courier New"/>
                <a:cs typeface="Courier New"/>
              </a:rPr>
              <a:t>"setPointInverse",  "value"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"0",</a:t>
            </a:r>
            <a:endParaRPr sz="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"valueKey"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"false",</a:t>
            </a:r>
            <a:endParaRPr sz="800">
              <a:latin typeface="Courier New"/>
              <a:cs typeface="Courier New"/>
            </a:endParaRPr>
          </a:p>
          <a:p>
            <a:pPr marL="375285" marR="508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"timestamp" </a:t>
            </a:r>
            <a:r>
              <a:rPr sz="800" dirty="0">
                <a:latin typeface="Courier New"/>
                <a:cs typeface="Courier New"/>
              </a:rPr>
              <a:t>: </a:t>
            </a:r>
            <a:r>
              <a:rPr sz="800" spc="-10" dirty="0">
                <a:latin typeface="Courier New"/>
                <a:cs typeface="Courier New"/>
              </a:rPr>
              <a:t>"2015-08-11T18:09:54.115+0200",  "age"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"21459"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}, </a:t>
            </a: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"key"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"valve",</a:t>
            </a:r>
            <a:endParaRPr sz="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"value"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"15",</a:t>
            </a:r>
            <a:endParaRPr sz="800">
              <a:latin typeface="Courier New"/>
              <a:cs typeface="Courier New"/>
            </a:endParaRPr>
          </a:p>
          <a:p>
            <a:pPr marL="37528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"unit"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"%",</a:t>
            </a:r>
            <a:endParaRPr sz="800">
              <a:latin typeface="Courier New"/>
              <a:cs typeface="Courier New"/>
            </a:endParaRPr>
          </a:p>
          <a:p>
            <a:pPr marL="375285" marR="508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"timestamp" </a:t>
            </a:r>
            <a:r>
              <a:rPr sz="800" dirty="0">
                <a:latin typeface="Courier New"/>
                <a:cs typeface="Courier New"/>
              </a:rPr>
              <a:t>: </a:t>
            </a:r>
            <a:r>
              <a:rPr sz="800" spc="-10" dirty="0">
                <a:latin typeface="Courier New"/>
                <a:cs typeface="Courier New"/>
              </a:rPr>
              <a:t>"2015-08-11T18:09:54.115+0200",  "age"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"21459"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}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}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]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9819" y="4541646"/>
            <a:ext cx="286448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urier New"/>
                <a:cs typeface="Courier New"/>
              </a:rPr>
              <a:t>146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34620" marR="127317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"deviceId" </a:t>
            </a:r>
            <a:r>
              <a:rPr sz="800" dirty="0">
                <a:latin typeface="Courier New"/>
                <a:cs typeface="Courier New"/>
              </a:rPr>
              <a:t>: </a:t>
            </a:r>
            <a:r>
              <a:rPr sz="800" spc="-10" dirty="0">
                <a:latin typeface="Courier New"/>
                <a:cs typeface="Courier New"/>
              </a:rPr>
              <a:t>"019604F9",  "friendlyId"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"valve",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"timestamp"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"2015-08-11T18:11:24.205+0200",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"direction"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"from",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"functions" </a:t>
            </a:r>
            <a:r>
              <a:rPr sz="800" dirty="0">
                <a:latin typeface="Courier New"/>
                <a:cs typeface="Courier New"/>
              </a:rPr>
              <a:t>: [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"key"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"valve",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"value"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"0",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"unit"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"%"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}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],</a:t>
            </a:r>
            <a:endParaRPr sz="800">
              <a:latin typeface="Courier New"/>
              <a:cs typeface="Courier New"/>
            </a:endParaRPr>
          </a:p>
          <a:p>
            <a:pPr marL="254635" marR="1633855" indent="-12065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"telegramInfo"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{  </a:t>
            </a:r>
            <a:r>
              <a:rPr sz="800" spc="-10" dirty="0">
                <a:latin typeface="Courier New"/>
                <a:cs typeface="Courier New"/>
              </a:rPr>
              <a:t>"data"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"8",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"status"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"0",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"dbm"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-45,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"rorg" 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"A5"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7541" y="1371600"/>
            <a:ext cx="4664075" cy="152400"/>
          </a:xfrm>
          <a:custGeom>
            <a:avLst/>
            <a:gdLst/>
            <a:ahLst/>
            <a:cxnLst/>
            <a:rect l="l" t="t" r="r" b="b"/>
            <a:pathLst>
              <a:path w="4664075" h="152400">
                <a:moveTo>
                  <a:pt x="0" y="152400"/>
                </a:moveTo>
                <a:lnTo>
                  <a:pt x="4664075" y="152400"/>
                </a:lnTo>
                <a:lnTo>
                  <a:pt x="4664075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1565" y="1371600"/>
            <a:ext cx="1860550" cy="152400"/>
          </a:xfrm>
          <a:custGeom>
            <a:avLst/>
            <a:gdLst/>
            <a:ahLst/>
            <a:cxnLst/>
            <a:rect l="l" t="t" r="r" b="b"/>
            <a:pathLst>
              <a:path w="1860550" h="152400">
                <a:moveTo>
                  <a:pt x="0" y="152400"/>
                </a:moveTo>
                <a:lnTo>
                  <a:pt x="1860549" y="152400"/>
                </a:lnTo>
                <a:lnTo>
                  <a:pt x="186054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7541" y="1524000"/>
            <a:ext cx="4664075" cy="137160"/>
          </a:xfrm>
          <a:custGeom>
            <a:avLst/>
            <a:gdLst/>
            <a:ahLst/>
            <a:cxnLst/>
            <a:rect l="l" t="t" r="r" b="b"/>
            <a:pathLst>
              <a:path w="4664075" h="137160">
                <a:moveTo>
                  <a:pt x="0" y="137160"/>
                </a:moveTo>
                <a:lnTo>
                  <a:pt x="4664075" y="137160"/>
                </a:lnTo>
                <a:lnTo>
                  <a:pt x="4664075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EAF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1565" y="1524000"/>
            <a:ext cx="1860550" cy="137160"/>
          </a:xfrm>
          <a:custGeom>
            <a:avLst/>
            <a:gdLst/>
            <a:ahLst/>
            <a:cxnLst/>
            <a:rect l="l" t="t" r="r" b="b"/>
            <a:pathLst>
              <a:path w="1860550" h="137160">
                <a:moveTo>
                  <a:pt x="0" y="137160"/>
                </a:moveTo>
                <a:lnTo>
                  <a:pt x="1860549" y="137160"/>
                </a:lnTo>
                <a:lnTo>
                  <a:pt x="1860549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1565" y="136525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191" y="1524000"/>
            <a:ext cx="6537325" cy="0"/>
          </a:xfrm>
          <a:custGeom>
            <a:avLst/>
            <a:gdLst/>
            <a:ahLst/>
            <a:cxnLst/>
            <a:rect l="l" t="t" r="r" b="b"/>
            <a:pathLst>
              <a:path w="6537325">
                <a:moveTo>
                  <a:pt x="0" y="0"/>
                </a:moveTo>
                <a:lnTo>
                  <a:pt x="653727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7541" y="136525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2116" y="136525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226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1191" y="1371600"/>
            <a:ext cx="6537325" cy="0"/>
          </a:xfrm>
          <a:custGeom>
            <a:avLst/>
            <a:gdLst/>
            <a:ahLst/>
            <a:cxnLst/>
            <a:rect l="l" t="t" r="r" b="b"/>
            <a:pathLst>
              <a:path w="6537325">
                <a:moveTo>
                  <a:pt x="0" y="0"/>
                </a:moveTo>
                <a:lnTo>
                  <a:pt x="6537274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191" y="1661160"/>
            <a:ext cx="6537325" cy="0"/>
          </a:xfrm>
          <a:custGeom>
            <a:avLst/>
            <a:gdLst/>
            <a:ahLst/>
            <a:cxnLst/>
            <a:rect l="l" t="t" r="r" b="b"/>
            <a:pathLst>
              <a:path w="6537325">
                <a:moveTo>
                  <a:pt x="0" y="0"/>
                </a:moveTo>
                <a:lnTo>
                  <a:pt x="6537274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3548" y="1351534"/>
            <a:ext cx="58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route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28461" y="1351534"/>
            <a:ext cx="728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1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3548" y="1503933"/>
            <a:ext cx="198945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Calibri"/>
                <a:cs typeface="Calibri"/>
              </a:rPr>
              <a:t>/devices/states or</a:t>
            </a:r>
            <a:r>
              <a:rPr sz="800" b="1" spc="5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/device/{deviceId}/stream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8461" y="1503934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Calibri"/>
                <a:cs typeface="Calibri"/>
              </a:rPr>
              <a:t>GET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Technology Explained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slides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Certification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43560"/>
            <a:ext cx="2168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Certification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2406" y="6597802"/>
            <a:ext cx="156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28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683" y="1719673"/>
            <a:ext cx="8038719" cy="2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object 3"/>
          <p:cNvSpPr/>
          <p:nvPr/>
        </p:nvSpPr>
        <p:spPr>
          <a:xfrm>
            <a:off x="4945493" y="5059555"/>
            <a:ext cx="780559" cy="780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13" y="2204872"/>
            <a:ext cx="776478" cy="776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013" y="4158360"/>
            <a:ext cx="776478" cy="776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185" y="1545717"/>
            <a:ext cx="2586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Technical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Task</a:t>
            </a:r>
            <a:r>
              <a:rPr sz="1600" b="1" spc="2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Groups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71" y="2476245"/>
            <a:ext cx="2418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32B5F"/>
                </a:solidFill>
                <a:latin typeface="Verdana"/>
                <a:cs typeface="Verdana"/>
              </a:rPr>
              <a:t>Remote</a:t>
            </a:r>
            <a:r>
              <a:rPr sz="1600" spc="-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Commissioning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571" y="4409694"/>
            <a:ext cx="857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Security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7852" y="5321300"/>
            <a:ext cx="1327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EnOcean</a:t>
            </a:r>
            <a:r>
              <a:rPr sz="1600" spc="-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32B5F"/>
                </a:solidFill>
                <a:latin typeface="Verdana"/>
                <a:cs typeface="Verdana"/>
              </a:rPr>
              <a:t>IoT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196" y="3192056"/>
            <a:ext cx="780559" cy="780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217" y="5131942"/>
            <a:ext cx="780559" cy="7805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6571" y="5403900"/>
            <a:ext cx="1718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600" spc="-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Labeling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74082" y="3105150"/>
            <a:ext cx="776477" cy="776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2264" y="2185708"/>
            <a:ext cx="780559" cy="7805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6571" y="3463493"/>
            <a:ext cx="307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EEP –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Communication</a:t>
            </a:r>
            <a:r>
              <a:rPr sz="1600" spc="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Profiles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4561" y="1422654"/>
            <a:ext cx="3482340" cy="130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953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Ongoing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Technical 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935355">
              <a:lnSpc>
                <a:spcPct val="100000"/>
              </a:lnSpc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EEP Approval</a:t>
            </a:r>
            <a:r>
              <a:rPr sz="16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Committee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7852" y="3356229"/>
            <a:ext cx="218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r>
              <a:rPr sz="16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4561" y="4469333"/>
            <a:ext cx="2135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Strategic</a:t>
            </a:r>
            <a:r>
              <a:rPr sz="1600" b="1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initiative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9855" y="5307076"/>
            <a:ext cx="5040630" cy="654050"/>
          </a:xfrm>
          <a:custGeom>
            <a:avLst/>
            <a:gdLst/>
            <a:ahLst/>
            <a:cxnLst/>
            <a:rect l="l" t="t" r="r" b="b"/>
            <a:pathLst>
              <a:path w="5040630" h="654050">
                <a:moveTo>
                  <a:pt x="4931537" y="0"/>
                </a:moveTo>
                <a:lnTo>
                  <a:pt x="108966" y="0"/>
                </a:lnTo>
                <a:lnTo>
                  <a:pt x="66544" y="8580"/>
                </a:lnTo>
                <a:lnTo>
                  <a:pt x="31908" y="31972"/>
                </a:lnTo>
                <a:lnTo>
                  <a:pt x="8560" y="66651"/>
                </a:lnTo>
                <a:lnTo>
                  <a:pt x="0" y="109093"/>
                </a:lnTo>
                <a:lnTo>
                  <a:pt x="0" y="545033"/>
                </a:lnTo>
                <a:lnTo>
                  <a:pt x="8560" y="587461"/>
                </a:lnTo>
                <a:lnTo>
                  <a:pt x="31908" y="622109"/>
                </a:lnTo>
                <a:lnTo>
                  <a:pt x="66544" y="645470"/>
                </a:lnTo>
                <a:lnTo>
                  <a:pt x="108966" y="654037"/>
                </a:lnTo>
                <a:lnTo>
                  <a:pt x="4931537" y="654037"/>
                </a:lnTo>
                <a:lnTo>
                  <a:pt x="4973978" y="645470"/>
                </a:lnTo>
                <a:lnTo>
                  <a:pt x="5008657" y="622109"/>
                </a:lnTo>
                <a:lnTo>
                  <a:pt x="5032049" y="587461"/>
                </a:lnTo>
                <a:lnTo>
                  <a:pt x="5040630" y="545033"/>
                </a:lnTo>
                <a:lnTo>
                  <a:pt x="5040630" y="109093"/>
                </a:lnTo>
                <a:lnTo>
                  <a:pt x="5032049" y="66651"/>
                </a:lnTo>
                <a:lnTo>
                  <a:pt x="5008657" y="31972"/>
                </a:lnTo>
                <a:lnTo>
                  <a:pt x="4973978" y="8580"/>
                </a:lnTo>
                <a:lnTo>
                  <a:pt x="4931537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9855" y="3263265"/>
            <a:ext cx="2880360" cy="654050"/>
          </a:xfrm>
          <a:custGeom>
            <a:avLst/>
            <a:gdLst/>
            <a:ahLst/>
            <a:cxnLst/>
            <a:rect l="l" t="t" r="r" b="b"/>
            <a:pathLst>
              <a:path w="2880360" h="654050">
                <a:moveTo>
                  <a:pt x="2771394" y="0"/>
                </a:moveTo>
                <a:lnTo>
                  <a:pt x="108966" y="0"/>
                </a:lnTo>
                <a:lnTo>
                  <a:pt x="66544" y="8560"/>
                </a:lnTo>
                <a:lnTo>
                  <a:pt x="31908" y="31908"/>
                </a:lnTo>
                <a:lnTo>
                  <a:pt x="8560" y="66544"/>
                </a:lnTo>
                <a:lnTo>
                  <a:pt x="0" y="108965"/>
                </a:lnTo>
                <a:lnTo>
                  <a:pt x="0" y="544957"/>
                </a:lnTo>
                <a:lnTo>
                  <a:pt x="8560" y="587398"/>
                </a:lnTo>
                <a:lnTo>
                  <a:pt x="31908" y="622077"/>
                </a:lnTo>
                <a:lnTo>
                  <a:pt x="66544" y="645469"/>
                </a:lnTo>
                <a:lnTo>
                  <a:pt x="108966" y="654050"/>
                </a:lnTo>
                <a:lnTo>
                  <a:pt x="2771394" y="654050"/>
                </a:lnTo>
                <a:lnTo>
                  <a:pt x="2813815" y="645469"/>
                </a:lnTo>
                <a:lnTo>
                  <a:pt x="2848451" y="622077"/>
                </a:lnTo>
                <a:lnTo>
                  <a:pt x="2871799" y="587398"/>
                </a:lnTo>
                <a:lnTo>
                  <a:pt x="2880360" y="544957"/>
                </a:lnTo>
                <a:lnTo>
                  <a:pt x="2880360" y="108965"/>
                </a:lnTo>
                <a:lnTo>
                  <a:pt x="2871799" y="66544"/>
                </a:lnTo>
                <a:lnTo>
                  <a:pt x="2848451" y="31908"/>
                </a:lnTo>
                <a:lnTo>
                  <a:pt x="2813815" y="8560"/>
                </a:lnTo>
                <a:lnTo>
                  <a:pt x="2771394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855" y="1700783"/>
            <a:ext cx="4608830" cy="654050"/>
          </a:xfrm>
          <a:custGeom>
            <a:avLst/>
            <a:gdLst/>
            <a:ahLst/>
            <a:cxnLst/>
            <a:rect l="l" t="t" r="r" b="b"/>
            <a:pathLst>
              <a:path w="4608830" h="654050">
                <a:moveTo>
                  <a:pt x="4499483" y="0"/>
                </a:moveTo>
                <a:lnTo>
                  <a:pt x="108966" y="0"/>
                </a:lnTo>
                <a:lnTo>
                  <a:pt x="66544" y="8560"/>
                </a:lnTo>
                <a:lnTo>
                  <a:pt x="31908" y="31908"/>
                </a:lnTo>
                <a:lnTo>
                  <a:pt x="8560" y="66544"/>
                </a:lnTo>
                <a:lnTo>
                  <a:pt x="0" y="108965"/>
                </a:lnTo>
                <a:lnTo>
                  <a:pt x="0" y="544956"/>
                </a:lnTo>
                <a:lnTo>
                  <a:pt x="8560" y="587398"/>
                </a:lnTo>
                <a:lnTo>
                  <a:pt x="31908" y="622077"/>
                </a:lnTo>
                <a:lnTo>
                  <a:pt x="66544" y="645469"/>
                </a:lnTo>
                <a:lnTo>
                  <a:pt x="108966" y="654050"/>
                </a:lnTo>
                <a:lnTo>
                  <a:pt x="4499483" y="654050"/>
                </a:lnTo>
                <a:lnTo>
                  <a:pt x="4541924" y="645469"/>
                </a:lnTo>
                <a:lnTo>
                  <a:pt x="4576603" y="622077"/>
                </a:lnTo>
                <a:lnTo>
                  <a:pt x="4599995" y="587398"/>
                </a:lnTo>
                <a:lnTo>
                  <a:pt x="4608576" y="544956"/>
                </a:lnTo>
                <a:lnTo>
                  <a:pt x="4608576" y="108965"/>
                </a:lnTo>
                <a:lnTo>
                  <a:pt x="4599995" y="66544"/>
                </a:lnTo>
                <a:lnTo>
                  <a:pt x="4576603" y="31908"/>
                </a:lnTo>
                <a:lnTo>
                  <a:pt x="4541924" y="8560"/>
                </a:lnTo>
                <a:lnTo>
                  <a:pt x="4499483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530" y="6596278"/>
            <a:ext cx="32842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Arial"/>
                <a:cs typeface="Arial"/>
              </a:rPr>
              <a:t>EnOcean 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Certification|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Armin Pelka | </a:t>
            </a:r>
            <a:r>
              <a:rPr sz="800" spc="5" dirty="0">
                <a:solidFill>
                  <a:srgbClr val="666666"/>
                </a:solidFill>
                <a:latin typeface="Verdana"/>
                <a:cs typeface="Verdana"/>
              </a:rPr>
              <a:t>18</a:t>
            </a:r>
            <a:r>
              <a:rPr sz="750" spc="7" baseline="27777" dirty="0">
                <a:solidFill>
                  <a:srgbClr val="666666"/>
                </a:solidFill>
                <a:latin typeface="Verdana"/>
                <a:cs typeface="Verdana"/>
              </a:rPr>
              <a:t>th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July.2017</a:t>
            </a:r>
            <a:r>
              <a:rPr sz="800" spc="1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062" y="563626"/>
            <a:ext cx="6180455" cy="619125"/>
          </a:xfrm>
          <a:custGeom>
            <a:avLst/>
            <a:gdLst/>
            <a:ahLst/>
            <a:cxnLst/>
            <a:rect l="l" t="t" r="r" b="b"/>
            <a:pathLst>
              <a:path w="6180455" h="619125">
                <a:moveTo>
                  <a:pt x="0" y="619125"/>
                </a:moveTo>
                <a:lnTo>
                  <a:pt x="6180074" y="619125"/>
                </a:lnTo>
                <a:lnTo>
                  <a:pt x="6180074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1375" y="859028"/>
            <a:ext cx="3006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Certification</a:t>
            </a:r>
            <a:r>
              <a:rPr spc="-6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8375" y="1414017"/>
            <a:ext cx="4943475" cy="448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Air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Interface</a:t>
            </a:r>
            <a:r>
              <a:rPr sz="1500" spc="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“Certified</a:t>
            </a:r>
            <a:r>
              <a:rPr sz="1600" b="1" spc="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Platform”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Only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for module &amp;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platform</a:t>
            </a:r>
            <a:r>
              <a:rPr sz="1600" spc="9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manufacturers.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Air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Interface</a:t>
            </a:r>
            <a:r>
              <a:rPr sz="1500" spc="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endParaRPr sz="1500">
              <a:latin typeface="Verdana"/>
              <a:cs typeface="Verdana"/>
            </a:endParaRPr>
          </a:p>
          <a:p>
            <a:pPr marL="370205">
              <a:lnSpc>
                <a:spcPct val="100000"/>
              </a:lnSpc>
              <a:spcBef>
                <a:spcPts val="22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+ Profile</a:t>
            </a:r>
            <a:r>
              <a:rPr sz="1600" spc="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Declaration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“Certified Product</a:t>
            </a:r>
            <a:r>
              <a:rPr sz="1600" b="1" spc="9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2.0”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Only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for </a:t>
            </a:r>
            <a:r>
              <a:rPr sz="1600" spc="-15" dirty="0">
                <a:solidFill>
                  <a:srgbClr val="032B5F"/>
                </a:solidFill>
                <a:latin typeface="Verdana"/>
                <a:cs typeface="Verdana"/>
              </a:rPr>
              <a:t>legacy</a:t>
            </a:r>
            <a:r>
              <a:rPr sz="1600" spc="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products.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Air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Interface</a:t>
            </a:r>
            <a:r>
              <a:rPr sz="1500" spc="2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endParaRPr sz="1500">
              <a:latin typeface="Verdana"/>
              <a:cs typeface="Verdana"/>
            </a:endParaRPr>
          </a:p>
          <a:p>
            <a:pPr marL="24257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+ Profile</a:t>
            </a:r>
            <a:r>
              <a:rPr sz="1600" spc="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endParaRPr sz="1600">
              <a:latin typeface="Verdana"/>
              <a:cs typeface="Verdana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+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Energy Harvesting Certification (Dec</a:t>
            </a:r>
            <a:r>
              <a:rPr sz="1600" spc="1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17)</a:t>
            </a:r>
            <a:endParaRPr sz="1600">
              <a:latin typeface="Verdana"/>
              <a:cs typeface="Verdana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+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Radio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performance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Certification (Nov</a:t>
            </a:r>
            <a:r>
              <a:rPr sz="1600" spc="1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17)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“Certified Product</a:t>
            </a:r>
            <a:r>
              <a:rPr sz="1600" b="1" spc="9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3.0”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306955" algn="l"/>
              </a:tabLst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For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all</a:t>
            </a:r>
            <a:r>
              <a:rPr sz="1600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new</a:t>
            </a:r>
            <a:r>
              <a:rPr sz="1600" spc="2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products.	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Legacy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products</a:t>
            </a:r>
            <a:r>
              <a:rPr sz="1600" spc="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optional.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367" y="2650957"/>
            <a:ext cx="2558709" cy="1532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530" y="6596278"/>
            <a:ext cx="32842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Arial"/>
                <a:cs typeface="Arial"/>
              </a:rPr>
              <a:t>EnOcean 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Certification|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Armin Pelka | </a:t>
            </a:r>
            <a:r>
              <a:rPr sz="800" spc="5" dirty="0">
                <a:solidFill>
                  <a:srgbClr val="666666"/>
                </a:solidFill>
                <a:latin typeface="Verdana"/>
                <a:cs typeface="Verdana"/>
              </a:rPr>
              <a:t>18</a:t>
            </a:r>
            <a:r>
              <a:rPr sz="750" spc="7" baseline="27777" dirty="0">
                <a:solidFill>
                  <a:srgbClr val="666666"/>
                </a:solidFill>
                <a:latin typeface="Verdana"/>
                <a:cs typeface="Verdana"/>
              </a:rPr>
              <a:t>th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July.2017</a:t>
            </a:r>
            <a:r>
              <a:rPr sz="800" spc="1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062" y="563626"/>
            <a:ext cx="6180455" cy="619125"/>
          </a:xfrm>
          <a:custGeom>
            <a:avLst/>
            <a:gdLst/>
            <a:ahLst/>
            <a:cxnLst/>
            <a:rect l="l" t="t" r="r" b="b"/>
            <a:pathLst>
              <a:path w="6180455" h="619125">
                <a:moveTo>
                  <a:pt x="0" y="619125"/>
                </a:moveTo>
                <a:lnTo>
                  <a:pt x="6180074" y="619125"/>
                </a:lnTo>
                <a:lnTo>
                  <a:pt x="6180074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1375" y="523748"/>
            <a:ext cx="5554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284980" algn="l"/>
              </a:tabLst>
            </a:pPr>
            <a:r>
              <a:rPr spc="-5" dirty="0"/>
              <a:t>Self-Certification.</a:t>
            </a:r>
            <a:r>
              <a:rPr spc="35" dirty="0"/>
              <a:t> </a:t>
            </a:r>
            <a:r>
              <a:rPr spc="-5" dirty="0"/>
              <a:t>Low</a:t>
            </a:r>
            <a:r>
              <a:rPr spc="40" dirty="0"/>
              <a:t> </a:t>
            </a:r>
            <a:r>
              <a:rPr spc="-10" dirty="0"/>
              <a:t>Effort.	</a:t>
            </a:r>
            <a:r>
              <a:rPr spc="-5" dirty="0"/>
              <a:t>Low /</a:t>
            </a:r>
            <a:r>
              <a:rPr spc="-60" dirty="0"/>
              <a:t> </a:t>
            </a:r>
            <a:r>
              <a:rPr spc="-10" dirty="0"/>
              <a:t>No  </a:t>
            </a:r>
            <a:r>
              <a:rPr spc="-5" dirty="0"/>
              <a:t>Cost.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2541" y="2312924"/>
            <a:ext cx="4865370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843280" indent="-267335">
              <a:lnSpc>
                <a:spcPct val="140000"/>
              </a:lnSpc>
              <a:spcBef>
                <a:spcPts val="10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EnOcean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Alliance Certification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Manager  Armin</a:t>
            </a:r>
            <a:r>
              <a:rPr sz="1500" spc="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Pelka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6C00D"/>
              </a:buClr>
              <a:buFont typeface="Wingdings"/>
              <a:buChar char="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sng" spc="-5" dirty="0">
                <a:solidFill>
                  <a:srgbClr val="99A9BD"/>
                </a:solidFill>
                <a:uFill>
                  <a:solidFill>
                    <a:srgbClr val="99A9BD"/>
                  </a:solidFill>
                </a:uFill>
                <a:latin typeface="Verdana"/>
                <a:cs typeface="Verdana"/>
                <a:hlinkClick r:id="rId2"/>
              </a:rPr>
              <a:t>certification@enocean-alliance.org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Certified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500" spc="4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Database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sng" spc="-5" dirty="0">
                <a:solidFill>
                  <a:srgbClr val="99A9BD"/>
                </a:solidFill>
                <a:uFill>
                  <a:solidFill>
                    <a:srgbClr val="99A9BD"/>
                  </a:solidFill>
                </a:uFill>
                <a:latin typeface="Verdana"/>
                <a:cs typeface="Verdana"/>
                <a:hlinkClick r:id="rId3"/>
              </a:rPr>
              <a:t>https://www.enocean-alliance.org/ja/products/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209" y="2207437"/>
            <a:ext cx="3771900" cy="3634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31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Technology Explained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slides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Labeling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1195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Labeling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2406" y="6597802"/>
            <a:ext cx="156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32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1507495"/>
            <a:ext cx="7327265" cy="13309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What is</a:t>
            </a:r>
            <a:r>
              <a:rPr sz="1600" b="1" spc="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defined?</a:t>
            </a:r>
            <a:endParaRPr sz="16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3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Label content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is separated into fields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(according to ANSI</a:t>
            </a:r>
            <a:r>
              <a:rPr sz="1500" spc="1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MH10.8.2-2010)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Label shall be machine readable</a:t>
            </a:r>
            <a:r>
              <a:rPr sz="1500" spc="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too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Mandatory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Fields: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4146296"/>
            <a:ext cx="1867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5"/>
              </a:spcBef>
              <a:buClr>
                <a:srgbClr val="96C00D"/>
              </a:buClr>
              <a:buSzPct val="90625"/>
              <a:buFont typeface="Wingdings"/>
              <a:buChar char=""/>
              <a:tabLst>
                <a:tab pos="267335" algn="l"/>
              </a:tabLst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Optional</a:t>
            </a:r>
            <a:r>
              <a:rPr sz="1600" spc="-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Fields: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7582" y="3024758"/>
            <a:ext cx="2169795" cy="620395"/>
          </a:xfrm>
          <a:custGeom>
            <a:avLst/>
            <a:gdLst/>
            <a:ahLst/>
            <a:cxnLst/>
            <a:rect l="l" t="t" r="r" b="b"/>
            <a:pathLst>
              <a:path w="2169795" h="620395">
                <a:moveTo>
                  <a:pt x="2065985" y="0"/>
                </a:moveTo>
                <a:lnTo>
                  <a:pt x="103378" y="0"/>
                </a:lnTo>
                <a:lnTo>
                  <a:pt x="63136" y="8133"/>
                </a:lnTo>
                <a:lnTo>
                  <a:pt x="30276" y="30305"/>
                </a:lnTo>
                <a:lnTo>
                  <a:pt x="8123" y="63168"/>
                </a:lnTo>
                <a:lnTo>
                  <a:pt x="0" y="103377"/>
                </a:lnTo>
                <a:lnTo>
                  <a:pt x="0" y="516889"/>
                </a:lnTo>
                <a:lnTo>
                  <a:pt x="8123" y="557152"/>
                </a:lnTo>
                <a:lnTo>
                  <a:pt x="30276" y="590010"/>
                </a:lnTo>
                <a:lnTo>
                  <a:pt x="63136" y="612151"/>
                </a:lnTo>
                <a:lnTo>
                  <a:pt x="103378" y="620267"/>
                </a:lnTo>
                <a:lnTo>
                  <a:pt x="2065985" y="620267"/>
                </a:lnTo>
                <a:lnTo>
                  <a:pt x="2106248" y="612151"/>
                </a:lnTo>
                <a:lnTo>
                  <a:pt x="2139105" y="590010"/>
                </a:lnTo>
                <a:lnTo>
                  <a:pt x="2161247" y="557152"/>
                </a:lnTo>
                <a:lnTo>
                  <a:pt x="2169363" y="516889"/>
                </a:lnTo>
                <a:lnTo>
                  <a:pt x="2169363" y="103377"/>
                </a:lnTo>
                <a:lnTo>
                  <a:pt x="2161247" y="63168"/>
                </a:lnTo>
                <a:lnTo>
                  <a:pt x="2139105" y="30305"/>
                </a:lnTo>
                <a:lnTo>
                  <a:pt x="2106248" y="8133"/>
                </a:lnTo>
                <a:lnTo>
                  <a:pt x="2065985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582" y="3024758"/>
            <a:ext cx="2169795" cy="620395"/>
          </a:xfrm>
          <a:custGeom>
            <a:avLst/>
            <a:gdLst/>
            <a:ahLst/>
            <a:cxnLst/>
            <a:rect l="l" t="t" r="r" b="b"/>
            <a:pathLst>
              <a:path w="2169795" h="620395">
                <a:moveTo>
                  <a:pt x="0" y="103377"/>
                </a:moveTo>
                <a:lnTo>
                  <a:pt x="8123" y="63168"/>
                </a:lnTo>
                <a:lnTo>
                  <a:pt x="30276" y="30305"/>
                </a:lnTo>
                <a:lnTo>
                  <a:pt x="63136" y="8133"/>
                </a:lnTo>
                <a:lnTo>
                  <a:pt x="103378" y="0"/>
                </a:lnTo>
                <a:lnTo>
                  <a:pt x="2065985" y="0"/>
                </a:lnTo>
                <a:lnTo>
                  <a:pt x="2106248" y="8133"/>
                </a:lnTo>
                <a:lnTo>
                  <a:pt x="2139105" y="30305"/>
                </a:lnTo>
                <a:lnTo>
                  <a:pt x="2161247" y="63168"/>
                </a:lnTo>
                <a:lnTo>
                  <a:pt x="2169363" y="103377"/>
                </a:lnTo>
                <a:lnTo>
                  <a:pt x="2169363" y="516889"/>
                </a:lnTo>
                <a:lnTo>
                  <a:pt x="2161247" y="557152"/>
                </a:lnTo>
                <a:lnTo>
                  <a:pt x="2139105" y="590010"/>
                </a:lnTo>
                <a:lnTo>
                  <a:pt x="2106248" y="612151"/>
                </a:lnTo>
                <a:lnTo>
                  <a:pt x="2065985" y="620267"/>
                </a:lnTo>
                <a:lnTo>
                  <a:pt x="103378" y="620267"/>
                </a:lnTo>
                <a:lnTo>
                  <a:pt x="63136" y="612151"/>
                </a:lnTo>
                <a:lnTo>
                  <a:pt x="30276" y="590010"/>
                </a:lnTo>
                <a:lnTo>
                  <a:pt x="8123" y="557152"/>
                </a:lnTo>
                <a:lnTo>
                  <a:pt x="0" y="516889"/>
                </a:lnTo>
                <a:lnTo>
                  <a:pt x="0" y="103377"/>
                </a:lnTo>
                <a:close/>
              </a:path>
            </a:pathLst>
          </a:custGeom>
          <a:ln w="3810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5027" y="3024758"/>
            <a:ext cx="1944370" cy="620395"/>
          </a:xfrm>
          <a:custGeom>
            <a:avLst/>
            <a:gdLst/>
            <a:ahLst/>
            <a:cxnLst/>
            <a:rect l="l" t="t" r="r" b="b"/>
            <a:pathLst>
              <a:path w="1944370" h="620395">
                <a:moveTo>
                  <a:pt x="1840864" y="0"/>
                </a:moveTo>
                <a:lnTo>
                  <a:pt x="103377" y="0"/>
                </a:lnTo>
                <a:lnTo>
                  <a:pt x="63115" y="8133"/>
                </a:lnTo>
                <a:lnTo>
                  <a:pt x="30257" y="30305"/>
                </a:lnTo>
                <a:lnTo>
                  <a:pt x="8116" y="63168"/>
                </a:lnTo>
                <a:lnTo>
                  <a:pt x="0" y="103377"/>
                </a:lnTo>
                <a:lnTo>
                  <a:pt x="0" y="516889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7" y="620267"/>
                </a:lnTo>
                <a:lnTo>
                  <a:pt x="1840864" y="620267"/>
                </a:lnTo>
                <a:lnTo>
                  <a:pt x="1881074" y="612151"/>
                </a:lnTo>
                <a:lnTo>
                  <a:pt x="1913937" y="590010"/>
                </a:lnTo>
                <a:lnTo>
                  <a:pt x="1936109" y="557152"/>
                </a:lnTo>
                <a:lnTo>
                  <a:pt x="1944243" y="516889"/>
                </a:lnTo>
                <a:lnTo>
                  <a:pt x="1944243" y="103377"/>
                </a:lnTo>
                <a:lnTo>
                  <a:pt x="1936109" y="63168"/>
                </a:lnTo>
                <a:lnTo>
                  <a:pt x="1913937" y="30305"/>
                </a:lnTo>
                <a:lnTo>
                  <a:pt x="1881074" y="8133"/>
                </a:lnTo>
                <a:lnTo>
                  <a:pt x="1840864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5027" y="3024758"/>
            <a:ext cx="1944370" cy="620395"/>
          </a:xfrm>
          <a:custGeom>
            <a:avLst/>
            <a:gdLst/>
            <a:ahLst/>
            <a:cxnLst/>
            <a:rect l="l" t="t" r="r" b="b"/>
            <a:pathLst>
              <a:path w="1944370" h="620395">
                <a:moveTo>
                  <a:pt x="0" y="103377"/>
                </a:moveTo>
                <a:lnTo>
                  <a:pt x="8116" y="63168"/>
                </a:lnTo>
                <a:lnTo>
                  <a:pt x="30257" y="30305"/>
                </a:lnTo>
                <a:lnTo>
                  <a:pt x="63115" y="8133"/>
                </a:lnTo>
                <a:lnTo>
                  <a:pt x="103377" y="0"/>
                </a:lnTo>
                <a:lnTo>
                  <a:pt x="1840864" y="0"/>
                </a:lnTo>
                <a:lnTo>
                  <a:pt x="1881074" y="8133"/>
                </a:lnTo>
                <a:lnTo>
                  <a:pt x="1913937" y="30305"/>
                </a:lnTo>
                <a:lnTo>
                  <a:pt x="1936109" y="63168"/>
                </a:lnTo>
                <a:lnTo>
                  <a:pt x="1944243" y="103377"/>
                </a:lnTo>
                <a:lnTo>
                  <a:pt x="1944243" y="516889"/>
                </a:lnTo>
                <a:lnTo>
                  <a:pt x="1936109" y="557152"/>
                </a:lnTo>
                <a:lnTo>
                  <a:pt x="1913937" y="590010"/>
                </a:lnTo>
                <a:lnTo>
                  <a:pt x="1881074" y="612151"/>
                </a:lnTo>
                <a:lnTo>
                  <a:pt x="1840864" y="620267"/>
                </a:lnTo>
                <a:lnTo>
                  <a:pt x="103377" y="620267"/>
                </a:lnTo>
                <a:lnTo>
                  <a:pt x="63115" y="612151"/>
                </a:lnTo>
                <a:lnTo>
                  <a:pt x="30257" y="590010"/>
                </a:lnTo>
                <a:lnTo>
                  <a:pt x="8116" y="557152"/>
                </a:lnTo>
                <a:lnTo>
                  <a:pt x="0" y="516889"/>
                </a:lnTo>
                <a:lnTo>
                  <a:pt x="0" y="103377"/>
                </a:lnTo>
                <a:close/>
              </a:path>
            </a:pathLst>
          </a:custGeom>
          <a:ln w="3810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0889" y="3077413"/>
            <a:ext cx="177673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600" b="1" spc="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ID</a:t>
            </a:r>
            <a:endParaRPr sz="1600">
              <a:latin typeface="Verdana"/>
              <a:cs typeface="Verdana"/>
            </a:endParaRPr>
          </a:p>
          <a:p>
            <a:pPr marL="104139" algn="ctr">
              <a:lnSpc>
                <a:spcPct val="100000"/>
              </a:lnSpc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6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bytes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200" i="1" spc="-5" dirty="0">
                <a:solidFill>
                  <a:srgbClr val="032B5F"/>
                </a:solidFill>
                <a:latin typeface="Verdana"/>
                <a:cs typeface="Verdana"/>
              </a:rPr>
              <a:t>Manufacturer</a:t>
            </a:r>
            <a:r>
              <a:rPr sz="1200" i="1" spc="-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32B5F"/>
                </a:solidFill>
                <a:latin typeface="Verdana"/>
                <a:cs typeface="Verdana"/>
              </a:rPr>
              <a:t>Assigned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6333" y="3077413"/>
            <a:ext cx="238125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EURID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4</a:t>
            </a:r>
            <a:r>
              <a:rPr sz="1600" b="1" spc="-9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bytes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1200" i="1" spc="-5" dirty="0">
                <a:solidFill>
                  <a:srgbClr val="032B5F"/>
                </a:solidFill>
                <a:latin typeface="Verdana"/>
                <a:cs typeface="Verdana"/>
              </a:rPr>
              <a:t>Module manufacturer</a:t>
            </a:r>
            <a:r>
              <a:rPr sz="1200" i="1" spc="-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32B5F"/>
                </a:solidFill>
                <a:latin typeface="Verdana"/>
                <a:cs typeface="Verdana"/>
              </a:rPr>
              <a:t>assigned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0460" y="4752975"/>
            <a:ext cx="2432050" cy="620395"/>
          </a:xfrm>
          <a:custGeom>
            <a:avLst/>
            <a:gdLst/>
            <a:ahLst/>
            <a:cxnLst/>
            <a:rect l="l" t="t" r="r" b="b"/>
            <a:pathLst>
              <a:path w="2432050" h="620395">
                <a:moveTo>
                  <a:pt x="2328443" y="0"/>
                </a:moveTo>
                <a:lnTo>
                  <a:pt x="103365" y="0"/>
                </a:lnTo>
                <a:lnTo>
                  <a:pt x="63131" y="8133"/>
                </a:lnTo>
                <a:lnTo>
                  <a:pt x="30275" y="30305"/>
                </a:lnTo>
                <a:lnTo>
                  <a:pt x="8123" y="63168"/>
                </a:lnTo>
                <a:lnTo>
                  <a:pt x="0" y="103377"/>
                </a:lnTo>
                <a:lnTo>
                  <a:pt x="0" y="516890"/>
                </a:lnTo>
                <a:lnTo>
                  <a:pt x="8123" y="557099"/>
                </a:lnTo>
                <a:lnTo>
                  <a:pt x="30275" y="589962"/>
                </a:lnTo>
                <a:lnTo>
                  <a:pt x="63131" y="612134"/>
                </a:lnTo>
                <a:lnTo>
                  <a:pt x="103365" y="620268"/>
                </a:lnTo>
                <a:lnTo>
                  <a:pt x="2328443" y="620268"/>
                </a:lnTo>
                <a:lnTo>
                  <a:pt x="2368706" y="612134"/>
                </a:lnTo>
                <a:lnTo>
                  <a:pt x="2401563" y="589962"/>
                </a:lnTo>
                <a:lnTo>
                  <a:pt x="2423705" y="557099"/>
                </a:lnTo>
                <a:lnTo>
                  <a:pt x="2431821" y="516890"/>
                </a:lnTo>
                <a:lnTo>
                  <a:pt x="2431821" y="103377"/>
                </a:lnTo>
                <a:lnTo>
                  <a:pt x="2423705" y="63168"/>
                </a:lnTo>
                <a:lnTo>
                  <a:pt x="2401563" y="30305"/>
                </a:lnTo>
                <a:lnTo>
                  <a:pt x="2368706" y="8133"/>
                </a:lnTo>
                <a:lnTo>
                  <a:pt x="2328443" y="0"/>
                </a:lnTo>
                <a:close/>
              </a:path>
            </a:pathLst>
          </a:custGeom>
          <a:solidFill>
            <a:srgbClr val="F4F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0460" y="4752975"/>
            <a:ext cx="2432050" cy="620395"/>
          </a:xfrm>
          <a:custGeom>
            <a:avLst/>
            <a:gdLst/>
            <a:ahLst/>
            <a:cxnLst/>
            <a:rect l="l" t="t" r="r" b="b"/>
            <a:pathLst>
              <a:path w="2432050" h="620395">
                <a:moveTo>
                  <a:pt x="0" y="103377"/>
                </a:moveTo>
                <a:lnTo>
                  <a:pt x="8123" y="63168"/>
                </a:lnTo>
                <a:lnTo>
                  <a:pt x="30275" y="30305"/>
                </a:lnTo>
                <a:lnTo>
                  <a:pt x="63131" y="8133"/>
                </a:lnTo>
                <a:lnTo>
                  <a:pt x="103365" y="0"/>
                </a:lnTo>
                <a:lnTo>
                  <a:pt x="2328443" y="0"/>
                </a:lnTo>
                <a:lnTo>
                  <a:pt x="2368706" y="8133"/>
                </a:lnTo>
                <a:lnTo>
                  <a:pt x="2401563" y="30305"/>
                </a:lnTo>
                <a:lnTo>
                  <a:pt x="2423705" y="63168"/>
                </a:lnTo>
                <a:lnTo>
                  <a:pt x="2431821" y="103377"/>
                </a:lnTo>
                <a:lnTo>
                  <a:pt x="2431821" y="516890"/>
                </a:lnTo>
                <a:lnTo>
                  <a:pt x="2423705" y="557099"/>
                </a:lnTo>
                <a:lnTo>
                  <a:pt x="2401563" y="589962"/>
                </a:lnTo>
                <a:lnTo>
                  <a:pt x="2368706" y="612134"/>
                </a:lnTo>
                <a:lnTo>
                  <a:pt x="2328443" y="620268"/>
                </a:lnTo>
                <a:lnTo>
                  <a:pt x="103365" y="620268"/>
                </a:lnTo>
                <a:lnTo>
                  <a:pt x="63131" y="612134"/>
                </a:lnTo>
                <a:lnTo>
                  <a:pt x="30275" y="589962"/>
                </a:lnTo>
                <a:lnTo>
                  <a:pt x="8123" y="557099"/>
                </a:lnTo>
                <a:lnTo>
                  <a:pt x="0" y="516890"/>
                </a:lnTo>
                <a:lnTo>
                  <a:pt x="0" y="103377"/>
                </a:lnTo>
                <a:close/>
              </a:path>
            </a:pathLst>
          </a:custGeom>
          <a:ln w="3810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2083" y="4805883"/>
            <a:ext cx="1965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AES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Security</a:t>
            </a:r>
            <a:r>
              <a:rPr sz="1600" b="1" spc="-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16</a:t>
            </a:r>
            <a:r>
              <a:rPr sz="1600" b="1" spc="-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bytes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5027" y="4752975"/>
            <a:ext cx="1944370" cy="620395"/>
          </a:xfrm>
          <a:custGeom>
            <a:avLst/>
            <a:gdLst/>
            <a:ahLst/>
            <a:cxnLst/>
            <a:rect l="l" t="t" r="r" b="b"/>
            <a:pathLst>
              <a:path w="1944370" h="620395">
                <a:moveTo>
                  <a:pt x="1840864" y="0"/>
                </a:moveTo>
                <a:lnTo>
                  <a:pt x="103377" y="0"/>
                </a:lnTo>
                <a:lnTo>
                  <a:pt x="63115" y="8133"/>
                </a:lnTo>
                <a:lnTo>
                  <a:pt x="30257" y="30305"/>
                </a:lnTo>
                <a:lnTo>
                  <a:pt x="8116" y="63168"/>
                </a:lnTo>
                <a:lnTo>
                  <a:pt x="0" y="103377"/>
                </a:lnTo>
                <a:lnTo>
                  <a:pt x="0" y="516890"/>
                </a:lnTo>
                <a:lnTo>
                  <a:pt x="8116" y="557099"/>
                </a:lnTo>
                <a:lnTo>
                  <a:pt x="30257" y="589962"/>
                </a:lnTo>
                <a:lnTo>
                  <a:pt x="63115" y="612134"/>
                </a:lnTo>
                <a:lnTo>
                  <a:pt x="103377" y="620268"/>
                </a:lnTo>
                <a:lnTo>
                  <a:pt x="1840864" y="620268"/>
                </a:lnTo>
                <a:lnTo>
                  <a:pt x="1881074" y="612134"/>
                </a:lnTo>
                <a:lnTo>
                  <a:pt x="1913937" y="589962"/>
                </a:lnTo>
                <a:lnTo>
                  <a:pt x="1936109" y="557099"/>
                </a:lnTo>
                <a:lnTo>
                  <a:pt x="1944243" y="516890"/>
                </a:lnTo>
                <a:lnTo>
                  <a:pt x="1944243" y="103377"/>
                </a:lnTo>
                <a:lnTo>
                  <a:pt x="1936109" y="63168"/>
                </a:lnTo>
                <a:lnTo>
                  <a:pt x="1913937" y="30305"/>
                </a:lnTo>
                <a:lnTo>
                  <a:pt x="1881074" y="8133"/>
                </a:lnTo>
                <a:lnTo>
                  <a:pt x="1840864" y="0"/>
                </a:lnTo>
                <a:close/>
              </a:path>
            </a:pathLst>
          </a:custGeom>
          <a:solidFill>
            <a:srgbClr val="F4F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5027" y="4752975"/>
            <a:ext cx="1944370" cy="620395"/>
          </a:xfrm>
          <a:custGeom>
            <a:avLst/>
            <a:gdLst/>
            <a:ahLst/>
            <a:cxnLst/>
            <a:rect l="l" t="t" r="r" b="b"/>
            <a:pathLst>
              <a:path w="1944370" h="620395">
                <a:moveTo>
                  <a:pt x="0" y="103377"/>
                </a:moveTo>
                <a:lnTo>
                  <a:pt x="8116" y="63168"/>
                </a:lnTo>
                <a:lnTo>
                  <a:pt x="30257" y="30305"/>
                </a:lnTo>
                <a:lnTo>
                  <a:pt x="63115" y="8133"/>
                </a:lnTo>
                <a:lnTo>
                  <a:pt x="103377" y="0"/>
                </a:lnTo>
                <a:lnTo>
                  <a:pt x="1840864" y="0"/>
                </a:lnTo>
                <a:lnTo>
                  <a:pt x="1881074" y="8133"/>
                </a:lnTo>
                <a:lnTo>
                  <a:pt x="1913937" y="30305"/>
                </a:lnTo>
                <a:lnTo>
                  <a:pt x="1936109" y="63168"/>
                </a:lnTo>
                <a:lnTo>
                  <a:pt x="1944243" y="103377"/>
                </a:lnTo>
                <a:lnTo>
                  <a:pt x="1944243" y="516890"/>
                </a:lnTo>
                <a:lnTo>
                  <a:pt x="1936109" y="557099"/>
                </a:lnTo>
                <a:lnTo>
                  <a:pt x="1913937" y="589962"/>
                </a:lnTo>
                <a:lnTo>
                  <a:pt x="1881074" y="612134"/>
                </a:lnTo>
                <a:lnTo>
                  <a:pt x="1840864" y="620268"/>
                </a:lnTo>
                <a:lnTo>
                  <a:pt x="103377" y="620268"/>
                </a:lnTo>
                <a:lnTo>
                  <a:pt x="63115" y="612134"/>
                </a:lnTo>
                <a:lnTo>
                  <a:pt x="30257" y="589962"/>
                </a:lnTo>
                <a:lnTo>
                  <a:pt x="8116" y="557099"/>
                </a:lnTo>
                <a:lnTo>
                  <a:pt x="0" y="516890"/>
                </a:lnTo>
                <a:lnTo>
                  <a:pt x="0" y="103377"/>
                </a:lnTo>
                <a:close/>
              </a:path>
            </a:pathLst>
          </a:custGeom>
          <a:ln w="3810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9473" y="4805883"/>
            <a:ext cx="1396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Recom</a:t>
            </a:r>
            <a:r>
              <a:rPr sz="1600" b="1" spc="-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4</a:t>
            </a:r>
            <a:r>
              <a:rPr sz="1600" b="1" spc="-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bytes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4189" y="4740655"/>
            <a:ext cx="2520315" cy="620395"/>
          </a:xfrm>
          <a:custGeom>
            <a:avLst/>
            <a:gdLst/>
            <a:ahLst/>
            <a:cxnLst/>
            <a:rect l="l" t="t" r="r" b="b"/>
            <a:pathLst>
              <a:path w="2520315" h="620395">
                <a:moveTo>
                  <a:pt x="2416937" y="0"/>
                </a:moveTo>
                <a:lnTo>
                  <a:pt x="103377" y="0"/>
                </a:lnTo>
                <a:lnTo>
                  <a:pt x="63115" y="8133"/>
                </a:lnTo>
                <a:lnTo>
                  <a:pt x="30257" y="30305"/>
                </a:lnTo>
                <a:lnTo>
                  <a:pt x="8116" y="63168"/>
                </a:lnTo>
                <a:lnTo>
                  <a:pt x="0" y="103378"/>
                </a:lnTo>
                <a:lnTo>
                  <a:pt x="0" y="516890"/>
                </a:lnTo>
                <a:lnTo>
                  <a:pt x="8116" y="557099"/>
                </a:lnTo>
                <a:lnTo>
                  <a:pt x="30257" y="589962"/>
                </a:lnTo>
                <a:lnTo>
                  <a:pt x="63115" y="612134"/>
                </a:lnTo>
                <a:lnTo>
                  <a:pt x="103377" y="620268"/>
                </a:lnTo>
                <a:lnTo>
                  <a:pt x="2416937" y="620268"/>
                </a:lnTo>
                <a:lnTo>
                  <a:pt x="2457146" y="612134"/>
                </a:lnTo>
                <a:lnTo>
                  <a:pt x="2490009" y="589962"/>
                </a:lnTo>
                <a:lnTo>
                  <a:pt x="2512181" y="557099"/>
                </a:lnTo>
                <a:lnTo>
                  <a:pt x="2520315" y="516890"/>
                </a:lnTo>
                <a:lnTo>
                  <a:pt x="2520315" y="103378"/>
                </a:lnTo>
                <a:lnTo>
                  <a:pt x="2512181" y="63168"/>
                </a:lnTo>
                <a:lnTo>
                  <a:pt x="2490009" y="30305"/>
                </a:lnTo>
                <a:lnTo>
                  <a:pt x="2457146" y="8133"/>
                </a:lnTo>
                <a:lnTo>
                  <a:pt x="2416937" y="0"/>
                </a:lnTo>
                <a:close/>
              </a:path>
            </a:pathLst>
          </a:custGeom>
          <a:solidFill>
            <a:srgbClr val="F4F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4189" y="4740655"/>
            <a:ext cx="2520315" cy="620395"/>
          </a:xfrm>
          <a:custGeom>
            <a:avLst/>
            <a:gdLst/>
            <a:ahLst/>
            <a:cxnLst/>
            <a:rect l="l" t="t" r="r" b="b"/>
            <a:pathLst>
              <a:path w="2520315" h="620395">
                <a:moveTo>
                  <a:pt x="0" y="103378"/>
                </a:moveTo>
                <a:lnTo>
                  <a:pt x="8116" y="63168"/>
                </a:lnTo>
                <a:lnTo>
                  <a:pt x="30257" y="30305"/>
                </a:lnTo>
                <a:lnTo>
                  <a:pt x="63115" y="8133"/>
                </a:lnTo>
                <a:lnTo>
                  <a:pt x="103377" y="0"/>
                </a:lnTo>
                <a:lnTo>
                  <a:pt x="2416937" y="0"/>
                </a:lnTo>
                <a:lnTo>
                  <a:pt x="2457146" y="8133"/>
                </a:lnTo>
                <a:lnTo>
                  <a:pt x="2490009" y="30305"/>
                </a:lnTo>
                <a:lnTo>
                  <a:pt x="2512181" y="63168"/>
                </a:lnTo>
                <a:lnTo>
                  <a:pt x="2520315" y="103378"/>
                </a:lnTo>
                <a:lnTo>
                  <a:pt x="2520315" y="516890"/>
                </a:lnTo>
                <a:lnTo>
                  <a:pt x="2512181" y="557099"/>
                </a:lnTo>
                <a:lnTo>
                  <a:pt x="2490009" y="589962"/>
                </a:lnTo>
                <a:lnTo>
                  <a:pt x="2457146" y="612134"/>
                </a:lnTo>
                <a:lnTo>
                  <a:pt x="2416937" y="620268"/>
                </a:lnTo>
                <a:lnTo>
                  <a:pt x="103377" y="620268"/>
                </a:lnTo>
                <a:lnTo>
                  <a:pt x="63115" y="612134"/>
                </a:lnTo>
                <a:lnTo>
                  <a:pt x="30257" y="589962"/>
                </a:lnTo>
                <a:lnTo>
                  <a:pt x="8116" y="557099"/>
                </a:lnTo>
                <a:lnTo>
                  <a:pt x="0" y="516890"/>
                </a:lnTo>
                <a:lnTo>
                  <a:pt x="0" y="103378"/>
                </a:lnTo>
                <a:close/>
              </a:path>
            </a:pathLst>
          </a:custGeom>
          <a:ln w="3810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85991" y="4793741"/>
            <a:ext cx="2118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Manufacturer</a:t>
            </a:r>
            <a:r>
              <a:rPr sz="1600" b="1" spc="-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tags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1195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Labeling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2406" y="6597802"/>
            <a:ext cx="156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33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1607058"/>
            <a:ext cx="4824730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What is up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to the</a:t>
            </a:r>
            <a:r>
              <a:rPr sz="1600" b="1" spc="4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manufacturer?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Label type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 NFC,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QR,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BAR</a:t>
            </a:r>
            <a:r>
              <a:rPr sz="1500" spc="-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etc.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Label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properties: pixel size,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coding,</a:t>
            </a:r>
            <a:r>
              <a:rPr sz="1500" spc="9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dimensions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Label</a:t>
            </a: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position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34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930" y="489330"/>
            <a:ext cx="18059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Organisation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How the TWG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Works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734" y="1388935"/>
            <a:ext cx="7536510" cy="5016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8370" y="1509471"/>
            <a:ext cx="162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EnOcean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Alliance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1477" y="2380488"/>
            <a:ext cx="2124710" cy="889000"/>
          </a:xfrm>
          <a:custGeom>
            <a:avLst/>
            <a:gdLst/>
            <a:ahLst/>
            <a:cxnLst/>
            <a:rect l="l" t="t" r="r" b="b"/>
            <a:pathLst>
              <a:path w="2124710" h="889000">
                <a:moveTo>
                  <a:pt x="205359" y="0"/>
                </a:moveTo>
                <a:lnTo>
                  <a:pt x="0" y="888746"/>
                </a:lnTo>
                <a:lnTo>
                  <a:pt x="2124329" y="615061"/>
                </a:lnTo>
                <a:lnTo>
                  <a:pt x="205359" y="0"/>
                </a:lnTo>
                <a:close/>
              </a:path>
            </a:pathLst>
          </a:custGeom>
          <a:solidFill>
            <a:srgbClr val="0557C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1477" y="2380488"/>
            <a:ext cx="2124710" cy="889000"/>
          </a:xfrm>
          <a:custGeom>
            <a:avLst/>
            <a:gdLst/>
            <a:ahLst/>
            <a:cxnLst/>
            <a:rect l="l" t="t" r="r" b="b"/>
            <a:pathLst>
              <a:path w="2124710" h="889000">
                <a:moveTo>
                  <a:pt x="205359" y="0"/>
                </a:moveTo>
                <a:lnTo>
                  <a:pt x="2124329" y="615061"/>
                </a:lnTo>
                <a:lnTo>
                  <a:pt x="0" y="888746"/>
                </a:lnTo>
                <a:lnTo>
                  <a:pt x="205359" y="0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18059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Organisation</a:t>
            </a:r>
          </a:p>
        </p:txBody>
      </p:sp>
      <p:sp>
        <p:nvSpPr>
          <p:cNvPr id="8" name="object 8"/>
          <p:cNvSpPr/>
          <p:nvPr/>
        </p:nvSpPr>
        <p:spPr>
          <a:xfrm>
            <a:off x="943216" y="3440303"/>
            <a:ext cx="1160780" cy="1221105"/>
          </a:xfrm>
          <a:custGeom>
            <a:avLst/>
            <a:gdLst/>
            <a:ahLst/>
            <a:cxnLst/>
            <a:rect l="l" t="t" r="r" b="b"/>
            <a:pathLst>
              <a:path w="1160780" h="1221104">
                <a:moveTo>
                  <a:pt x="673366" y="0"/>
                </a:moveTo>
                <a:lnTo>
                  <a:pt x="0" y="1220597"/>
                </a:lnTo>
                <a:lnTo>
                  <a:pt x="1160411" y="1064641"/>
                </a:lnTo>
                <a:lnTo>
                  <a:pt x="673366" y="0"/>
                </a:lnTo>
                <a:close/>
              </a:path>
            </a:pathLst>
          </a:custGeom>
          <a:solidFill>
            <a:srgbClr val="0557C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216" y="3440303"/>
            <a:ext cx="1160780" cy="1221105"/>
          </a:xfrm>
          <a:custGeom>
            <a:avLst/>
            <a:gdLst/>
            <a:ahLst/>
            <a:cxnLst/>
            <a:rect l="l" t="t" r="r" b="b"/>
            <a:pathLst>
              <a:path w="1160780" h="1221104">
                <a:moveTo>
                  <a:pt x="673366" y="0"/>
                </a:moveTo>
                <a:lnTo>
                  <a:pt x="1160411" y="1064641"/>
                </a:lnTo>
                <a:lnTo>
                  <a:pt x="0" y="1220597"/>
                </a:lnTo>
                <a:lnTo>
                  <a:pt x="673366" y="0"/>
                </a:lnTo>
              </a:path>
            </a:pathLst>
          </a:custGeom>
          <a:ln w="9524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5021" y="3801300"/>
            <a:ext cx="213550" cy="21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5433" y="3640899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9855" y="385159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1110" y="455212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8842" y="466540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2832" y="4355274"/>
            <a:ext cx="213550" cy="21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5955" y="425481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1842" y="4306633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0107" y="4599241"/>
            <a:ext cx="213550" cy="21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1110" y="3744785"/>
            <a:ext cx="213550" cy="21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0842" y="3437572"/>
            <a:ext cx="213550" cy="21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20080" y="471100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0664" y="390810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95673" y="5381802"/>
            <a:ext cx="213550" cy="21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0657" y="495471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26691" y="490175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4302" y="533622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6711" y="503015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8676" y="506152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8447" y="420922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4200296"/>
            <a:ext cx="536041" cy="536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6173" y="2799359"/>
            <a:ext cx="536041" cy="536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4602" y="5353849"/>
            <a:ext cx="536041" cy="536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77258" y="3169564"/>
            <a:ext cx="536041" cy="536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98082" y="4695342"/>
            <a:ext cx="536041" cy="536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67833" y="514026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0233" y="4342193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18200" y="492829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33440" y="353409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3048" y="2799270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58866" y="2590990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2502" y="2743390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15613" y="2814383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76115" y="333800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67991" y="291776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7582" y="323119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91971" y="249383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3077" y="358463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43913" y="471100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99710" y="5781979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31814" y="5886246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47241" y="2025776"/>
            <a:ext cx="49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TWG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30167" y="522941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13048" y="554032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01921" y="599358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87367" y="568660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31814" y="4347400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06540" y="3616769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3221" y="347529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10476" y="344735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2481" y="408895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82610" y="409352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61026" y="325824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5819" y="384740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67121" y="447478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30138" y="399357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89675" y="2458529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67322" y="213175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5072" y="218636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96582" y="2745549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58734" y="3124390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26913" y="219297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1277" y="250386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60314" y="318090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84113" y="265017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42506" y="536378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15072" y="452278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39684" y="483139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8496" y="523424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75244" y="554973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54493" y="4158170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85028" y="523144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6288" y="588681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59220" y="537767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6050" y="535387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0018" y="497808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54657" y="523144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86661" y="587306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8638" y="597734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0593" y="532047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9545" y="5815341"/>
            <a:ext cx="187997" cy="18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7594" y="6173824"/>
            <a:ext cx="187997" cy="18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4242" y="577768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1270" y="378009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4143" y="413962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54376" y="417099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36700" y="273754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25445" y="275685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3216" y="1964118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7594" y="3127195"/>
            <a:ext cx="187997" cy="18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2820" y="2387155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4230" y="264217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66457" y="223056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60183" y="191827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56016" y="2037027"/>
            <a:ext cx="187997" cy="18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75244" y="265868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45271" y="4281372"/>
            <a:ext cx="187997" cy="18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05575" y="210610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70778" y="2345372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99757" y="3044507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62775" y="256330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868289" y="563142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27150" y="3000311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61301" y="5737529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94856" y="5795264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58048" y="6129653"/>
            <a:ext cx="187997" cy="18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20233" y="5652376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03114" y="5963310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651951" y="5142685"/>
            <a:ext cx="187997" cy="180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77433" y="6109576"/>
            <a:ext cx="213550" cy="21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245819" y="408660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TTG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094992" y="2604261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TTG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177667" y="2592146"/>
            <a:ext cx="330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TTG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630669" y="6395415"/>
            <a:ext cx="244348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666666"/>
                </a:solidFill>
                <a:latin typeface="Arial"/>
                <a:cs typeface="Arial"/>
              </a:rPr>
              <a:t>TWG </a:t>
            </a:r>
            <a:r>
              <a:rPr sz="1400" b="1" dirty="0">
                <a:solidFill>
                  <a:srgbClr val="666666"/>
                </a:solidFill>
                <a:latin typeface="Arial"/>
                <a:cs typeface="Arial"/>
              </a:rPr>
              <a:t>– </a:t>
            </a: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Technical </a:t>
            </a:r>
            <a:r>
              <a:rPr sz="1400" b="1" spc="-10" dirty="0">
                <a:solidFill>
                  <a:srgbClr val="666666"/>
                </a:solidFill>
                <a:latin typeface="Arial"/>
                <a:cs typeface="Arial"/>
              </a:rPr>
              <a:t>Work</a:t>
            </a:r>
            <a:r>
              <a:rPr sz="1400" b="1" spc="-2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7370" algn="l"/>
              </a:tabLst>
            </a:pPr>
            <a:r>
              <a:rPr sz="1400" b="1" dirty="0">
                <a:solidFill>
                  <a:srgbClr val="666666"/>
                </a:solidFill>
                <a:latin typeface="Arial"/>
                <a:cs typeface="Arial"/>
              </a:rPr>
              <a:t>TTG	– </a:t>
            </a: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Technical </a:t>
            </a:r>
            <a:r>
              <a:rPr sz="1400" b="1" spc="-30" dirty="0">
                <a:solidFill>
                  <a:srgbClr val="666666"/>
                </a:solidFill>
                <a:latin typeface="Arial"/>
                <a:cs typeface="Arial"/>
              </a:rPr>
              <a:t>Task</a:t>
            </a:r>
            <a:r>
              <a:rPr sz="1400" b="1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66666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5754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Rules of </a:t>
            </a:r>
            <a:r>
              <a:rPr spc="-10" dirty="0"/>
              <a:t>the Game.. For </a:t>
            </a:r>
            <a:r>
              <a:rPr spc="-5" dirty="0"/>
              <a:t>content</a:t>
            </a:r>
            <a:r>
              <a:rPr spc="60" dirty="0"/>
              <a:t> </a:t>
            </a:r>
            <a:r>
              <a:rPr spc="-5" dirty="0"/>
              <a:t>creation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40308" y="1693164"/>
            <a:ext cx="1242695" cy="520065"/>
          </a:xfrm>
          <a:custGeom>
            <a:avLst/>
            <a:gdLst/>
            <a:ahLst/>
            <a:cxnLst/>
            <a:rect l="l" t="t" r="r" b="b"/>
            <a:pathLst>
              <a:path w="1242695" h="520064">
                <a:moveTo>
                  <a:pt x="120040" y="0"/>
                </a:moveTo>
                <a:lnTo>
                  <a:pt x="0" y="519684"/>
                </a:lnTo>
                <a:lnTo>
                  <a:pt x="1242110" y="359537"/>
                </a:lnTo>
                <a:lnTo>
                  <a:pt x="120040" y="0"/>
                </a:lnTo>
                <a:close/>
              </a:path>
            </a:pathLst>
          </a:custGeom>
          <a:solidFill>
            <a:srgbClr val="0557C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308" y="1693164"/>
            <a:ext cx="1242695" cy="520065"/>
          </a:xfrm>
          <a:custGeom>
            <a:avLst/>
            <a:gdLst/>
            <a:ahLst/>
            <a:cxnLst/>
            <a:rect l="l" t="t" r="r" b="b"/>
            <a:pathLst>
              <a:path w="1242695" h="520064">
                <a:moveTo>
                  <a:pt x="120040" y="0"/>
                </a:moveTo>
                <a:lnTo>
                  <a:pt x="1242110" y="359537"/>
                </a:lnTo>
                <a:lnTo>
                  <a:pt x="0" y="519684"/>
                </a:lnTo>
                <a:lnTo>
                  <a:pt x="120040" y="0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598" y="1937989"/>
            <a:ext cx="124871" cy="124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311" y="1905351"/>
            <a:ext cx="124871" cy="124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0392" y="1946879"/>
            <a:ext cx="124871" cy="124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929" y="1913224"/>
            <a:ext cx="124871" cy="124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725" y="3430525"/>
            <a:ext cx="2092325" cy="1713864"/>
          </a:xfrm>
          <a:custGeom>
            <a:avLst/>
            <a:gdLst/>
            <a:ahLst/>
            <a:cxnLst/>
            <a:rect l="l" t="t" r="r" b="b"/>
            <a:pathLst>
              <a:path w="2092325" h="1713864">
                <a:moveTo>
                  <a:pt x="620677" y="0"/>
                </a:moveTo>
                <a:lnTo>
                  <a:pt x="575016" y="1905"/>
                </a:lnTo>
                <a:lnTo>
                  <a:pt x="530233" y="6427"/>
                </a:lnTo>
                <a:lnTo>
                  <a:pt x="486434" y="13715"/>
                </a:lnTo>
                <a:lnTo>
                  <a:pt x="443724" y="23920"/>
                </a:lnTo>
                <a:lnTo>
                  <a:pt x="402208" y="37191"/>
                </a:lnTo>
                <a:lnTo>
                  <a:pt x="361992" y="53679"/>
                </a:lnTo>
                <a:lnTo>
                  <a:pt x="323180" y="73535"/>
                </a:lnTo>
                <a:lnTo>
                  <a:pt x="285878" y="96909"/>
                </a:lnTo>
                <a:lnTo>
                  <a:pt x="250192" y="123950"/>
                </a:lnTo>
                <a:lnTo>
                  <a:pt x="207032" y="162314"/>
                </a:lnTo>
                <a:lnTo>
                  <a:pt x="168705" y="201548"/>
                </a:lnTo>
                <a:lnTo>
                  <a:pt x="134938" y="241631"/>
                </a:lnTo>
                <a:lnTo>
                  <a:pt x="105622" y="282317"/>
                </a:lnTo>
                <a:lnTo>
                  <a:pt x="80405" y="323696"/>
                </a:lnTo>
                <a:lnTo>
                  <a:pt x="59096" y="365636"/>
                </a:lnTo>
                <a:lnTo>
                  <a:pt x="41463" y="408058"/>
                </a:lnTo>
                <a:lnTo>
                  <a:pt x="27276" y="450884"/>
                </a:lnTo>
                <a:lnTo>
                  <a:pt x="16304" y="494038"/>
                </a:lnTo>
                <a:lnTo>
                  <a:pt x="8315" y="537442"/>
                </a:lnTo>
                <a:lnTo>
                  <a:pt x="3079" y="581019"/>
                </a:lnTo>
                <a:lnTo>
                  <a:pt x="363" y="624690"/>
                </a:lnTo>
                <a:lnTo>
                  <a:pt x="0" y="670027"/>
                </a:lnTo>
                <a:lnTo>
                  <a:pt x="1571" y="712006"/>
                </a:lnTo>
                <a:lnTo>
                  <a:pt x="5033" y="755495"/>
                </a:lnTo>
                <a:lnTo>
                  <a:pt x="10091" y="798770"/>
                </a:lnTo>
                <a:lnTo>
                  <a:pt x="16521" y="841788"/>
                </a:lnTo>
                <a:lnTo>
                  <a:pt x="24073" y="884362"/>
                </a:lnTo>
                <a:lnTo>
                  <a:pt x="32534" y="926525"/>
                </a:lnTo>
                <a:lnTo>
                  <a:pt x="41668" y="968162"/>
                </a:lnTo>
                <a:lnTo>
                  <a:pt x="51243" y="1009196"/>
                </a:lnTo>
                <a:lnTo>
                  <a:pt x="61028" y="1049549"/>
                </a:lnTo>
                <a:lnTo>
                  <a:pt x="70792" y="1089144"/>
                </a:lnTo>
                <a:lnTo>
                  <a:pt x="80304" y="1127903"/>
                </a:lnTo>
                <a:lnTo>
                  <a:pt x="89333" y="1165749"/>
                </a:lnTo>
                <a:lnTo>
                  <a:pt x="105015" y="1238390"/>
                </a:lnTo>
                <a:lnTo>
                  <a:pt x="115991" y="1306447"/>
                </a:lnTo>
                <a:lnTo>
                  <a:pt x="123743" y="1380587"/>
                </a:lnTo>
                <a:lnTo>
                  <a:pt x="134029" y="1445841"/>
                </a:lnTo>
                <a:lnTo>
                  <a:pt x="146663" y="1502681"/>
                </a:lnTo>
                <a:lnTo>
                  <a:pt x="161457" y="1551580"/>
                </a:lnTo>
                <a:lnTo>
                  <a:pt x="178226" y="1593010"/>
                </a:lnTo>
                <a:lnTo>
                  <a:pt x="196782" y="1627444"/>
                </a:lnTo>
                <a:lnTo>
                  <a:pt x="238512" y="1677212"/>
                </a:lnTo>
                <a:lnTo>
                  <a:pt x="285154" y="1704664"/>
                </a:lnTo>
                <a:lnTo>
                  <a:pt x="335217" y="1713578"/>
                </a:lnTo>
                <a:lnTo>
                  <a:pt x="361064" y="1712264"/>
                </a:lnTo>
                <a:lnTo>
                  <a:pt x="413460" y="1700457"/>
                </a:lnTo>
                <a:lnTo>
                  <a:pt x="465544" y="1679561"/>
                </a:lnTo>
                <a:lnTo>
                  <a:pt x="515826" y="1653354"/>
                </a:lnTo>
                <a:lnTo>
                  <a:pt x="605013" y="1600125"/>
                </a:lnTo>
                <a:lnTo>
                  <a:pt x="623851" y="1589403"/>
                </a:lnTo>
                <a:lnTo>
                  <a:pt x="671433" y="1558212"/>
                </a:lnTo>
                <a:lnTo>
                  <a:pt x="693752" y="1517889"/>
                </a:lnTo>
                <a:lnTo>
                  <a:pt x="696048" y="1483529"/>
                </a:lnTo>
                <a:lnTo>
                  <a:pt x="698594" y="1461075"/>
                </a:lnTo>
                <a:lnTo>
                  <a:pt x="715105" y="1400566"/>
                </a:lnTo>
                <a:lnTo>
                  <a:pt x="732518" y="1360491"/>
                </a:lnTo>
                <a:lnTo>
                  <a:pt x="758337" y="1312522"/>
                </a:lnTo>
                <a:lnTo>
                  <a:pt x="794285" y="1255647"/>
                </a:lnTo>
                <a:lnTo>
                  <a:pt x="826309" y="1223759"/>
                </a:lnTo>
                <a:lnTo>
                  <a:pt x="865478" y="1191418"/>
                </a:lnTo>
                <a:lnTo>
                  <a:pt x="909649" y="1158974"/>
                </a:lnTo>
                <a:lnTo>
                  <a:pt x="956679" y="1126774"/>
                </a:lnTo>
                <a:lnTo>
                  <a:pt x="1050738" y="1064501"/>
                </a:lnTo>
                <a:lnTo>
                  <a:pt x="1093481" y="1035125"/>
                </a:lnTo>
                <a:lnTo>
                  <a:pt x="1130508" y="1007386"/>
                </a:lnTo>
                <a:lnTo>
                  <a:pt x="1159676" y="981633"/>
                </a:lnTo>
                <a:lnTo>
                  <a:pt x="1178841" y="958213"/>
                </a:lnTo>
                <a:lnTo>
                  <a:pt x="1170473" y="919389"/>
                </a:lnTo>
                <a:lnTo>
                  <a:pt x="1159855" y="899671"/>
                </a:lnTo>
                <a:lnTo>
                  <a:pt x="783937" y="899671"/>
                </a:lnTo>
                <a:lnTo>
                  <a:pt x="760295" y="894770"/>
                </a:lnTo>
                <a:lnTo>
                  <a:pt x="740996" y="881511"/>
                </a:lnTo>
                <a:lnTo>
                  <a:pt x="726933" y="858422"/>
                </a:lnTo>
                <a:lnTo>
                  <a:pt x="718998" y="824029"/>
                </a:lnTo>
                <a:lnTo>
                  <a:pt x="718085" y="776857"/>
                </a:lnTo>
                <a:lnTo>
                  <a:pt x="721700" y="727642"/>
                </a:lnTo>
                <a:lnTo>
                  <a:pt x="727039" y="687419"/>
                </a:lnTo>
                <a:lnTo>
                  <a:pt x="744620" y="629874"/>
                </a:lnTo>
                <a:lnTo>
                  <a:pt x="774278" y="596074"/>
                </a:lnTo>
                <a:lnTo>
                  <a:pt x="819467" y="577869"/>
                </a:lnTo>
                <a:lnTo>
                  <a:pt x="883637" y="567110"/>
                </a:lnTo>
                <a:lnTo>
                  <a:pt x="970240" y="555646"/>
                </a:lnTo>
                <a:lnTo>
                  <a:pt x="1023033" y="547103"/>
                </a:lnTo>
                <a:lnTo>
                  <a:pt x="1082729" y="535328"/>
                </a:lnTo>
                <a:lnTo>
                  <a:pt x="1209291" y="505463"/>
                </a:lnTo>
                <a:lnTo>
                  <a:pt x="1255969" y="498162"/>
                </a:lnTo>
                <a:lnTo>
                  <a:pt x="1291221" y="496708"/>
                </a:lnTo>
                <a:lnTo>
                  <a:pt x="2040722" y="496708"/>
                </a:lnTo>
                <a:lnTo>
                  <a:pt x="2027552" y="485165"/>
                </a:lnTo>
                <a:lnTo>
                  <a:pt x="1985122" y="459184"/>
                </a:lnTo>
                <a:lnTo>
                  <a:pt x="1927810" y="433136"/>
                </a:lnTo>
                <a:lnTo>
                  <a:pt x="1853465" y="406906"/>
                </a:lnTo>
                <a:lnTo>
                  <a:pt x="1828149" y="398344"/>
                </a:lnTo>
                <a:lnTo>
                  <a:pt x="1800656" y="388039"/>
                </a:lnTo>
                <a:lnTo>
                  <a:pt x="1771093" y="376140"/>
                </a:lnTo>
                <a:lnTo>
                  <a:pt x="1739565" y="362798"/>
                </a:lnTo>
                <a:lnTo>
                  <a:pt x="1706176" y="348164"/>
                </a:lnTo>
                <a:lnTo>
                  <a:pt x="1472559" y="241575"/>
                </a:lnTo>
                <a:lnTo>
                  <a:pt x="1384747" y="202594"/>
                </a:lnTo>
                <a:lnTo>
                  <a:pt x="1339358" y="183090"/>
                </a:lnTo>
                <a:lnTo>
                  <a:pt x="1293162" y="163798"/>
                </a:lnTo>
                <a:lnTo>
                  <a:pt x="1246264" y="144866"/>
                </a:lnTo>
                <a:lnTo>
                  <a:pt x="1198771" y="126446"/>
                </a:lnTo>
                <a:lnTo>
                  <a:pt x="1150786" y="108687"/>
                </a:lnTo>
                <a:lnTo>
                  <a:pt x="1102416" y="91740"/>
                </a:lnTo>
                <a:lnTo>
                  <a:pt x="1053765" y="75755"/>
                </a:lnTo>
                <a:lnTo>
                  <a:pt x="1004940" y="60883"/>
                </a:lnTo>
                <a:lnTo>
                  <a:pt x="956045" y="47274"/>
                </a:lnTo>
                <a:lnTo>
                  <a:pt x="907186" y="35078"/>
                </a:lnTo>
                <a:lnTo>
                  <a:pt x="858467" y="24446"/>
                </a:lnTo>
                <a:lnTo>
                  <a:pt x="809995" y="15528"/>
                </a:lnTo>
                <a:lnTo>
                  <a:pt x="761875" y="8474"/>
                </a:lnTo>
                <a:lnTo>
                  <a:pt x="714211" y="3434"/>
                </a:lnTo>
                <a:lnTo>
                  <a:pt x="667110" y="559"/>
                </a:lnTo>
                <a:lnTo>
                  <a:pt x="620677" y="0"/>
                </a:lnTo>
                <a:close/>
              </a:path>
              <a:path w="2092325" h="1713864">
                <a:moveTo>
                  <a:pt x="1044805" y="810814"/>
                </a:moveTo>
                <a:lnTo>
                  <a:pt x="1022261" y="814825"/>
                </a:lnTo>
                <a:lnTo>
                  <a:pt x="996022" y="823740"/>
                </a:lnTo>
                <a:lnTo>
                  <a:pt x="966983" y="836084"/>
                </a:lnTo>
                <a:lnTo>
                  <a:pt x="904074" y="865170"/>
                </a:lnTo>
                <a:lnTo>
                  <a:pt x="871990" y="878964"/>
                </a:lnTo>
                <a:lnTo>
                  <a:pt x="840678" y="890295"/>
                </a:lnTo>
                <a:lnTo>
                  <a:pt x="811029" y="897688"/>
                </a:lnTo>
                <a:lnTo>
                  <a:pt x="783937" y="899671"/>
                </a:lnTo>
                <a:lnTo>
                  <a:pt x="1159855" y="899671"/>
                </a:lnTo>
                <a:lnTo>
                  <a:pt x="1148663" y="878886"/>
                </a:lnTo>
                <a:lnTo>
                  <a:pt x="1112922" y="841788"/>
                </a:lnTo>
                <a:lnTo>
                  <a:pt x="1062763" y="813179"/>
                </a:lnTo>
                <a:lnTo>
                  <a:pt x="1044805" y="810814"/>
                </a:lnTo>
                <a:close/>
              </a:path>
              <a:path w="2092325" h="1713864">
                <a:moveTo>
                  <a:pt x="2040722" y="496708"/>
                </a:moveTo>
                <a:lnTo>
                  <a:pt x="1291221" y="496708"/>
                </a:lnTo>
                <a:lnTo>
                  <a:pt x="1316478" y="500416"/>
                </a:lnTo>
                <a:lnTo>
                  <a:pt x="1333167" y="508597"/>
                </a:lnTo>
                <a:lnTo>
                  <a:pt x="1342720" y="520563"/>
                </a:lnTo>
                <a:lnTo>
                  <a:pt x="1346489" y="535328"/>
                </a:lnTo>
                <a:lnTo>
                  <a:pt x="1346520" y="537442"/>
                </a:lnTo>
                <a:lnTo>
                  <a:pt x="1346132" y="553099"/>
                </a:lnTo>
                <a:lnTo>
                  <a:pt x="1342851" y="572294"/>
                </a:lnTo>
                <a:lnTo>
                  <a:pt x="1338150" y="592524"/>
                </a:lnTo>
                <a:lnTo>
                  <a:pt x="1333460" y="613099"/>
                </a:lnTo>
                <a:lnTo>
                  <a:pt x="1330209" y="633333"/>
                </a:lnTo>
                <a:lnTo>
                  <a:pt x="1329829" y="652539"/>
                </a:lnTo>
                <a:lnTo>
                  <a:pt x="1333747" y="670027"/>
                </a:lnTo>
                <a:lnTo>
                  <a:pt x="1343393" y="685110"/>
                </a:lnTo>
                <a:lnTo>
                  <a:pt x="1360197" y="697101"/>
                </a:lnTo>
                <a:lnTo>
                  <a:pt x="1405650" y="720844"/>
                </a:lnTo>
                <a:lnTo>
                  <a:pt x="1448133" y="745184"/>
                </a:lnTo>
                <a:lnTo>
                  <a:pt x="1489869" y="769677"/>
                </a:lnTo>
                <a:lnTo>
                  <a:pt x="1533083" y="793879"/>
                </a:lnTo>
                <a:lnTo>
                  <a:pt x="1579998" y="817346"/>
                </a:lnTo>
                <a:lnTo>
                  <a:pt x="1632838" y="839633"/>
                </a:lnTo>
                <a:lnTo>
                  <a:pt x="1693826" y="860296"/>
                </a:lnTo>
                <a:lnTo>
                  <a:pt x="1737862" y="869505"/>
                </a:lnTo>
                <a:lnTo>
                  <a:pt x="1785140" y="872415"/>
                </a:lnTo>
                <a:lnTo>
                  <a:pt x="1834039" y="869567"/>
                </a:lnTo>
                <a:lnTo>
                  <a:pt x="1882939" y="861502"/>
                </a:lnTo>
                <a:lnTo>
                  <a:pt x="1930220" y="848759"/>
                </a:lnTo>
                <a:lnTo>
                  <a:pt x="1974262" y="831879"/>
                </a:lnTo>
                <a:lnTo>
                  <a:pt x="2013445" y="811402"/>
                </a:lnTo>
                <a:lnTo>
                  <a:pt x="2046148" y="787870"/>
                </a:lnTo>
                <a:lnTo>
                  <a:pt x="2085634" y="733798"/>
                </a:lnTo>
                <a:lnTo>
                  <a:pt x="2089177" y="704340"/>
                </a:lnTo>
                <a:lnTo>
                  <a:pt x="2088419" y="674773"/>
                </a:lnTo>
                <a:lnTo>
                  <a:pt x="2089976" y="646055"/>
                </a:lnTo>
                <a:lnTo>
                  <a:pt x="2091699" y="618072"/>
                </a:lnTo>
                <a:lnTo>
                  <a:pt x="2091437" y="590708"/>
                </a:lnTo>
                <a:lnTo>
                  <a:pt x="2087041" y="563850"/>
                </a:lnTo>
                <a:lnTo>
                  <a:pt x="2076361" y="537383"/>
                </a:lnTo>
                <a:lnTo>
                  <a:pt x="2057248" y="511193"/>
                </a:lnTo>
                <a:lnTo>
                  <a:pt x="2040722" y="496708"/>
                </a:lnTo>
                <a:close/>
              </a:path>
            </a:pathLst>
          </a:custGeom>
          <a:solidFill>
            <a:srgbClr val="9BC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663" y="3430525"/>
            <a:ext cx="2092325" cy="1713864"/>
          </a:xfrm>
          <a:custGeom>
            <a:avLst/>
            <a:gdLst/>
            <a:ahLst/>
            <a:cxnLst/>
            <a:rect l="l" t="t" r="r" b="b"/>
            <a:pathLst>
              <a:path w="2092325" h="1713864">
                <a:moveTo>
                  <a:pt x="250254" y="123950"/>
                </a:moveTo>
                <a:lnTo>
                  <a:pt x="207094" y="162314"/>
                </a:lnTo>
                <a:lnTo>
                  <a:pt x="168766" y="201548"/>
                </a:lnTo>
                <a:lnTo>
                  <a:pt x="135040" y="241575"/>
                </a:lnTo>
                <a:lnTo>
                  <a:pt x="105684" y="282317"/>
                </a:lnTo>
                <a:lnTo>
                  <a:pt x="80467" y="323696"/>
                </a:lnTo>
                <a:lnTo>
                  <a:pt x="59158" y="365636"/>
                </a:lnTo>
                <a:lnTo>
                  <a:pt x="41525" y="408058"/>
                </a:lnTo>
                <a:lnTo>
                  <a:pt x="27338" y="450884"/>
                </a:lnTo>
                <a:lnTo>
                  <a:pt x="16366" y="494038"/>
                </a:lnTo>
                <a:lnTo>
                  <a:pt x="8377" y="537442"/>
                </a:lnTo>
                <a:lnTo>
                  <a:pt x="3140" y="581019"/>
                </a:lnTo>
                <a:lnTo>
                  <a:pt x="425" y="624690"/>
                </a:lnTo>
                <a:lnTo>
                  <a:pt x="0" y="668378"/>
                </a:lnTo>
                <a:lnTo>
                  <a:pt x="1633" y="712006"/>
                </a:lnTo>
                <a:lnTo>
                  <a:pt x="5094" y="755495"/>
                </a:lnTo>
                <a:lnTo>
                  <a:pt x="10153" y="798770"/>
                </a:lnTo>
                <a:lnTo>
                  <a:pt x="16576" y="841751"/>
                </a:lnTo>
                <a:lnTo>
                  <a:pt x="24135" y="884362"/>
                </a:lnTo>
                <a:lnTo>
                  <a:pt x="32596" y="926525"/>
                </a:lnTo>
                <a:lnTo>
                  <a:pt x="41730" y="968162"/>
                </a:lnTo>
                <a:lnTo>
                  <a:pt x="51305" y="1009196"/>
                </a:lnTo>
                <a:lnTo>
                  <a:pt x="61090" y="1049549"/>
                </a:lnTo>
                <a:lnTo>
                  <a:pt x="70854" y="1089144"/>
                </a:lnTo>
                <a:lnTo>
                  <a:pt x="80366" y="1127903"/>
                </a:lnTo>
                <a:lnTo>
                  <a:pt x="89394" y="1165749"/>
                </a:lnTo>
                <a:lnTo>
                  <a:pt x="105077" y="1238390"/>
                </a:lnTo>
                <a:lnTo>
                  <a:pt x="116053" y="1306447"/>
                </a:lnTo>
                <a:lnTo>
                  <a:pt x="123805" y="1380587"/>
                </a:lnTo>
                <a:lnTo>
                  <a:pt x="134091" y="1445841"/>
                </a:lnTo>
                <a:lnTo>
                  <a:pt x="146724" y="1502681"/>
                </a:lnTo>
                <a:lnTo>
                  <a:pt x="161519" y="1551580"/>
                </a:lnTo>
                <a:lnTo>
                  <a:pt x="178287" y="1593010"/>
                </a:lnTo>
                <a:lnTo>
                  <a:pt x="196844" y="1627444"/>
                </a:lnTo>
                <a:lnTo>
                  <a:pt x="238573" y="1677212"/>
                </a:lnTo>
                <a:lnTo>
                  <a:pt x="285216" y="1704664"/>
                </a:lnTo>
                <a:lnTo>
                  <a:pt x="335279" y="1713578"/>
                </a:lnTo>
                <a:lnTo>
                  <a:pt x="361126" y="1712264"/>
                </a:lnTo>
                <a:lnTo>
                  <a:pt x="413521" y="1700457"/>
                </a:lnTo>
                <a:lnTo>
                  <a:pt x="465606" y="1679561"/>
                </a:lnTo>
                <a:lnTo>
                  <a:pt x="515888" y="1653354"/>
                </a:lnTo>
                <a:lnTo>
                  <a:pt x="562875" y="1625616"/>
                </a:lnTo>
                <a:lnTo>
                  <a:pt x="584667" y="1612353"/>
                </a:lnTo>
                <a:lnTo>
                  <a:pt x="605075" y="1600125"/>
                </a:lnTo>
                <a:lnTo>
                  <a:pt x="652124" y="1572703"/>
                </a:lnTo>
                <a:lnTo>
                  <a:pt x="683751" y="1544919"/>
                </a:lnTo>
                <a:lnTo>
                  <a:pt x="695070" y="1502131"/>
                </a:lnTo>
                <a:lnTo>
                  <a:pt x="696109" y="1483529"/>
                </a:lnTo>
                <a:lnTo>
                  <a:pt x="698655" y="1461075"/>
                </a:lnTo>
                <a:lnTo>
                  <a:pt x="715166" y="1400566"/>
                </a:lnTo>
                <a:lnTo>
                  <a:pt x="732580" y="1360491"/>
                </a:lnTo>
                <a:lnTo>
                  <a:pt x="758399" y="1312522"/>
                </a:lnTo>
                <a:lnTo>
                  <a:pt x="794347" y="1255647"/>
                </a:lnTo>
                <a:lnTo>
                  <a:pt x="826371" y="1223759"/>
                </a:lnTo>
                <a:lnTo>
                  <a:pt x="865540" y="1191418"/>
                </a:lnTo>
                <a:lnTo>
                  <a:pt x="909711" y="1158974"/>
                </a:lnTo>
                <a:lnTo>
                  <a:pt x="956740" y="1126774"/>
                </a:lnTo>
                <a:lnTo>
                  <a:pt x="1004484" y="1095167"/>
                </a:lnTo>
                <a:lnTo>
                  <a:pt x="1050800" y="1064501"/>
                </a:lnTo>
                <a:lnTo>
                  <a:pt x="1093543" y="1035125"/>
                </a:lnTo>
                <a:lnTo>
                  <a:pt x="1130570" y="1007386"/>
                </a:lnTo>
                <a:lnTo>
                  <a:pt x="1159738" y="981633"/>
                </a:lnTo>
                <a:lnTo>
                  <a:pt x="1178903" y="958213"/>
                </a:lnTo>
                <a:lnTo>
                  <a:pt x="1170535" y="919389"/>
                </a:lnTo>
                <a:lnTo>
                  <a:pt x="1148725" y="878886"/>
                </a:lnTo>
                <a:lnTo>
                  <a:pt x="1112984" y="841788"/>
                </a:lnTo>
                <a:lnTo>
                  <a:pt x="1062825" y="813179"/>
                </a:lnTo>
                <a:lnTo>
                  <a:pt x="1044867" y="810814"/>
                </a:lnTo>
                <a:lnTo>
                  <a:pt x="1022322" y="814825"/>
                </a:lnTo>
                <a:lnTo>
                  <a:pt x="996084" y="823740"/>
                </a:lnTo>
                <a:lnTo>
                  <a:pt x="967045" y="836084"/>
                </a:lnTo>
                <a:lnTo>
                  <a:pt x="936098" y="850386"/>
                </a:lnTo>
                <a:lnTo>
                  <a:pt x="904136" y="865170"/>
                </a:lnTo>
                <a:lnTo>
                  <a:pt x="872052" y="878964"/>
                </a:lnTo>
                <a:lnTo>
                  <a:pt x="840739" y="890295"/>
                </a:lnTo>
                <a:lnTo>
                  <a:pt x="811091" y="897688"/>
                </a:lnTo>
                <a:lnTo>
                  <a:pt x="783999" y="899671"/>
                </a:lnTo>
                <a:lnTo>
                  <a:pt x="760357" y="894770"/>
                </a:lnTo>
                <a:lnTo>
                  <a:pt x="741058" y="881511"/>
                </a:lnTo>
                <a:lnTo>
                  <a:pt x="726995" y="858422"/>
                </a:lnTo>
                <a:lnTo>
                  <a:pt x="719060" y="824029"/>
                </a:lnTo>
                <a:lnTo>
                  <a:pt x="718147" y="776857"/>
                </a:lnTo>
                <a:lnTo>
                  <a:pt x="721761" y="727642"/>
                </a:lnTo>
                <a:lnTo>
                  <a:pt x="727101" y="687419"/>
                </a:lnTo>
                <a:lnTo>
                  <a:pt x="744681" y="629874"/>
                </a:lnTo>
                <a:lnTo>
                  <a:pt x="774340" y="596074"/>
                </a:lnTo>
                <a:lnTo>
                  <a:pt x="819528" y="577869"/>
                </a:lnTo>
                <a:lnTo>
                  <a:pt x="883699" y="567110"/>
                </a:lnTo>
                <a:lnTo>
                  <a:pt x="923980" y="561975"/>
                </a:lnTo>
                <a:lnTo>
                  <a:pt x="970302" y="555646"/>
                </a:lnTo>
                <a:lnTo>
                  <a:pt x="1023095" y="547103"/>
                </a:lnTo>
                <a:lnTo>
                  <a:pt x="1082790" y="535328"/>
                </a:lnTo>
                <a:lnTo>
                  <a:pt x="1149820" y="519301"/>
                </a:lnTo>
                <a:lnTo>
                  <a:pt x="1209353" y="505463"/>
                </a:lnTo>
                <a:lnTo>
                  <a:pt x="1256031" y="498162"/>
                </a:lnTo>
                <a:lnTo>
                  <a:pt x="1291283" y="496708"/>
                </a:lnTo>
                <a:lnTo>
                  <a:pt x="1316539" y="500416"/>
                </a:lnTo>
                <a:lnTo>
                  <a:pt x="1333229" y="508597"/>
                </a:lnTo>
                <a:lnTo>
                  <a:pt x="1342782" y="520563"/>
                </a:lnTo>
                <a:lnTo>
                  <a:pt x="1346627" y="535626"/>
                </a:lnTo>
                <a:lnTo>
                  <a:pt x="1346194" y="553099"/>
                </a:lnTo>
                <a:lnTo>
                  <a:pt x="1342912" y="572294"/>
                </a:lnTo>
                <a:lnTo>
                  <a:pt x="1338212" y="592524"/>
                </a:lnTo>
                <a:lnTo>
                  <a:pt x="1333521" y="613099"/>
                </a:lnTo>
                <a:lnTo>
                  <a:pt x="1330271" y="633333"/>
                </a:lnTo>
                <a:lnTo>
                  <a:pt x="1329890" y="652539"/>
                </a:lnTo>
                <a:lnTo>
                  <a:pt x="1333808" y="670027"/>
                </a:lnTo>
                <a:lnTo>
                  <a:pt x="1343455" y="685110"/>
                </a:lnTo>
                <a:lnTo>
                  <a:pt x="1360259" y="697101"/>
                </a:lnTo>
                <a:lnTo>
                  <a:pt x="1405712" y="720844"/>
                </a:lnTo>
                <a:lnTo>
                  <a:pt x="1448195" y="745184"/>
                </a:lnTo>
                <a:lnTo>
                  <a:pt x="1489931" y="769677"/>
                </a:lnTo>
                <a:lnTo>
                  <a:pt x="1533145" y="793879"/>
                </a:lnTo>
                <a:lnTo>
                  <a:pt x="1580060" y="817346"/>
                </a:lnTo>
                <a:lnTo>
                  <a:pt x="1632900" y="839633"/>
                </a:lnTo>
                <a:lnTo>
                  <a:pt x="1693888" y="860296"/>
                </a:lnTo>
                <a:lnTo>
                  <a:pt x="1737924" y="869505"/>
                </a:lnTo>
                <a:lnTo>
                  <a:pt x="1785202" y="872415"/>
                </a:lnTo>
                <a:lnTo>
                  <a:pt x="1834101" y="869567"/>
                </a:lnTo>
                <a:lnTo>
                  <a:pt x="1883001" y="861502"/>
                </a:lnTo>
                <a:lnTo>
                  <a:pt x="1930282" y="848759"/>
                </a:lnTo>
                <a:lnTo>
                  <a:pt x="1974324" y="831879"/>
                </a:lnTo>
                <a:lnTo>
                  <a:pt x="2013507" y="811402"/>
                </a:lnTo>
                <a:lnTo>
                  <a:pt x="2046210" y="787870"/>
                </a:lnTo>
                <a:lnTo>
                  <a:pt x="2085696" y="733798"/>
                </a:lnTo>
                <a:lnTo>
                  <a:pt x="2089239" y="704340"/>
                </a:lnTo>
                <a:lnTo>
                  <a:pt x="2088481" y="674773"/>
                </a:lnTo>
                <a:lnTo>
                  <a:pt x="2090038" y="646055"/>
                </a:lnTo>
                <a:lnTo>
                  <a:pt x="2091760" y="618072"/>
                </a:lnTo>
                <a:lnTo>
                  <a:pt x="2091499" y="590708"/>
                </a:lnTo>
                <a:lnTo>
                  <a:pt x="2087103" y="563850"/>
                </a:lnTo>
                <a:lnTo>
                  <a:pt x="2057310" y="511193"/>
                </a:lnTo>
                <a:lnTo>
                  <a:pt x="2027613" y="485165"/>
                </a:lnTo>
                <a:lnTo>
                  <a:pt x="1985184" y="459184"/>
                </a:lnTo>
                <a:lnTo>
                  <a:pt x="1927872" y="433136"/>
                </a:lnTo>
                <a:lnTo>
                  <a:pt x="1853527" y="406906"/>
                </a:lnTo>
                <a:lnTo>
                  <a:pt x="1828210" y="398344"/>
                </a:lnTo>
                <a:lnTo>
                  <a:pt x="1800718" y="388039"/>
                </a:lnTo>
                <a:lnTo>
                  <a:pt x="1739626" y="362798"/>
                </a:lnTo>
                <a:lnTo>
                  <a:pt x="1671095" y="332387"/>
                </a:lnTo>
                <a:lnTo>
                  <a:pt x="1634302" y="315619"/>
                </a:lnTo>
                <a:lnTo>
                  <a:pt x="1595966" y="298008"/>
                </a:lnTo>
                <a:lnTo>
                  <a:pt x="1556191" y="279707"/>
                </a:lnTo>
                <a:lnTo>
                  <a:pt x="1515082" y="260864"/>
                </a:lnTo>
                <a:lnTo>
                  <a:pt x="1472745" y="241631"/>
                </a:lnTo>
                <a:lnTo>
                  <a:pt x="1429286" y="222157"/>
                </a:lnTo>
                <a:lnTo>
                  <a:pt x="1384809" y="202594"/>
                </a:lnTo>
                <a:lnTo>
                  <a:pt x="1339420" y="183090"/>
                </a:lnTo>
                <a:lnTo>
                  <a:pt x="1293224" y="163798"/>
                </a:lnTo>
                <a:lnTo>
                  <a:pt x="1246326" y="144866"/>
                </a:lnTo>
                <a:lnTo>
                  <a:pt x="1198832" y="126446"/>
                </a:lnTo>
                <a:lnTo>
                  <a:pt x="1150848" y="108687"/>
                </a:lnTo>
                <a:lnTo>
                  <a:pt x="1102478" y="91740"/>
                </a:lnTo>
                <a:lnTo>
                  <a:pt x="1053827" y="75755"/>
                </a:lnTo>
                <a:lnTo>
                  <a:pt x="1005002" y="60883"/>
                </a:lnTo>
                <a:lnTo>
                  <a:pt x="956107" y="47274"/>
                </a:lnTo>
                <a:lnTo>
                  <a:pt x="907247" y="35078"/>
                </a:lnTo>
                <a:lnTo>
                  <a:pt x="858529" y="24446"/>
                </a:lnTo>
                <a:lnTo>
                  <a:pt x="810057" y="15528"/>
                </a:lnTo>
                <a:lnTo>
                  <a:pt x="761937" y="8474"/>
                </a:lnTo>
                <a:lnTo>
                  <a:pt x="714273" y="3434"/>
                </a:lnTo>
                <a:lnTo>
                  <a:pt x="667172" y="559"/>
                </a:lnTo>
                <a:lnTo>
                  <a:pt x="620738" y="0"/>
                </a:lnTo>
                <a:lnTo>
                  <a:pt x="575078" y="1905"/>
                </a:lnTo>
                <a:lnTo>
                  <a:pt x="530295" y="6427"/>
                </a:lnTo>
                <a:lnTo>
                  <a:pt x="486496" y="13715"/>
                </a:lnTo>
                <a:lnTo>
                  <a:pt x="443786" y="23920"/>
                </a:lnTo>
                <a:lnTo>
                  <a:pt x="402270" y="37191"/>
                </a:lnTo>
                <a:lnTo>
                  <a:pt x="362053" y="53679"/>
                </a:lnTo>
                <a:lnTo>
                  <a:pt x="323242" y="73535"/>
                </a:lnTo>
                <a:lnTo>
                  <a:pt x="285940" y="96909"/>
                </a:lnTo>
                <a:lnTo>
                  <a:pt x="250254" y="123950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4539" y="4178378"/>
            <a:ext cx="83868" cy="83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4983" y="4115386"/>
            <a:ext cx="83868" cy="83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3863" y="4473145"/>
            <a:ext cx="83868" cy="83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3477" y="4517722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0866" y="4395929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9903" y="4356432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3617" y="4376752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7790" y="4631260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4355" y="4610559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4936" y="4338525"/>
            <a:ext cx="83868" cy="83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6403" y="3784904"/>
            <a:ext cx="210515" cy="2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7275" y="4788077"/>
            <a:ext cx="210515" cy="2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8276" y="3930192"/>
            <a:ext cx="210515" cy="2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3688" y="4073349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1076" y="3784805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7479" y="3762834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6920" y="3790774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1426" y="3996387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9097" y="3831414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4928" y="3954477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7313" y="3664917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4155" y="4093288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7722" y="4535629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11707" y="3459607"/>
            <a:ext cx="49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TWG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76754" y="3965145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4722" y="4196412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3598" y="3934665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8944" y="4788105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6203" y="4640531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7561" y="4739972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3754" y="4991940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073" y="4169996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1796" y="4311220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5277" y="4323539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53388" y="3760548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98802" y="3768168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3607" y="3723083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1092" y="3863799"/>
            <a:ext cx="83868" cy="8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69589" y="5022977"/>
            <a:ext cx="2297430" cy="1550035"/>
          </a:xfrm>
          <a:custGeom>
            <a:avLst/>
            <a:gdLst/>
            <a:ahLst/>
            <a:cxnLst/>
            <a:rect l="l" t="t" r="r" b="b"/>
            <a:pathLst>
              <a:path w="2297429" h="1550034">
                <a:moveTo>
                  <a:pt x="2038731" y="0"/>
                </a:moveTo>
                <a:lnTo>
                  <a:pt x="258318" y="0"/>
                </a:lnTo>
                <a:lnTo>
                  <a:pt x="211896" y="4163"/>
                </a:lnTo>
                <a:lnTo>
                  <a:pt x="168200" y="16166"/>
                </a:lnTo>
                <a:lnTo>
                  <a:pt x="127959" y="35277"/>
                </a:lnTo>
                <a:lnTo>
                  <a:pt x="91905" y="60767"/>
                </a:lnTo>
                <a:lnTo>
                  <a:pt x="60767" y="91905"/>
                </a:lnTo>
                <a:lnTo>
                  <a:pt x="35277" y="127959"/>
                </a:lnTo>
                <a:lnTo>
                  <a:pt x="16166" y="168200"/>
                </a:lnTo>
                <a:lnTo>
                  <a:pt x="4163" y="211896"/>
                </a:lnTo>
                <a:lnTo>
                  <a:pt x="0" y="258318"/>
                </a:lnTo>
                <a:lnTo>
                  <a:pt x="0" y="1291653"/>
                </a:lnTo>
                <a:lnTo>
                  <a:pt x="4163" y="1338092"/>
                </a:lnTo>
                <a:lnTo>
                  <a:pt x="16166" y="1381800"/>
                </a:lnTo>
                <a:lnTo>
                  <a:pt x="35277" y="1422046"/>
                </a:lnTo>
                <a:lnTo>
                  <a:pt x="60767" y="1458103"/>
                </a:lnTo>
                <a:lnTo>
                  <a:pt x="91905" y="1489239"/>
                </a:lnTo>
                <a:lnTo>
                  <a:pt x="127959" y="1514726"/>
                </a:lnTo>
                <a:lnTo>
                  <a:pt x="168200" y="1533834"/>
                </a:lnTo>
                <a:lnTo>
                  <a:pt x="211896" y="1545834"/>
                </a:lnTo>
                <a:lnTo>
                  <a:pt x="258318" y="1549996"/>
                </a:lnTo>
                <a:lnTo>
                  <a:pt x="2038731" y="1549996"/>
                </a:lnTo>
                <a:lnTo>
                  <a:pt x="2085152" y="1545834"/>
                </a:lnTo>
                <a:lnTo>
                  <a:pt x="2128848" y="1533834"/>
                </a:lnTo>
                <a:lnTo>
                  <a:pt x="2169089" y="1514726"/>
                </a:lnTo>
                <a:lnTo>
                  <a:pt x="2205143" y="1489239"/>
                </a:lnTo>
                <a:lnTo>
                  <a:pt x="2236281" y="1458103"/>
                </a:lnTo>
                <a:lnTo>
                  <a:pt x="2261771" y="1422046"/>
                </a:lnTo>
                <a:lnTo>
                  <a:pt x="2280882" y="1381800"/>
                </a:lnTo>
                <a:lnTo>
                  <a:pt x="2292885" y="1338092"/>
                </a:lnTo>
                <a:lnTo>
                  <a:pt x="2297049" y="1291653"/>
                </a:lnTo>
                <a:lnTo>
                  <a:pt x="2297049" y="258318"/>
                </a:lnTo>
                <a:lnTo>
                  <a:pt x="2292885" y="211896"/>
                </a:lnTo>
                <a:lnTo>
                  <a:pt x="2280882" y="168200"/>
                </a:lnTo>
                <a:lnTo>
                  <a:pt x="2261771" y="127959"/>
                </a:lnTo>
                <a:lnTo>
                  <a:pt x="2236281" y="91905"/>
                </a:lnTo>
                <a:lnTo>
                  <a:pt x="2205143" y="60767"/>
                </a:lnTo>
                <a:lnTo>
                  <a:pt x="2169089" y="35277"/>
                </a:lnTo>
                <a:lnTo>
                  <a:pt x="2128848" y="16166"/>
                </a:lnTo>
                <a:lnTo>
                  <a:pt x="2085152" y="4163"/>
                </a:lnTo>
                <a:lnTo>
                  <a:pt x="2038731" y="0"/>
                </a:lnTo>
                <a:close/>
              </a:path>
            </a:pathLst>
          </a:custGeom>
          <a:solidFill>
            <a:srgbClr val="96B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69589" y="5152097"/>
            <a:ext cx="2297430" cy="1421130"/>
          </a:xfrm>
          <a:custGeom>
            <a:avLst/>
            <a:gdLst/>
            <a:ahLst/>
            <a:cxnLst/>
            <a:rect l="l" t="t" r="r" b="b"/>
            <a:pathLst>
              <a:path w="2297429" h="1421129">
                <a:moveTo>
                  <a:pt x="0" y="1420875"/>
                </a:moveTo>
                <a:lnTo>
                  <a:pt x="2297049" y="1420875"/>
                </a:lnTo>
                <a:lnTo>
                  <a:pt x="2297049" y="0"/>
                </a:lnTo>
                <a:lnTo>
                  <a:pt x="0" y="0"/>
                </a:lnTo>
                <a:lnTo>
                  <a:pt x="0" y="142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9589" y="5022977"/>
            <a:ext cx="2297430" cy="1571625"/>
          </a:xfrm>
          <a:custGeom>
            <a:avLst/>
            <a:gdLst/>
            <a:ahLst/>
            <a:cxnLst/>
            <a:rect l="l" t="t" r="r" b="b"/>
            <a:pathLst>
              <a:path w="2297429" h="1571625">
                <a:moveTo>
                  <a:pt x="0" y="261874"/>
                </a:moveTo>
                <a:lnTo>
                  <a:pt x="4218" y="214795"/>
                </a:lnTo>
                <a:lnTo>
                  <a:pt x="16380" y="170488"/>
                </a:lnTo>
                <a:lnTo>
                  <a:pt x="35748" y="129690"/>
                </a:lnTo>
                <a:lnTo>
                  <a:pt x="61581" y="93142"/>
                </a:lnTo>
                <a:lnTo>
                  <a:pt x="93142" y="61581"/>
                </a:lnTo>
                <a:lnTo>
                  <a:pt x="129690" y="35748"/>
                </a:lnTo>
                <a:lnTo>
                  <a:pt x="170488" y="16380"/>
                </a:lnTo>
                <a:lnTo>
                  <a:pt x="214795" y="4218"/>
                </a:lnTo>
                <a:lnTo>
                  <a:pt x="261874" y="0"/>
                </a:lnTo>
                <a:lnTo>
                  <a:pt x="2035048" y="0"/>
                </a:lnTo>
                <a:lnTo>
                  <a:pt x="2082130" y="4218"/>
                </a:lnTo>
                <a:lnTo>
                  <a:pt x="2126450" y="16380"/>
                </a:lnTo>
                <a:lnTo>
                  <a:pt x="2167264" y="35748"/>
                </a:lnTo>
                <a:lnTo>
                  <a:pt x="2203832" y="61581"/>
                </a:lnTo>
                <a:lnTo>
                  <a:pt x="2235414" y="93142"/>
                </a:lnTo>
                <a:lnTo>
                  <a:pt x="2261267" y="129690"/>
                </a:lnTo>
                <a:lnTo>
                  <a:pt x="2280652" y="170488"/>
                </a:lnTo>
                <a:lnTo>
                  <a:pt x="2292826" y="214795"/>
                </a:lnTo>
                <a:lnTo>
                  <a:pt x="2297049" y="261874"/>
                </a:lnTo>
                <a:lnTo>
                  <a:pt x="2297049" y="1309598"/>
                </a:lnTo>
                <a:lnTo>
                  <a:pt x="2292826" y="1356678"/>
                </a:lnTo>
                <a:lnTo>
                  <a:pt x="2280652" y="1400991"/>
                </a:lnTo>
                <a:lnTo>
                  <a:pt x="2261267" y="1441795"/>
                </a:lnTo>
                <a:lnTo>
                  <a:pt x="2235414" y="1478351"/>
                </a:lnTo>
                <a:lnTo>
                  <a:pt x="2203832" y="1509920"/>
                </a:lnTo>
                <a:lnTo>
                  <a:pt x="2167264" y="1535762"/>
                </a:lnTo>
                <a:lnTo>
                  <a:pt x="2126450" y="1555136"/>
                </a:lnTo>
                <a:lnTo>
                  <a:pt x="2082130" y="1567303"/>
                </a:lnTo>
                <a:lnTo>
                  <a:pt x="2035048" y="1571523"/>
                </a:lnTo>
                <a:lnTo>
                  <a:pt x="261874" y="1571523"/>
                </a:lnTo>
                <a:lnTo>
                  <a:pt x="214795" y="1567303"/>
                </a:lnTo>
                <a:lnTo>
                  <a:pt x="170488" y="1555136"/>
                </a:lnTo>
                <a:lnTo>
                  <a:pt x="129690" y="1535762"/>
                </a:lnTo>
                <a:lnTo>
                  <a:pt x="93142" y="1509920"/>
                </a:lnTo>
                <a:lnTo>
                  <a:pt x="61581" y="1478351"/>
                </a:lnTo>
                <a:lnTo>
                  <a:pt x="35748" y="1441795"/>
                </a:lnTo>
                <a:lnTo>
                  <a:pt x="16380" y="1400991"/>
                </a:lnTo>
                <a:lnTo>
                  <a:pt x="4218" y="1356678"/>
                </a:lnTo>
                <a:lnTo>
                  <a:pt x="0" y="1309598"/>
                </a:lnTo>
                <a:lnTo>
                  <a:pt x="0" y="261874"/>
                </a:lnTo>
                <a:close/>
              </a:path>
            </a:pathLst>
          </a:custGeom>
          <a:ln w="47625">
            <a:solidFill>
              <a:srgbClr val="96B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84167" y="577844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0632" y="572769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53001" y="579435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80459" y="601591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92626" y="6051770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8532" y="595367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41496" y="592188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53636" y="593827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23613" y="603081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80459" y="576057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79721" y="566339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05196" y="606619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9473" y="581222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9658" y="627835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25696" y="614326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87114" y="6126510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47692" y="626392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61865" y="6167150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83964" y="617703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45304" y="590744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95190" y="5904661"/>
            <a:ext cx="164414" cy="169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9059" y="5461558"/>
            <a:ext cx="164414" cy="16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61232" y="6269520"/>
            <a:ext cx="164414" cy="169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77359" y="5578627"/>
            <a:ext cx="164414" cy="16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97246" y="6061240"/>
            <a:ext cx="164414" cy="169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19802" y="620197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66538" y="594954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19319" y="613491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70602" y="569392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0234" y="546152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86401" y="539561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58157" y="544387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35753" y="546635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3689" y="563189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61028" y="5498990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57853" y="559812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00347" y="536487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68165" y="570992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16350" y="606619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76291" y="640493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84851" y="643790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17516" y="623015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20234" y="632849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92903" y="647186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57725" y="637475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84851" y="595117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77103" y="572008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09870" y="5675330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85078" y="5666490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41569" y="5869449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60592" y="587088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87035" y="560667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85511" y="579302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42357" y="599147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23002" y="583928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33238" y="535370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26379" y="525032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47816" y="526772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58078" y="544450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53227" y="556434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99303" y="526975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57775" y="536805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09590" y="558222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39639" y="541428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02909" y="6272649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47816" y="6006660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47384" y="6104259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36640" y="6231679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58307" y="633146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29275" y="589130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7817" y="623077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13196" y="6438079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85308" y="627704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15765" y="6269512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29228" y="615066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03675" y="623077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60038" y="643373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68596" y="646671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82161" y="625895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41597" y="640357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71315" y="577173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47694" y="588545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95622" y="589539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75404" y="544196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01363" y="544806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16705" y="519736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95115" y="533109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56838" y="541186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40883" y="5281566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69584" y="518288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58307" y="541707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399532" y="524232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35447" y="5317888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59095" y="5539059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39740" y="5386849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04078" y="635730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11142" y="5525114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62040" y="639087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26836" y="6409123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66538" y="6363937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69383" y="6462285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06872" y="6508551"/>
            <a:ext cx="65504" cy="6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566797" y="1642109"/>
            <a:ext cx="256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32B5F"/>
                </a:solidFill>
                <a:latin typeface="Arial"/>
                <a:cs typeface="Arial"/>
              </a:rPr>
              <a:t>TTG </a:t>
            </a:r>
            <a:r>
              <a:rPr sz="1800" spc="-5" dirty="0">
                <a:solidFill>
                  <a:srgbClr val="032B5F"/>
                </a:solidFill>
                <a:latin typeface="Arial"/>
                <a:cs typeface="Arial"/>
              </a:rPr>
              <a:t>Create 6-12</a:t>
            </a:r>
            <a:r>
              <a:rPr sz="1800" spc="-7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32B5F"/>
                </a:solidFill>
                <a:latin typeface="Arial"/>
                <a:cs typeface="Arial"/>
              </a:rPr>
              <a:t>Months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032B5F"/>
                </a:solidFill>
                <a:latin typeface="Arial"/>
                <a:cs typeface="Arial"/>
              </a:rPr>
              <a:t>(exclusive</a:t>
            </a:r>
            <a:r>
              <a:rPr sz="1800" b="1" spc="3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32B5F"/>
                </a:solidFill>
                <a:latin typeface="Arial"/>
                <a:cs typeface="Arial"/>
              </a:rPr>
              <a:t>access)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107795" y="2477007"/>
            <a:ext cx="513080" cy="549275"/>
          </a:xfrm>
          <a:custGeom>
            <a:avLst/>
            <a:gdLst/>
            <a:ahLst/>
            <a:cxnLst/>
            <a:rect l="l" t="t" r="r" b="b"/>
            <a:pathLst>
              <a:path w="513080" h="549275">
                <a:moveTo>
                  <a:pt x="512597" y="292480"/>
                </a:moveTo>
                <a:lnTo>
                  <a:pt x="0" y="292480"/>
                </a:lnTo>
                <a:lnTo>
                  <a:pt x="256311" y="548766"/>
                </a:lnTo>
                <a:lnTo>
                  <a:pt x="512597" y="292480"/>
                </a:lnTo>
                <a:close/>
              </a:path>
              <a:path w="513080" h="549275">
                <a:moveTo>
                  <a:pt x="384454" y="0"/>
                </a:moveTo>
                <a:lnTo>
                  <a:pt x="128143" y="0"/>
                </a:lnTo>
                <a:lnTo>
                  <a:pt x="128143" y="292480"/>
                </a:lnTo>
                <a:lnTo>
                  <a:pt x="384454" y="292480"/>
                </a:lnTo>
                <a:lnTo>
                  <a:pt x="384454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07795" y="2477007"/>
            <a:ext cx="513080" cy="549275"/>
          </a:xfrm>
          <a:custGeom>
            <a:avLst/>
            <a:gdLst/>
            <a:ahLst/>
            <a:cxnLst/>
            <a:rect l="l" t="t" r="r" b="b"/>
            <a:pathLst>
              <a:path w="513080" h="549275">
                <a:moveTo>
                  <a:pt x="0" y="292480"/>
                </a:moveTo>
                <a:lnTo>
                  <a:pt x="128143" y="292480"/>
                </a:lnTo>
                <a:lnTo>
                  <a:pt x="128143" y="0"/>
                </a:lnTo>
                <a:lnTo>
                  <a:pt x="384454" y="0"/>
                </a:lnTo>
                <a:lnTo>
                  <a:pt x="384454" y="292480"/>
                </a:lnTo>
                <a:lnTo>
                  <a:pt x="512597" y="292480"/>
                </a:lnTo>
                <a:lnTo>
                  <a:pt x="256311" y="548766"/>
                </a:lnTo>
                <a:lnTo>
                  <a:pt x="0" y="292480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418714" y="4922011"/>
            <a:ext cx="525145" cy="482600"/>
          </a:xfrm>
          <a:custGeom>
            <a:avLst/>
            <a:gdLst/>
            <a:ahLst/>
            <a:cxnLst/>
            <a:rect l="l" t="t" r="r" b="b"/>
            <a:pathLst>
              <a:path w="525144" h="482600">
                <a:moveTo>
                  <a:pt x="144907" y="0"/>
                </a:moveTo>
                <a:lnTo>
                  <a:pt x="0" y="211327"/>
                </a:lnTo>
                <a:lnTo>
                  <a:pt x="241173" y="376681"/>
                </a:lnTo>
                <a:lnTo>
                  <a:pt x="168656" y="482346"/>
                </a:lnTo>
                <a:lnTo>
                  <a:pt x="525018" y="416051"/>
                </a:lnTo>
                <a:lnTo>
                  <a:pt x="478291" y="165354"/>
                </a:lnTo>
                <a:lnTo>
                  <a:pt x="386080" y="165354"/>
                </a:lnTo>
                <a:lnTo>
                  <a:pt x="144907" y="0"/>
                </a:lnTo>
                <a:close/>
              </a:path>
              <a:path w="525144" h="482600">
                <a:moveTo>
                  <a:pt x="458597" y="59689"/>
                </a:moveTo>
                <a:lnTo>
                  <a:pt x="386080" y="165354"/>
                </a:lnTo>
                <a:lnTo>
                  <a:pt x="478291" y="165354"/>
                </a:lnTo>
                <a:lnTo>
                  <a:pt x="458597" y="59689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418714" y="4922011"/>
            <a:ext cx="525145" cy="482600"/>
          </a:xfrm>
          <a:custGeom>
            <a:avLst/>
            <a:gdLst/>
            <a:ahLst/>
            <a:cxnLst/>
            <a:rect l="l" t="t" r="r" b="b"/>
            <a:pathLst>
              <a:path w="525144" h="482600">
                <a:moveTo>
                  <a:pt x="168656" y="482346"/>
                </a:moveTo>
                <a:lnTo>
                  <a:pt x="241173" y="376681"/>
                </a:lnTo>
                <a:lnTo>
                  <a:pt x="0" y="211327"/>
                </a:lnTo>
                <a:lnTo>
                  <a:pt x="144907" y="0"/>
                </a:lnTo>
                <a:lnTo>
                  <a:pt x="386080" y="165354"/>
                </a:lnTo>
                <a:lnTo>
                  <a:pt x="458597" y="59689"/>
                </a:lnTo>
                <a:lnTo>
                  <a:pt x="525018" y="416051"/>
                </a:lnTo>
                <a:lnTo>
                  <a:pt x="168656" y="482346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3048380" y="3842130"/>
            <a:ext cx="235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32B5F"/>
                </a:solidFill>
                <a:latin typeface="Arial"/>
                <a:cs typeface="Arial"/>
              </a:rPr>
              <a:t>TWG </a:t>
            </a:r>
            <a:r>
              <a:rPr sz="1800" spc="-5" dirty="0">
                <a:solidFill>
                  <a:srgbClr val="032B5F"/>
                </a:solidFill>
                <a:latin typeface="Arial"/>
                <a:cs typeface="Arial"/>
              </a:rPr>
              <a:t>Approve 4</a:t>
            </a:r>
            <a:r>
              <a:rPr sz="1800" spc="-16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32B5F"/>
                </a:solidFill>
                <a:latin typeface="Arial"/>
                <a:cs typeface="Arial"/>
              </a:rPr>
              <a:t>weeks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37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930" y="489330"/>
            <a:ext cx="1807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Organization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2018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object 3"/>
          <p:cNvSpPr/>
          <p:nvPr/>
        </p:nvSpPr>
        <p:spPr>
          <a:xfrm>
            <a:off x="4945493" y="5059555"/>
            <a:ext cx="780559" cy="780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13" y="2204872"/>
            <a:ext cx="776478" cy="776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013" y="4158360"/>
            <a:ext cx="776478" cy="776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185" y="1545717"/>
            <a:ext cx="2586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Technical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Task</a:t>
            </a:r>
            <a:r>
              <a:rPr sz="1600" b="1" spc="2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Groups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71" y="2476245"/>
            <a:ext cx="2418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32B5F"/>
                </a:solidFill>
                <a:latin typeface="Verdana"/>
                <a:cs typeface="Verdana"/>
              </a:rPr>
              <a:t>Remote</a:t>
            </a:r>
            <a:r>
              <a:rPr sz="1600" spc="-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Commissioning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571" y="4409694"/>
            <a:ext cx="857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Security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7852" y="5321300"/>
            <a:ext cx="1327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EnOcean</a:t>
            </a:r>
            <a:r>
              <a:rPr sz="1600" spc="-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32B5F"/>
                </a:solidFill>
                <a:latin typeface="Verdana"/>
                <a:cs typeface="Verdana"/>
              </a:rPr>
              <a:t>IoT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196" y="3192056"/>
            <a:ext cx="780559" cy="780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217" y="5131942"/>
            <a:ext cx="780559" cy="7805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6571" y="5403900"/>
            <a:ext cx="1718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600" spc="-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Labeling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74082" y="3105150"/>
            <a:ext cx="776477" cy="776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2264" y="2185708"/>
            <a:ext cx="780559" cy="7805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6571" y="3463493"/>
            <a:ext cx="307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EEP –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Communication</a:t>
            </a:r>
            <a:r>
              <a:rPr sz="1600" spc="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Profiles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4561" y="1422654"/>
            <a:ext cx="3482340" cy="130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953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Ongoing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Technical 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935355">
              <a:lnSpc>
                <a:spcPct val="100000"/>
              </a:lnSpc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EEP Approval</a:t>
            </a:r>
            <a:r>
              <a:rPr sz="16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Committee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7852" y="3356229"/>
            <a:ext cx="218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r>
              <a:rPr sz="16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4561" y="4469333"/>
            <a:ext cx="2135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Strategic</a:t>
            </a:r>
            <a:r>
              <a:rPr sz="1600" b="1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initiative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Technology Explained </a:t>
            </a:r>
            <a:r>
              <a:rPr dirty="0"/>
              <a:t>in </a:t>
            </a:r>
            <a:r>
              <a:rPr spc="-5" dirty="0"/>
              <a:t>few</a:t>
            </a:r>
            <a:r>
              <a:rPr spc="-40" dirty="0"/>
              <a:t> </a:t>
            </a:r>
            <a:r>
              <a:rPr spc="-5" dirty="0"/>
              <a:t>slides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7938" y="6597802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1514094"/>
            <a:ext cx="3432810" cy="418655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Protocols: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/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Signal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032B5F"/>
                </a:solidFill>
                <a:latin typeface="Verdana"/>
                <a:cs typeface="Verdana"/>
              </a:rPr>
              <a:t>Telegram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Remote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Management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</a:t>
            </a:r>
            <a:r>
              <a:rPr sz="1500" spc="-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ReMAN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Remote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Commissioning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-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ReCOM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Smart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Acknowledge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Security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/</a:t>
            </a:r>
            <a:r>
              <a:rPr sz="1500" spc="2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Encryption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Next gen EEPs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Ideas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EnOcean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over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IP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96C00D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definitions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EOA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 Labeling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Electronic</a:t>
            </a:r>
            <a:r>
              <a:rPr sz="1500" spc="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Datasheet</a:t>
            </a:r>
            <a:endParaRPr sz="15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49622" y="1550416"/>
          <a:ext cx="4356100" cy="330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50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Protocol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Stack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Application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EEP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RECOM </a:t>
                      </a:r>
                      <a:r>
                        <a:rPr sz="16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600" spc="1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REMAN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REMAN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EA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639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Smart</a:t>
                      </a:r>
                      <a:r>
                        <a:rPr sz="1600" spc="1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Acknowledge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EA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Security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EA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EnOcean </a:t>
                      </a:r>
                      <a:r>
                        <a:rPr sz="1600" spc="-1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Radio </a:t>
                      </a: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Protocol </a:t>
                      </a:r>
                      <a:r>
                        <a:rPr sz="16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1 &amp;</a:t>
                      </a:r>
                      <a:r>
                        <a:rPr sz="1600" spc="10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868.3, 902, 928 MHz</a:t>
                      </a:r>
                      <a:r>
                        <a:rPr sz="1600" spc="-4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(Radio)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/>
          <p:nvPr/>
        </p:nvSpPr>
        <p:spPr>
          <a:xfrm>
            <a:off x="755573" y="1578914"/>
            <a:ext cx="965149" cy="96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4905" y="1780412"/>
            <a:ext cx="6536690" cy="336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Remote Commissioning &amp; Remote</a:t>
            </a:r>
            <a:r>
              <a:rPr sz="1600" b="1" spc="8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Secure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communication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Range Extension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over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repeater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Range Extension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over multiple</a:t>
            </a:r>
            <a:r>
              <a:rPr sz="1500" spc="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hops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280000"/>
              </a:lnSpc>
              <a:spcBef>
                <a:spcPts val="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Device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Description File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extension promotion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amongst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members  </a:t>
            </a:r>
            <a:r>
              <a:rPr sz="1500" spc="-25" dirty="0">
                <a:solidFill>
                  <a:srgbClr val="032B5F"/>
                </a:solidFill>
                <a:latin typeface="Verdana"/>
                <a:cs typeface="Verdana"/>
              </a:rPr>
              <a:t>TTG</a:t>
            </a:r>
            <a:r>
              <a:rPr sz="1500" spc="-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Head:</a:t>
            </a:r>
            <a:endParaRPr sz="1500">
              <a:latin typeface="Verdana"/>
              <a:cs typeface="Verdana"/>
            </a:endParaRPr>
          </a:p>
          <a:p>
            <a:pPr marL="12700" marR="5678805">
              <a:lnSpc>
                <a:spcPts val="2520"/>
              </a:lnSpc>
              <a:spcBef>
                <a:spcPts val="200"/>
              </a:spcBef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O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c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 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ViCOS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4905" y="1780412"/>
            <a:ext cx="5377815" cy="304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EEP Communication</a:t>
            </a:r>
            <a:r>
              <a:rPr sz="1600" b="1" spc="1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Profile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Definition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500" u="sng" spc="-10" dirty="0">
                <a:solidFill>
                  <a:srgbClr val="032B5F"/>
                </a:solidFill>
                <a:uFill>
                  <a:solidFill>
                    <a:srgbClr val="032B5F"/>
                  </a:solidFill>
                </a:uFill>
                <a:latin typeface="Verdana"/>
                <a:cs typeface="Verdana"/>
              </a:rPr>
              <a:t>Signal </a:t>
            </a:r>
            <a:r>
              <a:rPr sz="1500" u="sng" spc="-30" dirty="0">
                <a:solidFill>
                  <a:srgbClr val="032B5F"/>
                </a:solidFill>
                <a:uFill>
                  <a:solidFill>
                    <a:srgbClr val="032B5F"/>
                  </a:solidFill>
                </a:uFill>
                <a:latin typeface="Verdana"/>
                <a:cs typeface="Verdana"/>
              </a:rPr>
              <a:t>Telegram</a:t>
            </a:r>
            <a:r>
              <a:rPr sz="1500" spc="-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associated</a:t>
            </a:r>
            <a:r>
              <a:rPr sz="1500" spc="1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features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v3 –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new concept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long term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96C00D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17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Simplified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Specification release</a:t>
            </a:r>
            <a:r>
              <a:rPr sz="1500" spc="14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process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40" dirty="0">
                <a:solidFill>
                  <a:srgbClr val="032B5F"/>
                </a:solidFill>
                <a:latin typeface="Verdana"/>
                <a:cs typeface="Verdana"/>
              </a:rPr>
              <a:t>Tool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for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profile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submission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</a:t>
            </a:r>
            <a:r>
              <a:rPr sz="1500" spc="1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description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4337685">
              <a:lnSpc>
                <a:spcPct val="100000"/>
              </a:lnSpc>
              <a:spcBef>
                <a:spcPts val="1170"/>
              </a:spcBef>
            </a:pPr>
            <a:r>
              <a:rPr sz="1500" spc="-25" dirty="0">
                <a:solidFill>
                  <a:srgbClr val="032B5F"/>
                </a:solidFill>
                <a:latin typeface="Verdana"/>
                <a:cs typeface="Verdana"/>
              </a:rPr>
              <a:t>TTG</a:t>
            </a:r>
            <a:r>
              <a:rPr sz="1500" spc="-10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Head:</a:t>
            </a:r>
            <a:endParaRPr sz="1500">
              <a:latin typeface="Verdana"/>
              <a:cs typeface="Verdana"/>
            </a:endParaRPr>
          </a:p>
          <a:p>
            <a:pPr marL="12700" marR="4337685">
              <a:lnSpc>
                <a:spcPct val="100000"/>
              </a:lnSpc>
              <a:spcBef>
                <a:spcPts val="720"/>
              </a:spcBef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TWG</a:t>
            </a:r>
            <a:r>
              <a:rPr sz="1500" spc="-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Chair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421" y="1561515"/>
            <a:ext cx="970231" cy="970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4905" y="1783461"/>
            <a:ext cx="6001385" cy="267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Security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42570" marR="5080" indent="-230504">
              <a:lnSpc>
                <a:spcPct val="120000"/>
              </a:lnSpc>
              <a:spcBef>
                <a:spcPts val="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Incorporate (bidirectional)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high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Security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concept to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existing 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specification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Review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and extend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existing</a:t>
            </a:r>
            <a:r>
              <a:rPr sz="1500" spc="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features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Secure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communication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inside</a:t>
            </a:r>
            <a:r>
              <a:rPr sz="1500" spc="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Recom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4965700">
              <a:lnSpc>
                <a:spcPct val="100000"/>
              </a:lnSpc>
              <a:spcBef>
                <a:spcPts val="1170"/>
              </a:spcBef>
            </a:pPr>
            <a:r>
              <a:rPr sz="1500" spc="-25" dirty="0">
                <a:solidFill>
                  <a:srgbClr val="032B5F"/>
                </a:solidFill>
                <a:latin typeface="Verdana"/>
                <a:cs typeface="Verdana"/>
              </a:rPr>
              <a:t>TTG</a:t>
            </a:r>
            <a:r>
              <a:rPr sz="1500" spc="-1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Head:</a:t>
            </a:r>
            <a:endParaRPr sz="1500">
              <a:latin typeface="Verdana"/>
              <a:cs typeface="Verdana"/>
            </a:endParaRPr>
          </a:p>
          <a:p>
            <a:pPr marL="12700" marR="4965700">
              <a:lnSpc>
                <a:spcPct val="100000"/>
              </a:lnSpc>
              <a:spcBef>
                <a:spcPts val="720"/>
              </a:spcBef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EnOcean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8825" y="1555165"/>
            <a:ext cx="965149" cy="965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4905" y="1783461"/>
            <a:ext cx="4841240" cy="240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Labeling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Review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standard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for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multi-purpose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protocol</a:t>
            </a:r>
            <a:r>
              <a:rPr sz="1500" spc="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use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Promote standard to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members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Incorporate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feedback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</a:t>
            </a:r>
            <a:r>
              <a:rPr sz="1500" spc="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expand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703070">
              <a:lnSpc>
                <a:spcPct val="140000"/>
              </a:lnSpc>
            </a:pPr>
            <a:r>
              <a:rPr sz="1500" spc="-25" dirty="0">
                <a:solidFill>
                  <a:srgbClr val="032B5F"/>
                </a:solidFill>
                <a:latin typeface="Verdana"/>
                <a:cs typeface="Verdana"/>
              </a:rPr>
              <a:t>TTG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Head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(Specification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owner):  EnOcean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GmbH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235" y="1560499"/>
            <a:ext cx="970231" cy="970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4905" y="1783461"/>
            <a:ext cx="5845810" cy="368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EAC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–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EEP Approval Committee</a:t>
            </a:r>
            <a:r>
              <a:rPr sz="1600" spc="1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032B5F"/>
                </a:solidFill>
                <a:latin typeface="Verdana"/>
                <a:cs typeface="Verdana"/>
              </a:rPr>
              <a:t>(Program)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Ongoing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meetings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review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new submissions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</a:t>
            </a:r>
            <a:r>
              <a:rPr sz="1500" spc="1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ensure high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quality</a:t>
            </a: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standards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active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support</a:t>
            </a:r>
            <a:r>
              <a:rPr sz="1500" spc="-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interoperability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96C00D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17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EAC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Program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Updates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-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New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Profile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submits</a:t>
            </a:r>
            <a:r>
              <a:rPr sz="1500" spc="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include:</a:t>
            </a:r>
            <a:endParaRPr sz="1500">
              <a:latin typeface="Verdana"/>
              <a:cs typeface="Verdana"/>
            </a:endParaRPr>
          </a:p>
          <a:p>
            <a:pPr marL="699770" lvl="1" indent="-25400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45" dirty="0">
                <a:solidFill>
                  <a:srgbClr val="032B5F"/>
                </a:solidFill>
                <a:latin typeface="Verdana"/>
                <a:cs typeface="Verdana"/>
              </a:rPr>
              <a:t>Test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for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</a:t>
            </a:r>
            <a:r>
              <a:rPr sz="1500" spc="2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endParaRPr sz="1500">
              <a:latin typeface="Verdana"/>
              <a:cs typeface="Verdana"/>
            </a:endParaRPr>
          </a:p>
          <a:p>
            <a:pPr marL="699770" lvl="1" indent="-25400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IP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Representation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4374515">
              <a:lnSpc>
                <a:spcPct val="100000"/>
              </a:lnSpc>
              <a:spcBef>
                <a:spcPts val="1170"/>
              </a:spcBef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Program</a:t>
            </a:r>
            <a:r>
              <a:rPr sz="1500" spc="-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Head:</a:t>
            </a:r>
            <a:endParaRPr sz="1500">
              <a:latin typeface="Verdana"/>
              <a:cs typeface="Verdana"/>
            </a:endParaRPr>
          </a:p>
          <a:p>
            <a:pPr marL="12700" marR="4374515">
              <a:lnSpc>
                <a:spcPct val="100000"/>
              </a:lnSpc>
              <a:spcBef>
                <a:spcPts val="720"/>
              </a:spcBef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Diehl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235" y="1560499"/>
            <a:ext cx="970231" cy="970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4905" y="1783461"/>
            <a:ext cx="6269990" cy="240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r>
              <a:rPr sz="1600" b="1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Add Energy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harvesting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specification to the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list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</a:t>
            </a:r>
            <a:r>
              <a:rPr sz="1500" spc="114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specifications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Promote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v2.0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&amp;</a:t>
            </a:r>
            <a:r>
              <a:rPr sz="1500" spc="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3.0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Extend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existing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product</a:t>
            </a:r>
            <a:r>
              <a:rPr sz="1500" spc="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database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123054">
              <a:lnSpc>
                <a:spcPct val="140000"/>
              </a:lnSpc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Manager:  Armin</a:t>
            </a:r>
            <a:r>
              <a:rPr sz="1500" spc="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Pelka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8825" y="1560499"/>
            <a:ext cx="1026109" cy="1026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714438"/>
            <a:ext cx="6481445" cy="560705"/>
          </a:xfrm>
          <a:custGeom>
            <a:avLst/>
            <a:gdLst/>
            <a:ahLst/>
            <a:cxnLst/>
            <a:rect l="l" t="t" r="r" b="b"/>
            <a:pathLst>
              <a:path w="6481445" h="560705">
                <a:moveTo>
                  <a:pt x="0" y="560387"/>
                </a:moveTo>
                <a:lnTo>
                  <a:pt x="6480937" y="560387"/>
                </a:lnTo>
                <a:lnTo>
                  <a:pt x="6480937" y="0"/>
                </a:lnTo>
                <a:lnTo>
                  <a:pt x="0" y="0"/>
                </a:lnTo>
                <a:lnTo>
                  <a:pt x="0" y="56038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63" y="813054"/>
            <a:ext cx="16313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4905" y="1783461"/>
            <a:ext cx="6381750" cy="491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EnOcean</a:t>
            </a:r>
            <a:r>
              <a:rPr sz="1600" spc="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32B5F"/>
                </a:solidFill>
                <a:latin typeface="Verdana"/>
                <a:cs typeface="Verdana"/>
              </a:rPr>
              <a:t>IoT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42570" marR="304800" indent="-230504">
              <a:lnSpc>
                <a:spcPct val="120000"/>
              </a:lnSpc>
              <a:spcBef>
                <a:spcPts val="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Initiative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to introduce </a:t>
            </a:r>
            <a:r>
              <a:rPr sz="1500" b="1" spc="-5" dirty="0">
                <a:solidFill>
                  <a:srgbClr val="032B5F"/>
                </a:solidFill>
                <a:latin typeface="Verdana"/>
                <a:cs typeface="Verdana"/>
              </a:rPr>
              <a:t>new generation </a:t>
            </a:r>
            <a:r>
              <a:rPr sz="1500" b="1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500" b="1" spc="-5" dirty="0">
                <a:solidFill>
                  <a:srgbClr val="032B5F"/>
                </a:solidFill>
                <a:latin typeface="Verdana"/>
                <a:cs typeface="Verdana"/>
              </a:rPr>
              <a:t>devices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with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IoT  features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96C00D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17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Short </a:t>
            </a:r>
            <a:r>
              <a:rPr sz="1500" spc="-45" dirty="0">
                <a:solidFill>
                  <a:srgbClr val="032B5F"/>
                </a:solidFill>
                <a:latin typeface="Verdana"/>
                <a:cs typeface="Verdana"/>
              </a:rPr>
              <a:t>Term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 goals:</a:t>
            </a:r>
            <a:endParaRPr sz="1500">
              <a:latin typeface="Verdana"/>
              <a:cs typeface="Verdana"/>
            </a:endParaRPr>
          </a:p>
          <a:p>
            <a:pPr marL="699770" lvl="1" indent="-25400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Include IP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Description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additional</a:t>
            </a:r>
            <a:r>
              <a:rPr sz="1500" spc="1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EEPs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96C00D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17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Mid </a:t>
            </a:r>
            <a:r>
              <a:rPr sz="1500" spc="-45" dirty="0">
                <a:solidFill>
                  <a:srgbClr val="032B5F"/>
                </a:solidFill>
                <a:latin typeface="Verdana"/>
                <a:cs typeface="Verdana"/>
              </a:rPr>
              <a:t>Term</a:t>
            </a:r>
            <a:r>
              <a:rPr sz="15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goals:</a:t>
            </a:r>
            <a:endParaRPr sz="1500">
              <a:latin typeface="Verdana"/>
              <a:cs typeface="Verdana"/>
            </a:endParaRPr>
          </a:p>
          <a:p>
            <a:pPr marL="699770" lvl="1" indent="-25400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 4.0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application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behavior</a:t>
            </a:r>
            <a:r>
              <a:rPr sz="1500" spc="1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certification</a:t>
            </a:r>
            <a:endParaRPr sz="1500">
              <a:latin typeface="Verdana"/>
              <a:cs typeface="Verdana"/>
            </a:endParaRPr>
          </a:p>
          <a:p>
            <a:pPr marL="699770" lvl="1" indent="-254000">
              <a:lnSpc>
                <a:spcPct val="100000"/>
              </a:lnSpc>
              <a:spcBef>
                <a:spcPts val="72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Database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Device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Description Files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 </a:t>
            </a:r>
            <a:r>
              <a:rPr sz="1500" i="1" spc="-5" dirty="0">
                <a:solidFill>
                  <a:srgbClr val="032B5F"/>
                </a:solidFill>
                <a:latin typeface="Verdana"/>
                <a:cs typeface="Verdana"/>
              </a:rPr>
              <a:t>electronic</a:t>
            </a:r>
            <a:r>
              <a:rPr sz="1500" i="1" spc="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i="1" spc="-5" dirty="0">
                <a:solidFill>
                  <a:srgbClr val="032B5F"/>
                </a:solidFill>
                <a:latin typeface="Verdana"/>
                <a:cs typeface="Verdana"/>
              </a:rPr>
              <a:t>datasheet</a:t>
            </a:r>
            <a:endParaRPr sz="1500">
              <a:latin typeface="Verdana"/>
              <a:cs typeface="Verdana"/>
            </a:endParaRPr>
          </a:p>
          <a:p>
            <a:pPr marL="699770" lvl="1" indent="-25400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Mandatory Product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labeling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according to</a:t>
            </a:r>
            <a:r>
              <a:rPr sz="1500" spc="10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specification</a:t>
            </a:r>
            <a:endParaRPr sz="1500">
              <a:latin typeface="Verdana"/>
              <a:cs typeface="Verdana"/>
            </a:endParaRPr>
          </a:p>
          <a:p>
            <a:pPr marL="699770" lvl="1" indent="-25400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Next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Generation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EEPs</a:t>
            </a:r>
            <a:r>
              <a:rPr sz="15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3.0</a:t>
            </a:r>
            <a:endParaRPr sz="1500">
              <a:latin typeface="Verdana"/>
              <a:cs typeface="Verdana"/>
            </a:endParaRPr>
          </a:p>
          <a:p>
            <a:pPr marL="12700" marR="2068830" lvl="1" indent="434340">
              <a:lnSpc>
                <a:spcPct val="14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Alliance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approved commissioning tool  Head: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Digital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Concepts, </a:t>
            </a: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ViCOS,</a:t>
            </a:r>
            <a:r>
              <a:rPr sz="1500" spc="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EnOcean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976" y="1554021"/>
            <a:ext cx="970231" cy="970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3203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Next gen </a:t>
            </a:r>
            <a:r>
              <a:rPr spc="-5" dirty="0"/>
              <a:t>EEPs –</a:t>
            </a:r>
            <a:r>
              <a:rPr spc="5" dirty="0"/>
              <a:t> </a:t>
            </a:r>
            <a:r>
              <a:rPr spc="-10" dirty="0"/>
              <a:t>Ideas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2406" y="6597802"/>
            <a:ext cx="1568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46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1508520"/>
            <a:ext cx="4820285" cy="186308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86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EEP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 3.0</a:t>
            </a:r>
            <a:endParaRPr sz="15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66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Similar to </a:t>
            </a:r>
            <a:r>
              <a:rPr sz="1300" dirty="0">
                <a:solidFill>
                  <a:srgbClr val="032B5F"/>
                </a:solidFill>
                <a:latin typeface="Verdana"/>
                <a:cs typeface="Verdana"/>
              </a:rPr>
              <a:t>IP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representation of</a:t>
            </a:r>
            <a:r>
              <a:rPr sz="1300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Profiles</a:t>
            </a:r>
            <a:endParaRPr sz="1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C5E067"/>
              </a:buClr>
              <a:buFont typeface="Wingdings"/>
              <a:buChar char="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500" spc="-15" dirty="0">
                <a:solidFill>
                  <a:srgbClr val="032B5F"/>
                </a:solidFill>
                <a:latin typeface="Verdana"/>
                <a:cs typeface="Verdana"/>
              </a:rPr>
              <a:t>Few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 ideas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5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Fixed ranges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&amp;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scaling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for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all future</a:t>
            </a:r>
            <a:r>
              <a:rPr sz="1500" spc="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profiles</a:t>
            </a:r>
            <a:endParaRPr sz="15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360"/>
              </a:spcBef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(endless variance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caused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more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pain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than</a:t>
            </a:r>
            <a:r>
              <a:rPr sz="1500" spc="9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gain)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4312361"/>
            <a:ext cx="502285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Atomic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functions (no complex hidden</a:t>
            </a:r>
            <a:r>
              <a:rPr sz="1500" spc="6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process)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96C00D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17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Status reports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&amp;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synchronization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&amp;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 acknowledges</a:t>
            </a:r>
            <a:endParaRPr sz="15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1232" y="3566667"/>
          <a:ext cx="6768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Temperature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0.1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-40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°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°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6135" y="3173983"/>
            <a:ext cx="803655" cy="419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2024" y="2590825"/>
            <a:ext cx="658356" cy="643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784" y="620725"/>
            <a:ext cx="6248400" cy="495934"/>
          </a:xfrm>
          <a:custGeom>
            <a:avLst/>
            <a:gdLst/>
            <a:ahLst/>
            <a:cxnLst/>
            <a:rect l="l" t="t" r="r" b="b"/>
            <a:pathLst>
              <a:path w="6248400" h="495934">
                <a:moveTo>
                  <a:pt x="0" y="495477"/>
                </a:moveTo>
                <a:lnTo>
                  <a:pt x="6248399" y="495477"/>
                </a:lnTo>
                <a:lnTo>
                  <a:pt x="6248399" y="0"/>
                </a:lnTo>
                <a:lnTo>
                  <a:pt x="0" y="0"/>
                </a:lnTo>
                <a:lnTo>
                  <a:pt x="0" y="495477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199" y="686816"/>
            <a:ext cx="4802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IoT - </a:t>
            </a:r>
            <a:r>
              <a:rPr dirty="0"/>
              <a:t>All </a:t>
            </a:r>
            <a:r>
              <a:rPr spc="-5" dirty="0"/>
              <a:t>about connecting</a:t>
            </a:r>
            <a:r>
              <a:rPr spc="-25" dirty="0"/>
              <a:t> </a:t>
            </a:r>
            <a:r>
              <a:rPr spc="-5" dirty="0"/>
              <a:t>devices</a:t>
            </a:r>
          </a:p>
        </p:txBody>
      </p:sp>
      <p:sp>
        <p:nvSpPr>
          <p:cNvPr id="6" name="object 6"/>
          <p:cNvSpPr/>
          <p:nvPr/>
        </p:nvSpPr>
        <p:spPr>
          <a:xfrm>
            <a:off x="248966" y="1624545"/>
            <a:ext cx="3030855" cy="1808480"/>
          </a:xfrm>
          <a:custGeom>
            <a:avLst/>
            <a:gdLst/>
            <a:ahLst/>
            <a:cxnLst/>
            <a:rect l="l" t="t" r="r" b="b"/>
            <a:pathLst>
              <a:path w="3030854" h="1808479">
                <a:moveTo>
                  <a:pt x="275810" y="595414"/>
                </a:moveTo>
                <a:lnTo>
                  <a:pt x="271613" y="553593"/>
                </a:lnTo>
                <a:lnTo>
                  <a:pt x="272944" y="512478"/>
                </a:lnTo>
                <a:lnTo>
                  <a:pt x="279556" y="472336"/>
                </a:lnTo>
                <a:lnTo>
                  <a:pt x="291203" y="433430"/>
                </a:lnTo>
                <a:lnTo>
                  <a:pt x="307636" y="396024"/>
                </a:lnTo>
                <a:lnTo>
                  <a:pt x="328609" y="360383"/>
                </a:lnTo>
                <a:lnTo>
                  <a:pt x="353875" y="326771"/>
                </a:lnTo>
                <a:lnTo>
                  <a:pt x="383186" y="295451"/>
                </a:lnTo>
                <a:lnTo>
                  <a:pt x="416296" y="266688"/>
                </a:lnTo>
                <a:lnTo>
                  <a:pt x="452958" y="240746"/>
                </a:lnTo>
                <a:lnTo>
                  <a:pt x="492924" y="217889"/>
                </a:lnTo>
                <a:lnTo>
                  <a:pt x="535947" y="198382"/>
                </a:lnTo>
                <a:lnTo>
                  <a:pt x="581780" y="182488"/>
                </a:lnTo>
                <a:lnTo>
                  <a:pt x="630176" y="170472"/>
                </a:lnTo>
                <a:lnTo>
                  <a:pt x="680889" y="162598"/>
                </a:lnTo>
                <a:lnTo>
                  <a:pt x="733419" y="159166"/>
                </a:lnTo>
                <a:lnTo>
                  <a:pt x="785765" y="160496"/>
                </a:lnTo>
                <a:lnTo>
                  <a:pt x="837454" y="166504"/>
                </a:lnTo>
                <a:lnTo>
                  <a:pt x="888014" y="177105"/>
                </a:lnTo>
                <a:lnTo>
                  <a:pt x="936969" y="192214"/>
                </a:lnTo>
                <a:lnTo>
                  <a:pt x="983847" y="211747"/>
                </a:lnTo>
                <a:lnTo>
                  <a:pt x="1010660" y="176633"/>
                </a:lnTo>
                <a:lnTo>
                  <a:pt x="1042259" y="145495"/>
                </a:lnTo>
                <a:lnTo>
                  <a:pt x="1078043" y="118484"/>
                </a:lnTo>
                <a:lnTo>
                  <a:pt x="1117410" y="95749"/>
                </a:lnTo>
                <a:lnTo>
                  <a:pt x="1159759" y="77442"/>
                </a:lnTo>
                <a:lnTo>
                  <a:pt x="1204488" y="63713"/>
                </a:lnTo>
                <a:lnTo>
                  <a:pt x="1250995" y="54712"/>
                </a:lnTo>
                <a:lnTo>
                  <a:pt x="1298679" y="50589"/>
                </a:lnTo>
                <a:lnTo>
                  <a:pt x="1346939" y="51495"/>
                </a:lnTo>
                <a:lnTo>
                  <a:pt x="1395173" y="57581"/>
                </a:lnTo>
                <a:lnTo>
                  <a:pt x="1442778" y="68996"/>
                </a:lnTo>
                <a:lnTo>
                  <a:pt x="1489155" y="85890"/>
                </a:lnTo>
                <a:lnTo>
                  <a:pt x="1534875" y="109227"/>
                </a:lnTo>
                <a:lnTo>
                  <a:pt x="1576023" y="137706"/>
                </a:lnTo>
                <a:lnTo>
                  <a:pt x="1601725" y="103055"/>
                </a:lnTo>
                <a:lnTo>
                  <a:pt x="1633084" y="73014"/>
                </a:lnTo>
                <a:lnTo>
                  <a:pt x="1669253" y="47813"/>
                </a:lnTo>
                <a:lnTo>
                  <a:pt x="1709389" y="27682"/>
                </a:lnTo>
                <a:lnTo>
                  <a:pt x="1752648" y="12850"/>
                </a:lnTo>
                <a:lnTo>
                  <a:pt x="1798186" y="3546"/>
                </a:lnTo>
                <a:lnTo>
                  <a:pt x="1845157" y="0"/>
                </a:lnTo>
                <a:lnTo>
                  <a:pt x="1892718" y="2440"/>
                </a:lnTo>
                <a:lnTo>
                  <a:pt x="1940025" y="11098"/>
                </a:lnTo>
                <a:lnTo>
                  <a:pt x="1986233" y="26200"/>
                </a:lnTo>
                <a:lnTo>
                  <a:pt x="2044574" y="57077"/>
                </a:lnTo>
                <a:lnTo>
                  <a:pt x="2092913" y="97955"/>
                </a:lnTo>
                <a:lnTo>
                  <a:pt x="2128245" y="68765"/>
                </a:lnTo>
                <a:lnTo>
                  <a:pt x="2167451" y="44681"/>
                </a:lnTo>
                <a:lnTo>
                  <a:pt x="2209793" y="25752"/>
                </a:lnTo>
                <a:lnTo>
                  <a:pt x="2254528" y="12028"/>
                </a:lnTo>
                <a:lnTo>
                  <a:pt x="2300915" y="3558"/>
                </a:lnTo>
                <a:lnTo>
                  <a:pt x="2348215" y="391"/>
                </a:lnTo>
                <a:lnTo>
                  <a:pt x="2395686" y="2576"/>
                </a:lnTo>
                <a:lnTo>
                  <a:pt x="2442587" y="10163"/>
                </a:lnTo>
                <a:lnTo>
                  <a:pt x="2488178" y="23200"/>
                </a:lnTo>
                <a:lnTo>
                  <a:pt x="2531717" y="41738"/>
                </a:lnTo>
                <a:lnTo>
                  <a:pt x="2572465" y="65824"/>
                </a:lnTo>
                <a:lnTo>
                  <a:pt x="2613909" y="99674"/>
                </a:lnTo>
                <a:lnTo>
                  <a:pt x="2647316" y="138500"/>
                </a:lnTo>
                <a:lnTo>
                  <a:pt x="2672031" y="181375"/>
                </a:lnTo>
                <a:lnTo>
                  <a:pt x="2687400" y="227368"/>
                </a:lnTo>
                <a:lnTo>
                  <a:pt x="2739617" y="242377"/>
                </a:lnTo>
                <a:lnTo>
                  <a:pt x="2787380" y="262910"/>
                </a:lnTo>
                <a:lnTo>
                  <a:pt x="2830281" y="288390"/>
                </a:lnTo>
                <a:lnTo>
                  <a:pt x="2867915" y="318239"/>
                </a:lnTo>
                <a:lnTo>
                  <a:pt x="2899876" y="351880"/>
                </a:lnTo>
                <a:lnTo>
                  <a:pt x="2925759" y="388735"/>
                </a:lnTo>
                <a:lnTo>
                  <a:pt x="2945156" y="428226"/>
                </a:lnTo>
                <a:lnTo>
                  <a:pt x="2957664" y="469776"/>
                </a:lnTo>
                <a:lnTo>
                  <a:pt x="2962874" y="512808"/>
                </a:lnTo>
                <a:lnTo>
                  <a:pt x="2960382" y="556742"/>
                </a:lnTo>
                <a:lnTo>
                  <a:pt x="2949782" y="601002"/>
                </a:lnTo>
                <a:lnTo>
                  <a:pt x="2932637" y="641007"/>
                </a:lnTo>
                <a:lnTo>
                  <a:pt x="2963839" y="678256"/>
                </a:lnTo>
                <a:lnTo>
                  <a:pt x="2989019" y="717343"/>
                </a:lnTo>
                <a:lnTo>
                  <a:pt x="3008243" y="757860"/>
                </a:lnTo>
                <a:lnTo>
                  <a:pt x="3021575" y="799403"/>
                </a:lnTo>
                <a:lnTo>
                  <a:pt x="3029083" y="841565"/>
                </a:lnTo>
                <a:lnTo>
                  <a:pt x="3030832" y="883940"/>
                </a:lnTo>
                <a:lnTo>
                  <a:pt x="3026887" y="926122"/>
                </a:lnTo>
                <a:lnTo>
                  <a:pt x="3017314" y="967706"/>
                </a:lnTo>
                <a:lnTo>
                  <a:pt x="3002180" y="1008285"/>
                </a:lnTo>
                <a:lnTo>
                  <a:pt x="2981550" y="1047454"/>
                </a:lnTo>
                <a:lnTo>
                  <a:pt x="2955490" y="1084805"/>
                </a:lnTo>
                <a:lnTo>
                  <a:pt x="2924066" y="1119934"/>
                </a:lnTo>
                <a:lnTo>
                  <a:pt x="2887343" y="1152435"/>
                </a:lnTo>
                <a:lnTo>
                  <a:pt x="2845388" y="1181900"/>
                </a:lnTo>
                <a:lnTo>
                  <a:pt x="2805183" y="1204405"/>
                </a:lnTo>
                <a:lnTo>
                  <a:pt x="2762527" y="1223374"/>
                </a:lnTo>
                <a:lnTo>
                  <a:pt x="2717774" y="1238685"/>
                </a:lnTo>
                <a:lnTo>
                  <a:pt x="2671278" y="1250216"/>
                </a:lnTo>
                <a:lnTo>
                  <a:pt x="2623392" y="1257846"/>
                </a:lnTo>
                <a:lnTo>
                  <a:pt x="2619828" y="1299104"/>
                </a:lnTo>
                <a:lnTo>
                  <a:pt x="2610214" y="1338792"/>
                </a:lnTo>
                <a:lnTo>
                  <a:pt x="2594933" y="1376607"/>
                </a:lnTo>
                <a:lnTo>
                  <a:pt x="2574369" y="1412241"/>
                </a:lnTo>
                <a:lnTo>
                  <a:pt x="2548905" y="1445389"/>
                </a:lnTo>
                <a:lnTo>
                  <a:pt x="2518925" y="1475745"/>
                </a:lnTo>
                <a:lnTo>
                  <a:pt x="2484812" y="1503003"/>
                </a:lnTo>
                <a:lnTo>
                  <a:pt x="2446950" y="1526857"/>
                </a:lnTo>
                <a:lnTo>
                  <a:pt x="2405723" y="1547002"/>
                </a:lnTo>
                <a:lnTo>
                  <a:pt x="2361514" y="1563130"/>
                </a:lnTo>
                <a:lnTo>
                  <a:pt x="2314707" y="1574938"/>
                </a:lnTo>
                <a:lnTo>
                  <a:pt x="2265685" y="1582117"/>
                </a:lnTo>
                <a:lnTo>
                  <a:pt x="2214833" y="1584363"/>
                </a:lnTo>
                <a:lnTo>
                  <a:pt x="2159165" y="1580867"/>
                </a:lnTo>
                <a:lnTo>
                  <a:pt x="2104867" y="1571251"/>
                </a:lnTo>
                <a:lnTo>
                  <a:pt x="2052688" y="1555681"/>
                </a:lnTo>
                <a:lnTo>
                  <a:pt x="2003378" y="1534325"/>
                </a:lnTo>
                <a:lnTo>
                  <a:pt x="1985787" y="1573884"/>
                </a:lnTo>
                <a:lnTo>
                  <a:pt x="1963530" y="1610922"/>
                </a:lnTo>
                <a:lnTo>
                  <a:pt x="1936967" y="1645283"/>
                </a:lnTo>
                <a:lnTo>
                  <a:pt x="1906459" y="1676809"/>
                </a:lnTo>
                <a:lnTo>
                  <a:pt x="1872366" y="1705343"/>
                </a:lnTo>
                <a:lnTo>
                  <a:pt x="1835047" y="1730728"/>
                </a:lnTo>
                <a:lnTo>
                  <a:pt x="1794863" y="1752809"/>
                </a:lnTo>
                <a:lnTo>
                  <a:pt x="1752175" y="1771427"/>
                </a:lnTo>
                <a:lnTo>
                  <a:pt x="1707341" y="1786426"/>
                </a:lnTo>
                <a:lnTo>
                  <a:pt x="1660723" y="1797648"/>
                </a:lnTo>
                <a:lnTo>
                  <a:pt x="1612679" y="1804938"/>
                </a:lnTo>
                <a:lnTo>
                  <a:pt x="1563572" y="1808137"/>
                </a:lnTo>
                <a:lnTo>
                  <a:pt x="1513760" y="1807090"/>
                </a:lnTo>
                <a:lnTo>
                  <a:pt x="1463603" y="1801639"/>
                </a:lnTo>
                <a:lnTo>
                  <a:pt x="1413463" y="1791627"/>
                </a:lnTo>
                <a:lnTo>
                  <a:pt x="1362332" y="1776368"/>
                </a:lnTo>
                <a:lnTo>
                  <a:pt x="1314003" y="1756547"/>
                </a:lnTo>
                <a:lnTo>
                  <a:pt x="1268905" y="1732430"/>
                </a:lnTo>
                <a:lnTo>
                  <a:pt x="1227469" y="1704280"/>
                </a:lnTo>
                <a:lnTo>
                  <a:pt x="1190125" y="1672362"/>
                </a:lnTo>
                <a:lnTo>
                  <a:pt x="1157304" y="1636941"/>
                </a:lnTo>
                <a:lnTo>
                  <a:pt x="1111377" y="1657092"/>
                </a:lnTo>
                <a:lnTo>
                  <a:pt x="1064178" y="1673301"/>
                </a:lnTo>
                <a:lnTo>
                  <a:pt x="1016018" y="1685630"/>
                </a:lnTo>
                <a:lnTo>
                  <a:pt x="967207" y="1694142"/>
                </a:lnTo>
                <a:lnTo>
                  <a:pt x="918056" y="1698900"/>
                </a:lnTo>
                <a:lnTo>
                  <a:pt x="868878" y="1699968"/>
                </a:lnTo>
                <a:lnTo>
                  <a:pt x="819982" y="1697407"/>
                </a:lnTo>
                <a:lnTo>
                  <a:pt x="771679" y="1691281"/>
                </a:lnTo>
                <a:lnTo>
                  <a:pt x="724282" y="1681652"/>
                </a:lnTo>
                <a:lnTo>
                  <a:pt x="678100" y="1668583"/>
                </a:lnTo>
                <a:lnTo>
                  <a:pt x="633446" y="1652138"/>
                </a:lnTo>
                <a:lnTo>
                  <a:pt x="590629" y="1632378"/>
                </a:lnTo>
                <a:lnTo>
                  <a:pt x="549961" y="1609367"/>
                </a:lnTo>
                <a:lnTo>
                  <a:pt x="511754" y="1583167"/>
                </a:lnTo>
                <a:lnTo>
                  <a:pt x="476317" y="1553842"/>
                </a:lnTo>
                <a:lnTo>
                  <a:pt x="443963" y="1521454"/>
                </a:lnTo>
                <a:lnTo>
                  <a:pt x="415002" y="1486065"/>
                </a:lnTo>
                <a:lnTo>
                  <a:pt x="409287" y="1478191"/>
                </a:lnTo>
                <a:lnTo>
                  <a:pt x="359607" y="1479638"/>
                </a:lnTo>
                <a:lnTo>
                  <a:pt x="311572" y="1474748"/>
                </a:lnTo>
                <a:lnTo>
                  <a:pt x="265880" y="1463970"/>
                </a:lnTo>
                <a:lnTo>
                  <a:pt x="223228" y="1447750"/>
                </a:lnTo>
                <a:lnTo>
                  <a:pt x="184316" y="1426534"/>
                </a:lnTo>
                <a:lnTo>
                  <a:pt x="149840" y="1400769"/>
                </a:lnTo>
                <a:lnTo>
                  <a:pt x="120500" y="1370902"/>
                </a:lnTo>
                <a:lnTo>
                  <a:pt x="96993" y="1337378"/>
                </a:lnTo>
                <a:lnTo>
                  <a:pt x="80018" y="1300645"/>
                </a:lnTo>
                <a:lnTo>
                  <a:pt x="70273" y="1261148"/>
                </a:lnTo>
                <a:lnTo>
                  <a:pt x="68703" y="1217855"/>
                </a:lnTo>
                <a:lnTo>
                  <a:pt x="76331" y="1175463"/>
                </a:lnTo>
                <a:lnTo>
                  <a:pt x="92780" y="1134906"/>
                </a:lnTo>
                <a:lnTo>
                  <a:pt x="117675" y="1097117"/>
                </a:lnTo>
                <a:lnTo>
                  <a:pt x="150638" y="1063028"/>
                </a:lnTo>
                <a:lnTo>
                  <a:pt x="105896" y="1036999"/>
                </a:lnTo>
                <a:lnTo>
                  <a:pt x="68598" y="1005778"/>
                </a:lnTo>
                <a:lnTo>
                  <a:pt x="39052" y="970328"/>
                </a:lnTo>
                <a:lnTo>
                  <a:pt x="17565" y="931610"/>
                </a:lnTo>
                <a:lnTo>
                  <a:pt x="4445" y="890587"/>
                </a:lnTo>
                <a:lnTo>
                  <a:pt x="0" y="848220"/>
                </a:lnTo>
                <a:lnTo>
                  <a:pt x="4536" y="805470"/>
                </a:lnTo>
                <a:lnTo>
                  <a:pt x="18363" y="763299"/>
                </a:lnTo>
                <a:lnTo>
                  <a:pt x="41787" y="722668"/>
                </a:lnTo>
                <a:lnTo>
                  <a:pt x="75417" y="684558"/>
                </a:lnTo>
                <a:lnTo>
                  <a:pt x="116650" y="652666"/>
                </a:lnTo>
                <a:lnTo>
                  <a:pt x="164217" y="627662"/>
                </a:lnTo>
                <a:lnTo>
                  <a:pt x="216846" y="610218"/>
                </a:lnTo>
                <a:lnTo>
                  <a:pt x="273270" y="601002"/>
                </a:lnTo>
                <a:lnTo>
                  <a:pt x="275810" y="595414"/>
                </a:lnTo>
                <a:close/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856" y="2680589"/>
            <a:ext cx="177800" cy="33655"/>
          </a:xfrm>
          <a:custGeom>
            <a:avLst/>
            <a:gdLst/>
            <a:ahLst/>
            <a:cxnLst/>
            <a:rect l="l" t="t" r="r" b="b"/>
            <a:pathLst>
              <a:path w="177800" h="33655">
                <a:moveTo>
                  <a:pt x="177482" y="33274"/>
                </a:moveTo>
                <a:lnTo>
                  <a:pt x="131159" y="33343"/>
                </a:lnTo>
                <a:lnTo>
                  <a:pt x="85617" y="27733"/>
                </a:lnTo>
                <a:lnTo>
                  <a:pt x="41636" y="16575"/>
                </a:lnTo>
                <a:lnTo>
                  <a:pt x="0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295" y="3078860"/>
            <a:ext cx="78105" cy="15875"/>
          </a:xfrm>
          <a:custGeom>
            <a:avLst/>
            <a:gdLst/>
            <a:ahLst/>
            <a:cxnLst/>
            <a:rect l="l" t="t" r="r" b="b"/>
            <a:pathLst>
              <a:path w="78104" h="15875">
                <a:moveTo>
                  <a:pt x="77647" y="0"/>
                </a:moveTo>
                <a:lnTo>
                  <a:pt x="58753" y="5516"/>
                </a:lnTo>
                <a:lnTo>
                  <a:pt x="39471" y="10032"/>
                </a:lnTo>
                <a:lnTo>
                  <a:pt x="19865" y="13501"/>
                </a:lnTo>
                <a:lnTo>
                  <a:pt x="0" y="15875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9280" y="3181350"/>
            <a:ext cx="46990" cy="73025"/>
          </a:xfrm>
          <a:custGeom>
            <a:avLst/>
            <a:gdLst/>
            <a:ahLst/>
            <a:cxnLst/>
            <a:rect l="l" t="t" r="r" b="b"/>
            <a:pathLst>
              <a:path w="46990" h="73025">
                <a:moveTo>
                  <a:pt x="46862" y="72898"/>
                </a:moveTo>
                <a:lnTo>
                  <a:pt x="33361" y="55471"/>
                </a:lnTo>
                <a:lnTo>
                  <a:pt x="21050" y="37496"/>
                </a:lnTo>
                <a:lnTo>
                  <a:pt x="9929" y="18998"/>
                </a:lnTo>
                <a:lnTo>
                  <a:pt x="0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2726" y="3072638"/>
            <a:ext cx="19050" cy="80010"/>
          </a:xfrm>
          <a:custGeom>
            <a:avLst/>
            <a:gdLst/>
            <a:ahLst/>
            <a:cxnLst/>
            <a:rect l="l" t="t" r="r" b="b"/>
            <a:pathLst>
              <a:path w="19050" h="80010">
                <a:moveTo>
                  <a:pt x="18668" y="0"/>
                </a:moveTo>
                <a:lnTo>
                  <a:pt x="15930" y="20232"/>
                </a:lnTo>
                <a:lnTo>
                  <a:pt x="11906" y="40322"/>
                </a:lnTo>
                <a:lnTo>
                  <a:pt x="6596" y="60221"/>
                </a:lnTo>
                <a:lnTo>
                  <a:pt x="0" y="79883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2870" y="2579116"/>
            <a:ext cx="227965" cy="298450"/>
          </a:xfrm>
          <a:custGeom>
            <a:avLst/>
            <a:gdLst/>
            <a:ahLst/>
            <a:cxnLst/>
            <a:rect l="l" t="t" r="r" b="b"/>
            <a:pathLst>
              <a:path w="227964" h="298450">
                <a:moveTo>
                  <a:pt x="0" y="0"/>
                </a:moveTo>
                <a:lnTo>
                  <a:pt x="50169" y="23559"/>
                </a:lnTo>
                <a:lnTo>
                  <a:pt x="95035" y="52222"/>
                </a:lnTo>
                <a:lnTo>
                  <a:pt x="134150" y="85401"/>
                </a:lnTo>
                <a:lnTo>
                  <a:pt x="167068" y="122507"/>
                </a:lnTo>
                <a:lnTo>
                  <a:pt x="193342" y="162953"/>
                </a:lnTo>
                <a:lnTo>
                  <a:pt x="212526" y="206150"/>
                </a:lnTo>
                <a:lnTo>
                  <a:pt x="224173" y="251512"/>
                </a:lnTo>
                <a:lnTo>
                  <a:pt x="227837" y="29845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733" y="2261107"/>
            <a:ext cx="101600" cy="112395"/>
          </a:xfrm>
          <a:custGeom>
            <a:avLst/>
            <a:gdLst/>
            <a:ahLst/>
            <a:cxnLst/>
            <a:rect l="l" t="t" r="r" b="b"/>
            <a:pathLst>
              <a:path w="101600" h="112394">
                <a:moveTo>
                  <a:pt x="101473" y="0"/>
                </a:moveTo>
                <a:lnTo>
                  <a:pt x="82206" y="31430"/>
                </a:lnTo>
                <a:lnTo>
                  <a:pt x="58689" y="60753"/>
                </a:lnTo>
                <a:lnTo>
                  <a:pt x="31196" y="87671"/>
                </a:lnTo>
                <a:lnTo>
                  <a:pt x="0" y="111887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6748" y="1845691"/>
            <a:ext cx="5715" cy="53340"/>
          </a:xfrm>
          <a:custGeom>
            <a:avLst/>
            <a:gdLst/>
            <a:ahLst/>
            <a:cxnLst/>
            <a:rect l="l" t="t" r="r" b="b"/>
            <a:pathLst>
              <a:path w="5714" h="53339">
                <a:moveTo>
                  <a:pt x="0" y="0"/>
                </a:moveTo>
                <a:lnTo>
                  <a:pt x="2547" y="13112"/>
                </a:lnTo>
                <a:lnTo>
                  <a:pt x="4286" y="26320"/>
                </a:lnTo>
                <a:lnTo>
                  <a:pt x="5214" y="39576"/>
                </a:lnTo>
                <a:lnTo>
                  <a:pt x="5333" y="52832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8920" y="1716532"/>
            <a:ext cx="52069" cy="67945"/>
          </a:xfrm>
          <a:custGeom>
            <a:avLst/>
            <a:gdLst/>
            <a:ahLst/>
            <a:cxnLst/>
            <a:rect l="l" t="t" r="r" b="b"/>
            <a:pathLst>
              <a:path w="52069" h="67944">
                <a:moveTo>
                  <a:pt x="0" y="67437"/>
                </a:moveTo>
                <a:lnTo>
                  <a:pt x="10705" y="49488"/>
                </a:lnTo>
                <a:lnTo>
                  <a:pt x="22971" y="32242"/>
                </a:lnTo>
                <a:lnTo>
                  <a:pt x="36736" y="15734"/>
                </a:lnTo>
                <a:lnTo>
                  <a:pt x="51943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2892" y="1758060"/>
            <a:ext cx="25400" cy="58419"/>
          </a:xfrm>
          <a:custGeom>
            <a:avLst/>
            <a:gdLst/>
            <a:ahLst/>
            <a:cxnLst/>
            <a:rect l="l" t="t" r="r" b="b"/>
            <a:pathLst>
              <a:path w="25400" h="58419">
                <a:moveTo>
                  <a:pt x="0" y="58038"/>
                </a:moveTo>
                <a:lnTo>
                  <a:pt x="4589" y="43094"/>
                </a:lnTo>
                <a:lnTo>
                  <a:pt x="10334" y="28400"/>
                </a:lnTo>
                <a:lnTo>
                  <a:pt x="17198" y="14015"/>
                </a:lnTo>
                <a:lnTo>
                  <a:pt x="25145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2458" y="1835911"/>
            <a:ext cx="91440" cy="56515"/>
          </a:xfrm>
          <a:custGeom>
            <a:avLst/>
            <a:gdLst/>
            <a:ahLst/>
            <a:cxnLst/>
            <a:rect l="l" t="t" r="r" b="b"/>
            <a:pathLst>
              <a:path w="91440" h="56514">
                <a:moveTo>
                  <a:pt x="0" y="0"/>
                </a:moveTo>
                <a:lnTo>
                  <a:pt x="24328" y="12400"/>
                </a:lnTo>
                <a:lnTo>
                  <a:pt x="47677" y="25955"/>
                </a:lnTo>
                <a:lnTo>
                  <a:pt x="69971" y="40630"/>
                </a:lnTo>
                <a:lnTo>
                  <a:pt x="91135" y="56387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789" y="2219960"/>
            <a:ext cx="16510" cy="59690"/>
          </a:xfrm>
          <a:custGeom>
            <a:avLst/>
            <a:gdLst/>
            <a:ahLst/>
            <a:cxnLst/>
            <a:rect l="l" t="t" r="r" b="b"/>
            <a:pathLst>
              <a:path w="16509" h="59689">
                <a:moveTo>
                  <a:pt x="15900" y="59309"/>
                </a:moveTo>
                <a:lnTo>
                  <a:pt x="10845" y="44666"/>
                </a:lnTo>
                <a:lnTo>
                  <a:pt x="6507" y="29892"/>
                </a:lnTo>
                <a:lnTo>
                  <a:pt x="2889" y="14999"/>
                </a:lnTo>
                <a:lnTo>
                  <a:pt x="0" y="0"/>
                </a:lnTo>
              </a:path>
            </a:pathLst>
          </a:custGeom>
          <a:ln w="571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7318" y="2789580"/>
            <a:ext cx="498605" cy="965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8052" y="3462528"/>
            <a:ext cx="2889504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8686" y="3443859"/>
            <a:ext cx="2887980" cy="327025"/>
          </a:xfrm>
          <a:custGeom>
            <a:avLst/>
            <a:gdLst/>
            <a:ahLst/>
            <a:cxnLst/>
            <a:rect l="l" t="t" r="r" b="b"/>
            <a:pathLst>
              <a:path w="2887979" h="327025">
                <a:moveTo>
                  <a:pt x="72389" y="251205"/>
                </a:moveTo>
                <a:lnTo>
                  <a:pt x="0" y="296036"/>
                </a:lnTo>
                <a:lnTo>
                  <a:pt x="79248" y="327024"/>
                </a:lnTo>
                <a:lnTo>
                  <a:pt x="77065" y="302894"/>
                </a:lnTo>
                <a:lnTo>
                  <a:pt x="64388" y="302894"/>
                </a:lnTo>
                <a:lnTo>
                  <a:pt x="61975" y="277621"/>
                </a:lnTo>
                <a:lnTo>
                  <a:pt x="74673" y="276456"/>
                </a:lnTo>
                <a:lnTo>
                  <a:pt x="72389" y="251205"/>
                </a:lnTo>
                <a:close/>
              </a:path>
              <a:path w="2887979" h="327025">
                <a:moveTo>
                  <a:pt x="74673" y="276456"/>
                </a:moveTo>
                <a:lnTo>
                  <a:pt x="61975" y="277621"/>
                </a:lnTo>
                <a:lnTo>
                  <a:pt x="64388" y="302894"/>
                </a:lnTo>
                <a:lnTo>
                  <a:pt x="76960" y="301740"/>
                </a:lnTo>
                <a:lnTo>
                  <a:pt x="74673" y="276456"/>
                </a:lnTo>
                <a:close/>
              </a:path>
              <a:path w="2887979" h="327025">
                <a:moveTo>
                  <a:pt x="76960" y="301740"/>
                </a:moveTo>
                <a:lnTo>
                  <a:pt x="64388" y="302894"/>
                </a:lnTo>
                <a:lnTo>
                  <a:pt x="77065" y="302894"/>
                </a:lnTo>
                <a:lnTo>
                  <a:pt x="76960" y="301740"/>
                </a:lnTo>
                <a:close/>
              </a:path>
              <a:path w="2887979" h="327025">
                <a:moveTo>
                  <a:pt x="2810677" y="25292"/>
                </a:moveTo>
                <a:lnTo>
                  <a:pt x="74673" y="276456"/>
                </a:lnTo>
                <a:lnTo>
                  <a:pt x="76960" y="301740"/>
                </a:lnTo>
                <a:lnTo>
                  <a:pt x="2813001" y="50561"/>
                </a:lnTo>
                <a:lnTo>
                  <a:pt x="2810677" y="25292"/>
                </a:lnTo>
                <a:close/>
              </a:path>
              <a:path w="2887979" h="327025">
                <a:moveTo>
                  <a:pt x="2870159" y="24129"/>
                </a:moveTo>
                <a:lnTo>
                  <a:pt x="2823337" y="24129"/>
                </a:lnTo>
                <a:lnTo>
                  <a:pt x="2825622" y="49402"/>
                </a:lnTo>
                <a:lnTo>
                  <a:pt x="2813001" y="50561"/>
                </a:lnTo>
                <a:lnTo>
                  <a:pt x="2815336" y="75945"/>
                </a:lnTo>
                <a:lnTo>
                  <a:pt x="2887726" y="30987"/>
                </a:lnTo>
                <a:lnTo>
                  <a:pt x="2870159" y="24129"/>
                </a:lnTo>
                <a:close/>
              </a:path>
              <a:path w="2887979" h="327025">
                <a:moveTo>
                  <a:pt x="2823337" y="24129"/>
                </a:moveTo>
                <a:lnTo>
                  <a:pt x="2810677" y="25292"/>
                </a:lnTo>
                <a:lnTo>
                  <a:pt x="2813001" y="50561"/>
                </a:lnTo>
                <a:lnTo>
                  <a:pt x="2825622" y="49402"/>
                </a:lnTo>
                <a:lnTo>
                  <a:pt x="2823337" y="24129"/>
                </a:lnTo>
                <a:close/>
              </a:path>
              <a:path w="2887979" h="327025">
                <a:moveTo>
                  <a:pt x="2808351" y="0"/>
                </a:moveTo>
                <a:lnTo>
                  <a:pt x="2810677" y="25292"/>
                </a:lnTo>
                <a:lnTo>
                  <a:pt x="2823337" y="24129"/>
                </a:lnTo>
                <a:lnTo>
                  <a:pt x="2870159" y="24129"/>
                </a:lnTo>
                <a:lnTo>
                  <a:pt x="2808351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2728" y="4223003"/>
            <a:ext cx="1280160" cy="1152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2601" y="4203191"/>
            <a:ext cx="1280160" cy="1151255"/>
          </a:xfrm>
          <a:custGeom>
            <a:avLst/>
            <a:gdLst/>
            <a:ahLst/>
            <a:cxnLst/>
            <a:rect l="l" t="t" r="r" b="b"/>
            <a:pathLst>
              <a:path w="1280160" h="1151254">
                <a:moveTo>
                  <a:pt x="1214851" y="1109628"/>
                </a:moveTo>
                <a:lnTo>
                  <a:pt x="1197864" y="1128521"/>
                </a:lnTo>
                <a:lnTo>
                  <a:pt x="1279906" y="1151127"/>
                </a:lnTo>
                <a:lnTo>
                  <a:pt x="1266941" y="1118107"/>
                </a:lnTo>
                <a:lnTo>
                  <a:pt x="1224279" y="1118107"/>
                </a:lnTo>
                <a:lnTo>
                  <a:pt x="1214851" y="1109628"/>
                </a:lnTo>
                <a:close/>
              </a:path>
              <a:path w="1280160" h="1151254">
                <a:moveTo>
                  <a:pt x="1231747" y="1090835"/>
                </a:moveTo>
                <a:lnTo>
                  <a:pt x="1214851" y="1109628"/>
                </a:lnTo>
                <a:lnTo>
                  <a:pt x="1224279" y="1118107"/>
                </a:lnTo>
                <a:lnTo>
                  <a:pt x="1241171" y="1099311"/>
                </a:lnTo>
                <a:lnTo>
                  <a:pt x="1231747" y="1090835"/>
                </a:lnTo>
                <a:close/>
              </a:path>
              <a:path w="1280160" h="1151254">
                <a:moveTo>
                  <a:pt x="1248790" y="1071879"/>
                </a:moveTo>
                <a:lnTo>
                  <a:pt x="1231747" y="1090835"/>
                </a:lnTo>
                <a:lnTo>
                  <a:pt x="1241171" y="1099311"/>
                </a:lnTo>
                <a:lnTo>
                  <a:pt x="1224279" y="1118107"/>
                </a:lnTo>
                <a:lnTo>
                  <a:pt x="1266941" y="1118107"/>
                </a:lnTo>
                <a:lnTo>
                  <a:pt x="1248790" y="1071879"/>
                </a:lnTo>
                <a:close/>
              </a:path>
              <a:path w="1280160" h="1151254">
                <a:moveTo>
                  <a:pt x="65157" y="41479"/>
                </a:moveTo>
                <a:lnTo>
                  <a:pt x="48119" y="60382"/>
                </a:lnTo>
                <a:lnTo>
                  <a:pt x="1214851" y="1109628"/>
                </a:lnTo>
                <a:lnTo>
                  <a:pt x="1231747" y="1090835"/>
                </a:lnTo>
                <a:lnTo>
                  <a:pt x="65157" y="41479"/>
                </a:lnTo>
                <a:close/>
              </a:path>
              <a:path w="1280160" h="1151254">
                <a:moveTo>
                  <a:pt x="0" y="0"/>
                </a:moveTo>
                <a:lnTo>
                  <a:pt x="31114" y="79247"/>
                </a:lnTo>
                <a:lnTo>
                  <a:pt x="48119" y="60382"/>
                </a:lnTo>
                <a:lnTo>
                  <a:pt x="38735" y="51942"/>
                </a:lnTo>
                <a:lnTo>
                  <a:pt x="55752" y="33019"/>
                </a:lnTo>
                <a:lnTo>
                  <a:pt x="72782" y="33019"/>
                </a:lnTo>
                <a:lnTo>
                  <a:pt x="82169" y="22605"/>
                </a:lnTo>
                <a:lnTo>
                  <a:pt x="0" y="0"/>
                </a:lnTo>
                <a:close/>
              </a:path>
              <a:path w="1280160" h="1151254">
                <a:moveTo>
                  <a:pt x="55752" y="33019"/>
                </a:moveTo>
                <a:lnTo>
                  <a:pt x="38735" y="51942"/>
                </a:lnTo>
                <a:lnTo>
                  <a:pt x="48119" y="60382"/>
                </a:lnTo>
                <a:lnTo>
                  <a:pt x="65157" y="41479"/>
                </a:lnTo>
                <a:lnTo>
                  <a:pt x="55752" y="33019"/>
                </a:lnTo>
                <a:close/>
              </a:path>
              <a:path w="1280160" h="1151254">
                <a:moveTo>
                  <a:pt x="72782" y="33019"/>
                </a:moveTo>
                <a:lnTo>
                  <a:pt x="55752" y="33019"/>
                </a:lnTo>
                <a:lnTo>
                  <a:pt x="65157" y="41479"/>
                </a:lnTo>
                <a:lnTo>
                  <a:pt x="72782" y="33019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7259" y="4223003"/>
            <a:ext cx="256032" cy="1330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0308" y="4203191"/>
            <a:ext cx="250825" cy="1329055"/>
          </a:xfrm>
          <a:custGeom>
            <a:avLst/>
            <a:gdLst/>
            <a:ahLst/>
            <a:cxnLst/>
            <a:rect l="l" t="t" r="r" b="b"/>
            <a:pathLst>
              <a:path w="250825" h="1329054">
                <a:moveTo>
                  <a:pt x="50141" y="73233"/>
                </a:moveTo>
                <a:lnTo>
                  <a:pt x="24992" y="77269"/>
                </a:lnTo>
                <a:lnTo>
                  <a:pt x="225805" y="1328800"/>
                </a:lnTo>
                <a:lnTo>
                  <a:pt x="250825" y="1324736"/>
                </a:lnTo>
                <a:lnTo>
                  <a:pt x="50141" y="73233"/>
                </a:lnTo>
                <a:close/>
              </a:path>
              <a:path w="250825" h="1329054">
                <a:moveTo>
                  <a:pt x="25526" y="0"/>
                </a:moveTo>
                <a:lnTo>
                  <a:pt x="0" y="81279"/>
                </a:lnTo>
                <a:lnTo>
                  <a:pt x="24992" y="77269"/>
                </a:lnTo>
                <a:lnTo>
                  <a:pt x="22987" y="64769"/>
                </a:lnTo>
                <a:lnTo>
                  <a:pt x="48132" y="60705"/>
                </a:lnTo>
                <a:lnTo>
                  <a:pt x="69079" y="60705"/>
                </a:lnTo>
                <a:lnTo>
                  <a:pt x="25526" y="0"/>
                </a:lnTo>
                <a:close/>
              </a:path>
              <a:path w="250825" h="1329054">
                <a:moveTo>
                  <a:pt x="48132" y="60705"/>
                </a:moveTo>
                <a:lnTo>
                  <a:pt x="22987" y="64769"/>
                </a:lnTo>
                <a:lnTo>
                  <a:pt x="24992" y="77269"/>
                </a:lnTo>
                <a:lnTo>
                  <a:pt x="50141" y="73233"/>
                </a:lnTo>
                <a:lnTo>
                  <a:pt x="48132" y="60705"/>
                </a:lnTo>
                <a:close/>
              </a:path>
              <a:path w="250825" h="1329054">
                <a:moveTo>
                  <a:pt x="69079" y="60705"/>
                </a:moveTo>
                <a:lnTo>
                  <a:pt x="48132" y="60705"/>
                </a:lnTo>
                <a:lnTo>
                  <a:pt x="50141" y="73233"/>
                </a:lnTo>
                <a:lnTo>
                  <a:pt x="75183" y="69214"/>
                </a:lnTo>
                <a:lnTo>
                  <a:pt x="69079" y="6070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1747" y="2886455"/>
            <a:ext cx="1213103" cy="818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9726" y="2867532"/>
            <a:ext cx="1133475" cy="740410"/>
          </a:xfrm>
          <a:custGeom>
            <a:avLst/>
            <a:gdLst/>
            <a:ahLst/>
            <a:cxnLst/>
            <a:rect l="l" t="t" r="r" b="b"/>
            <a:pathLst>
              <a:path w="1133475" h="740410">
                <a:moveTo>
                  <a:pt x="43179" y="666495"/>
                </a:moveTo>
                <a:lnTo>
                  <a:pt x="0" y="739901"/>
                </a:lnTo>
                <a:lnTo>
                  <a:pt x="84582" y="730503"/>
                </a:lnTo>
                <a:lnTo>
                  <a:pt x="75217" y="716026"/>
                </a:lnTo>
                <a:lnTo>
                  <a:pt x="60198" y="716026"/>
                </a:lnTo>
                <a:lnTo>
                  <a:pt x="46354" y="694689"/>
                </a:lnTo>
                <a:lnTo>
                  <a:pt x="56970" y="687817"/>
                </a:lnTo>
                <a:lnTo>
                  <a:pt x="43179" y="666495"/>
                </a:lnTo>
                <a:close/>
              </a:path>
              <a:path w="1133475" h="740410">
                <a:moveTo>
                  <a:pt x="56970" y="687817"/>
                </a:moveTo>
                <a:lnTo>
                  <a:pt x="46354" y="694689"/>
                </a:lnTo>
                <a:lnTo>
                  <a:pt x="60198" y="716026"/>
                </a:lnTo>
                <a:lnTo>
                  <a:pt x="70784" y="709172"/>
                </a:lnTo>
                <a:lnTo>
                  <a:pt x="56970" y="687817"/>
                </a:lnTo>
                <a:close/>
              </a:path>
              <a:path w="1133475" h="740410">
                <a:moveTo>
                  <a:pt x="70784" y="709172"/>
                </a:moveTo>
                <a:lnTo>
                  <a:pt x="60198" y="716026"/>
                </a:lnTo>
                <a:lnTo>
                  <a:pt x="75217" y="716026"/>
                </a:lnTo>
                <a:lnTo>
                  <a:pt x="70784" y="709172"/>
                </a:lnTo>
                <a:close/>
              </a:path>
              <a:path w="1133475" h="740410">
                <a:moveTo>
                  <a:pt x="1119377" y="0"/>
                </a:moveTo>
                <a:lnTo>
                  <a:pt x="56970" y="687817"/>
                </a:lnTo>
                <a:lnTo>
                  <a:pt x="70784" y="709172"/>
                </a:lnTo>
                <a:lnTo>
                  <a:pt x="1133221" y="21336"/>
                </a:lnTo>
                <a:lnTo>
                  <a:pt x="1119377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0328" y="3880103"/>
            <a:ext cx="2199131" cy="554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8686" y="3915917"/>
            <a:ext cx="2043430" cy="443865"/>
          </a:xfrm>
          <a:custGeom>
            <a:avLst/>
            <a:gdLst/>
            <a:ahLst/>
            <a:cxnLst/>
            <a:rect l="l" t="t" r="r" b="b"/>
            <a:pathLst>
              <a:path w="2043429" h="443864">
                <a:moveTo>
                  <a:pt x="1965700" y="418705"/>
                </a:moveTo>
                <a:lnTo>
                  <a:pt x="1960880" y="443610"/>
                </a:lnTo>
                <a:lnTo>
                  <a:pt x="2041554" y="421131"/>
                </a:lnTo>
                <a:lnTo>
                  <a:pt x="1978152" y="421131"/>
                </a:lnTo>
                <a:lnTo>
                  <a:pt x="1965700" y="418705"/>
                </a:lnTo>
                <a:close/>
              </a:path>
              <a:path w="2043429" h="443864">
                <a:moveTo>
                  <a:pt x="1970541" y="393690"/>
                </a:moveTo>
                <a:lnTo>
                  <a:pt x="1965700" y="418705"/>
                </a:lnTo>
                <a:lnTo>
                  <a:pt x="1978152" y="421131"/>
                </a:lnTo>
                <a:lnTo>
                  <a:pt x="1982978" y="396112"/>
                </a:lnTo>
                <a:lnTo>
                  <a:pt x="1970541" y="393690"/>
                </a:lnTo>
                <a:close/>
              </a:path>
              <a:path w="2043429" h="443864">
                <a:moveTo>
                  <a:pt x="1975358" y="368807"/>
                </a:moveTo>
                <a:lnTo>
                  <a:pt x="1970541" y="393690"/>
                </a:lnTo>
                <a:lnTo>
                  <a:pt x="1982978" y="396112"/>
                </a:lnTo>
                <a:lnTo>
                  <a:pt x="1978152" y="421131"/>
                </a:lnTo>
                <a:lnTo>
                  <a:pt x="2041554" y="421131"/>
                </a:lnTo>
                <a:lnTo>
                  <a:pt x="2042921" y="420750"/>
                </a:lnTo>
                <a:lnTo>
                  <a:pt x="1975358" y="368807"/>
                </a:lnTo>
                <a:close/>
              </a:path>
              <a:path w="2043429" h="443864">
                <a:moveTo>
                  <a:pt x="77168" y="24918"/>
                </a:moveTo>
                <a:lnTo>
                  <a:pt x="72301" y="49803"/>
                </a:lnTo>
                <a:lnTo>
                  <a:pt x="1965700" y="418705"/>
                </a:lnTo>
                <a:lnTo>
                  <a:pt x="1970541" y="393690"/>
                </a:lnTo>
                <a:lnTo>
                  <a:pt x="77168" y="24918"/>
                </a:lnTo>
                <a:close/>
              </a:path>
              <a:path w="2043429" h="443864">
                <a:moveTo>
                  <a:pt x="82041" y="0"/>
                </a:moveTo>
                <a:lnTo>
                  <a:pt x="0" y="22732"/>
                </a:lnTo>
                <a:lnTo>
                  <a:pt x="67437" y="74675"/>
                </a:lnTo>
                <a:lnTo>
                  <a:pt x="72301" y="49803"/>
                </a:lnTo>
                <a:lnTo>
                  <a:pt x="59816" y="47370"/>
                </a:lnTo>
                <a:lnTo>
                  <a:pt x="64642" y="22478"/>
                </a:lnTo>
                <a:lnTo>
                  <a:pt x="77645" y="22478"/>
                </a:lnTo>
                <a:lnTo>
                  <a:pt x="82041" y="0"/>
                </a:lnTo>
                <a:close/>
              </a:path>
              <a:path w="2043429" h="443864">
                <a:moveTo>
                  <a:pt x="64642" y="22478"/>
                </a:moveTo>
                <a:lnTo>
                  <a:pt x="59816" y="47370"/>
                </a:lnTo>
                <a:lnTo>
                  <a:pt x="72301" y="49803"/>
                </a:lnTo>
                <a:lnTo>
                  <a:pt x="77168" y="24918"/>
                </a:lnTo>
                <a:lnTo>
                  <a:pt x="64642" y="22478"/>
                </a:lnTo>
                <a:close/>
              </a:path>
              <a:path w="2043429" h="443864">
                <a:moveTo>
                  <a:pt x="77645" y="22478"/>
                </a:moveTo>
                <a:lnTo>
                  <a:pt x="64642" y="22478"/>
                </a:lnTo>
                <a:lnTo>
                  <a:pt x="77168" y="24918"/>
                </a:lnTo>
                <a:lnTo>
                  <a:pt x="77645" y="22478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2544" y="3692652"/>
            <a:ext cx="566927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4895" y="3672092"/>
            <a:ext cx="561340" cy="463550"/>
          </a:xfrm>
          <a:custGeom>
            <a:avLst/>
            <a:gdLst/>
            <a:ahLst/>
            <a:cxnLst/>
            <a:rect l="l" t="t" r="r" b="b"/>
            <a:pathLst>
              <a:path w="561339" h="463550">
                <a:moveTo>
                  <a:pt x="304626" y="0"/>
                </a:moveTo>
                <a:lnTo>
                  <a:pt x="256614" y="0"/>
                </a:lnTo>
                <a:lnTo>
                  <a:pt x="209169" y="6716"/>
                </a:lnTo>
                <a:lnTo>
                  <a:pt x="163413" y="20150"/>
                </a:lnTo>
                <a:lnTo>
                  <a:pt x="120472" y="40301"/>
                </a:lnTo>
                <a:lnTo>
                  <a:pt x="81468" y="67168"/>
                </a:lnTo>
                <a:lnTo>
                  <a:pt x="48880" y="99366"/>
                </a:lnTo>
                <a:lnTo>
                  <a:pt x="24440" y="134805"/>
                </a:lnTo>
                <a:lnTo>
                  <a:pt x="8146" y="172560"/>
                </a:lnTo>
                <a:lnTo>
                  <a:pt x="0" y="211703"/>
                </a:lnTo>
                <a:lnTo>
                  <a:pt x="0" y="251310"/>
                </a:lnTo>
                <a:lnTo>
                  <a:pt x="8146" y="290453"/>
                </a:lnTo>
                <a:lnTo>
                  <a:pt x="24440" y="328208"/>
                </a:lnTo>
                <a:lnTo>
                  <a:pt x="48880" y="363647"/>
                </a:lnTo>
                <a:lnTo>
                  <a:pt x="81468" y="395844"/>
                </a:lnTo>
                <a:lnTo>
                  <a:pt x="120472" y="422712"/>
                </a:lnTo>
                <a:lnTo>
                  <a:pt x="163413" y="442863"/>
                </a:lnTo>
                <a:lnTo>
                  <a:pt x="209169" y="456296"/>
                </a:lnTo>
                <a:lnTo>
                  <a:pt x="256614" y="463013"/>
                </a:lnTo>
                <a:lnTo>
                  <a:pt x="304626" y="463013"/>
                </a:lnTo>
                <a:lnTo>
                  <a:pt x="352081" y="456296"/>
                </a:lnTo>
                <a:lnTo>
                  <a:pt x="397855" y="442863"/>
                </a:lnTo>
                <a:lnTo>
                  <a:pt x="440825" y="422712"/>
                </a:lnTo>
                <a:lnTo>
                  <a:pt x="479867" y="395844"/>
                </a:lnTo>
                <a:lnTo>
                  <a:pt x="512454" y="363647"/>
                </a:lnTo>
                <a:lnTo>
                  <a:pt x="536894" y="328208"/>
                </a:lnTo>
                <a:lnTo>
                  <a:pt x="553188" y="290453"/>
                </a:lnTo>
                <a:lnTo>
                  <a:pt x="561335" y="251310"/>
                </a:lnTo>
                <a:lnTo>
                  <a:pt x="561335" y="211703"/>
                </a:lnTo>
                <a:lnTo>
                  <a:pt x="553188" y="172560"/>
                </a:lnTo>
                <a:lnTo>
                  <a:pt x="536894" y="134805"/>
                </a:lnTo>
                <a:lnTo>
                  <a:pt x="512454" y="99366"/>
                </a:lnTo>
                <a:lnTo>
                  <a:pt x="479867" y="67168"/>
                </a:lnTo>
                <a:lnTo>
                  <a:pt x="440825" y="40301"/>
                </a:lnTo>
                <a:lnTo>
                  <a:pt x="397855" y="20150"/>
                </a:lnTo>
                <a:lnTo>
                  <a:pt x="352081" y="6716"/>
                </a:lnTo>
                <a:lnTo>
                  <a:pt x="304626" y="0"/>
                </a:lnTo>
                <a:close/>
              </a:path>
            </a:pathLst>
          </a:custGeom>
          <a:solidFill>
            <a:srgbClr val="2D8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0015" y="2089404"/>
            <a:ext cx="929639" cy="14828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613" y="2148332"/>
            <a:ext cx="774700" cy="1325880"/>
          </a:xfrm>
          <a:custGeom>
            <a:avLst/>
            <a:gdLst/>
            <a:ahLst/>
            <a:cxnLst/>
            <a:rect l="l" t="t" r="r" b="b"/>
            <a:pathLst>
              <a:path w="774700" h="1325879">
                <a:moveTo>
                  <a:pt x="5461" y="1240535"/>
                </a:moveTo>
                <a:lnTo>
                  <a:pt x="0" y="1325626"/>
                </a:lnTo>
                <a:lnTo>
                  <a:pt x="71247" y="1279016"/>
                </a:lnTo>
                <a:lnTo>
                  <a:pt x="67990" y="1277112"/>
                </a:lnTo>
                <a:lnTo>
                  <a:pt x="42925" y="1277112"/>
                </a:lnTo>
                <a:lnTo>
                  <a:pt x="20954" y="1264412"/>
                </a:lnTo>
                <a:lnTo>
                  <a:pt x="27404" y="1253371"/>
                </a:lnTo>
                <a:lnTo>
                  <a:pt x="5461" y="1240535"/>
                </a:lnTo>
                <a:close/>
              </a:path>
              <a:path w="774700" h="1325879">
                <a:moveTo>
                  <a:pt x="27404" y="1253371"/>
                </a:moveTo>
                <a:lnTo>
                  <a:pt x="20954" y="1264412"/>
                </a:lnTo>
                <a:lnTo>
                  <a:pt x="42925" y="1277112"/>
                </a:lnTo>
                <a:lnTo>
                  <a:pt x="49310" y="1266185"/>
                </a:lnTo>
                <a:lnTo>
                  <a:pt x="27404" y="1253371"/>
                </a:lnTo>
                <a:close/>
              </a:path>
              <a:path w="774700" h="1325879">
                <a:moveTo>
                  <a:pt x="49310" y="1266185"/>
                </a:moveTo>
                <a:lnTo>
                  <a:pt x="42925" y="1277112"/>
                </a:lnTo>
                <a:lnTo>
                  <a:pt x="67990" y="1277112"/>
                </a:lnTo>
                <a:lnTo>
                  <a:pt x="49310" y="1266185"/>
                </a:lnTo>
                <a:close/>
              </a:path>
              <a:path w="774700" h="1325879">
                <a:moveTo>
                  <a:pt x="724953" y="59408"/>
                </a:moveTo>
                <a:lnTo>
                  <a:pt x="27404" y="1253371"/>
                </a:lnTo>
                <a:lnTo>
                  <a:pt x="49310" y="1266185"/>
                </a:lnTo>
                <a:lnTo>
                  <a:pt x="746913" y="72253"/>
                </a:lnTo>
                <a:lnTo>
                  <a:pt x="724953" y="59408"/>
                </a:lnTo>
                <a:close/>
              </a:path>
              <a:path w="774700" h="1325879">
                <a:moveTo>
                  <a:pt x="771268" y="48387"/>
                </a:moveTo>
                <a:lnTo>
                  <a:pt x="731392" y="48387"/>
                </a:lnTo>
                <a:lnTo>
                  <a:pt x="753363" y="61213"/>
                </a:lnTo>
                <a:lnTo>
                  <a:pt x="746913" y="72253"/>
                </a:lnTo>
                <a:lnTo>
                  <a:pt x="768858" y="85089"/>
                </a:lnTo>
                <a:lnTo>
                  <a:pt x="771268" y="48387"/>
                </a:lnTo>
                <a:close/>
              </a:path>
              <a:path w="774700" h="1325879">
                <a:moveTo>
                  <a:pt x="731392" y="48387"/>
                </a:moveTo>
                <a:lnTo>
                  <a:pt x="724953" y="59408"/>
                </a:lnTo>
                <a:lnTo>
                  <a:pt x="746913" y="72253"/>
                </a:lnTo>
                <a:lnTo>
                  <a:pt x="753363" y="61213"/>
                </a:lnTo>
                <a:lnTo>
                  <a:pt x="731392" y="48387"/>
                </a:lnTo>
                <a:close/>
              </a:path>
              <a:path w="774700" h="1325879">
                <a:moveTo>
                  <a:pt x="774446" y="0"/>
                </a:moveTo>
                <a:lnTo>
                  <a:pt x="703072" y="46608"/>
                </a:lnTo>
                <a:lnTo>
                  <a:pt x="724953" y="59408"/>
                </a:lnTo>
                <a:lnTo>
                  <a:pt x="731392" y="48387"/>
                </a:lnTo>
                <a:lnTo>
                  <a:pt x="771268" y="48387"/>
                </a:lnTo>
                <a:lnTo>
                  <a:pt x="774446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8982" y="5484647"/>
            <a:ext cx="847826" cy="763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3477" y="5367413"/>
            <a:ext cx="916266" cy="8683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2452" y="4005249"/>
            <a:ext cx="1059027" cy="10380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16576" y="1664538"/>
            <a:ext cx="2576956" cy="431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4915" y="2311907"/>
            <a:ext cx="1996439" cy="1014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99734" y="2506624"/>
            <a:ext cx="1407921" cy="427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22804" y="3749040"/>
            <a:ext cx="1876044" cy="12283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34639" y="3935221"/>
            <a:ext cx="1451610" cy="811530"/>
          </a:xfrm>
          <a:custGeom>
            <a:avLst/>
            <a:gdLst/>
            <a:ahLst/>
            <a:cxnLst/>
            <a:rect l="l" t="t" r="r" b="b"/>
            <a:pathLst>
              <a:path w="1451610" h="811529">
                <a:moveTo>
                  <a:pt x="103368" y="656643"/>
                </a:moveTo>
                <a:lnTo>
                  <a:pt x="96091" y="657050"/>
                </a:lnTo>
                <a:lnTo>
                  <a:pt x="89505" y="660147"/>
                </a:lnTo>
                <a:lnTo>
                  <a:pt x="84455" y="665733"/>
                </a:lnTo>
                <a:lnTo>
                  <a:pt x="0" y="807465"/>
                </a:lnTo>
                <a:lnTo>
                  <a:pt x="164973" y="811148"/>
                </a:lnTo>
                <a:lnTo>
                  <a:pt x="172420" y="809841"/>
                </a:lnTo>
                <a:lnTo>
                  <a:pt x="178546" y="805926"/>
                </a:lnTo>
                <a:lnTo>
                  <a:pt x="42291" y="805814"/>
                </a:lnTo>
                <a:lnTo>
                  <a:pt x="23876" y="772540"/>
                </a:lnTo>
                <a:lnTo>
                  <a:pt x="85438" y="738446"/>
                </a:lnTo>
                <a:lnTo>
                  <a:pt x="117093" y="685291"/>
                </a:lnTo>
                <a:lnTo>
                  <a:pt x="119634" y="678096"/>
                </a:lnTo>
                <a:lnTo>
                  <a:pt x="119221" y="670782"/>
                </a:lnTo>
                <a:lnTo>
                  <a:pt x="116093" y="664182"/>
                </a:lnTo>
                <a:lnTo>
                  <a:pt x="110490" y="659129"/>
                </a:lnTo>
                <a:lnTo>
                  <a:pt x="103368" y="656643"/>
                </a:lnTo>
                <a:close/>
              </a:path>
              <a:path w="1451610" h="811529">
                <a:moveTo>
                  <a:pt x="85438" y="738446"/>
                </a:moveTo>
                <a:lnTo>
                  <a:pt x="23876" y="772540"/>
                </a:lnTo>
                <a:lnTo>
                  <a:pt x="42291" y="805814"/>
                </a:lnTo>
                <a:lnTo>
                  <a:pt x="54675" y="798957"/>
                </a:lnTo>
                <a:lnTo>
                  <a:pt x="49403" y="798957"/>
                </a:lnTo>
                <a:lnTo>
                  <a:pt x="33528" y="770127"/>
                </a:lnTo>
                <a:lnTo>
                  <a:pt x="66571" y="770127"/>
                </a:lnTo>
                <a:lnTo>
                  <a:pt x="85438" y="738446"/>
                </a:lnTo>
                <a:close/>
              </a:path>
              <a:path w="1451610" h="811529">
                <a:moveTo>
                  <a:pt x="103929" y="771681"/>
                </a:moveTo>
                <a:lnTo>
                  <a:pt x="42291" y="805814"/>
                </a:lnTo>
                <a:lnTo>
                  <a:pt x="178624" y="805814"/>
                </a:lnTo>
                <a:lnTo>
                  <a:pt x="182743" y="799986"/>
                </a:lnTo>
                <a:lnTo>
                  <a:pt x="184404" y="792607"/>
                </a:lnTo>
                <a:lnTo>
                  <a:pt x="183078" y="785139"/>
                </a:lnTo>
                <a:lnTo>
                  <a:pt x="179133" y="778970"/>
                </a:lnTo>
                <a:lnTo>
                  <a:pt x="173188" y="774729"/>
                </a:lnTo>
                <a:lnTo>
                  <a:pt x="165862" y="773048"/>
                </a:lnTo>
                <a:lnTo>
                  <a:pt x="103929" y="771681"/>
                </a:lnTo>
                <a:close/>
              </a:path>
              <a:path w="1451610" h="811529">
                <a:moveTo>
                  <a:pt x="33528" y="770127"/>
                </a:moveTo>
                <a:lnTo>
                  <a:pt x="49403" y="798957"/>
                </a:lnTo>
                <a:lnTo>
                  <a:pt x="66142" y="770847"/>
                </a:lnTo>
                <a:lnTo>
                  <a:pt x="33528" y="770127"/>
                </a:lnTo>
                <a:close/>
              </a:path>
              <a:path w="1451610" h="811529">
                <a:moveTo>
                  <a:pt x="66142" y="770847"/>
                </a:moveTo>
                <a:lnTo>
                  <a:pt x="49403" y="798957"/>
                </a:lnTo>
                <a:lnTo>
                  <a:pt x="54675" y="798957"/>
                </a:lnTo>
                <a:lnTo>
                  <a:pt x="103929" y="771681"/>
                </a:lnTo>
                <a:lnTo>
                  <a:pt x="66142" y="770847"/>
                </a:lnTo>
                <a:close/>
              </a:path>
              <a:path w="1451610" h="811529">
                <a:moveTo>
                  <a:pt x="1347563" y="39464"/>
                </a:moveTo>
                <a:lnTo>
                  <a:pt x="85438" y="738446"/>
                </a:lnTo>
                <a:lnTo>
                  <a:pt x="66142" y="770847"/>
                </a:lnTo>
                <a:lnTo>
                  <a:pt x="103929" y="771681"/>
                </a:lnTo>
                <a:lnTo>
                  <a:pt x="1366044" y="72769"/>
                </a:lnTo>
                <a:lnTo>
                  <a:pt x="1385360" y="40298"/>
                </a:lnTo>
                <a:lnTo>
                  <a:pt x="1347563" y="39464"/>
                </a:lnTo>
                <a:close/>
              </a:path>
              <a:path w="1451610" h="811529">
                <a:moveTo>
                  <a:pt x="66571" y="770127"/>
                </a:moveTo>
                <a:lnTo>
                  <a:pt x="33528" y="770127"/>
                </a:lnTo>
                <a:lnTo>
                  <a:pt x="66142" y="770847"/>
                </a:lnTo>
                <a:lnTo>
                  <a:pt x="66571" y="770127"/>
                </a:lnTo>
                <a:close/>
              </a:path>
              <a:path w="1451610" h="811529">
                <a:moveTo>
                  <a:pt x="1450500" y="5333"/>
                </a:moveTo>
                <a:lnTo>
                  <a:pt x="1409192" y="5333"/>
                </a:lnTo>
                <a:lnTo>
                  <a:pt x="1427734" y="38607"/>
                </a:lnTo>
                <a:lnTo>
                  <a:pt x="1366044" y="72769"/>
                </a:lnTo>
                <a:lnTo>
                  <a:pt x="1334389" y="125983"/>
                </a:lnTo>
                <a:lnTo>
                  <a:pt x="1331902" y="133105"/>
                </a:lnTo>
                <a:lnTo>
                  <a:pt x="1332309" y="140382"/>
                </a:lnTo>
                <a:lnTo>
                  <a:pt x="1335406" y="146968"/>
                </a:lnTo>
                <a:lnTo>
                  <a:pt x="1340993" y="152019"/>
                </a:lnTo>
                <a:lnTo>
                  <a:pt x="1348116" y="154558"/>
                </a:lnTo>
                <a:lnTo>
                  <a:pt x="1355407" y="154146"/>
                </a:lnTo>
                <a:lnTo>
                  <a:pt x="1362031" y="151018"/>
                </a:lnTo>
                <a:lnTo>
                  <a:pt x="1367155" y="145414"/>
                </a:lnTo>
                <a:lnTo>
                  <a:pt x="1450500" y="5333"/>
                </a:lnTo>
                <a:close/>
              </a:path>
              <a:path w="1451610" h="811529">
                <a:moveTo>
                  <a:pt x="1385360" y="40298"/>
                </a:moveTo>
                <a:lnTo>
                  <a:pt x="1366044" y="72769"/>
                </a:lnTo>
                <a:lnTo>
                  <a:pt x="1423376" y="41020"/>
                </a:lnTo>
                <a:lnTo>
                  <a:pt x="1418082" y="41020"/>
                </a:lnTo>
                <a:lnTo>
                  <a:pt x="1385360" y="40298"/>
                </a:lnTo>
                <a:close/>
              </a:path>
              <a:path w="1451610" h="811529">
                <a:moveTo>
                  <a:pt x="1402080" y="12191"/>
                </a:moveTo>
                <a:lnTo>
                  <a:pt x="1385360" y="40298"/>
                </a:lnTo>
                <a:lnTo>
                  <a:pt x="1418082" y="41020"/>
                </a:lnTo>
                <a:lnTo>
                  <a:pt x="1402080" y="12191"/>
                </a:lnTo>
                <a:close/>
              </a:path>
              <a:path w="1451610" h="811529">
                <a:moveTo>
                  <a:pt x="1413013" y="12191"/>
                </a:moveTo>
                <a:lnTo>
                  <a:pt x="1402080" y="12191"/>
                </a:lnTo>
                <a:lnTo>
                  <a:pt x="1418082" y="41020"/>
                </a:lnTo>
                <a:lnTo>
                  <a:pt x="1423376" y="41020"/>
                </a:lnTo>
                <a:lnTo>
                  <a:pt x="1427734" y="38607"/>
                </a:lnTo>
                <a:lnTo>
                  <a:pt x="1413013" y="12191"/>
                </a:lnTo>
                <a:close/>
              </a:path>
              <a:path w="1451610" h="811529">
                <a:moveTo>
                  <a:pt x="1409192" y="5333"/>
                </a:moveTo>
                <a:lnTo>
                  <a:pt x="1347563" y="39464"/>
                </a:lnTo>
                <a:lnTo>
                  <a:pt x="1385360" y="40298"/>
                </a:lnTo>
                <a:lnTo>
                  <a:pt x="1402080" y="12191"/>
                </a:lnTo>
                <a:lnTo>
                  <a:pt x="1413013" y="12191"/>
                </a:lnTo>
                <a:lnTo>
                  <a:pt x="1409192" y="5333"/>
                </a:lnTo>
                <a:close/>
              </a:path>
              <a:path w="1451610" h="811529">
                <a:moveTo>
                  <a:pt x="1286637" y="0"/>
                </a:moveTo>
                <a:lnTo>
                  <a:pt x="1279169" y="1325"/>
                </a:lnTo>
                <a:lnTo>
                  <a:pt x="1273000" y="5270"/>
                </a:lnTo>
                <a:lnTo>
                  <a:pt x="1268759" y="11215"/>
                </a:lnTo>
                <a:lnTo>
                  <a:pt x="1267079" y="18541"/>
                </a:lnTo>
                <a:lnTo>
                  <a:pt x="1268406" y="26009"/>
                </a:lnTo>
                <a:lnTo>
                  <a:pt x="1272365" y="32178"/>
                </a:lnTo>
                <a:lnTo>
                  <a:pt x="1278348" y="36419"/>
                </a:lnTo>
                <a:lnTo>
                  <a:pt x="1285748" y="38100"/>
                </a:lnTo>
                <a:lnTo>
                  <a:pt x="1347563" y="39464"/>
                </a:lnTo>
                <a:lnTo>
                  <a:pt x="1409192" y="5333"/>
                </a:lnTo>
                <a:lnTo>
                  <a:pt x="1450500" y="5333"/>
                </a:lnTo>
                <a:lnTo>
                  <a:pt x="1451483" y="3682"/>
                </a:lnTo>
                <a:lnTo>
                  <a:pt x="1286637" y="0"/>
                </a:lnTo>
                <a:close/>
              </a:path>
            </a:pathLst>
          </a:custGeom>
          <a:solidFill>
            <a:srgbClr val="0122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77311" y="4014215"/>
            <a:ext cx="1658112" cy="19507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89148" y="4203953"/>
            <a:ext cx="1233170" cy="1525270"/>
          </a:xfrm>
          <a:custGeom>
            <a:avLst/>
            <a:gdLst/>
            <a:ahLst/>
            <a:cxnLst/>
            <a:rect l="l" t="t" r="r" b="b"/>
            <a:pathLst>
              <a:path w="1233170" h="1525270">
                <a:moveTo>
                  <a:pt x="46608" y="1345946"/>
                </a:moveTo>
                <a:lnTo>
                  <a:pt x="0" y="1524927"/>
                </a:lnTo>
                <a:lnTo>
                  <a:pt x="45862" y="1507515"/>
                </a:lnTo>
                <a:lnTo>
                  <a:pt x="38481" y="1507515"/>
                </a:lnTo>
                <a:lnTo>
                  <a:pt x="8889" y="1483550"/>
                </a:lnTo>
                <a:lnTo>
                  <a:pt x="53241" y="1428711"/>
                </a:lnTo>
                <a:lnTo>
                  <a:pt x="62610" y="1367663"/>
                </a:lnTo>
                <a:lnTo>
                  <a:pt x="62218" y="1360090"/>
                </a:lnTo>
                <a:lnTo>
                  <a:pt x="59086" y="1353470"/>
                </a:lnTo>
                <a:lnTo>
                  <a:pt x="53717" y="1348517"/>
                </a:lnTo>
                <a:lnTo>
                  <a:pt x="46608" y="1345946"/>
                </a:lnTo>
                <a:close/>
              </a:path>
              <a:path w="1233170" h="1525270">
                <a:moveTo>
                  <a:pt x="53241" y="1428711"/>
                </a:moveTo>
                <a:lnTo>
                  <a:pt x="8889" y="1483550"/>
                </a:lnTo>
                <a:lnTo>
                  <a:pt x="38481" y="1507515"/>
                </a:lnTo>
                <a:lnTo>
                  <a:pt x="45845" y="1498409"/>
                </a:lnTo>
                <a:lnTo>
                  <a:pt x="42544" y="1498409"/>
                </a:lnTo>
                <a:lnTo>
                  <a:pt x="17018" y="1477721"/>
                </a:lnTo>
                <a:lnTo>
                  <a:pt x="47495" y="1466152"/>
                </a:lnTo>
                <a:lnTo>
                  <a:pt x="53241" y="1428711"/>
                </a:lnTo>
                <a:close/>
              </a:path>
              <a:path w="1233170" h="1525270">
                <a:moveTo>
                  <a:pt x="148153" y="1429538"/>
                </a:moveTo>
                <a:lnTo>
                  <a:pt x="140715" y="1430769"/>
                </a:lnTo>
                <a:lnTo>
                  <a:pt x="82761" y="1452766"/>
                </a:lnTo>
                <a:lnTo>
                  <a:pt x="38481" y="1507515"/>
                </a:lnTo>
                <a:lnTo>
                  <a:pt x="45862" y="1507515"/>
                </a:lnTo>
                <a:lnTo>
                  <a:pt x="154177" y="1466392"/>
                </a:lnTo>
                <a:lnTo>
                  <a:pt x="160619" y="1462362"/>
                </a:lnTo>
                <a:lnTo>
                  <a:pt x="164846" y="1456397"/>
                </a:lnTo>
                <a:lnTo>
                  <a:pt x="166500" y="1449290"/>
                </a:lnTo>
                <a:lnTo>
                  <a:pt x="165226" y="1441831"/>
                </a:lnTo>
                <a:lnTo>
                  <a:pt x="161218" y="1435425"/>
                </a:lnTo>
                <a:lnTo>
                  <a:pt x="155257" y="1431209"/>
                </a:lnTo>
                <a:lnTo>
                  <a:pt x="148153" y="1429538"/>
                </a:lnTo>
                <a:close/>
              </a:path>
              <a:path w="1233170" h="1525270">
                <a:moveTo>
                  <a:pt x="47495" y="1466152"/>
                </a:moveTo>
                <a:lnTo>
                  <a:pt x="17018" y="1477721"/>
                </a:lnTo>
                <a:lnTo>
                  <a:pt x="42544" y="1498409"/>
                </a:lnTo>
                <a:lnTo>
                  <a:pt x="47495" y="1466152"/>
                </a:lnTo>
                <a:close/>
              </a:path>
              <a:path w="1233170" h="1525270">
                <a:moveTo>
                  <a:pt x="82761" y="1452766"/>
                </a:moveTo>
                <a:lnTo>
                  <a:pt x="47495" y="1466152"/>
                </a:lnTo>
                <a:lnTo>
                  <a:pt x="42544" y="1498409"/>
                </a:lnTo>
                <a:lnTo>
                  <a:pt x="45845" y="1498409"/>
                </a:lnTo>
                <a:lnTo>
                  <a:pt x="82761" y="1452766"/>
                </a:lnTo>
                <a:close/>
              </a:path>
              <a:path w="1233170" h="1525270">
                <a:moveTo>
                  <a:pt x="1185673" y="58822"/>
                </a:moveTo>
                <a:lnTo>
                  <a:pt x="1150293" y="72262"/>
                </a:lnTo>
                <a:lnTo>
                  <a:pt x="53241" y="1428711"/>
                </a:lnTo>
                <a:lnTo>
                  <a:pt x="47495" y="1466152"/>
                </a:lnTo>
                <a:lnTo>
                  <a:pt x="82761" y="1452766"/>
                </a:lnTo>
                <a:lnTo>
                  <a:pt x="1179935" y="96229"/>
                </a:lnTo>
                <a:lnTo>
                  <a:pt x="1185673" y="58822"/>
                </a:lnTo>
                <a:close/>
              </a:path>
              <a:path w="1233170" h="1525270">
                <a:moveTo>
                  <a:pt x="1230483" y="17526"/>
                </a:moveTo>
                <a:lnTo>
                  <a:pt x="1194562" y="17526"/>
                </a:lnTo>
                <a:lnTo>
                  <a:pt x="1224279" y="41402"/>
                </a:lnTo>
                <a:lnTo>
                  <a:pt x="1179935" y="96229"/>
                </a:lnTo>
                <a:lnTo>
                  <a:pt x="1170559" y="157353"/>
                </a:lnTo>
                <a:lnTo>
                  <a:pt x="1170898" y="164925"/>
                </a:lnTo>
                <a:lnTo>
                  <a:pt x="1174035" y="171545"/>
                </a:lnTo>
                <a:lnTo>
                  <a:pt x="1179435" y="176498"/>
                </a:lnTo>
                <a:lnTo>
                  <a:pt x="1186561" y="179070"/>
                </a:lnTo>
                <a:lnTo>
                  <a:pt x="1194059" y="178732"/>
                </a:lnTo>
                <a:lnTo>
                  <a:pt x="1200642" y="175609"/>
                </a:lnTo>
                <a:lnTo>
                  <a:pt x="1205581" y="170247"/>
                </a:lnTo>
                <a:lnTo>
                  <a:pt x="1208151" y="163195"/>
                </a:lnTo>
                <a:lnTo>
                  <a:pt x="1230483" y="17526"/>
                </a:lnTo>
                <a:close/>
              </a:path>
              <a:path w="1233170" h="1525270">
                <a:moveTo>
                  <a:pt x="1205785" y="26543"/>
                </a:moveTo>
                <a:lnTo>
                  <a:pt x="1190625" y="26543"/>
                </a:lnTo>
                <a:lnTo>
                  <a:pt x="1216152" y="47244"/>
                </a:lnTo>
                <a:lnTo>
                  <a:pt x="1185673" y="58822"/>
                </a:lnTo>
                <a:lnTo>
                  <a:pt x="1179935" y="96229"/>
                </a:lnTo>
                <a:lnTo>
                  <a:pt x="1224279" y="41402"/>
                </a:lnTo>
                <a:lnTo>
                  <a:pt x="1205785" y="26543"/>
                </a:lnTo>
                <a:close/>
              </a:path>
              <a:path w="1233170" h="1525270">
                <a:moveTo>
                  <a:pt x="1233169" y="0"/>
                </a:moveTo>
                <a:lnTo>
                  <a:pt x="1078991" y="58547"/>
                </a:lnTo>
                <a:lnTo>
                  <a:pt x="1072550" y="62611"/>
                </a:lnTo>
                <a:lnTo>
                  <a:pt x="1068324" y="68580"/>
                </a:lnTo>
                <a:lnTo>
                  <a:pt x="1066669" y="75692"/>
                </a:lnTo>
                <a:lnTo>
                  <a:pt x="1067942" y="83185"/>
                </a:lnTo>
                <a:lnTo>
                  <a:pt x="1071951" y="89554"/>
                </a:lnTo>
                <a:lnTo>
                  <a:pt x="1077912" y="93757"/>
                </a:lnTo>
                <a:lnTo>
                  <a:pt x="1085016" y="95436"/>
                </a:lnTo>
                <a:lnTo>
                  <a:pt x="1092453" y="94234"/>
                </a:lnTo>
                <a:lnTo>
                  <a:pt x="1150293" y="72262"/>
                </a:lnTo>
                <a:lnTo>
                  <a:pt x="1194562" y="17526"/>
                </a:lnTo>
                <a:lnTo>
                  <a:pt x="1230483" y="17526"/>
                </a:lnTo>
                <a:lnTo>
                  <a:pt x="1233169" y="0"/>
                </a:lnTo>
                <a:close/>
              </a:path>
              <a:path w="1233170" h="1525270">
                <a:moveTo>
                  <a:pt x="1194562" y="17526"/>
                </a:moveTo>
                <a:lnTo>
                  <a:pt x="1150293" y="72262"/>
                </a:lnTo>
                <a:lnTo>
                  <a:pt x="1185673" y="58822"/>
                </a:lnTo>
                <a:lnTo>
                  <a:pt x="1190625" y="26543"/>
                </a:lnTo>
                <a:lnTo>
                  <a:pt x="1205785" y="26543"/>
                </a:lnTo>
                <a:lnTo>
                  <a:pt x="1194562" y="17526"/>
                </a:lnTo>
                <a:close/>
              </a:path>
              <a:path w="1233170" h="1525270">
                <a:moveTo>
                  <a:pt x="1190625" y="26543"/>
                </a:moveTo>
                <a:lnTo>
                  <a:pt x="1185673" y="58822"/>
                </a:lnTo>
                <a:lnTo>
                  <a:pt x="1216152" y="47244"/>
                </a:lnTo>
                <a:lnTo>
                  <a:pt x="1190625" y="26543"/>
                </a:lnTo>
                <a:close/>
              </a:path>
            </a:pathLst>
          </a:custGeom>
          <a:solidFill>
            <a:srgbClr val="0122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57998" y="5520156"/>
            <a:ext cx="1485264" cy="4210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600" y="4343349"/>
            <a:ext cx="1295400" cy="6701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064" y="3834879"/>
            <a:ext cx="776681" cy="70029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7839" y="5814999"/>
            <a:ext cx="1018578" cy="48112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9427" y="4830165"/>
            <a:ext cx="782358" cy="62219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57600" y="3166097"/>
            <a:ext cx="685800" cy="5824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25748" y="2759964"/>
            <a:ext cx="1075397" cy="381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6251" y="6392976"/>
            <a:ext cx="4006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94675" y="6392976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47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31214" y="2038392"/>
            <a:ext cx="1003632" cy="9319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42507" y="4553229"/>
            <a:ext cx="865771" cy="5881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013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Installers</a:t>
            </a:r>
            <a:r>
              <a:rPr spc="-50" dirty="0"/>
              <a:t> </a:t>
            </a:r>
            <a:r>
              <a:rPr spc="-10" dirty="0"/>
              <a:t>Tool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48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296" y="1628775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4">
                <a:moveTo>
                  <a:pt x="1668246" y="0"/>
                </a:moveTo>
                <a:lnTo>
                  <a:pt x="131889" y="0"/>
                </a:lnTo>
                <a:lnTo>
                  <a:pt x="90199" y="6724"/>
                </a:lnTo>
                <a:lnTo>
                  <a:pt x="53994" y="25452"/>
                </a:lnTo>
                <a:lnTo>
                  <a:pt x="25445" y="54013"/>
                </a:lnTo>
                <a:lnTo>
                  <a:pt x="6723" y="90237"/>
                </a:lnTo>
                <a:lnTo>
                  <a:pt x="0" y="131952"/>
                </a:lnTo>
                <a:lnTo>
                  <a:pt x="0" y="659511"/>
                </a:lnTo>
                <a:lnTo>
                  <a:pt x="6723" y="701164"/>
                </a:lnTo>
                <a:lnTo>
                  <a:pt x="25445" y="737350"/>
                </a:lnTo>
                <a:lnTo>
                  <a:pt x="53994" y="765892"/>
                </a:lnTo>
                <a:lnTo>
                  <a:pt x="90199" y="784613"/>
                </a:lnTo>
                <a:lnTo>
                  <a:pt x="131889" y="791337"/>
                </a:lnTo>
                <a:lnTo>
                  <a:pt x="1668246" y="791337"/>
                </a:lnTo>
                <a:lnTo>
                  <a:pt x="1709962" y="784613"/>
                </a:lnTo>
                <a:lnTo>
                  <a:pt x="1746185" y="765892"/>
                </a:lnTo>
                <a:lnTo>
                  <a:pt x="1774746" y="737350"/>
                </a:lnTo>
                <a:lnTo>
                  <a:pt x="1793474" y="701164"/>
                </a:lnTo>
                <a:lnTo>
                  <a:pt x="1800199" y="659511"/>
                </a:lnTo>
                <a:lnTo>
                  <a:pt x="1800199" y="131952"/>
                </a:lnTo>
                <a:lnTo>
                  <a:pt x="1793474" y="90237"/>
                </a:lnTo>
                <a:lnTo>
                  <a:pt x="1774746" y="54013"/>
                </a:lnTo>
                <a:lnTo>
                  <a:pt x="1746185" y="25452"/>
                </a:lnTo>
                <a:lnTo>
                  <a:pt x="1709962" y="6724"/>
                </a:lnTo>
                <a:lnTo>
                  <a:pt x="1668246" y="0"/>
                </a:lnTo>
                <a:close/>
              </a:path>
            </a:pathLst>
          </a:custGeom>
          <a:solidFill>
            <a:srgbClr val="DEE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296" y="1628775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4">
                <a:moveTo>
                  <a:pt x="0" y="131952"/>
                </a:moveTo>
                <a:lnTo>
                  <a:pt x="6723" y="90237"/>
                </a:lnTo>
                <a:lnTo>
                  <a:pt x="25445" y="54013"/>
                </a:lnTo>
                <a:lnTo>
                  <a:pt x="53994" y="25452"/>
                </a:lnTo>
                <a:lnTo>
                  <a:pt x="90199" y="6724"/>
                </a:lnTo>
                <a:lnTo>
                  <a:pt x="131889" y="0"/>
                </a:lnTo>
                <a:lnTo>
                  <a:pt x="1668246" y="0"/>
                </a:lnTo>
                <a:lnTo>
                  <a:pt x="1709962" y="6724"/>
                </a:lnTo>
                <a:lnTo>
                  <a:pt x="1746185" y="25452"/>
                </a:lnTo>
                <a:lnTo>
                  <a:pt x="1774746" y="54013"/>
                </a:lnTo>
                <a:lnTo>
                  <a:pt x="1793474" y="90237"/>
                </a:lnTo>
                <a:lnTo>
                  <a:pt x="1800199" y="131952"/>
                </a:lnTo>
                <a:lnTo>
                  <a:pt x="1800199" y="659511"/>
                </a:lnTo>
                <a:lnTo>
                  <a:pt x="1793474" y="701164"/>
                </a:lnTo>
                <a:lnTo>
                  <a:pt x="1774746" y="737350"/>
                </a:lnTo>
                <a:lnTo>
                  <a:pt x="1746185" y="765892"/>
                </a:lnTo>
                <a:lnTo>
                  <a:pt x="1709962" y="784613"/>
                </a:lnTo>
                <a:lnTo>
                  <a:pt x="1668246" y="791337"/>
                </a:lnTo>
                <a:lnTo>
                  <a:pt x="131889" y="791337"/>
                </a:lnTo>
                <a:lnTo>
                  <a:pt x="90199" y="784613"/>
                </a:lnTo>
                <a:lnTo>
                  <a:pt x="53994" y="765892"/>
                </a:lnTo>
                <a:lnTo>
                  <a:pt x="25445" y="737350"/>
                </a:lnTo>
                <a:lnTo>
                  <a:pt x="6723" y="701164"/>
                </a:lnTo>
                <a:lnTo>
                  <a:pt x="0" y="659511"/>
                </a:lnTo>
                <a:lnTo>
                  <a:pt x="0" y="131952"/>
                </a:lnTo>
                <a:close/>
              </a:path>
            </a:pathLst>
          </a:custGeom>
          <a:ln w="317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9170" y="1887092"/>
            <a:ext cx="1021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Planning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762" y="2688589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5">
                <a:moveTo>
                  <a:pt x="1668335" y="0"/>
                </a:moveTo>
                <a:lnTo>
                  <a:pt x="131889" y="0"/>
                </a:lnTo>
                <a:lnTo>
                  <a:pt x="90199" y="6723"/>
                </a:lnTo>
                <a:lnTo>
                  <a:pt x="53994" y="25444"/>
                </a:lnTo>
                <a:lnTo>
                  <a:pt x="25445" y="53986"/>
                </a:lnTo>
                <a:lnTo>
                  <a:pt x="6723" y="90172"/>
                </a:lnTo>
                <a:lnTo>
                  <a:pt x="0" y="131825"/>
                </a:lnTo>
                <a:lnTo>
                  <a:pt x="0" y="659384"/>
                </a:lnTo>
                <a:lnTo>
                  <a:pt x="6723" y="701099"/>
                </a:lnTo>
                <a:lnTo>
                  <a:pt x="25445" y="737323"/>
                </a:lnTo>
                <a:lnTo>
                  <a:pt x="53994" y="765884"/>
                </a:lnTo>
                <a:lnTo>
                  <a:pt x="90199" y="784612"/>
                </a:lnTo>
                <a:lnTo>
                  <a:pt x="131889" y="791337"/>
                </a:lnTo>
                <a:lnTo>
                  <a:pt x="1668335" y="791337"/>
                </a:lnTo>
                <a:lnTo>
                  <a:pt x="1709989" y="784612"/>
                </a:lnTo>
                <a:lnTo>
                  <a:pt x="1746175" y="765884"/>
                </a:lnTo>
                <a:lnTo>
                  <a:pt x="1774716" y="737323"/>
                </a:lnTo>
                <a:lnTo>
                  <a:pt x="1793437" y="701099"/>
                </a:lnTo>
                <a:lnTo>
                  <a:pt x="1800161" y="659384"/>
                </a:lnTo>
                <a:lnTo>
                  <a:pt x="1800161" y="131825"/>
                </a:lnTo>
                <a:lnTo>
                  <a:pt x="1793437" y="90172"/>
                </a:lnTo>
                <a:lnTo>
                  <a:pt x="1774716" y="53986"/>
                </a:lnTo>
                <a:lnTo>
                  <a:pt x="1746175" y="25444"/>
                </a:lnTo>
                <a:lnTo>
                  <a:pt x="1709989" y="6723"/>
                </a:lnTo>
                <a:lnTo>
                  <a:pt x="1668335" y="0"/>
                </a:lnTo>
                <a:close/>
              </a:path>
            </a:pathLst>
          </a:custGeom>
          <a:solidFill>
            <a:srgbClr val="DEE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762" y="2688589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5">
                <a:moveTo>
                  <a:pt x="0" y="131825"/>
                </a:moveTo>
                <a:lnTo>
                  <a:pt x="6723" y="90172"/>
                </a:lnTo>
                <a:lnTo>
                  <a:pt x="25445" y="53986"/>
                </a:lnTo>
                <a:lnTo>
                  <a:pt x="53994" y="25444"/>
                </a:lnTo>
                <a:lnTo>
                  <a:pt x="90199" y="6723"/>
                </a:lnTo>
                <a:lnTo>
                  <a:pt x="131889" y="0"/>
                </a:lnTo>
                <a:lnTo>
                  <a:pt x="1668335" y="0"/>
                </a:lnTo>
                <a:lnTo>
                  <a:pt x="1709989" y="6723"/>
                </a:lnTo>
                <a:lnTo>
                  <a:pt x="1746175" y="25444"/>
                </a:lnTo>
                <a:lnTo>
                  <a:pt x="1774716" y="53986"/>
                </a:lnTo>
                <a:lnTo>
                  <a:pt x="1793437" y="90172"/>
                </a:lnTo>
                <a:lnTo>
                  <a:pt x="1800161" y="131825"/>
                </a:lnTo>
                <a:lnTo>
                  <a:pt x="1800161" y="659384"/>
                </a:lnTo>
                <a:lnTo>
                  <a:pt x="1793437" y="701099"/>
                </a:lnTo>
                <a:lnTo>
                  <a:pt x="1774716" y="737323"/>
                </a:lnTo>
                <a:lnTo>
                  <a:pt x="1746175" y="765884"/>
                </a:lnTo>
                <a:lnTo>
                  <a:pt x="1709989" y="784612"/>
                </a:lnTo>
                <a:lnTo>
                  <a:pt x="1668335" y="791337"/>
                </a:lnTo>
                <a:lnTo>
                  <a:pt x="131889" y="791337"/>
                </a:lnTo>
                <a:lnTo>
                  <a:pt x="90199" y="784612"/>
                </a:lnTo>
                <a:lnTo>
                  <a:pt x="53994" y="765884"/>
                </a:lnTo>
                <a:lnTo>
                  <a:pt x="25445" y="737323"/>
                </a:lnTo>
                <a:lnTo>
                  <a:pt x="6723" y="701099"/>
                </a:lnTo>
                <a:lnTo>
                  <a:pt x="0" y="659384"/>
                </a:lnTo>
                <a:lnTo>
                  <a:pt x="0" y="131825"/>
                </a:lnTo>
                <a:close/>
              </a:path>
            </a:pathLst>
          </a:custGeom>
          <a:ln w="317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530" y="2942970"/>
            <a:ext cx="1348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I</a:t>
            </a:r>
            <a:r>
              <a:rPr sz="1600" b="1" dirty="0">
                <a:solidFill>
                  <a:srgbClr val="032B5F"/>
                </a:solidFill>
                <a:latin typeface="Verdana"/>
                <a:cs typeface="Verdana"/>
              </a:rPr>
              <a:t>n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tal</a:t>
            </a:r>
            <a:r>
              <a:rPr sz="1600" b="1" spc="-15" dirty="0">
                <a:solidFill>
                  <a:srgbClr val="032B5F"/>
                </a:solidFill>
                <a:latin typeface="Verdana"/>
                <a:cs typeface="Verdana"/>
              </a:rPr>
              <a:t>l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at</a:t>
            </a:r>
            <a:r>
              <a:rPr sz="1600" b="1" spc="-15" dirty="0">
                <a:solidFill>
                  <a:srgbClr val="032B5F"/>
                </a:solidFill>
                <a:latin typeface="Verdana"/>
                <a:cs typeface="Verdana"/>
              </a:rPr>
              <a:t>i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754" y="3744214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5">
                <a:moveTo>
                  <a:pt x="1668360" y="0"/>
                </a:moveTo>
                <a:lnTo>
                  <a:pt x="131889" y="0"/>
                </a:lnTo>
                <a:lnTo>
                  <a:pt x="90199" y="6723"/>
                </a:lnTo>
                <a:lnTo>
                  <a:pt x="53994" y="25444"/>
                </a:lnTo>
                <a:lnTo>
                  <a:pt x="25445" y="53986"/>
                </a:lnTo>
                <a:lnTo>
                  <a:pt x="6723" y="90172"/>
                </a:lnTo>
                <a:lnTo>
                  <a:pt x="0" y="131825"/>
                </a:lnTo>
                <a:lnTo>
                  <a:pt x="0" y="659384"/>
                </a:lnTo>
                <a:lnTo>
                  <a:pt x="6723" y="701099"/>
                </a:lnTo>
                <a:lnTo>
                  <a:pt x="25445" y="737323"/>
                </a:lnTo>
                <a:lnTo>
                  <a:pt x="53994" y="765884"/>
                </a:lnTo>
                <a:lnTo>
                  <a:pt x="90199" y="784612"/>
                </a:lnTo>
                <a:lnTo>
                  <a:pt x="131889" y="791337"/>
                </a:lnTo>
                <a:lnTo>
                  <a:pt x="1668360" y="791337"/>
                </a:lnTo>
                <a:lnTo>
                  <a:pt x="1710014" y="784612"/>
                </a:lnTo>
                <a:lnTo>
                  <a:pt x="1746200" y="765884"/>
                </a:lnTo>
                <a:lnTo>
                  <a:pt x="1774742" y="737323"/>
                </a:lnTo>
                <a:lnTo>
                  <a:pt x="1793463" y="701099"/>
                </a:lnTo>
                <a:lnTo>
                  <a:pt x="1800186" y="659384"/>
                </a:lnTo>
                <a:lnTo>
                  <a:pt x="1800186" y="131825"/>
                </a:lnTo>
                <a:lnTo>
                  <a:pt x="1793463" y="90172"/>
                </a:lnTo>
                <a:lnTo>
                  <a:pt x="1774742" y="53986"/>
                </a:lnTo>
                <a:lnTo>
                  <a:pt x="1746200" y="25444"/>
                </a:lnTo>
                <a:lnTo>
                  <a:pt x="1710014" y="6723"/>
                </a:lnTo>
                <a:lnTo>
                  <a:pt x="1668360" y="0"/>
                </a:lnTo>
                <a:close/>
              </a:path>
            </a:pathLst>
          </a:custGeom>
          <a:solidFill>
            <a:srgbClr val="DEE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754" y="3744214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5">
                <a:moveTo>
                  <a:pt x="0" y="131825"/>
                </a:moveTo>
                <a:lnTo>
                  <a:pt x="6723" y="90172"/>
                </a:lnTo>
                <a:lnTo>
                  <a:pt x="25445" y="53986"/>
                </a:lnTo>
                <a:lnTo>
                  <a:pt x="53994" y="25444"/>
                </a:lnTo>
                <a:lnTo>
                  <a:pt x="90199" y="6723"/>
                </a:lnTo>
                <a:lnTo>
                  <a:pt x="131889" y="0"/>
                </a:lnTo>
                <a:lnTo>
                  <a:pt x="1668360" y="0"/>
                </a:lnTo>
                <a:lnTo>
                  <a:pt x="1710014" y="6723"/>
                </a:lnTo>
                <a:lnTo>
                  <a:pt x="1746200" y="25444"/>
                </a:lnTo>
                <a:lnTo>
                  <a:pt x="1774742" y="53986"/>
                </a:lnTo>
                <a:lnTo>
                  <a:pt x="1793463" y="90172"/>
                </a:lnTo>
                <a:lnTo>
                  <a:pt x="1800186" y="131825"/>
                </a:lnTo>
                <a:lnTo>
                  <a:pt x="1800186" y="659384"/>
                </a:lnTo>
                <a:lnTo>
                  <a:pt x="1793463" y="701099"/>
                </a:lnTo>
                <a:lnTo>
                  <a:pt x="1774742" y="737323"/>
                </a:lnTo>
                <a:lnTo>
                  <a:pt x="1746200" y="765884"/>
                </a:lnTo>
                <a:lnTo>
                  <a:pt x="1710014" y="784612"/>
                </a:lnTo>
                <a:lnTo>
                  <a:pt x="1668360" y="791337"/>
                </a:lnTo>
                <a:lnTo>
                  <a:pt x="131889" y="791337"/>
                </a:lnTo>
                <a:lnTo>
                  <a:pt x="90199" y="784612"/>
                </a:lnTo>
                <a:lnTo>
                  <a:pt x="53994" y="765884"/>
                </a:lnTo>
                <a:lnTo>
                  <a:pt x="25445" y="737323"/>
                </a:lnTo>
                <a:lnTo>
                  <a:pt x="6723" y="701099"/>
                </a:lnTo>
                <a:lnTo>
                  <a:pt x="0" y="659384"/>
                </a:lnTo>
                <a:lnTo>
                  <a:pt x="0" y="131825"/>
                </a:lnTo>
                <a:close/>
              </a:path>
            </a:pathLst>
          </a:custGeom>
          <a:ln w="31749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7619" y="3997833"/>
            <a:ext cx="1755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Commissioning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541" y="4799838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5">
                <a:moveTo>
                  <a:pt x="1668335" y="0"/>
                </a:moveTo>
                <a:lnTo>
                  <a:pt x="131889" y="0"/>
                </a:lnTo>
                <a:lnTo>
                  <a:pt x="90199" y="6724"/>
                </a:lnTo>
                <a:lnTo>
                  <a:pt x="53994" y="25452"/>
                </a:lnTo>
                <a:lnTo>
                  <a:pt x="25445" y="54013"/>
                </a:lnTo>
                <a:lnTo>
                  <a:pt x="6723" y="90237"/>
                </a:lnTo>
                <a:lnTo>
                  <a:pt x="0" y="131953"/>
                </a:lnTo>
                <a:lnTo>
                  <a:pt x="0" y="659511"/>
                </a:lnTo>
                <a:lnTo>
                  <a:pt x="6723" y="701167"/>
                </a:lnTo>
                <a:lnTo>
                  <a:pt x="25445" y="737359"/>
                </a:lnTo>
                <a:lnTo>
                  <a:pt x="53994" y="765908"/>
                </a:lnTo>
                <a:lnTo>
                  <a:pt x="90199" y="784635"/>
                </a:lnTo>
                <a:lnTo>
                  <a:pt x="131889" y="791362"/>
                </a:lnTo>
                <a:lnTo>
                  <a:pt x="1668335" y="791362"/>
                </a:lnTo>
                <a:lnTo>
                  <a:pt x="1709989" y="784635"/>
                </a:lnTo>
                <a:lnTo>
                  <a:pt x="1746175" y="765908"/>
                </a:lnTo>
                <a:lnTo>
                  <a:pt x="1774716" y="737359"/>
                </a:lnTo>
                <a:lnTo>
                  <a:pt x="1793437" y="701167"/>
                </a:lnTo>
                <a:lnTo>
                  <a:pt x="1800161" y="659511"/>
                </a:lnTo>
                <a:lnTo>
                  <a:pt x="1800161" y="131953"/>
                </a:lnTo>
                <a:lnTo>
                  <a:pt x="1793437" y="90237"/>
                </a:lnTo>
                <a:lnTo>
                  <a:pt x="1774716" y="54013"/>
                </a:lnTo>
                <a:lnTo>
                  <a:pt x="1746175" y="25452"/>
                </a:lnTo>
                <a:lnTo>
                  <a:pt x="1709989" y="6724"/>
                </a:lnTo>
                <a:lnTo>
                  <a:pt x="1668335" y="0"/>
                </a:lnTo>
                <a:close/>
              </a:path>
            </a:pathLst>
          </a:custGeom>
          <a:solidFill>
            <a:srgbClr val="DEE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541" y="4799838"/>
            <a:ext cx="1800225" cy="791845"/>
          </a:xfrm>
          <a:custGeom>
            <a:avLst/>
            <a:gdLst/>
            <a:ahLst/>
            <a:cxnLst/>
            <a:rect l="l" t="t" r="r" b="b"/>
            <a:pathLst>
              <a:path w="1800225" h="791845">
                <a:moveTo>
                  <a:pt x="0" y="131953"/>
                </a:moveTo>
                <a:lnTo>
                  <a:pt x="6723" y="90237"/>
                </a:lnTo>
                <a:lnTo>
                  <a:pt x="25445" y="54013"/>
                </a:lnTo>
                <a:lnTo>
                  <a:pt x="53994" y="25452"/>
                </a:lnTo>
                <a:lnTo>
                  <a:pt x="90199" y="6724"/>
                </a:lnTo>
                <a:lnTo>
                  <a:pt x="131889" y="0"/>
                </a:lnTo>
                <a:lnTo>
                  <a:pt x="1668335" y="0"/>
                </a:lnTo>
                <a:lnTo>
                  <a:pt x="1709989" y="6724"/>
                </a:lnTo>
                <a:lnTo>
                  <a:pt x="1746175" y="25452"/>
                </a:lnTo>
                <a:lnTo>
                  <a:pt x="1774716" y="54013"/>
                </a:lnTo>
                <a:lnTo>
                  <a:pt x="1793437" y="90237"/>
                </a:lnTo>
                <a:lnTo>
                  <a:pt x="1800161" y="131953"/>
                </a:lnTo>
                <a:lnTo>
                  <a:pt x="1800161" y="659511"/>
                </a:lnTo>
                <a:lnTo>
                  <a:pt x="1793437" y="701167"/>
                </a:lnTo>
                <a:lnTo>
                  <a:pt x="1774716" y="737359"/>
                </a:lnTo>
                <a:lnTo>
                  <a:pt x="1746175" y="765908"/>
                </a:lnTo>
                <a:lnTo>
                  <a:pt x="1709989" y="784635"/>
                </a:lnTo>
                <a:lnTo>
                  <a:pt x="1668335" y="791362"/>
                </a:lnTo>
                <a:lnTo>
                  <a:pt x="131889" y="791362"/>
                </a:lnTo>
                <a:lnTo>
                  <a:pt x="90199" y="784635"/>
                </a:lnTo>
                <a:lnTo>
                  <a:pt x="53994" y="765908"/>
                </a:lnTo>
                <a:lnTo>
                  <a:pt x="25445" y="737359"/>
                </a:lnTo>
                <a:lnTo>
                  <a:pt x="6723" y="701167"/>
                </a:lnTo>
                <a:lnTo>
                  <a:pt x="0" y="659511"/>
                </a:lnTo>
                <a:lnTo>
                  <a:pt x="0" y="131953"/>
                </a:lnTo>
                <a:close/>
              </a:path>
            </a:pathLst>
          </a:custGeom>
          <a:ln w="3175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3656" y="5058917"/>
            <a:ext cx="1762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Documentation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9850" y="2419857"/>
            <a:ext cx="95250" cy="269240"/>
          </a:xfrm>
          <a:custGeom>
            <a:avLst/>
            <a:gdLst/>
            <a:ahLst/>
            <a:cxnLst/>
            <a:rect l="l" t="t" r="r" b="b"/>
            <a:pathLst>
              <a:path w="95250" h="269239">
                <a:moveTo>
                  <a:pt x="0" y="172592"/>
                </a:moveTo>
                <a:lnTo>
                  <a:pt x="46024" y="268731"/>
                </a:lnTo>
                <a:lnTo>
                  <a:pt x="87180" y="189611"/>
                </a:lnTo>
                <a:lnTo>
                  <a:pt x="63169" y="189611"/>
                </a:lnTo>
                <a:lnTo>
                  <a:pt x="31419" y="189102"/>
                </a:lnTo>
                <a:lnTo>
                  <a:pt x="31698" y="173142"/>
                </a:lnTo>
                <a:lnTo>
                  <a:pt x="0" y="172592"/>
                </a:lnTo>
                <a:close/>
              </a:path>
              <a:path w="95250" h="269239">
                <a:moveTo>
                  <a:pt x="31698" y="173142"/>
                </a:moveTo>
                <a:lnTo>
                  <a:pt x="31419" y="189102"/>
                </a:lnTo>
                <a:lnTo>
                  <a:pt x="63169" y="189611"/>
                </a:lnTo>
                <a:lnTo>
                  <a:pt x="63447" y="173693"/>
                </a:lnTo>
                <a:lnTo>
                  <a:pt x="31698" y="173142"/>
                </a:lnTo>
                <a:close/>
              </a:path>
              <a:path w="95250" h="269239">
                <a:moveTo>
                  <a:pt x="63447" y="173693"/>
                </a:moveTo>
                <a:lnTo>
                  <a:pt x="63169" y="189611"/>
                </a:lnTo>
                <a:lnTo>
                  <a:pt x="87180" y="189611"/>
                </a:lnTo>
                <a:lnTo>
                  <a:pt x="95173" y="174243"/>
                </a:lnTo>
                <a:lnTo>
                  <a:pt x="63447" y="173693"/>
                </a:lnTo>
                <a:close/>
              </a:path>
              <a:path w="95250" h="269239">
                <a:moveTo>
                  <a:pt x="34721" y="0"/>
                </a:moveTo>
                <a:lnTo>
                  <a:pt x="31698" y="173142"/>
                </a:lnTo>
                <a:lnTo>
                  <a:pt x="63447" y="173693"/>
                </a:lnTo>
                <a:lnTo>
                  <a:pt x="66471" y="507"/>
                </a:lnTo>
                <a:lnTo>
                  <a:pt x="34721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015" y="3479291"/>
            <a:ext cx="95250" cy="265430"/>
          </a:xfrm>
          <a:custGeom>
            <a:avLst/>
            <a:gdLst/>
            <a:ahLst/>
            <a:cxnLst/>
            <a:rect l="l" t="t" r="r" b="b"/>
            <a:pathLst>
              <a:path w="95250" h="265429">
                <a:moveTo>
                  <a:pt x="31674" y="170266"/>
                </a:moveTo>
                <a:lnTo>
                  <a:pt x="0" y="171323"/>
                </a:lnTo>
                <a:lnTo>
                  <a:pt x="50876" y="264922"/>
                </a:lnTo>
                <a:lnTo>
                  <a:pt x="86997" y="186055"/>
                </a:lnTo>
                <a:lnTo>
                  <a:pt x="32207" y="186055"/>
                </a:lnTo>
                <a:lnTo>
                  <a:pt x="31674" y="170266"/>
                </a:lnTo>
                <a:close/>
              </a:path>
              <a:path w="95250" h="265429">
                <a:moveTo>
                  <a:pt x="63424" y="169207"/>
                </a:moveTo>
                <a:lnTo>
                  <a:pt x="31674" y="170266"/>
                </a:lnTo>
                <a:lnTo>
                  <a:pt x="32207" y="186055"/>
                </a:lnTo>
                <a:lnTo>
                  <a:pt x="63957" y="185039"/>
                </a:lnTo>
                <a:lnTo>
                  <a:pt x="63424" y="169207"/>
                </a:lnTo>
                <a:close/>
              </a:path>
              <a:path w="95250" h="265429">
                <a:moveTo>
                  <a:pt x="95199" y="168148"/>
                </a:moveTo>
                <a:lnTo>
                  <a:pt x="63424" y="169207"/>
                </a:lnTo>
                <a:lnTo>
                  <a:pt x="63957" y="185039"/>
                </a:lnTo>
                <a:lnTo>
                  <a:pt x="32207" y="186055"/>
                </a:lnTo>
                <a:lnTo>
                  <a:pt x="86997" y="186055"/>
                </a:lnTo>
                <a:lnTo>
                  <a:pt x="95199" y="168148"/>
                </a:lnTo>
                <a:close/>
              </a:path>
              <a:path w="95250" h="265429">
                <a:moveTo>
                  <a:pt x="57734" y="0"/>
                </a:moveTo>
                <a:lnTo>
                  <a:pt x="25971" y="1143"/>
                </a:lnTo>
                <a:lnTo>
                  <a:pt x="31674" y="170266"/>
                </a:lnTo>
                <a:lnTo>
                  <a:pt x="63424" y="169207"/>
                </a:lnTo>
                <a:lnTo>
                  <a:pt x="57734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7724" y="4535551"/>
            <a:ext cx="95885" cy="264795"/>
          </a:xfrm>
          <a:custGeom>
            <a:avLst/>
            <a:gdLst/>
            <a:ahLst/>
            <a:cxnLst/>
            <a:rect l="l" t="t" r="r" b="b"/>
            <a:pathLst>
              <a:path w="95884" h="264795">
                <a:moveTo>
                  <a:pt x="31756" y="169079"/>
                </a:moveTo>
                <a:lnTo>
                  <a:pt x="0" y="169163"/>
                </a:lnTo>
                <a:lnTo>
                  <a:pt x="47929" y="264287"/>
                </a:lnTo>
                <a:lnTo>
                  <a:pt x="87289" y="185038"/>
                </a:lnTo>
                <a:lnTo>
                  <a:pt x="31800" y="185038"/>
                </a:lnTo>
                <a:lnTo>
                  <a:pt x="31756" y="169079"/>
                </a:lnTo>
                <a:close/>
              </a:path>
              <a:path w="95884" h="264795">
                <a:moveTo>
                  <a:pt x="63507" y="168994"/>
                </a:moveTo>
                <a:lnTo>
                  <a:pt x="31756" y="169079"/>
                </a:lnTo>
                <a:lnTo>
                  <a:pt x="31800" y="185038"/>
                </a:lnTo>
                <a:lnTo>
                  <a:pt x="63550" y="184912"/>
                </a:lnTo>
                <a:lnTo>
                  <a:pt x="63507" y="168994"/>
                </a:lnTo>
                <a:close/>
              </a:path>
              <a:path w="95884" h="264795">
                <a:moveTo>
                  <a:pt x="95300" y="168910"/>
                </a:moveTo>
                <a:lnTo>
                  <a:pt x="63507" y="168994"/>
                </a:lnTo>
                <a:lnTo>
                  <a:pt x="63550" y="184912"/>
                </a:lnTo>
                <a:lnTo>
                  <a:pt x="31800" y="185038"/>
                </a:lnTo>
                <a:lnTo>
                  <a:pt x="87289" y="185038"/>
                </a:lnTo>
                <a:lnTo>
                  <a:pt x="95300" y="168910"/>
                </a:lnTo>
                <a:close/>
              </a:path>
              <a:path w="95884" h="264795">
                <a:moveTo>
                  <a:pt x="63042" y="0"/>
                </a:moveTo>
                <a:lnTo>
                  <a:pt x="31292" y="0"/>
                </a:lnTo>
                <a:lnTo>
                  <a:pt x="31756" y="169079"/>
                </a:lnTo>
                <a:lnTo>
                  <a:pt x="63507" y="168994"/>
                </a:lnTo>
                <a:lnTo>
                  <a:pt x="63042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5989" y="4837176"/>
            <a:ext cx="714375" cy="716915"/>
          </a:xfrm>
          <a:custGeom>
            <a:avLst/>
            <a:gdLst/>
            <a:ahLst/>
            <a:cxnLst/>
            <a:rect l="l" t="t" r="r" b="b"/>
            <a:pathLst>
              <a:path w="714375" h="716914">
                <a:moveTo>
                  <a:pt x="356997" y="0"/>
                </a:moveTo>
                <a:lnTo>
                  <a:pt x="308540" y="3270"/>
                </a:lnTo>
                <a:lnTo>
                  <a:pt x="262069" y="12798"/>
                </a:lnTo>
                <a:lnTo>
                  <a:pt x="218009" y="28156"/>
                </a:lnTo>
                <a:lnTo>
                  <a:pt x="176783" y="48918"/>
                </a:lnTo>
                <a:lnTo>
                  <a:pt x="138818" y="74658"/>
                </a:lnTo>
                <a:lnTo>
                  <a:pt x="104536" y="104949"/>
                </a:lnTo>
                <a:lnTo>
                  <a:pt x="74364" y="139365"/>
                </a:lnTo>
                <a:lnTo>
                  <a:pt x="48725" y="177480"/>
                </a:lnTo>
                <a:lnTo>
                  <a:pt x="28045" y="218866"/>
                </a:lnTo>
                <a:lnTo>
                  <a:pt x="12747" y="263098"/>
                </a:lnTo>
                <a:lnTo>
                  <a:pt x="3257" y="309749"/>
                </a:lnTo>
                <a:lnTo>
                  <a:pt x="0" y="358394"/>
                </a:lnTo>
                <a:lnTo>
                  <a:pt x="3257" y="407008"/>
                </a:lnTo>
                <a:lnTo>
                  <a:pt x="12747" y="453635"/>
                </a:lnTo>
                <a:lnTo>
                  <a:pt x="28045" y="497847"/>
                </a:lnTo>
                <a:lnTo>
                  <a:pt x="48725" y="539218"/>
                </a:lnTo>
                <a:lnTo>
                  <a:pt x="74364" y="577320"/>
                </a:lnTo>
                <a:lnTo>
                  <a:pt x="104536" y="611727"/>
                </a:lnTo>
                <a:lnTo>
                  <a:pt x="138818" y="642011"/>
                </a:lnTo>
                <a:lnTo>
                  <a:pt x="176784" y="667747"/>
                </a:lnTo>
                <a:lnTo>
                  <a:pt x="218009" y="688506"/>
                </a:lnTo>
                <a:lnTo>
                  <a:pt x="262069" y="703863"/>
                </a:lnTo>
                <a:lnTo>
                  <a:pt x="308540" y="713390"/>
                </a:lnTo>
                <a:lnTo>
                  <a:pt x="356997" y="716661"/>
                </a:lnTo>
                <a:lnTo>
                  <a:pt x="405455" y="713390"/>
                </a:lnTo>
                <a:lnTo>
                  <a:pt x="451933" y="703863"/>
                </a:lnTo>
                <a:lnTo>
                  <a:pt x="496004" y="688506"/>
                </a:lnTo>
                <a:lnTo>
                  <a:pt x="537242" y="667747"/>
                </a:lnTo>
                <a:lnTo>
                  <a:pt x="575223" y="642011"/>
                </a:lnTo>
                <a:lnTo>
                  <a:pt x="609520" y="611727"/>
                </a:lnTo>
                <a:lnTo>
                  <a:pt x="639708" y="577320"/>
                </a:lnTo>
                <a:lnTo>
                  <a:pt x="665362" y="539218"/>
                </a:lnTo>
                <a:lnTo>
                  <a:pt x="686055" y="497847"/>
                </a:lnTo>
                <a:lnTo>
                  <a:pt x="701363" y="453635"/>
                </a:lnTo>
                <a:lnTo>
                  <a:pt x="710860" y="407008"/>
                </a:lnTo>
                <a:lnTo>
                  <a:pt x="714121" y="358394"/>
                </a:lnTo>
                <a:lnTo>
                  <a:pt x="710860" y="309749"/>
                </a:lnTo>
                <a:lnTo>
                  <a:pt x="701363" y="263098"/>
                </a:lnTo>
                <a:lnTo>
                  <a:pt x="686055" y="218866"/>
                </a:lnTo>
                <a:lnTo>
                  <a:pt x="665362" y="177480"/>
                </a:lnTo>
                <a:lnTo>
                  <a:pt x="639708" y="139365"/>
                </a:lnTo>
                <a:lnTo>
                  <a:pt x="609520" y="104949"/>
                </a:lnTo>
                <a:lnTo>
                  <a:pt x="575223" y="74658"/>
                </a:lnTo>
                <a:lnTo>
                  <a:pt x="537242" y="48918"/>
                </a:lnTo>
                <a:lnTo>
                  <a:pt x="496004" y="28156"/>
                </a:lnTo>
                <a:lnTo>
                  <a:pt x="451933" y="12798"/>
                </a:lnTo>
                <a:lnTo>
                  <a:pt x="405455" y="3270"/>
                </a:lnTo>
                <a:lnTo>
                  <a:pt x="356997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1475" y="5051044"/>
            <a:ext cx="303530" cy="74930"/>
          </a:xfrm>
          <a:custGeom>
            <a:avLst/>
            <a:gdLst/>
            <a:ahLst/>
            <a:cxnLst/>
            <a:rect l="l" t="t" r="r" b="b"/>
            <a:pathLst>
              <a:path w="303530" h="74929">
                <a:moveTo>
                  <a:pt x="37083" y="0"/>
                </a:moveTo>
                <a:lnTo>
                  <a:pt x="22663" y="2940"/>
                </a:lnTo>
                <a:lnTo>
                  <a:pt x="10874" y="10953"/>
                </a:lnTo>
                <a:lnTo>
                  <a:pt x="2919" y="22824"/>
                </a:lnTo>
                <a:lnTo>
                  <a:pt x="0" y="37337"/>
                </a:lnTo>
                <a:lnTo>
                  <a:pt x="2919" y="51851"/>
                </a:lnTo>
                <a:lnTo>
                  <a:pt x="10874" y="63722"/>
                </a:lnTo>
                <a:lnTo>
                  <a:pt x="22663" y="71735"/>
                </a:lnTo>
                <a:lnTo>
                  <a:pt x="37083" y="74675"/>
                </a:lnTo>
                <a:lnTo>
                  <a:pt x="51577" y="71735"/>
                </a:lnTo>
                <a:lnTo>
                  <a:pt x="63404" y="63722"/>
                </a:lnTo>
                <a:lnTo>
                  <a:pt x="71373" y="51851"/>
                </a:lnTo>
                <a:lnTo>
                  <a:pt x="74294" y="37337"/>
                </a:lnTo>
                <a:lnTo>
                  <a:pt x="71374" y="22824"/>
                </a:lnTo>
                <a:lnTo>
                  <a:pt x="63404" y="10953"/>
                </a:lnTo>
                <a:lnTo>
                  <a:pt x="51577" y="2940"/>
                </a:lnTo>
                <a:lnTo>
                  <a:pt x="37083" y="0"/>
                </a:lnTo>
                <a:close/>
              </a:path>
              <a:path w="303530" h="74929">
                <a:moveTo>
                  <a:pt x="265938" y="0"/>
                </a:moveTo>
                <a:lnTo>
                  <a:pt x="251444" y="2940"/>
                </a:lnTo>
                <a:lnTo>
                  <a:pt x="239617" y="10953"/>
                </a:lnTo>
                <a:lnTo>
                  <a:pt x="231647" y="22824"/>
                </a:lnTo>
                <a:lnTo>
                  <a:pt x="228726" y="37337"/>
                </a:lnTo>
                <a:lnTo>
                  <a:pt x="231647" y="51851"/>
                </a:lnTo>
                <a:lnTo>
                  <a:pt x="239617" y="63722"/>
                </a:lnTo>
                <a:lnTo>
                  <a:pt x="251444" y="71735"/>
                </a:lnTo>
                <a:lnTo>
                  <a:pt x="265938" y="74675"/>
                </a:lnTo>
                <a:lnTo>
                  <a:pt x="280431" y="71735"/>
                </a:lnTo>
                <a:lnTo>
                  <a:pt x="292258" y="63722"/>
                </a:lnTo>
                <a:lnTo>
                  <a:pt x="300227" y="51851"/>
                </a:lnTo>
                <a:lnTo>
                  <a:pt x="303149" y="37337"/>
                </a:lnTo>
                <a:lnTo>
                  <a:pt x="300228" y="22824"/>
                </a:lnTo>
                <a:lnTo>
                  <a:pt x="292258" y="10953"/>
                </a:lnTo>
                <a:lnTo>
                  <a:pt x="280431" y="2940"/>
                </a:lnTo>
                <a:lnTo>
                  <a:pt x="265938" y="0"/>
                </a:lnTo>
                <a:close/>
              </a:path>
            </a:pathLst>
          </a:custGeom>
          <a:solidFill>
            <a:srgbClr val="799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6712" y="5046281"/>
            <a:ext cx="83819" cy="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5439" y="5046281"/>
            <a:ext cx="83947" cy="8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69438" y="5351779"/>
            <a:ext cx="386715" cy="66040"/>
          </a:xfrm>
          <a:custGeom>
            <a:avLst/>
            <a:gdLst/>
            <a:ahLst/>
            <a:cxnLst/>
            <a:rect l="l" t="t" r="r" b="b"/>
            <a:pathLst>
              <a:path w="386714" h="66039">
                <a:moveTo>
                  <a:pt x="0" y="0"/>
                </a:moveTo>
                <a:lnTo>
                  <a:pt x="43005" y="26340"/>
                </a:lnTo>
                <a:lnTo>
                  <a:pt x="86001" y="46096"/>
                </a:lnTo>
                <a:lnTo>
                  <a:pt x="128984" y="59266"/>
                </a:lnTo>
                <a:lnTo>
                  <a:pt x="171956" y="65851"/>
                </a:lnTo>
                <a:lnTo>
                  <a:pt x="214913" y="65851"/>
                </a:lnTo>
                <a:lnTo>
                  <a:pt x="257857" y="59266"/>
                </a:lnTo>
                <a:lnTo>
                  <a:pt x="300784" y="46096"/>
                </a:lnTo>
                <a:lnTo>
                  <a:pt x="343695" y="26340"/>
                </a:lnTo>
                <a:lnTo>
                  <a:pt x="386588" y="0"/>
                </a:lnTo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5989" y="4837176"/>
            <a:ext cx="714375" cy="716915"/>
          </a:xfrm>
          <a:custGeom>
            <a:avLst/>
            <a:gdLst/>
            <a:ahLst/>
            <a:cxnLst/>
            <a:rect l="l" t="t" r="r" b="b"/>
            <a:pathLst>
              <a:path w="714375" h="716914">
                <a:moveTo>
                  <a:pt x="0" y="358394"/>
                </a:moveTo>
                <a:lnTo>
                  <a:pt x="3257" y="309749"/>
                </a:lnTo>
                <a:lnTo>
                  <a:pt x="12747" y="263098"/>
                </a:lnTo>
                <a:lnTo>
                  <a:pt x="28045" y="218866"/>
                </a:lnTo>
                <a:lnTo>
                  <a:pt x="48725" y="177480"/>
                </a:lnTo>
                <a:lnTo>
                  <a:pt x="74364" y="139365"/>
                </a:lnTo>
                <a:lnTo>
                  <a:pt x="104536" y="104949"/>
                </a:lnTo>
                <a:lnTo>
                  <a:pt x="138818" y="74658"/>
                </a:lnTo>
                <a:lnTo>
                  <a:pt x="176783" y="48918"/>
                </a:lnTo>
                <a:lnTo>
                  <a:pt x="218009" y="28156"/>
                </a:lnTo>
                <a:lnTo>
                  <a:pt x="262069" y="12798"/>
                </a:lnTo>
                <a:lnTo>
                  <a:pt x="308540" y="3270"/>
                </a:lnTo>
                <a:lnTo>
                  <a:pt x="356997" y="0"/>
                </a:lnTo>
                <a:lnTo>
                  <a:pt x="405455" y="3270"/>
                </a:lnTo>
                <a:lnTo>
                  <a:pt x="451933" y="12798"/>
                </a:lnTo>
                <a:lnTo>
                  <a:pt x="496004" y="28156"/>
                </a:lnTo>
                <a:lnTo>
                  <a:pt x="537242" y="48918"/>
                </a:lnTo>
                <a:lnTo>
                  <a:pt x="575223" y="74658"/>
                </a:lnTo>
                <a:lnTo>
                  <a:pt x="609520" y="104949"/>
                </a:lnTo>
                <a:lnTo>
                  <a:pt x="639708" y="139365"/>
                </a:lnTo>
                <a:lnTo>
                  <a:pt x="665362" y="177480"/>
                </a:lnTo>
                <a:lnTo>
                  <a:pt x="686055" y="218866"/>
                </a:lnTo>
                <a:lnTo>
                  <a:pt x="701363" y="263098"/>
                </a:lnTo>
                <a:lnTo>
                  <a:pt x="710860" y="309749"/>
                </a:lnTo>
                <a:lnTo>
                  <a:pt x="714121" y="358394"/>
                </a:lnTo>
                <a:lnTo>
                  <a:pt x="710860" y="407008"/>
                </a:lnTo>
                <a:lnTo>
                  <a:pt x="701363" y="453635"/>
                </a:lnTo>
                <a:lnTo>
                  <a:pt x="686055" y="497847"/>
                </a:lnTo>
                <a:lnTo>
                  <a:pt x="665362" y="539218"/>
                </a:lnTo>
                <a:lnTo>
                  <a:pt x="639708" y="577320"/>
                </a:lnTo>
                <a:lnTo>
                  <a:pt x="609520" y="611727"/>
                </a:lnTo>
                <a:lnTo>
                  <a:pt x="575223" y="642011"/>
                </a:lnTo>
                <a:lnTo>
                  <a:pt x="537242" y="667747"/>
                </a:lnTo>
                <a:lnTo>
                  <a:pt x="496004" y="688506"/>
                </a:lnTo>
                <a:lnTo>
                  <a:pt x="451933" y="703863"/>
                </a:lnTo>
                <a:lnTo>
                  <a:pt x="405455" y="713390"/>
                </a:lnTo>
                <a:lnTo>
                  <a:pt x="356997" y="716661"/>
                </a:lnTo>
                <a:lnTo>
                  <a:pt x="308540" y="713390"/>
                </a:lnTo>
                <a:lnTo>
                  <a:pt x="262069" y="703863"/>
                </a:lnTo>
                <a:lnTo>
                  <a:pt x="218009" y="688506"/>
                </a:lnTo>
                <a:lnTo>
                  <a:pt x="176783" y="667747"/>
                </a:lnTo>
                <a:lnTo>
                  <a:pt x="138818" y="642011"/>
                </a:lnTo>
                <a:lnTo>
                  <a:pt x="104536" y="611727"/>
                </a:lnTo>
                <a:lnTo>
                  <a:pt x="74364" y="577320"/>
                </a:lnTo>
                <a:lnTo>
                  <a:pt x="48725" y="539218"/>
                </a:lnTo>
                <a:lnTo>
                  <a:pt x="28045" y="497847"/>
                </a:lnTo>
                <a:lnTo>
                  <a:pt x="12747" y="453635"/>
                </a:lnTo>
                <a:lnTo>
                  <a:pt x="3257" y="407008"/>
                </a:lnTo>
                <a:lnTo>
                  <a:pt x="0" y="358394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56663" y="5147945"/>
            <a:ext cx="449580" cy="95250"/>
          </a:xfrm>
          <a:custGeom>
            <a:avLst/>
            <a:gdLst/>
            <a:ahLst/>
            <a:cxnLst/>
            <a:rect l="l" t="t" r="r" b="b"/>
            <a:pathLst>
              <a:path w="449580" h="95250">
                <a:moveTo>
                  <a:pt x="354075" y="0"/>
                </a:moveTo>
                <a:lnTo>
                  <a:pt x="354075" y="95249"/>
                </a:lnTo>
                <a:lnTo>
                  <a:pt x="417575" y="63499"/>
                </a:lnTo>
                <a:lnTo>
                  <a:pt x="369950" y="63499"/>
                </a:lnTo>
                <a:lnTo>
                  <a:pt x="369950" y="31749"/>
                </a:lnTo>
                <a:lnTo>
                  <a:pt x="417575" y="31749"/>
                </a:lnTo>
                <a:lnTo>
                  <a:pt x="354075" y="0"/>
                </a:lnTo>
                <a:close/>
              </a:path>
              <a:path w="449580" h="95250">
                <a:moveTo>
                  <a:pt x="354075" y="31749"/>
                </a:moveTo>
                <a:lnTo>
                  <a:pt x="0" y="31749"/>
                </a:lnTo>
                <a:lnTo>
                  <a:pt x="0" y="63499"/>
                </a:lnTo>
                <a:lnTo>
                  <a:pt x="354075" y="63499"/>
                </a:lnTo>
                <a:lnTo>
                  <a:pt x="354075" y="31749"/>
                </a:lnTo>
                <a:close/>
              </a:path>
              <a:path w="449580" h="95250">
                <a:moveTo>
                  <a:pt x="417575" y="31749"/>
                </a:moveTo>
                <a:lnTo>
                  <a:pt x="369950" y="31749"/>
                </a:lnTo>
                <a:lnTo>
                  <a:pt x="369950" y="63499"/>
                </a:lnTo>
                <a:lnTo>
                  <a:pt x="417575" y="63499"/>
                </a:lnTo>
                <a:lnTo>
                  <a:pt x="449325" y="47624"/>
                </a:lnTo>
                <a:lnTo>
                  <a:pt x="417575" y="31749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6251" y="6392976"/>
            <a:ext cx="5354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ReCOM &amp; Installers Tool – Wireless Congress 2016 |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Thomas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Rieder – ViCOS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GmbH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2016-11-09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71113" y="1880997"/>
            <a:ext cx="1400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32B5F"/>
                </a:solidFill>
                <a:latin typeface="Verdana"/>
                <a:cs typeface="Verdana"/>
              </a:rPr>
              <a:t>Key</a:t>
            </a:r>
            <a:r>
              <a:rPr sz="1600" spc="-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features: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8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970" algn="l"/>
              </a:tabLst>
            </a:pPr>
            <a:r>
              <a:rPr spc="-5" dirty="0"/>
              <a:t>Precise </a:t>
            </a:r>
            <a:r>
              <a:rPr dirty="0"/>
              <a:t>end </a:t>
            </a:r>
            <a:r>
              <a:rPr spc="-5" dirty="0"/>
              <a:t>application identification </a:t>
            </a:r>
            <a:r>
              <a:rPr dirty="0"/>
              <a:t>- </a:t>
            </a:r>
            <a:r>
              <a:rPr spc="-5" dirty="0"/>
              <a:t>Product</a:t>
            </a:r>
            <a:r>
              <a:rPr spc="25" dirty="0"/>
              <a:t> </a:t>
            </a:r>
            <a:r>
              <a:rPr spc="-5" dirty="0"/>
              <a:t>label</a:t>
            </a:r>
          </a:p>
          <a:p>
            <a:pPr marL="267335" indent="-25527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970" algn="l"/>
              </a:tabLst>
            </a:pPr>
            <a:r>
              <a:rPr spc="-5" dirty="0"/>
              <a:t>Electronic data</a:t>
            </a:r>
            <a:r>
              <a:rPr spc="45" dirty="0"/>
              <a:t> </a:t>
            </a:r>
            <a:r>
              <a:rPr spc="-5" dirty="0"/>
              <a:t>sheet</a:t>
            </a:r>
          </a:p>
          <a:p>
            <a:pPr marL="267335" indent="-25527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970" algn="l"/>
              </a:tabLst>
            </a:pPr>
            <a:r>
              <a:rPr spc="-5" dirty="0"/>
              <a:t>Device complies </a:t>
            </a:r>
            <a:r>
              <a:rPr spc="-10" dirty="0"/>
              <a:t>with </a:t>
            </a:r>
            <a:r>
              <a:rPr spc="-5" dirty="0"/>
              <a:t>certification </a:t>
            </a:r>
            <a:r>
              <a:rPr dirty="0"/>
              <a:t>and </a:t>
            </a:r>
            <a:r>
              <a:rPr spc="-5" dirty="0"/>
              <a:t>IoT</a:t>
            </a:r>
            <a:r>
              <a:rPr spc="90" dirty="0"/>
              <a:t> </a:t>
            </a:r>
            <a:r>
              <a:rPr spc="-10" dirty="0"/>
              <a:t>ideas</a:t>
            </a:r>
          </a:p>
          <a:p>
            <a:pPr marL="700405" lvl="1" indent="-25336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Atomic</a:t>
            </a:r>
            <a:r>
              <a:rPr sz="15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functionality</a:t>
            </a:r>
            <a:endParaRPr sz="1500">
              <a:latin typeface="Verdana"/>
              <a:cs typeface="Verdana"/>
            </a:endParaRPr>
          </a:p>
          <a:p>
            <a:pPr marL="700405" lvl="1" indent="-25336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All parameters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can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be read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/</a:t>
            </a:r>
            <a:r>
              <a:rPr sz="1500" spc="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write</a:t>
            </a:r>
            <a:endParaRPr sz="1500">
              <a:latin typeface="Verdana"/>
              <a:cs typeface="Verdana"/>
            </a:endParaRPr>
          </a:p>
          <a:p>
            <a:pPr marL="699770" marR="179705" lvl="1" indent="-253365">
              <a:lnSpc>
                <a:spcPct val="120100"/>
              </a:lnSpc>
              <a:spcBef>
                <a:spcPts val="36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Status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synchronized over all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user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interface  </a:t>
            </a:r>
            <a:r>
              <a:rPr sz="1500" spc="-25" dirty="0">
                <a:solidFill>
                  <a:srgbClr val="032B5F"/>
                </a:solidFill>
                <a:latin typeface="Verdana"/>
                <a:cs typeface="Verdana"/>
              </a:rPr>
              <a:t>(display,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phone,</a:t>
            </a:r>
            <a:r>
              <a:rPr sz="1500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cloud)</a:t>
            </a:r>
            <a:endParaRPr sz="1500">
              <a:latin typeface="Verdana"/>
              <a:cs typeface="Verdana"/>
            </a:endParaRPr>
          </a:p>
          <a:p>
            <a:pPr marL="700405" lvl="1" indent="-25336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70040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Application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decision take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outside</a:t>
            </a:r>
            <a:r>
              <a:rPr sz="1500" spc="14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end-devices</a:t>
            </a:r>
            <a:endParaRPr sz="1500">
              <a:latin typeface="Verdana"/>
              <a:cs typeface="Verdana"/>
            </a:endParaRPr>
          </a:p>
          <a:p>
            <a:pPr marL="267335" indent="-255270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970" algn="l"/>
              </a:tabLst>
            </a:pPr>
            <a:r>
              <a:rPr spc="-10" dirty="0"/>
              <a:t>Remote </a:t>
            </a:r>
            <a:r>
              <a:rPr spc="-5" dirty="0"/>
              <a:t>commissioning</a:t>
            </a:r>
            <a:r>
              <a:rPr spc="45" dirty="0"/>
              <a:t> </a:t>
            </a:r>
            <a:r>
              <a:rPr dirty="0"/>
              <a:t>support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571113" y="5342635"/>
            <a:ext cx="3021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970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Documentation: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Back Up</a:t>
            </a:r>
            <a:r>
              <a:rPr sz="1500" spc="-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file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02DCE2-2BCE-41A0-AFCA-9AA09592B4CF}"/>
              </a:ext>
            </a:extLst>
          </p:cNvPr>
          <p:cNvSpPr txBox="1"/>
          <p:nvPr/>
        </p:nvSpPr>
        <p:spPr>
          <a:xfrm>
            <a:off x="457200" y="228600"/>
            <a:ext cx="606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acknowledgement between the sensor and the actuator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0EF8-8ECD-494F-97A1-B2E274E33AAD}"/>
              </a:ext>
            </a:extLst>
          </p:cNvPr>
          <p:cNvSpPr txBox="1"/>
          <p:nvPr/>
        </p:nvSpPr>
        <p:spPr>
          <a:xfrm>
            <a:off x="762000" y="838200"/>
            <a:ext cx="762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EEP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EnOcean</a:t>
            </a:r>
            <a:r>
              <a:rPr lang="en-US" dirty="0">
                <a:sym typeface="Wingdings" panose="05000000000000000000" pitchFamily="2" charset="2"/>
              </a:rPr>
              <a:t> Equipment Profile):</a:t>
            </a:r>
            <a:r>
              <a:rPr lang="en-US" dirty="0"/>
              <a:t> to know what kind of device, you’re actuating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36797-8F39-47DF-B67B-6737F61D1AF7}"/>
              </a:ext>
            </a:extLst>
          </p:cNvPr>
          <p:cNvSpPr txBox="1"/>
          <p:nvPr/>
        </p:nvSpPr>
        <p:spPr>
          <a:xfrm>
            <a:off x="457200" y="1524000"/>
            <a:ext cx="793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Layer, gives the provision to potentially develop some applications, if we decide to use the complete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2820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5930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Installers </a:t>
            </a:r>
            <a:r>
              <a:rPr spc="-10" dirty="0"/>
              <a:t>Tool </a:t>
            </a:r>
            <a:r>
              <a:rPr spc="-5" dirty="0"/>
              <a:t>– Implementation</a:t>
            </a:r>
            <a:r>
              <a:rPr spc="30" dirty="0"/>
              <a:t> </a:t>
            </a:r>
            <a:r>
              <a:rPr spc="-5" dirty="0"/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49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2792" y="2828035"/>
            <a:ext cx="75247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8636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PR</a:t>
            </a:r>
            <a:r>
              <a:rPr sz="900" b="1" spc="-15" dirty="0">
                <a:solidFill>
                  <a:srgbClr val="032B5F"/>
                </a:solidFill>
                <a:latin typeface="Arial"/>
                <a:cs typeface="Arial"/>
              </a:rPr>
              <a:t>O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D</a:t>
            </a:r>
            <a:r>
              <a:rPr sz="900" b="1" spc="-10" dirty="0">
                <a:solidFill>
                  <a:srgbClr val="032B5F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CT  C</a:t>
            </a:r>
            <a:r>
              <a:rPr sz="900" b="1" spc="-25" dirty="0">
                <a:solidFill>
                  <a:srgbClr val="032B5F"/>
                </a:solidFill>
                <a:latin typeface="Arial"/>
                <a:cs typeface="Arial"/>
              </a:rPr>
              <a:t>A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T</a:t>
            </a:r>
            <a:r>
              <a:rPr sz="900" b="1" spc="-20" dirty="0">
                <a:solidFill>
                  <a:srgbClr val="032B5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032B5F"/>
                </a:solidFill>
                <a:latin typeface="Arial"/>
                <a:cs typeface="Arial"/>
              </a:rPr>
              <a:t>LOG</a:t>
            </a:r>
            <a:endParaRPr sz="9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900" b="1" spc="5" dirty="0">
                <a:solidFill>
                  <a:srgbClr val="032B5F"/>
                </a:solidFill>
                <a:latin typeface="Arial"/>
                <a:cs typeface="Arial"/>
              </a:rPr>
              <a:t>M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032B5F"/>
                </a:solidFill>
                <a:latin typeface="Arial"/>
                <a:cs typeface="Arial"/>
              </a:rPr>
              <a:t>nu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facturer  A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960" y="2235200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PR</a:t>
            </a:r>
            <a:r>
              <a:rPr sz="900" b="1" spc="-15" dirty="0">
                <a:solidFill>
                  <a:srgbClr val="032B5F"/>
                </a:solidFill>
                <a:latin typeface="Arial"/>
                <a:cs typeface="Arial"/>
              </a:rPr>
              <a:t>O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D</a:t>
            </a:r>
            <a:r>
              <a:rPr sz="900" b="1" spc="-10" dirty="0">
                <a:solidFill>
                  <a:srgbClr val="032B5F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CT  #A-1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608" y="33875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PR</a:t>
            </a:r>
            <a:r>
              <a:rPr sz="900" b="1" spc="-15" dirty="0">
                <a:solidFill>
                  <a:srgbClr val="032B5F"/>
                </a:solidFill>
                <a:latin typeface="Arial"/>
                <a:cs typeface="Arial"/>
              </a:rPr>
              <a:t>O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D</a:t>
            </a:r>
            <a:r>
              <a:rPr sz="900" b="1" spc="-10" dirty="0">
                <a:solidFill>
                  <a:srgbClr val="032B5F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CT  #A-n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2792" y="4905502"/>
            <a:ext cx="75247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86995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PR</a:t>
            </a:r>
            <a:r>
              <a:rPr sz="900" b="1" spc="-15" dirty="0">
                <a:solidFill>
                  <a:srgbClr val="032B5F"/>
                </a:solidFill>
                <a:latin typeface="Arial"/>
                <a:cs typeface="Arial"/>
              </a:rPr>
              <a:t>O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D</a:t>
            </a:r>
            <a:r>
              <a:rPr sz="900" b="1" spc="-10" dirty="0">
                <a:solidFill>
                  <a:srgbClr val="032B5F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CT  C</a:t>
            </a:r>
            <a:r>
              <a:rPr sz="900" b="1" spc="-25" dirty="0">
                <a:solidFill>
                  <a:srgbClr val="032B5F"/>
                </a:solidFill>
                <a:latin typeface="Arial"/>
                <a:cs typeface="Arial"/>
              </a:rPr>
              <a:t>A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T</a:t>
            </a:r>
            <a:r>
              <a:rPr sz="900" b="1" spc="-20" dirty="0">
                <a:solidFill>
                  <a:srgbClr val="032B5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032B5F"/>
                </a:solidFill>
                <a:latin typeface="Arial"/>
                <a:cs typeface="Arial"/>
              </a:rPr>
              <a:t>LOG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900" b="1" dirty="0">
                <a:solidFill>
                  <a:srgbClr val="032B5F"/>
                </a:solidFill>
                <a:latin typeface="Arial"/>
                <a:cs typeface="Arial"/>
              </a:rPr>
              <a:t>Manufactu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032B5F"/>
                </a:solidFill>
                <a:latin typeface="Arial"/>
                <a:cs typeface="Arial"/>
              </a:rPr>
              <a:t>er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b="1" dirty="0">
                <a:solidFill>
                  <a:srgbClr val="032B5F"/>
                </a:solidFill>
                <a:latin typeface="Arial"/>
                <a:cs typeface="Arial"/>
              </a:rPr>
              <a:t>Z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960" y="4312666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PR</a:t>
            </a:r>
            <a:r>
              <a:rPr sz="900" b="1" spc="-15" dirty="0">
                <a:solidFill>
                  <a:srgbClr val="032B5F"/>
                </a:solidFill>
                <a:latin typeface="Arial"/>
                <a:cs typeface="Arial"/>
              </a:rPr>
              <a:t>O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D</a:t>
            </a:r>
            <a:r>
              <a:rPr sz="900" b="1" spc="-10" dirty="0">
                <a:solidFill>
                  <a:srgbClr val="032B5F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CT  #Z-1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08" y="5465165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PR</a:t>
            </a:r>
            <a:r>
              <a:rPr sz="900" b="1" spc="-15" dirty="0">
                <a:solidFill>
                  <a:srgbClr val="032B5F"/>
                </a:solidFill>
                <a:latin typeface="Arial"/>
                <a:cs typeface="Arial"/>
              </a:rPr>
              <a:t>O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D</a:t>
            </a:r>
            <a:r>
              <a:rPr sz="900" b="1" spc="-10" dirty="0">
                <a:solidFill>
                  <a:srgbClr val="032B5F"/>
                </a:solidFill>
                <a:latin typeface="Arial"/>
                <a:cs typeface="Arial"/>
              </a:rPr>
              <a:t>U</a:t>
            </a:r>
            <a:r>
              <a:rPr sz="900" b="1" spc="-5" dirty="0">
                <a:solidFill>
                  <a:srgbClr val="032B5F"/>
                </a:solidFill>
                <a:latin typeface="Arial"/>
                <a:cs typeface="Arial"/>
              </a:rPr>
              <a:t>CT  </a:t>
            </a:r>
            <a:r>
              <a:rPr sz="900" b="1" dirty="0">
                <a:solidFill>
                  <a:srgbClr val="032B5F"/>
                </a:solidFill>
                <a:latin typeface="Arial"/>
                <a:cs typeface="Arial"/>
              </a:rPr>
              <a:t>#Z-n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658" y="2030158"/>
            <a:ext cx="8211388" cy="3840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5871" y="2982290"/>
            <a:ext cx="1635125" cy="2190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96C00D"/>
                </a:solidFill>
                <a:latin typeface="Arial"/>
                <a:cs typeface="Arial"/>
              </a:rPr>
              <a:t>EnOcean</a:t>
            </a:r>
            <a:r>
              <a:rPr sz="1400" b="1" spc="-120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Alliance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b="1" spc="-10" dirty="0">
                <a:solidFill>
                  <a:srgbClr val="96C00D"/>
                </a:solidFill>
                <a:latin typeface="Arial"/>
                <a:cs typeface="Arial"/>
              </a:rPr>
              <a:t>Look </a:t>
            </a:r>
            <a:r>
              <a:rPr sz="1400" b="1" dirty="0">
                <a:solidFill>
                  <a:srgbClr val="96C00D"/>
                </a:solidFill>
                <a:latin typeface="Arial"/>
                <a:cs typeface="Arial"/>
              </a:rPr>
              <a:t>&amp;</a:t>
            </a:r>
            <a:r>
              <a:rPr sz="1400" b="1" spc="-30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Feel</a:t>
            </a:r>
            <a:endParaRPr sz="1400">
              <a:latin typeface="Arial"/>
              <a:cs typeface="Arial"/>
            </a:endParaRPr>
          </a:p>
          <a:p>
            <a:pPr marL="125095" marR="115570" algn="ctr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One Single</a:t>
            </a:r>
            <a:r>
              <a:rPr sz="1400" b="1" spc="-75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96C00D"/>
                </a:solidFill>
                <a:latin typeface="Arial"/>
                <a:cs typeface="Arial"/>
              </a:rPr>
              <a:t>Tool,  </a:t>
            </a:r>
            <a:r>
              <a:rPr sz="1400" b="1" spc="-15" dirty="0">
                <a:solidFill>
                  <a:srgbClr val="96C00D"/>
                </a:solidFill>
                <a:latin typeface="Arial"/>
                <a:cs typeface="Arial"/>
              </a:rPr>
              <a:t>All</a:t>
            </a:r>
            <a:r>
              <a:rPr sz="1400" b="1" spc="5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  <a:p>
            <a:pPr marL="178435" marR="163830" indent="-5715" algn="ctr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Devices  </a:t>
            </a:r>
            <a:r>
              <a:rPr sz="1400" b="1" dirty="0">
                <a:solidFill>
                  <a:srgbClr val="96C00D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96C00D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96C00D"/>
                </a:solidFill>
                <a:latin typeface="Arial"/>
                <a:cs typeface="Arial"/>
              </a:rPr>
              <a:t>ter</a:t>
            </a:r>
            <a:r>
              <a:rPr sz="1400" b="1" spc="-10" dirty="0">
                <a:solidFill>
                  <a:srgbClr val="96C00D"/>
                </a:solidFill>
                <a:latin typeface="Arial"/>
                <a:cs typeface="Arial"/>
              </a:rPr>
              <a:t>op</a:t>
            </a:r>
            <a:r>
              <a:rPr sz="1400" b="1" dirty="0">
                <a:solidFill>
                  <a:srgbClr val="96C00D"/>
                </a:solidFill>
                <a:latin typeface="Arial"/>
                <a:cs typeface="Arial"/>
              </a:rPr>
              <a:t>era</a:t>
            </a:r>
            <a:r>
              <a:rPr sz="1400" b="1" spc="-10" dirty="0">
                <a:solidFill>
                  <a:srgbClr val="96C00D"/>
                </a:solidFill>
                <a:latin typeface="Arial"/>
                <a:cs typeface="Arial"/>
              </a:rPr>
              <a:t>bili</a:t>
            </a:r>
            <a:r>
              <a:rPr sz="1400" b="1" dirty="0">
                <a:solidFill>
                  <a:srgbClr val="96C00D"/>
                </a:solidFill>
                <a:latin typeface="Arial"/>
                <a:cs typeface="Arial"/>
              </a:rPr>
              <a:t>ty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ReCOM</a:t>
            </a:r>
            <a:r>
              <a:rPr sz="1400" b="1" spc="-65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Compliant,  </a:t>
            </a:r>
            <a:r>
              <a:rPr sz="1400" b="1" spc="-10" dirty="0">
                <a:solidFill>
                  <a:srgbClr val="96C00D"/>
                </a:solidFill>
                <a:latin typeface="Arial"/>
                <a:cs typeface="Arial"/>
              </a:rPr>
              <a:t>ReMAN</a:t>
            </a:r>
            <a:r>
              <a:rPr sz="1400" b="1" spc="-25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6C00D"/>
                </a:solidFill>
                <a:latin typeface="Arial"/>
                <a:cs typeface="Arial"/>
              </a:rPr>
              <a:t>Compliant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608" y="1434211"/>
            <a:ext cx="2245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Product</a:t>
            </a:r>
            <a:r>
              <a:rPr sz="1600" b="1" spc="-5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Manufacturers  Distribution</a:t>
            </a:r>
            <a:r>
              <a:rPr sz="1600" b="1" spc="1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Channels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2520" y="1434211"/>
            <a:ext cx="1778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EnOcean </a:t>
            </a:r>
            <a:r>
              <a:rPr sz="1600" b="1" spc="-10" dirty="0">
                <a:solidFill>
                  <a:srgbClr val="032B5F"/>
                </a:solidFill>
                <a:latin typeface="Arial"/>
                <a:cs typeface="Arial"/>
              </a:rPr>
              <a:t>Alliance  </a:t>
            </a:r>
            <a:r>
              <a:rPr sz="1600" b="1" spc="-40" dirty="0">
                <a:solidFill>
                  <a:srgbClr val="032B5F"/>
                </a:solidFill>
                <a:latin typeface="Arial"/>
                <a:cs typeface="Arial"/>
              </a:rPr>
              <a:t>Tool</a:t>
            </a:r>
            <a:r>
              <a:rPr sz="1600" b="1" spc="-4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Manufacturer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2075" y="1434211"/>
            <a:ext cx="2245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Product</a:t>
            </a:r>
            <a:r>
              <a:rPr sz="1600" b="1" spc="-5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Manufacturers  Distribution</a:t>
            </a:r>
            <a:r>
              <a:rPr sz="1600" b="1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Arial"/>
                <a:cs typeface="Arial"/>
              </a:rPr>
              <a:t>Channels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3385" y="5083492"/>
            <a:ext cx="2709545" cy="115189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sz="2800" b="1" spc="-5" dirty="0">
                <a:solidFill>
                  <a:srgbClr val="96C00D"/>
                </a:solidFill>
                <a:latin typeface="Arial"/>
                <a:cs typeface="Arial"/>
              </a:rPr>
              <a:t>Installer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100" b="1" spc="-5" dirty="0">
                <a:solidFill>
                  <a:srgbClr val="032B5F"/>
                </a:solidFill>
                <a:latin typeface="Arial"/>
                <a:cs typeface="Arial"/>
              </a:rPr>
              <a:t>Typically NO </a:t>
            </a:r>
            <a:r>
              <a:rPr sz="1100" b="1" dirty="0">
                <a:solidFill>
                  <a:srgbClr val="032B5F"/>
                </a:solidFill>
                <a:latin typeface="Arial"/>
                <a:cs typeface="Arial"/>
              </a:rPr>
              <a:t>EnOcean </a:t>
            </a:r>
            <a:r>
              <a:rPr sz="1100" b="1" spc="-5" dirty="0">
                <a:solidFill>
                  <a:srgbClr val="032B5F"/>
                </a:solidFill>
                <a:latin typeface="Arial"/>
                <a:cs typeface="Arial"/>
              </a:rPr>
              <a:t>Alliance</a:t>
            </a:r>
            <a:r>
              <a:rPr sz="1100" b="1" spc="-7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32B5F"/>
                </a:solidFill>
                <a:latin typeface="Arial"/>
                <a:cs typeface="Arial"/>
              </a:rPr>
              <a:t>Member!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100" b="1" spc="-5" dirty="0">
                <a:solidFill>
                  <a:srgbClr val="032B5F"/>
                </a:solidFill>
                <a:latin typeface="Arial"/>
                <a:cs typeface="Arial"/>
              </a:rPr>
              <a:t>Local language support </a:t>
            </a:r>
            <a:r>
              <a:rPr sz="1100" b="1" dirty="0">
                <a:solidFill>
                  <a:srgbClr val="032B5F"/>
                </a:solidFill>
                <a:latin typeface="Arial"/>
                <a:cs typeface="Arial"/>
              </a:rPr>
              <a:t>is a</a:t>
            </a:r>
            <a:r>
              <a:rPr sz="1100" b="1" spc="-4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32B5F"/>
                </a:solidFill>
                <a:latin typeface="Arial"/>
                <a:cs typeface="Arial"/>
              </a:rPr>
              <a:t>MUST!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0458" y="2453767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6C00D"/>
                </a:solidFill>
                <a:latin typeface="Arial"/>
                <a:cs typeface="Arial"/>
              </a:rPr>
              <a:t>Installers</a:t>
            </a:r>
            <a:r>
              <a:rPr sz="1600" b="1" spc="-20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96C00D"/>
                </a:solidFill>
                <a:latin typeface="Arial"/>
                <a:cs typeface="Arial"/>
              </a:rPr>
              <a:t>Tool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7317" y="3017011"/>
            <a:ext cx="167576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Software</a:t>
            </a:r>
            <a:r>
              <a:rPr sz="1600" spc="-3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Package  EnOcean TRX  Customer</a:t>
            </a:r>
            <a:r>
              <a:rPr sz="1600" spc="-4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Support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742" y="5972962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DDF Format 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(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sta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nd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rdi</a:t>
            </a:r>
            <a:r>
              <a:rPr sz="900" b="1" spc="5" dirty="0">
                <a:solidFill>
                  <a:srgbClr val="96C00D"/>
                </a:solidFill>
                <a:latin typeface="Arial"/>
                <a:cs typeface="Arial"/>
              </a:rPr>
              <a:t>z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e</a:t>
            </a:r>
            <a:r>
              <a:rPr sz="900" b="1" spc="5" dirty="0">
                <a:solidFill>
                  <a:srgbClr val="96C00D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9745" y="5972962"/>
            <a:ext cx="756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96C00D"/>
                </a:solidFill>
                <a:latin typeface="Arial"/>
                <a:cs typeface="Arial"/>
              </a:rPr>
              <a:t>PCAT</a:t>
            </a:r>
            <a:r>
              <a:rPr sz="900" b="1" spc="-25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Format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61792" y="5559349"/>
            <a:ext cx="2190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578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EnOcean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Product-ID  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EnOcean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Standardized 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Label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/</a:t>
            </a:r>
            <a:r>
              <a:rPr sz="900" b="1" spc="-50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QR-Code</a:t>
            </a:r>
            <a:endParaRPr sz="900">
              <a:latin typeface="Arial"/>
              <a:cs typeface="Arial"/>
            </a:endParaRPr>
          </a:p>
          <a:p>
            <a:pPr marL="449580" marR="474980" algn="ctr">
              <a:lnSpc>
                <a:spcPct val="100000"/>
              </a:lnSpc>
            </a:pP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Device Description</a:t>
            </a:r>
            <a:r>
              <a:rPr sz="900" b="1" spc="-45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File  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EnOcean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Back-Up File  (all</a:t>
            </a:r>
            <a:r>
              <a:rPr sz="900" b="1" spc="-20" dirty="0">
                <a:solidFill>
                  <a:srgbClr val="96C00D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standardized)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3538" y="4987544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B</a:t>
            </a:r>
            <a:r>
              <a:rPr sz="900" b="1" spc="-25" dirty="0">
                <a:solidFill>
                  <a:srgbClr val="96C00D"/>
                </a:solidFill>
                <a:latin typeface="Arial"/>
                <a:cs typeface="Arial"/>
              </a:rPr>
              <a:t>A</a:t>
            </a:r>
            <a:r>
              <a:rPr sz="900" b="1" spc="-5" dirty="0">
                <a:solidFill>
                  <a:srgbClr val="96C00D"/>
                </a:solidFill>
                <a:latin typeface="Arial"/>
                <a:cs typeface="Arial"/>
              </a:rPr>
              <a:t>C</a:t>
            </a:r>
            <a:r>
              <a:rPr sz="900" b="1" spc="-10" dirty="0">
                <a:solidFill>
                  <a:srgbClr val="96C00D"/>
                </a:solidFill>
                <a:latin typeface="Arial"/>
                <a:cs typeface="Arial"/>
              </a:rPr>
              <a:t>K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-</a:t>
            </a:r>
            <a:r>
              <a:rPr sz="900" b="1" spc="-10" dirty="0">
                <a:solidFill>
                  <a:srgbClr val="96C00D"/>
                </a:solidFill>
                <a:latin typeface="Arial"/>
                <a:cs typeface="Arial"/>
              </a:rPr>
              <a:t>UP  </a:t>
            </a:r>
            <a:r>
              <a:rPr sz="900" b="1" dirty="0">
                <a:solidFill>
                  <a:srgbClr val="96C00D"/>
                </a:solidFill>
                <a:latin typeface="Arial"/>
                <a:cs typeface="Arial"/>
              </a:rPr>
              <a:t>FILE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2911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Electronic</a:t>
            </a:r>
            <a:r>
              <a:rPr spc="-40" dirty="0"/>
              <a:t> </a:t>
            </a:r>
            <a:r>
              <a:rPr spc="-5" dirty="0"/>
              <a:t>Datasheet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691" y="1701442"/>
            <a:ext cx="7379334" cy="12941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Describes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all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features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and aspects of the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end product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with</a:t>
            </a:r>
            <a:r>
              <a:rPr sz="1600" b="1" spc="27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given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semantics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–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configuration</a:t>
            </a:r>
            <a:r>
              <a:rPr sz="1600" b="1" spc="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parameters</a:t>
            </a:r>
            <a:endParaRPr sz="1600">
              <a:latin typeface="Verdana"/>
              <a:cs typeface="Verdana"/>
            </a:endParaRPr>
          </a:p>
          <a:p>
            <a:pPr marL="12700" marR="5165090">
              <a:lnSpc>
                <a:spcPct val="140000"/>
              </a:lnSpc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Publically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available 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Standardized</a:t>
            </a:r>
            <a:r>
              <a:rPr sz="1600" b="1" spc="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form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5613" y="3313557"/>
            <a:ext cx="5640271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930" y="6597802"/>
            <a:ext cx="4006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8772" y="2758620"/>
            <a:ext cx="944391" cy="599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5177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Precise end-application</a:t>
            </a:r>
            <a:r>
              <a:rPr spc="40" dirty="0"/>
              <a:t> </a:t>
            </a:r>
            <a:r>
              <a:rPr spc="-5" dirty="0"/>
              <a:t>identification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691" y="1652747"/>
            <a:ext cx="5883910" cy="7086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Requirement for perfect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and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seamless</a:t>
            </a:r>
            <a:r>
              <a:rPr sz="1600" b="1" spc="1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operation: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Precise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end-application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- Specific for final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look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&amp;</a:t>
            </a:r>
            <a:r>
              <a:rPr sz="1600" spc="229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features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930" y="6475882"/>
            <a:ext cx="40081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 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Source:</a:t>
            </a:r>
            <a:r>
              <a:rPr sz="800" spc="-1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https://icondoit.files.wordpress.com/2010/04/nm_lightbulb.png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2460" y="3653383"/>
            <a:ext cx="805951" cy="82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2928" y="3684930"/>
            <a:ext cx="847826" cy="76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8878" y="3672136"/>
            <a:ext cx="806266" cy="794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7445" y="3709269"/>
            <a:ext cx="749593" cy="749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58715" y="4580890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3070" y="457360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2658" y="457360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8901" y="4573600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1943" y="2909575"/>
            <a:ext cx="329322" cy="5854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8045" y="3181350"/>
            <a:ext cx="486409" cy="381635"/>
          </a:xfrm>
          <a:custGeom>
            <a:avLst/>
            <a:gdLst/>
            <a:ahLst/>
            <a:cxnLst/>
            <a:rect l="l" t="t" r="r" b="b"/>
            <a:pathLst>
              <a:path w="486410" h="381635">
                <a:moveTo>
                  <a:pt x="279907" y="0"/>
                </a:moveTo>
                <a:lnTo>
                  <a:pt x="318007" y="65150"/>
                </a:lnTo>
                <a:lnTo>
                  <a:pt x="0" y="250698"/>
                </a:lnTo>
                <a:lnTo>
                  <a:pt x="76072" y="381126"/>
                </a:lnTo>
                <a:lnTo>
                  <a:pt x="394080" y="195452"/>
                </a:lnTo>
                <a:lnTo>
                  <a:pt x="449196" y="195452"/>
                </a:lnTo>
                <a:lnTo>
                  <a:pt x="486282" y="54228"/>
                </a:lnTo>
                <a:lnTo>
                  <a:pt x="279907" y="0"/>
                </a:lnTo>
                <a:close/>
              </a:path>
              <a:path w="486410" h="381635">
                <a:moveTo>
                  <a:pt x="449196" y="195452"/>
                </a:moveTo>
                <a:lnTo>
                  <a:pt x="394080" y="195452"/>
                </a:lnTo>
                <a:lnTo>
                  <a:pt x="432053" y="260730"/>
                </a:lnTo>
                <a:lnTo>
                  <a:pt x="449196" y="195452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8045" y="3181350"/>
            <a:ext cx="486409" cy="381635"/>
          </a:xfrm>
          <a:custGeom>
            <a:avLst/>
            <a:gdLst/>
            <a:ahLst/>
            <a:cxnLst/>
            <a:rect l="l" t="t" r="r" b="b"/>
            <a:pathLst>
              <a:path w="486410" h="381635">
                <a:moveTo>
                  <a:pt x="0" y="250698"/>
                </a:moveTo>
                <a:lnTo>
                  <a:pt x="318007" y="65150"/>
                </a:lnTo>
                <a:lnTo>
                  <a:pt x="279907" y="0"/>
                </a:lnTo>
                <a:lnTo>
                  <a:pt x="486282" y="54228"/>
                </a:lnTo>
                <a:lnTo>
                  <a:pt x="432053" y="260730"/>
                </a:lnTo>
                <a:lnTo>
                  <a:pt x="394080" y="195452"/>
                </a:lnTo>
                <a:lnTo>
                  <a:pt x="76072" y="381126"/>
                </a:lnTo>
                <a:lnTo>
                  <a:pt x="0" y="250698"/>
                </a:lnTo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6659" y="4804664"/>
            <a:ext cx="296545" cy="269240"/>
          </a:xfrm>
          <a:custGeom>
            <a:avLst/>
            <a:gdLst/>
            <a:ahLst/>
            <a:cxnLst/>
            <a:rect l="l" t="t" r="r" b="b"/>
            <a:pathLst>
              <a:path w="296545" h="269239">
                <a:moveTo>
                  <a:pt x="70103" y="0"/>
                </a:moveTo>
                <a:lnTo>
                  <a:pt x="0" y="133731"/>
                </a:lnTo>
                <a:lnTo>
                  <a:pt x="130555" y="202184"/>
                </a:lnTo>
                <a:lnTo>
                  <a:pt x="95503" y="269113"/>
                </a:lnTo>
                <a:lnTo>
                  <a:pt x="296163" y="203962"/>
                </a:lnTo>
                <a:lnTo>
                  <a:pt x="255685" y="68580"/>
                </a:lnTo>
                <a:lnTo>
                  <a:pt x="200660" y="68580"/>
                </a:lnTo>
                <a:lnTo>
                  <a:pt x="70103" y="0"/>
                </a:lnTo>
                <a:close/>
              </a:path>
              <a:path w="296545" h="269239">
                <a:moveTo>
                  <a:pt x="235712" y="1778"/>
                </a:moveTo>
                <a:lnTo>
                  <a:pt x="200660" y="68580"/>
                </a:lnTo>
                <a:lnTo>
                  <a:pt x="255685" y="68580"/>
                </a:lnTo>
                <a:lnTo>
                  <a:pt x="235712" y="1778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6659" y="4804664"/>
            <a:ext cx="296545" cy="269240"/>
          </a:xfrm>
          <a:custGeom>
            <a:avLst/>
            <a:gdLst/>
            <a:ahLst/>
            <a:cxnLst/>
            <a:rect l="l" t="t" r="r" b="b"/>
            <a:pathLst>
              <a:path w="296545" h="269239">
                <a:moveTo>
                  <a:pt x="70103" y="0"/>
                </a:moveTo>
                <a:lnTo>
                  <a:pt x="200660" y="68580"/>
                </a:lnTo>
                <a:lnTo>
                  <a:pt x="235712" y="1778"/>
                </a:lnTo>
                <a:lnTo>
                  <a:pt x="296163" y="203962"/>
                </a:lnTo>
                <a:lnTo>
                  <a:pt x="95503" y="269113"/>
                </a:lnTo>
                <a:lnTo>
                  <a:pt x="130555" y="202184"/>
                </a:lnTo>
                <a:lnTo>
                  <a:pt x="0" y="133731"/>
                </a:lnTo>
                <a:lnTo>
                  <a:pt x="70103" y="0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6878" y="3171063"/>
            <a:ext cx="459105" cy="395605"/>
          </a:xfrm>
          <a:custGeom>
            <a:avLst/>
            <a:gdLst/>
            <a:ahLst/>
            <a:cxnLst/>
            <a:rect l="l" t="t" r="r" b="b"/>
            <a:pathLst>
              <a:path w="459104" h="395604">
                <a:moveTo>
                  <a:pt x="334604" y="183134"/>
                </a:moveTo>
                <a:lnTo>
                  <a:pt x="77850" y="183134"/>
                </a:lnTo>
                <a:lnTo>
                  <a:pt x="370205" y="395477"/>
                </a:lnTo>
                <a:lnTo>
                  <a:pt x="458850" y="273431"/>
                </a:lnTo>
                <a:lnTo>
                  <a:pt x="334604" y="183134"/>
                </a:lnTo>
                <a:close/>
              </a:path>
              <a:path w="459104" h="395604">
                <a:moveTo>
                  <a:pt x="210820" y="0"/>
                </a:moveTo>
                <a:lnTo>
                  <a:pt x="0" y="33400"/>
                </a:lnTo>
                <a:lnTo>
                  <a:pt x="33400" y="244221"/>
                </a:lnTo>
                <a:lnTo>
                  <a:pt x="77850" y="183134"/>
                </a:lnTo>
                <a:lnTo>
                  <a:pt x="334604" y="183134"/>
                </a:lnTo>
                <a:lnTo>
                  <a:pt x="166497" y="60960"/>
                </a:lnTo>
                <a:lnTo>
                  <a:pt x="210820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6878" y="3171063"/>
            <a:ext cx="459105" cy="395605"/>
          </a:xfrm>
          <a:custGeom>
            <a:avLst/>
            <a:gdLst/>
            <a:ahLst/>
            <a:cxnLst/>
            <a:rect l="l" t="t" r="r" b="b"/>
            <a:pathLst>
              <a:path w="459104" h="395604">
                <a:moveTo>
                  <a:pt x="370205" y="395477"/>
                </a:moveTo>
                <a:lnTo>
                  <a:pt x="77850" y="183134"/>
                </a:lnTo>
                <a:lnTo>
                  <a:pt x="33400" y="244221"/>
                </a:lnTo>
                <a:lnTo>
                  <a:pt x="0" y="33400"/>
                </a:lnTo>
                <a:lnTo>
                  <a:pt x="210820" y="0"/>
                </a:lnTo>
                <a:lnTo>
                  <a:pt x="166497" y="60960"/>
                </a:lnTo>
                <a:lnTo>
                  <a:pt x="458850" y="273431"/>
                </a:lnTo>
                <a:lnTo>
                  <a:pt x="370205" y="395477"/>
                </a:lnTo>
                <a:close/>
              </a:path>
            </a:pathLst>
          </a:custGeom>
          <a:ln w="9525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43152" y="4573600"/>
            <a:ext cx="2685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6825" algn="l"/>
              </a:tabLst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End</a:t>
            </a:r>
            <a:r>
              <a:rPr sz="1600" spc="-10" dirty="0">
                <a:solidFill>
                  <a:srgbClr val="032B5F"/>
                </a:solidFill>
                <a:latin typeface="Arial"/>
                <a:cs typeface="Arial"/>
              </a:rPr>
              <a:t>-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appl</a:t>
            </a:r>
            <a:r>
              <a:rPr sz="1600" dirty="0">
                <a:solidFill>
                  <a:srgbClr val="032B5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cation</a:t>
            </a:r>
            <a:r>
              <a:rPr sz="1600" spc="-2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032B5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fe</a:t>
            </a:r>
            <a:r>
              <a:rPr sz="1600" spc="-10" dirty="0">
                <a:solidFill>
                  <a:srgbClr val="032B5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ence:</a:t>
            </a:r>
            <a:r>
              <a:rPr sz="1600" dirty="0">
                <a:solidFill>
                  <a:srgbClr val="032B5F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98034" y="4796916"/>
            <a:ext cx="278130" cy="269240"/>
          </a:xfrm>
          <a:custGeom>
            <a:avLst/>
            <a:gdLst/>
            <a:ahLst/>
            <a:cxnLst/>
            <a:rect l="l" t="t" r="r" b="b"/>
            <a:pathLst>
              <a:path w="278129" h="269239">
                <a:moveTo>
                  <a:pt x="21462" y="32765"/>
                </a:moveTo>
                <a:lnTo>
                  <a:pt x="0" y="242696"/>
                </a:lnTo>
                <a:lnTo>
                  <a:pt x="209295" y="268985"/>
                </a:lnTo>
                <a:lnTo>
                  <a:pt x="162305" y="209930"/>
                </a:lnTo>
                <a:lnTo>
                  <a:pt x="277749" y="118236"/>
                </a:lnTo>
                <a:lnTo>
                  <a:pt x="256752" y="91820"/>
                </a:lnTo>
                <a:lnTo>
                  <a:pt x="68325" y="91820"/>
                </a:lnTo>
                <a:lnTo>
                  <a:pt x="21462" y="32765"/>
                </a:lnTo>
                <a:close/>
              </a:path>
              <a:path w="278129" h="269239">
                <a:moveTo>
                  <a:pt x="183768" y="0"/>
                </a:moveTo>
                <a:lnTo>
                  <a:pt x="68325" y="91820"/>
                </a:lnTo>
                <a:lnTo>
                  <a:pt x="256752" y="91820"/>
                </a:lnTo>
                <a:lnTo>
                  <a:pt x="183768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98034" y="4796916"/>
            <a:ext cx="278130" cy="269240"/>
          </a:xfrm>
          <a:custGeom>
            <a:avLst/>
            <a:gdLst/>
            <a:ahLst/>
            <a:cxnLst/>
            <a:rect l="l" t="t" r="r" b="b"/>
            <a:pathLst>
              <a:path w="278129" h="269239">
                <a:moveTo>
                  <a:pt x="277749" y="118236"/>
                </a:moveTo>
                <a:lnTo>
                  <a:pt x="162305" y="209930"/>
                </a:lnTo>
                <a:lnTo>
                  <a:pt x="209295" y="268985"/>
                </a:lnTo>
                <a:lnTo>
                  <a:pt x="0" y="242696"/>
                </a:lnTo>
                <a:lnTo>
                  <a:pt x="21462" y="32765"/>
                </a:lnTo>
                <a:lnTo>
                  <a:pt x="68325" y="91820"/>
                </a:lnTo>
                <a:lnTo>
                  <a:pt x="183768" y="0"/>
                </a:lnTo>
                <a:lnTo>
                  <a:pt x="277749" y="118236"/>
                </a:lnTo>
                <a:close/>
              </a:path>
            </a:pathLst>
          </a:custGeom>
          <a:ln w="9524">
            <a:solidFill>
              <a:srgbClr val="032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4368" y="3034845"/>
            <a:ext cx="944282" cy="59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8577" y="5091930"/>
            <a:ext cx="862202" cy="848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150" y="4364786"/>
            <a:ext cx="864412" cy="149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062" y="577595"/>
            <a:ext cx="6028055" cy="619125"/>
          </a:xfrm>
          <a:custGeom>
            <a:avLst/>
            <a:gdLst/>
            <a:ahLst/>
            <a:cxnLst/>
            <a:rect l="l" t="t" r="r" b="b"/>
            <a:pathLst>
              <a:path w="6028055" h="619125">
                <a:moveTo>
                  <a:pt x="0" y="619125"/>
                </a:moveTo>
                <a:lnTo>
                  <a:pt x="6027674" y="619125"/>
                </a:lnTo>
                <a:lnTo>
                  <a:pt x="6027674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1375" y="705358"/>
            <a:ext cx="2707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Localization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field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691" y="1652747"/>
            <a:ext cx="6416675" cy="7086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Localization (e.g. in room) is required for remote set</a:t>
            </a:r>
            <a:r>
              <a:rPr sz="1600" b="1" spc="3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up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network identification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(communication</a:t>
            </a:r>
            <a:r>
              <a:rPr sz="1600" spc="1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ID)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930" y="6475882"/>
            <a:ext cx="40081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 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Source:</a:t>
            </a:r>
            <a:r>
              <a:rPr sz="800" spc="-1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https://icondoit.files.wordpress.com/2010/04/nm_lightbulb.png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5449" y="2601086"/>
            <a:ext cx="2415057" cy="603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0495" y="3324986"/>
            <a:ext cx="792124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0538" y="3324999"/>
            <a:ext cx="1008113" cy="1008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9520" y="330682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9705" y="330682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7748" y="330682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1886" y="330682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36820" y="2928620"/>
          <a:ext cx="3888740" cy="2001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49630" marR="184150" indent="-657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Communica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  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tc>
                  <a:txBody>
                    <a:bodyPr/>
                    <a:lstStyle/>
                    <a:p>
                      <a:pPr marL="493395" marR="484505" indent="895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reference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C0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8CC"/>
                    </a:solidFill>
                  </a:tcPr>
                </a:tc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Light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Light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8CC"/>
                    </a:solidFill>
                  </a:tcPr>
                </a:tc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Light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032B5F"/>
                          </a:solidFill>
                          <a:latin typeface="Verdana"/>
                          <a:cs typeface="Verdana"/>
                        </a:rPr>
                        <a:t>Light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325114" y="4438650"/>
            <a:ext cx="1604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32B5F"/>
                </a:solidFill>
                <a:latin typeface="Arial"/>
                <a:cs typeface="Arial"/>
              </a:rPr>
              <a:t>ACTION: 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Localize</a:t>
            </a:r>
            <a:r>
              <a:rPr sz="1400" spc="-9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4892" y="3972686"/>
            <a:ext cx="529983" cy="438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449" y="4839842"/>
            <a:ext cx="2415057" cy="603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9520" y="55462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9705" y="55462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7748" y="554471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32B5F"/>
                </a:solidFill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1886" y="55462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21764" y="4547615"/>
            <a:ext cx="184404" cy="271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8754" y="4579239"/>
            <a:ext cx="38100" cy="154305"/>
          </a:xfrm>
          <a:custGeom>
            <a:avLst/>
            <a:gdLst/>
            <a:ahLst/>
            <a:cxnLst/>
            <a:rect l="l" t="t" r="r" b="b"/>
            <a:pathLst>
              <a:path w="38100" h="154304">
                <a:moveTo>
                  <a:pt x="0" y="0"/>
                </a:moveTo>
                <a:lnTo>
                  <a:pt x="37845" y="153924"/>
                </a:lnTo>
              </a:path>
            </a:pathLst>
          </a:custGeom>
          <a:ln w="41274">
            <a:solidFill>
              <a:srgbClr val="F0F5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62555" y="4550664"/>
            <a:ext cx="225551" cy="278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7005" y="4586223"/>
            <a:ext cx="83185" cy="154305"/>
          </a:xfrm>
          <a:custGeom>
            <a:avLst/>
            <a:gdLst/>
            <a:ahLst/>
            <a:cxnLst/>
            <a:rect l="l" t="t" r="r" b="b"/>
            <a:pathLst>
              <a:path w="83185" h="154304">
                <a:moveTo>
                  <a:pt x="82676" y="0"/>
                </a:moveTo>
                <a:lnTo>
                  <a:pt x="0" y="153924"/>
                </a:lnTo>
              </a:path>
            </a:pathLst>
          </a:custGeom>
          <a:ln w="41275">
            <a:solidFill>
              <a:srgbClr val="F0F5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3055" y="4700015"/>
            <a:ext cx="220980" cy="233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5347" y="4740147"/>
            <a:ext cx="83185" cy="99695"/>
          </a:xfrm>
          <a:custGeom>
            <a:avLst/>
            <a:gdLst/>
            <a:ahLst/>
            <a:cxnLst/>
            <a:rect l="l" t="t" r="r" b="b"/>
            <a:pathLst>
              <a:path w="83185" h="99695">
                <a:moveTo>
                  <a:pt x="82803" y="0"/>
                </a:moveTo>
                <a:lnTo>
                  <a:pt x="0" y="99694"/>
                </a:lnTo>
              </a:path>
            </a:pathLst>
          </a:custGeom>
          <a:ln w="41275">
            <a:solidFill>
              <a:srgbClr val="F0F5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6504" y="4701540"/>
            <a:ext cx="220980" cy="2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9302" y="4740147"/>
            <a:ext cx="81280" cy="113664"/>
          </a:xfrm>
          <a:custGeom>
            <a:avLst/>
            <a:gdLst/>
            <a:ahLst/>
            <a:cxnLst/>
            <a:rect l="l" t="t" r="r" b="b"/>
            <a:pathLst>
              <a:path w="81280" h="113664">
                <a:moveTo>
                  <a:pt x="0" y="0"/>
                </a:moveTo>
                <a:lnTo>
                  <a:pt x="81153" y="113537"/>
                </a:lnTo>
              </a:path>
            </a:pathLst>
          </a:custGeom>
          <a:ln w="41275">
            <a:solidFill>
              <a:srgbClr val="F0F5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2014" y="2444930"/>
            <a:ext cx="944282" cy="5989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3731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EnOcean becoming</a:t>
            </a:r>
            <a:r>
              <a:rPr spc="45" dirty="0"/>
              <a:t> </a:t>
            </a:r>
            <a:r>
              <a:rPr spc="-5" dirty="0"/>
              <a:t>Things</a:t>
            </a:r>
          </a:p>
        </p:txBody>
      </p:sp>
      <p:sp>
        <p:nvSpPr>
          <p:cNvPr id="4" name="object 4"/>
          <p:cNvSpPr/>
          <p:nvPr/>
        </p:nvSpPr>
        <p:spPr>
          <a:xfrm>
            <a:off x="7931303" y="3388359"/>
            <a:ext cx="792124" cy="86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5683" y="4036440"/>
            <a:ext cx="720725" cy="72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1997" y="1906650"/>
            <a:ext cx="725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4630" y="1959482"/>
            <a:ext cx="720725" cy="72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5786" y="3822712"/>
            <a:ext cx="740232" cy="10081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0073" y="2147098"/>
            <a:ext cx="880876" cy="880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0064" y="3990594"/>
            <a:ext cx="1527918" cy="119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68039" y="3880561"/>
            <a:ext cx="2414905" cy="912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2. Query Electronic</a:t>
            </a:r>
            <a:r>
              <a:rPr sz="1400" spc="-15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Datasheet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32B5F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End-application</a:t>
            </a:r>
            <a:r>
              <a:rPr sz="1400" spc="-12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reference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R="233679" algn="ctr">
              <a:lnSpc>
                <a:spcPct val="100000"/>
              </a:lnSpc>
            </a:pP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7077" y="5454802"/>
            <a:ext cx="261874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ts val="1660"/>
              </a:lnSpc>
              <a:spcBef>
                <a:spcPts val="100"/>
              </a:spcBef>
            </a:pP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3. </a:t>
            </a:r>
            <a:r>
              <a:rPr sz="1400" spc="-5" dirty="0">
                <a:solidFill>
                  <a:srgbClr val="032B5F"/>
                </a:solidFill>
                <a:latin typeface="Arial"/>
                <a:cs typeface="Arial"/>
              </a:rPr>
              <a:t>Commission</a:t>
            </a:r>
            <a:r>
              <a:rPr sz="1400" spc="-8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32B5F"/>
                </a:solidFill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solidFill>
                  <a:srgbClr val="032B5F"/>
                </a:solidFill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9585" y="5742381"/>
            <a:ext cx="720725" cy="72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930" y="6597802"/>
            <a:ext cx="4006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8830" y="1486865"/>
            <a:ext cx="2306320" cy="812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lvl="1" indent="-29591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308610" algn="l"/>
              </a:tabLst>
            </a:pP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Scan </a:t>
            </a:r>
            <a:r>
              <a:rPr sz="1400" spc="-5" dirty="0">
                <a:solidFill>
                  <a:srgbClr val="032B5F"/>
                </a:solidFill>
                <a:latin typeface="Arial"/>
                <a:cs typeface="Arial"/>
              </a:rPr>
              <a:t>communication</a:t>
            </a:r>
            <a:r>
              <a:rPr sz="1400" spc="-75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and application</a:t>
            </a:r>
            <a:r>
              <a:rPr sz="1400" spc="-8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32B5F"/>
                </a:solidFill>
                <a:latin typeface="Arial"/>
                <a:cs typeface="Arial"/>
              </a:rPr>
              <a:t>identification</a:t>
            </a:r>
            <a:endParaRPr sz="1400">
              <a:latin typeface="Arial"/>
              <a:cs typeface="Arial"/>
            </a:endParaRPr>
          </a:p>
          <a:p>
            <a:pPr marL="307975" lvl="1" indent="-295910">
              <a:lnSpc>
                <a:spcPct val="100000"/>
              </a:lnSpc>
              <a:spcBef>
                <a:spcPts val="1145"/>
              </a:spcBef>
              <a:buAutoNum type="alphaLcPeriod" startAt="2"/>
              <a:tabLst>
                <a:tab pos="308610" algn="l"/>
              </a:tabLst>
            </a:pP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Get </a:t>
            </a:r>
            <a:r>
              <a:rPr sz="1400" spc="-10" dirty="0">
                <a:solidFill>
                  <a:srgbClr val="032B5F"/>
                </a:solidFill>
                <a:latin typeface="Arial"/>
                <a:cs typeface="Arial"/>
              </a:rPr>
              <a:t>via</a:t>
            </a:r>
            <a:r>
              <a:rPr sz="1400" spc="-20" dirty="0">
                <a:solidFill>
                  <a:srgbClr val="032B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32B5F"/>
                </a:solidFill>
                <a:latin typeface="Arial"/>
                <a:cs typeface="Arial"/>
              </a:rPr>
              <a:t>air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27692" y="3938015"/>
            <a:ext cx="522917" cy="438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1795" y="4460405"/>
            <a:ext cx="522917" cy="4381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6163" y="5763725"/>
            <a:ext cx="1154722" cy="4668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240" y="1714299"/>
            <a:ext cx="944321" cy="599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691" y="1750822"/>
            <a:ext cx="3097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EnOcean becoming</a:t>
            </a:r>
            <a:r>
              <a:rPr sz="1600" b="1" spc="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Things</a:t>
            </a:r>
            <a:r>
              <a:rPr sz="1600" spc="-5" dirty="0">
                <a:solidFill>
                  <a:srgbClr val="032B5F"/>
                </a:solidFill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2335809"/>
            <a:ext cx="5408295" cy="13912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Key: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96C00D"/>
              </a:buClr>
              <a:buFont typeface="Wingdings"/>
              <a:buChar char=""/>
              <a:tabLst>
                <a:tab pos="241300" algn="l"/>
              </a:tabLst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Specific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end-application</a:t>
            </a:r>
            <a:r>
              <a:rPr sz="1600" b="1" spc="10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description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96C00D"/>
              </a:buClr>
              <a:buFont typeface="Wingdings"/>
              <a:buChar char=""/>
              <a:tabLst>
                <a:tab pos="241300" algn="l"/>
              </a:tabLst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Identification in</a:t>
            </a:r>
            <a:r>
              <a:rPr sz="1600" b="1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field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lr>
                <a:srgbClr val="96C00D"/>
              </a:buClr>
              <a:buFont typeface="Wingdings"/>
              <a:buChar char=""/>
              <a:tabLst>
                <a:tab pos="241300" algn="l"/>
              </a:tabLst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Remote control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features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and</a:t>
            </a:r>
            <a:r>
              <a:rPr sz="1600" b="1" spc="1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configuration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251" y="6392976"/>
            <a:ext cx="4006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Wireless Congress 2015 | EnOcean becoming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Things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4675" y="6392976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54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6063" y="3849674"/>
            <a:ext cx="3825494" cy="2416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3149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IoT Spec – Coming</a:t>
            </a:r>
            <a:r>
              <a:rPr spc="-30" dirty="0"/>
              <a:t> </a:t>
            </a:r>
            <a:r>
              <a:rPr spc="-5" dirty="0"/>
              <a:t>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588332"/>
            <a:ext cx="8171180" cy="47085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67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EnOcean over</a:t>
            </a:r>
            <a:r>
              <a:rPr sz="1500" spc="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IP</a:t>
            </a:r>
            <a:endParaRPr sz="15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84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First Specification that lays the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groundwork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for a complete IoT</a:t>
            </a:r>
            <a:r>
              <a:rPr sz="1300" spc="2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Spec</a:t>
            </a:r>
            <a:endParaRPr sz="1300">
              <a:latin typeface="Verdana"/>
              <a:cs typeface="Verdana"/>
            </a:endParaRPr>
          </a:p>
          <a:p>
            <a:pPr marL="734695" lvl="2" indent="-253365">
              <a:lnSpc>
                <a:spcPct val="100000"/>
              </a:lnSpc>
              <a:spcBef>
                <a:spcPts val="470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735330" algn="l"/>
              </a:tabLst>
            </a:pP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Describes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the communication behavior of a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gateway between EnOcean Radio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and</a:t>
            </a:r>
            <a:r>
              <a:rPr sz="1300" spc="37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032B5F"/>
                </a:solidFill>
                <a:latin typeface="Verdana"/>
                <a:cs typeface="Verdana"/>
              </a:rPr>
              <a:t>IP-</a:t>
            </a:r>
            <a:endParaRPr sz="1300">
              <a:latin typeface="Verdana"/>
              <a:cs typeface="Verdana"/>
            </a:endParaRPr>
          </a:p>
          <a:p>
            <a:pPr marL="734695">
              <a:lnSpc>
                <a:spcPct val="100000"/>
              </a:lnSpc>
              <a:spcBef>
                <a:spcPts val="155"/>
              </a:spcBef>
            </a:pPr>
            <a:r>
              <a:rPr sz="1300" dirty="0">
                <a:solidFill>
                  <a:srgbClr val="032B5F"/>
                </a:solidFill>
                <a:latin typeface="Verdana"/>
                <a:cs typeface="Verdana"/>
              </a:rPr>
              <a:t>World</a:t>
            </a:r>
            <a:endParaRPr sz="13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7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Doesn</a:t>
            </a:r>
            <a:r>
              <a:rPr sz="1300" spc="-5" dirty="0">
                <a:solidFill>
                  <a:srgbClr val="032B5F"/>
                </a:solidFill>
                <a:latin typeface="MS PGothic"/>
                <a:cs typeface="MS PGothic"/>
              </a:rPr>
              <a:t>´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 specify the behavior of devices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(actuators,</a:t>
            </a:r>
            <a:r>
              <a:rPr sz="1300" spc="16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sensors)</a:t>
            </a:r>
            <a:endParaRPr sz="13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7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Doesn</a:t>
            </a:r>
            <a:r>
              <a:rPr sz="1300" spc="-5" dirty="0">
                <a:solidFill>
                  <a:srgbClr val="032B5F"/>
                </a:solidFill>
                <a:latin typeface="MS PGothic"/>
                <a:cs typeface="MS PGothic"/>
              </a:rPr>
              <a:t>´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 specify organizational rules for an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End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to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End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(Device to User Interface)</a:t>
            </a:r>
            <a:r>
              <a:rPr sz="1300" spc="30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usage</a:t>
            </a:r>
            <a:endParaRPr sz="1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5E067"/>
              </a:buClr>
              <a:buFont typeface="Wingdings"/>
              <a:buChar char=""/>
            </a:pPr>
            <a:endParaRPr sz="22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Why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we need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IoT Spec.</a:t>
            </a:r>
            <a:endParaRPr sz="15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9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EnOcean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has to reflect the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changes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and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progresses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in the </a:t>
            </a:r>
            <a:r>
              <a:rPr sz="1300" dirty="0">
                <a:solidFill>
                  <a:srgbClr val="032B5F"/>
                </a:solidFill>
                <a:latin typeface="Verdana"/>
                <a:cs typeface="Verdana"/>
              </a:rPr>
              <a:t>IP/IoT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world for the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Ecosystem</a:t>
            </a:r>
            <a:r>
              <a:rPr sz="1300" spc="40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to</a:t>
            </a:r>
            <a:endParaRPr sz="13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60"/>
              </a:spcBef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grow and</a:t>
            </a:r>
            <a:r>
              <a:rPr sz="13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prosper.</a:t>
            </a:r>
            <a:endParaRPr sz="13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65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First Paper Created: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EnOcean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devices becoming Things_IP Regulations</a:t>
            </a:r>
            <a:r>
              <a:rPr sz="1300" spc="26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V0.4</a:t>
            </a:r>
            <a:endParaRPr sz="1300">
              <a:latin typeface="Verdana"/>
              <a:cs typeface="Verdana"/>
            </a:endParaRPr>
          </a:p>
          <a:p>
            <a:pPr marL="734695" lvl="2" indent="-253365">
              <a:lnSpc>
                <a:spcPct val="100000"/>
              </a:lnSpc>
              <a:spcBef>
                <a:spcPts val="470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73533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Quick look through to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get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the</a:t>
            </a:r>
            <a:r>
              <a:rPr sz="1300" spc="10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idea…</a:t>
            </a:r>
            <a:endParaRPr sz="13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96C00D"/>
              </a:buClr>
              <a:buFont typeface="Wingdings"/>
              <a:buChar char=""/>
            </a:pPr>
            <a:endParaRPr sz="22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What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should be part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the IoT</a:t>
            </a:r>
            <a:r>
              <a:rPr sz="15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Spec</a:t>
            </a:r>
            <a:endParaRPr sz="15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9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EnOcean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Specifications 2.0,</a:t>
            </a:r>
            <a:r>
              <a:rPr sz="1300" spc="9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3.0</a:t>
            </a:r>
            <a:endParaRPr sz="13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7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EnOcean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over </a:t>
            </a:r>
            <a:r>
              <a:rPr sz="1300" dirty="0">
                <a:solidFill>
                  <a:srgbClr val="032B5F"/>
                </a:solidFill>
                <a:latin typeface="Verdana"/>
                <a:cs typeface="Verdana"/>
              </a:rPr>
              <a:t>IP</a:t>
            </a:r>
            <a:r>
              <a:rPr sz="1300" spc="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Spec</a:t>
            </a:r>
            <a:endParaRPr sz="13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70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Existing Specifications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need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to be</a:t>
            </a:r>
            <a:r>
              <a:rPr sz="1300" spc="1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extended</a:t>
            </a:r>
            <a:endParaRPr sz="1300">
              <a:latin typeface="Verdana"/>
              <a:cs typeface="Verdana"/>
            </a:endParaRPr>
          </a:p>
          <a:p>
            <a:pPr marL="481965" lvl="1" indent="-240029">
              <a:lnSpc>
                <a:spcPct val="100000"/>
              </a:lnSpc>
              <a:spcBef>
                <a:spcPts val="465"/>
              </a:spcBef>
              <a:buClr>
                <a:srgbClr val="C5E067"/>
              </a:buClr>
              <a:buFont typeface="Wingdings"/>
              <a:buChar char=""/>
              <a:tabLst>
                <a:tab pos="482600" algn="l"/>
              </a:tabLst>
            </a:pP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New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Specifications have to be</a:t>
            </a:r>
            <a:r>
              <a:rPr sz="1300" spc="8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created.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930" y="6597802"/>
            <a:ext cx="41097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 over IP – EO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Meeting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London | Oliver Fischer|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24-26.04.2017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4191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IoT Spec </a:t>
            </a:r>
            <a:r>
              <a:rPr spc="-10" dirty="0"/>
              <a:t>–Content </a:t>
            </a:r>
            <a:r>
              <a:rPr spc="-5" dirty="0"/>
              <a:t>excerpt</a:t>
            </a:r>
            <a:r>
              <a:rPr spc="30" dirty="0"/>
              <a:t> </a:t>
            </a:r>
            <a:r>
              <a:rPr dirty="0"/>
              <a:t>...</a:t>
            </a:r>
          </a:p>
        </p:txBody>
      </p:sp>
      <p:sp>
        <p:nvSpPr>
          <p:cNvPr id="4" name="object 4"/>
          <p:cNvSpPr/>
          <p:nvPr/>
        </p:nvSpPr>
        <p:spPr>
          <a:xfrm>
            <a:off x="1413510" y="2206374"/>
            <a:ext cx="101264" cy="10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3510" y="2444118"/>
            <a:ext cx="101264" cy="10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3510" y="3395094"/>
            <a:ext cx="101264" cy="10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3510" y="3632838"/>
            <a:ext cx="101264" cy="10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3510" y="3870582"/>
            <a:ext cx="101264" cy="10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3510" y="5059302"/>
            <a:ext cx="101264" cy="10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494" y="1621942"/>
            <a:ext cx="6423660" cy="47815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409"/>
              </a:spcBef>
              <a:buClr>
                <a:srgbClr val="C5E067"/>
              </a:buClr>
              <a:buFont typeface="Wingdings"/>
              <a:buChar char=""/>
              <a:tabLst>
                <a:tab pos="252095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Physical, Data,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Network</a:t>
            </a:r>
            <a:r>
              <a:rPr sz="1300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Layer</a:t>
            </a:r>
            <a:endParaRPr sz="1300">
              <a:latin typeface="Verdana"/>
              <a:cs typeface="Verdana"/>
            </a:endParaRPr>
          </a:p>
          <a:p>
            <a:pPr marL="504825" lvl="1" indent="-254000">
              <a:lnSpc>
                <a:spcPct val="100000"/>
              </a:lnSpc>
              <a:spcBef>
                <a:spcPts val="315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505459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Timing behaviour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GW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&lt;-&gt;</a:t>
            </a:r>
            <a:r>
              <a:rPr sz="1300" spc="9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Device</a:t>
            </a:r>
            <a:endParaRPr sz="1300">
              <a:latin typeface="Verdana"/>
              <a:cs typeface="Verdana"/>
            </a:endParaRPr>
          </a:p>
          <a:p>
            <a:pPr marL="962025" marR="1866264">
              <a:lnSpc>
                <a:spcPts val="1870"/>
              </a:lnSpc>
              <a:spcBef>
                <a:spcPts val="114"/>
              </a:spcBef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Timeslots in Adressing of devices (100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ms) 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Burst</a:t>
            </a:r>
            <a:r>
              <a:rPr sz="1300" spc="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Avoidance</a:t>
            </a:r>
            <a:endParaRPr sz="1300">
              <a:latin typeface="Verdana"/>
              <a:cs typeface="Verdana"/>
            </a:endParaRPr>
          </a:p>
          <a:p>
            <a:pPr marL="1419225" lvl="2" indent="-253365">
              <a:lnSpc>
                <a:spcPct val="100000"/>
              </a:lnSpc>
              <a:spcBef>
                <a:spcPts val="200"/>
              </a:spcBef>
              <a:buClr>
                <a:srgbClr val="96C00D"/>
              </a:buClr>
              <a:buSzPct val="92307"/>
              <a:buFont typeface="Wingdings"/>
              <a:buChar char=""/>
              <a:tabLst>
                <a:tab pos="1419860" algn="l"/>
              </a:tabLst>
            </a:pP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GW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-&gt; Dimming with</a:t>
            </a:r>
            <a:r>
              <a:rPr sz="1300" spc="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slider</a:t>
            </a:r>
            <a:endParaRPr sz="1300">
              <a:latin typeface="Verdana"/>
              <a:cs typeface="Verdana"/>
            </a:endParaRPr>
          </a:p>
          <a:p>
            <a:pPr marL="1419225" lvl="2" indent="-253365">
              <a:lnSpc>
                <a:spcPct val="100000"/>
              </a:lnSpc>
              <a:spcBef>
                <a:spcPts val="315"/>
              </a:spcBef>
              <a:buClr>
                <a:srgbClr val="96C00D"/>
              </a:buClr>
              <a:buSzPct val="92307"/>
              <a:buFont typeface="Wingdings"/>
              <a:buChar char=""/>
              <a:tabLst>
                <a:tab pos="1419860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Device -&gt; State reports blind</a:t>
            </a:r>
            <a:r>
              <a:rPr sz="1300" spc="7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actuator</a:t>
            </a:r>
            <a:endParaRPr sz="1300">
              <a:latin typeface="Verdana"/>
              <a:cs typeface="Verdana"/>
            </a:endParaRPr>
          </a:p>
          <a:p>
            <a:pPr marL="505459" marR="5080" lvl="1" indent="-505459">
              <a:lnSpc>
                <a:spcPct val="120000"/>
              </a:lnSpc>
              <a:buClr>
                <a:srgbClr val="96C00D"/>
              </a:buClr>
              <a:buSzPct val="88461"/>
              <a:buFont typeface="Wingdings"/>
              <a:buChar char=""/>
              <a:tabLst>
                <a:tab pos="505459" algn="l"/>
              </a:tabLst>
            </a:pP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Remote Management/Remote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Commissioning extension: 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ReMan/ReCom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over repeater (similar: From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Hub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to Switch) 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ReCom: 2-Channel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Actuator -&gt; Which Switch for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which channel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? 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ReCom: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Integration of application logic into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ReCom</a:t>
            </a:r>
            <a:r>
              <a:rPr sz="1300" spc="17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definition</a:t>
            </a:r>
            <a:endParaRPr sz="1300">
              <a:latin typeface="Verdana"/>
              <a:cs typeface="Verdana"/>
            </a:endParaRPr>
          </a:p>
          <a:p>
            <a:pPr marL="504825" lvl="1" indent="-254000">
              <a:lnSpc>
                <a:spcPct val="100000"/>
              </a:lnSpc>
              <a:spcBef>
                <a:spcPts val="315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505459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Addressing of devices with ADT,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answer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of devices with</a:t>
            </a:r>
            <a:r>
              <a:rPr sz="1300" spc="2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Broadcast)</a:t>
            </a:r>
            <a:endParaRPr sz="1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6C00D"/>
              </a:buClr>
              <a:buFont typeface="Wingdings"/>
              <a:buChar char=""/>
            </a:pPr>
            <a:endParaRPr sz="18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buClr>
                <a:srgbClr val="C5E067"/>
              </a:buClr>
              <a:buFont typeface="Wingdings"/>
              <a:buChar char=""/>
              <a:tabLst>
                <a:tab pos="252095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Transport, Session</a:t>
            </a:r>
            <a:r>
              <a:rPr sz="1300" spc="2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Layer</a:t>
            </a:r>
            <a:endParaRPr sz="1300">
              <a:latin typeface="Verdana"/>
              <a:cs typeface="Verdana"/>
            </a:endParaRPr>
          </a:p>
          <a:p>
            <a:pPr marL="504825" lvl="1" indent="-254000">
              <a:lnSpc>
                <a:spcPct val="100000"/>
              </a:lnSpc>
              <a:spcBef>
                <a:spcPts val="310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505459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Existing</a:t>
            </a:r>
            <a:r>
              <a:rPr sz="1300" spc="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Security</a:t>
            </a:r>
            <a:endParaRPr sz="1300">
              <a:latin typeface="Verdana"/>
              <a:cs typeface="Verdana"/>
            </a:endParaRPr>
          </a:p>
          <a:p>
            <a:pPr marL="962025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Key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Exchange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over the air</a:t>
            </a:r>
            <a:r>
              <a:rPr sz="1300" spc="9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…</a:t>
            </a:r>
            <a:endParaRPr sz="1300">
              <a:latin typeface="Verdana"/>
              <a:cs typeface="Verdana"/>
            </a:endParaRPr>
          </a:p>
          <a:p>
            <a:pPr marL="504825" lvl="1" indent="-254000">
              <a:lnSpc>
                <a:spcPct val="100000"/>
              </a:lnSpc>
              <a:spcBef>
                <a:spcPts val="310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505459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Security “Plus” or</a:t>
            </a:r>
            <a:r>
              <a:rPr sz="1300" spc="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2.0</a:t>
            </a:r>
            <a:endParaRPr sz="1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96C00D"/>
              </a:buClr>
              <a:buFont typeface="Wingdings"/>
              <a:buChar char=""/>
            </a:pPr>
            <a:endParaRPr sz="19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buClr>
                <a:srgbClr val="C5E067"/>
              </a:buClr>
              <a:buFont typeface="Wingdings"/>
              <a:buChar char=""/>
              <a:tabLst>
                <a:tab pos="252095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Presentation, Application</a:t>
            </a:r>
            <a:r>
              <a:rPr sz="1300" spc="6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Layer</a:t>
            </a:r>
            <a:endParaRPr sz="1300">
              <a:latin typeface="Verdana"/>
              <a:cs typeface="Verdana"/>
            </a:endParaRPr>
          </a:p>
          <a:p>
            <a:pPr marL="504825" lvl="1" indent="-254000">
              <a:lnSpc>
                <a:spcPct val="100000"/>
              </a:lnSpc>
              <a:spcBef>
                <a:spcPts val="315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505459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Ack after</a:t>
            </a:r>
            <a:r>
              <a:rPr sz="13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Receive</a:t>
            </a:r>
            <a:endParaRPr sz="1300">
              <a:latin typeface="Verdana"/>
              <a:cs typeface="Verdana"/>
            </a:endParaRPr>
          </a:p>
          <a:p>
            <a:pPr marL="504825" lvl="1" indent="-254000">
              <a:lnSpc>
                <a:spcPct val="100000"/>
              </a:lnSpc>
              <a:spcBef>
                <a:spcPts val="310"/>
              </a:spcBef>
              <a:buClr>
                <a:srgbClr val="96C00D"/>
              </a:buClr>
              <a:buSzPct val="88461"/>
              <a:buFont typeface="Wingdings"/>
              <a:buChar char=""/>
              <a:tabLst>
                <a:tab pos="505459" algn="l"/>
              </a:tabLst>
            </a:pPr>
            <a:r>
              <a:rPr sz="1300" spc="-5" dirty="0">
                <a:solidFill>
                  <a:srgbClr val="032B5F"/>
                </a:solidFill>
                <a:latin typeface="Verdana"/>
                <a:cs typeface="Verdana"/>
              </a:rPr>
              <a:t>Ack after</a:t>
            </a:r>
            <a:r>
              <a:rPr sz="13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032B5F"/>
                </a:solidFill>
                <a:latin typeface="Verdana"/>
                <a:cs typeface="Verdana"/>
              </a:rPr>
              <a:t>Execution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0466" y="6597802"/>
            <a:ext cx="4387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930" y="6597802"/>
            <a:ext cx="41097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 over IP – EO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Alliance Meeting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London | Oliver Fischer|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24-26.04.2017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9261" y="332625"/>
            <a:ext cx="1627251" cy="67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5630" y="6609953"/>
            <a:ext cx="833056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1783714" algn="l"/>
                <a:tab pos="7917180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	Page</a:t>
            </a:r>
            <a:r>
              <a:rPr sz="800" spc="-7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57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825" y="3644900"/>
            <a:ext cx="5037455" cy="1174750"/>
          </a:xfrm>
          <a:custGeom>
            <a:avLst/>
            <a:gdLst/>
            <a:ahLst/>
            <a:cxnLst/>
            <a:rect l="l" t="t" r="r" b="b"/>
            <a:pathLst>
              <a:path w="5037455" h="1174750">
                <a:moveTo>
                  <a:pt x="0" y="1174750"/>
                </a:moveTo>
                <a:lnTo>
                  <a:pt x="5037328" y="1174750"/>
                </a:lnTo>
                <a:lnTo>
                  <a:pt x="5037328" y="0"/>
                </a:lnTo>
                <a:lnTo>
                  <a:pt x="0" y="0"/>
                </a:lnTo>
                <a:lnTo>
                  <a:pt x="0" y="117475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6251" y="3631438"/>
            <a:ext cx="2710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32B5F"/>
                </a:solidFill>
                <a:latin typeface="Verdana"/>
                <a:cs typeface="Verdana"/>
                <a:hlinkClick r:id="rId3"/>
              </a:rPr>
              <a:t>marian.honsch@enocean.com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825" y="5251450"/>
            <a:ext cx="2057400" cy="514350"/>
          </a:xfrm>
          <a:custGeom>
            <a:avLst/>
            <a:gdLst/>
            <a:ahLst/>
            <a:cxnLst/>
            <a:rect l="l" t="t" r="r" b="b"/>
            <a:pathLst>
              <a:path w="2057400" h="514350">
                <a:moveTo>
                  <a:pt x="0" y="514350"/>
                </a:moveTo>
                <a:lnTo>
                  <a:pt x="2057400" y="514350"/>
                </a:lnTo>
                <a:lnTo>
                  <a:pt x="2057400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6251" y="5238369"/>
            <a:ext cx="16903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32B5F"/>
                </a:solidFill>
                <a:latin typeface="Verdana"/>
                <a:cs typeface="Verdana"/>
              </a:rPr>
              <a:t>Contact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900" dirty="0">
                <a:solidFill>
                  <a:srgbClr val="032B5F"/>
                </a:solidFill>
                <a:latin typeface="Verdana"/>
                <a:cs typeface="Verdana"/>
              </a:rPr>
              <a:t>For </a:t>
            </a:r>
            <a:r>
              <a:rPr sz="900" spc="-5" dirty="0">
                <a:solidFill>
                  <a:srgbClr val="032B5F"/>
                </a:solidFill>
                <a:latin typeface="Verdana"/>
                <a:cs typeface="Verdana"/>
              </a:rPr>
              <a:t>further information  </a:t>
            </a:r>
            <a:r>
              <a:rPr sz="900" dirty="0">
                <a:solidFill>
                  <a:srgbClr val="032B5F"/>
                </a:solidFill>
                <a:latin typeface="Verdana"/>
                <a:cs typeface="Verdana"/>
              </a:rPr>
              <a:t>please </a:t>
            </a:r>
            <a:r>
              <a:rPr sz="900" spc="-5" dirty="0">
                <a:solidFill>
                  <a:srgbClr val="032B5F"/>
                </a:solidFill>
                <a:latin typeface="Verdana"/>
                <a:cs typeface="Verdana"/>
              </a:rPr>
              <a:t>feel free </a:t>
            </a:r>
            <a:r>
              <a:rPr sz="900" dirty="0">
                <a:solidFill>
                  <a:srgbClr val="032B5F"/>
                </a:solidFill>
                <a:latin typeface="Verdana"/>
                <a:cs typeface="Verdana"/>
              </a:rPr>
              <a:t>to </a:t>
            </a:r>
            <a:r>
              <a:rPr sz="900" spc="-5" dirty="0">
                <a:solidFill>
                  <a:srgbClr val="032B5F"/>
                </a:solidFill>
                <a:latin typeface="Verdana"/>
                <a:cs typeface="Verdana"/>
              </a:rPr>
              <a:t>contact</a:t>
            </a:r>
            <a:r>
              <a:rPr sz="900" spc="-8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32B5F"/>
                </a:solidFill>
                <a:latin typeface="Verdana"/>
                <a:cs typeface="Verdana"/>
              </a:rPr>
              <a:t>us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8825" y="583565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6251" y="5822696"/>
            <a:ext cx="1907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EnOcean</a:t>
            </a:r>
            <a:r>
              <a:rPr sz="9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Alliance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2400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Camino Ramon, Suite.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375 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San Ramon, CA</a:t>
            </a:r>
            <a:r>
              <a:rPr sz="9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94583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USA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5825" y="5835650"/>
            <a:ext cx="2819400" cy="685800"/>
          </a:xfrm>
          <a:custGeom>
            <a:avLst/>
            <a:gdLst/>
            <a:ahLst/>
            <a:cxnLst/>
            <a:rect l="l" t="t" r="r" b="b"/>
            <a:pathLst>
              <a:path w="2819400" h="685800">
                <a:moveTo>
                  <a:pt x="0" y="685800"/>
                </a:moveTo>
                <a:lnTo>
                  <a:pt x="2819400" y="685800"/>
                </a:lnTo>
                <a:lnTo>
                  <a:pt x="2819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13886" y="5822696"/>
            <a:ext cx="154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info@enocean-alliance.org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www.enocean-alliance.org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2315" y="5796699"/>
            <a:ext cx="1584198" cy="656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5997" y="6597802"/>
            <a:ext cx="3727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Page</a:t>
            </a:r>
            <a:r>
              <a:rPr sz="800" spc="-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930" y="489330"/>
            <a:ext cx="4898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Technology Explained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slides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113026"/>
            <a:ext cx="8686800" cy="2687955"/>
          </a:xfrm>
          <a:prstGeom prst="rect">
            <a:avLst/>
          </a:prstGeom>
          <a:solidFill>
            <a:srgbClr val="96C00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Remote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Commissioning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4394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Remote </a:t>
            </a:r>
            <a:r>
              <a:rPr spc="-5" dirty="0"/>
              <a:t>Management – </a:t>
            </a:r>
            <a:r>
              <a:rPr spc="-10" dirty="0"/>
              <a:t>REMAN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30" y="6597802"/>
            <a:ext cx="2452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Title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of presentation  </a:t>
            </a:r>
            <a:r>
              <a:rPr sz="80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  </a:t>
            </a:r>
            <a:r>
              <a:rPr sz="800" spc="2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Author	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|</a:t>
            </a:r>
            <a:r>
              <a:rPr sz="800" spc="2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18-04-05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7938" y="6597802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8509" y="3600830"/>
            <a:ext cx="2169795" cy="620395"/>
          </a:xfrm>
          <a:custGeom>
            <a:avLst/>
            <a:gdLst/>
            <a:ahLst/>
            <a:cxnLst/>
            <a:rect l="l" t="t" r="r" b="b"/>
            <a:pathLst>
              <a:path w="2169795" h="620395">
                <a:moveTo>
                  <a:pt x="2065959" y="0"/>
                </a:moveTo>
                <a:lnTo>
                  <a:pt x="103428" y="0"/>
                </a:lnTo>
                <a:lnTo>
                  <a:pt x="63157" y="8133"/>
                </a:lnTo>
                <a:lnTo>
                  <a:pt x="30283" y="30305"/>
                </a:lnTo>
                <a:lnTo>
                  <a:pt x="8124" y="63168"/>
                </a:lnTo>
                <a:lnTo>
                  <a:pt x="0" y="103378"/>
                </a:lnTo>
                <a:lnTo>
                  <a:pt x="0" y="516890"/>
                </a:lnTo>
                <a:lnTo>
                  <a:pt x="8124" y="557099"/>
                </a:lnTo>
                <a:lnTo>
                  <a:pt x="30283" y="589962"/>
                </a:lnTo>
                <a:lnTo>
                  <a:pt x="63157" y="612134"/>
                </a:lnTo>
                <a:lnTo>
                  <a:pt x="103428" y="620268"/>
                </a:lnTo>
                <a:lnTo>
                  <a:pt x="2065959" y="620268"/>
                </a:lnTo>
                <a:lnTo>
                  <a:pt x="2106222" y="612134"/>
                </a:lnTo>
                <a:lnTo>
                  <a:pt x="2139080" y="589962"/>
                </a:lnTo>
                <a:lnTo>
                  <a:pt x="2161221" y="557099"/>
                </a:lnTo>
                <a:lnTo>
                  <a:pt x="2169337" y="516890"/>
                </a:lnTo>
                <a:lnTo>
                  <a:pt x="2169337" y="103378"/>
                </a:lnTo>
                <a:lnTo>
                  <a:pt x="2161221" y="63168"/>
                </a:lnTo>
                <a:lnTo>
                  <a:pt x="2139080" y="30305"/>
                </a:lnTo>
                <a:lnTo>
                  <a:pt x="2106222" y="8133"/>
                </a:lnTo>
                <a:lnTo>
                  <a:pt x="2065959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8509" y="3600830"/>
            <a:ext cx="2169795" cy="620395"/>
          </a:xfrm>
          <a:custGeom>
            <a:avLst/>
            <a:gdLst/>
            <a:ahLst/>
            <a:cxnLst/>
            <a:rect l="l" t="t" r="r" b="b"/>
            <a:pathLst>
              <a:path w="2169795" h="620395">
                <a:moveTo>
                  <a:pt x="0" y="103378"/>
                </a:moveTo>
                <a:lnTo>
                  <a:pt x="8124" y="63168"/>
                </a:lnTo>
                <a:lnTo>
                  <a:pt x="30283" y="30305"/>
                </a:lnTo>
                <a:lnTo>
                  <a:pt x="63157" y="8133"/>
                </a:lnTo>
                <a:lnTo>
                  <a:pt x="103428" y="0"/>
                </a:lnTo>
                <a:lnTo>
                  <a:pt x="2065959" y="0"/>
                </a:lnTo>
                <a:lnTo>
                  <a:pt x="2106222" y="8133"/>
                </a:lnTo>
                <a:lnTo>
                  <a:pt x="2139080" y="30305"/>
                </a:lnTo>
                <a:lnTo>
                  <a:pt x="2161221" y="63168"/>
                </a:lnTo>
                <a:lnTo>
                  <a:pt x="2169337" y="103378"/>
                </a:lnTo>
                <a:lnTo>
                  <a:pt x="2169337" y="516890"/>
                </a:lnTo>
                <a:lnTo>
                  <a:pt x="2161221" y="557099"/>
                </a:lnTo>
                <a:lnTo>
                  <a:pt x="2139080" y="589962"/>
                </a:lnTo>
                <a:lnTo>
                  <a:pt x="2106222" y="612134"/>
                </a:lnTo>
                <a:lnTo>
                  <a:pt x="2065959" y="620268"/>
                </a:lnTo>
                <a:lnTo>
                  <a:pt x="103428" y="620268"/>
                </a:lnTo>
                <a:lnTo>
                  <a:pt x="63157" y="612134"/>
                </a:lnTo>
                <a:lnTo>
                  <a:pt x="30283" y="589962"/>
                </a:lnTo>
                <a:lnTo>
                  <a:pt x="8124" y="557099"/>
                </a:lnTo>
                <a:lnTo>
                  <a:pt x="0" y="516890"/>
                </a:lnTo>
                <a:lnTo>
                  <a:pt x="0" y="103378"/>
                </a:lnTo>
                <a:close/>
              </a:path>
            </a:pathLst>
          </a:custGeom>
          <a:ln w="3810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4983" y="3653790"/>
            <a:ext cx="14954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845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Remote 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Man</a:t>
            </a:r>
            <a:r>
              <a:rPr sz="1600" b="1" dirty="0">
                <a:solidFill>
                  <a:srgbClr val="032B5F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gement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532" y="2140076"/>
            <a:ext cx="4189729" cy="1217295"/>
          </a:xfrm>
          <a:custGeom>
            <a:avLst/>
            <a:gdLst/>
            <a:ahLst/>
            <a:cxnLst/>
            <a:rect l="l" t="t" r="r" b="b"/>
            <a:pathLst>
              <a:path w="4189729" h="1217295">
                <a:moveTo>
                  <a:pt x="3986847" y="0"/>
                </a:moveTo>
                <a:lnTo>
                  <a:pt x="202831" y="0"/>
                </a:lnTo>
                <a:lnTo>
                  <a:pt x="156322" y="5356"/>
                </a:lnTo>
                <a:lnTo>
                  <a:pt x="113628" y="20614"/>
                </a:lnTo>
                <a:lnTo>
                  <a:pt x="75968" y="44557"/>
                </a:lnTo>
                <a:lnTo>
                  <a:pt x="44558" y="75965"/>
                </a:lnTo>
                <a:lnTo>
                  <a:pt x="20615" y="113624"/>
                </a:lnTo>
                <a:lnTo>
                  <a:pt x="5356" y="156314"/>
                </a:lnTo>
                <a:lnTo>
                  <a:pt x="0" y="202819"/>
                </a:lnTo>
                <a:lnTo>
                  <a:pt x="0" y="1014095"/>
                </a:lnTo>
                <a:lnTo>
                  <a:pt x="5356" y="1060599"/>
                </a:lnTo>
                <a:lnTo>
                  <a:pt x="20615" y="1103289"/>
                </a:lnTo>
                <a:lnTo>
                  <a:pt x="44558" y="1140948"/>
                </a:lnTo>
                <a:lnTo>
                  <a:pt x="75968" y="1172356"/>
                </a:lnTo>
                <a:lnTo>
                  <a:pt x="113628" y="1196299"/>
                </a:lnTo>
                <a:lnTo>
                  <a:pt x="156322" y="1211557"/>
                </a:lnTo>
                <a:lnTo>
                  <a:pt x="202831" y="1216914"/>
                </a:lnTo>
                <a:lnTo>
                  <a:pt x="3986847" y="1216914"/>
                </a:lnTo>
                <a:lnTo>
                  <a:pt x="4033352" y="1211557"/>
                </a:lnTo>
                <a:lnTo>
                  <a:pt x="4076042" y="1196299"/>
                </a:lnTo>
                <a:lnTo>
                  <a:pt x="4113700" y="1172356"/>
                </a:lnTo>
                <a:lnTo>
                  <a:pt x="4145109" y="1140948"/>
                </a:lnTo>
                <a:lnTo>
                  <a:pt x="4169051" y="1103289"/>
                </a:lnTo>
                <a:lnTo>
                  <a:pt x="4184309" y="1060599"/>
                </a:lnTo>
                <a:lnTo>
                  <a:pt x="4189666" y="1014095"/>
                </a:lnTo>
                <a:lnTo>
                  <a:pt x="4189666" y="202819"/>
                </a:lnTo>
                <a:lnTo>
                  <a:pt x="4184309" y="156314"/>
                </a:lnTo>
                <a:lnTo>
                  <a:pt x="4169051" y="113624"/>
                </a:lnTo>
                <a:lnTo>
                  <a:pt x="4145109" y="75965"/>
                </a:lnTo>
                <a:lnTo>
                  <a:pt x="4113700" y="44557"/>
                </a:lnTo>
                <a:lnTo>
                  <a:pt x="4076042" y="20614"/>
                </a:lnTo>
                <a:lnTo>
                  <a:pt x="4033352" y="5356"/>
                </a:lnTo>
                <a:lnTo>
                  <a:pt x="3986847" y="0"/>
                </a:lnTo>
                <a:close/>
              </a:path>
            </a:pathLst>
          </a:custGeom>
          <a:solidFill>
            <a:srgbClr val="EEF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32" y="2140076"/>
            <a:ext cx="4189729" cy="1217295"/>
          </a:xfrm>
          <a:custGeom>
            <a:avLst/>
            <a:gdLst/>
            <a:ahLst/>
            <a:cxnLst/>
            <a:rect l="l" t="t" r="r" b="b"/>
            <a:pathLst>
              <a:path w="4189729" h="1217295">
                <a:moveTo>
                  <a:pt x="0" y="202819"/>
                </a:moveTo>
                <a:lnTo>
                  <a:pt x="5356" y="156314"/>
                </a:lnTo>
                <a:lnTo>
                  <a:pt x="20615" y="113624"/>
                </a:lnTo>
                <a:lnTo>
                  <a:pt x="44558" y="75965"/>
                </a:lnTo>
                <a:lnTo>
                  <a:pt x="75968" y="44557"/>
                </a:lnTo>
                <a:lnTo>
                  <a:pt x="113628" y="20614"/>
                </a:lnTo>
                <a:lnTo>
                  <a:pt x="156322" y="5356"/>
                </a:lnTo>
                <a:lnTo>
                  <a:pt x="202831" y="0"/>
                </a:lnTo>
                <a:lnTo>
                  <a:pt x="3986847" y="0"/>
                </a:lnTo>
                <a:lnTo>
                  <a:pt x="4033352" y="5356"/>
                </a:lnTo>
                <a:lnTo>
                  <a:pt x="4076042" y="20614"/>
                </a:lnTo>
                <a:lnTo>
                  <a:pt x="4113700" y="44557"/>
                </a:lnTo>
                <a:lnTo>
                  <a:pt x="4145109" y="75965"/>
                </a:lnTo>
                <a:lnTo>
                  <a:pt x="4169051" y="113624"/>
                </a:lnTo>
                <a:lnTo>
                  <a:pt x="4184309" y="156314"/>
                </a:lnTo>
                <a:lnTo>
                  <a:pt x="4189666" y="202819"/>
                </a:lnTo>
                <a:lnTo>
                  <a:pt x="4189666" y="1014095"/>
                </a:lnTo>
                <a:lnTo>
                  <a:pt x="4184309" y="1060599"/>
                </a:lnTo>
                <a:lnTo>
                  <a:pt x="4169051" y="1103289"/>
                </a:lnTo>
                <a:lnTo>
                  <a:pt x="4145109" y="1140948"/>
                </a:lnTo>
                <a:lnTo>
                  <a:pt x="4113700" y="1172356"/>
                </a:lnTo>
                <a:lnTo>
                  <a:pt x="4076042" y="1196299"/>
                </a:lnTo>
                <a:lnTo>
                  <a:pt x="4033352" y="1211557"/>
                </a:lnTo>
                <a:lnTo>
                  <a:pt x="3986847" y="1216914"/>
                </a:lnTo>
                <a:lnTo>
                  <a:pt x="202831" y="1216914"/>
                </a:lnTo>
                <a:lnTo>
                  <a:pt x="156322" y="1211557"/>
                </a:lnTo>
                <a:lnTo>
                  <a:pt x="113628" y="1196299"/>
                </a:lnTo>
                <a:lnTo>
                  <a:pt x="75968" y="1172356"/>
                </a:lnTo>
                <a:lnTo>
                  <a:pt x="44558" y="1140948"/>
                </a:lnTo>
                <a:lnTo>
                  <a:pt x="20615" y="1103289"/>
                </a:lnTo>
                <a:lnTo>
                  <a:pt x="5356" y="1060599"/>
                </a:lnTo>
                <a:lnTo>
                  <a:pt x="0" y="1014095"/>
                </a:lnTo>
                <a:lnTo>
                  <a:pt x="0" y="202819"/>
                </a:lnTo>
                <a:close/>
              </a:path>
            </a:pathLst>
          </a:custGeom>
          <a:ln w="38100">
            <a:solidFill>
              <a:srgbClr val="96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901" y="2612898"/>
            <a:ext cx="270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Remote</a:t>
            </a:r>
            <a:r>
              <a:rPr sz="1600" b="1" spc="-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Commissioning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7783" y="4034789"/>
            <a:ext cx="3670935" cy="12604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Remote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Management (REMAN)</a:t>
            </a:r>
            <a:r>
              <a:rPr sz="1500" spc="-5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:</a:t>
            </a:r>
            <a:endParaRPr sz="1500" dirty="0">
              <a:latin typeface="Verdana"/>
              <a:cs typeface="Verdana"/>
            </a:endParaRPr>
          </a:p>
          <a:p>
            <a:pPr marL="242570" marR="5080" indent="-230504">
              <a:lnSpc>
                <a:spcPct val="120000"/>
              </a:lnSpc>
              <a:spcBef>
                <a:spcPts val="36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SYS_EX telegram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structure 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definition</a:t>
            </a:r>
            <a:endParaRPr sz="1500" dirty="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Basic processes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and</a:t>
            </a:r>
            <a:r>
              <a:rPr sz="1500" spc="3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function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7783" y="1650872"/>
            <a:ext cx="4064000" cy="19005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Remote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Commissioning (RECOM)</a:t>
            </a:r>
            <a:r>
              <a:rPr sz="1500" spc="1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Builds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on</a:t>
            </a:r>
            <a:r>
              <a:rPr sz="1500" spc="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REMAN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Defined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new function codes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for</a:t>
            </a:r>
            <a:r>
              <a:rPr sz="1500" spc="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SYS_EX</a:t>
            </a:r>
            <a:endParaRPr sz="1500">
              <a:latin typeface="Verdana"/>
              <a:cs typeface="Verdana"/>
            </a:endParaRPr>
          </a:p>
          <a:p>
            <a:pPr marL="242570" marR="648970" indent="-230504">
              <a:lnSpc>
                <a:spcPct val="120000"/>
              </a:lnSpc>
              <a:spcBef>
                <a:spcPts val="36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Complex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processes </a:t>
            </a:r>
            <a:r>
              <a:rPr sz="1500" dirty="0">
                <a:solidFill>
                  <a:srgbClr val="032B5F"/>
                </a:solidFill>
                <a:latin typeface="Verdana"/>
                <a:cs typeface="Verdana"/>
              </a:rPr>
              <a:t>–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link tables,  </a:t>
            </a:r>
            <a:r>
              <a:rPr sz="1500" spc="-5" dirty="0">
                <a:solidFill>
                  <a:srgbClr val="032B5F"/>
                </a:solidFill>
                <a:latin typeface="Verdana"/>
                <a:cs typeface="Verdana"/>
              </a:rPr>
              <a:t>device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parameters,</a:t>
            </a:r>
            <a:r>
              <a:rPr sz="1500" spc="1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32B5F"/>
                </a:solidFill>
                <a:latin typeface="Verdana"/>
                <a:cs typeface="Verdana"/>
              </a:rPr>
              <a:t>discovery</a:t>
            </a:r>
            <a:endParaRPr sz="15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720"/>
              </a:spcBef>
              <a:buClr>
                <a:srgbClr val="96C00D"/>
              </a:buClr>
              <a:buSzPct val="90000"/>
              <a:buFont typeface="Wingdings"/>
              <a:buChar char=""/>
              <a:tabLst>
                <a:tab pos="267335" algn="l"/>
              </a:tabLst>
            </a:pPr>
            <a:r>
              <a:rPr sz="1500" u="sng" spc="-10" dirty="0">
                <a:solidFill>
                  <a:srgbClr val="032B5F"/>
                </a:solidFill>
                <a:uFill>
                  <a:solidFill>
                    <a:srgbClr val="032B5F"/>
                  </a:solidFill>
                </a:uFill>
                <a:latin typeface="Verdana"/>
                <a:cs typeface="Verdana"/>
              </a:rPr>
              <a:t>This is </a:t>
            </a:r>
            <a:r>
              <a:rPr sz="1500" u="sng" spc="-5" dirty="0">
                <a:solidFill>
                  <a:srgbClr val="032B5F"/>
                </a:solidFill>
                <a:uFill>
                  <a:solidFill>
                    <a:srgbClr val="032B5F"/>
                  </a:solidFill>
                </a:uFill>
                <a:latin typeface="Verdana"/>
                <a:cs typeface="Verdana"/>
              </a:rPr>
              <a:t>the </a:t>
            </a:r>
            <a:r>
              <a:rPr sz="1500" b="1" u="sng" dirty="0">
                <a:solidFill>
                  <a:srgbClr val="032B5F"/>
                </a:solidFill>
                <a:uFill>
                  <a:solidFill>
                    <a:srgbClr val="032B5F"/>
                  </a:solidFill>
                </a:uFill>
                <a:latin typeface="Verdana"/>
                <a:cs typeface="Verdana"/>
              </a:rPr>
              <a:t>interesting</a:t>
            </a:r>
            <a:r>
              <a:rPr sz="1500" b="1" u="sng" spc="45" dirty="0">
                <a:solidFill>
                  <a:srgbClr val="032B5F"/>
                </a:solidFill>
                <a:uFill>
                  <a:solidFill>
                    <a:srgbClr val="032B5F"/>
                  </a:solidFill>
                </a:uFill>
                <a:latin typeface="Verdana"/>
                <a:cs typeface="Verdana"/>
              </a:rPr>
              <a:t> </a:t>
            </a:r>
            <a:r>
              <a:rPr sz="1500" b="1" u="sng" spc="-5" dirty="0">
                <a:solidFill>
                  <a:srgbClr val="032B5F"/>
                </a:solidFill>
                <a:uFill>
                  <a:solidFill>
                    <a:srgbClr val="032B5F"/>
                  </a:solidFill>
                </a:uFill>
                <a:latin typeface="Verdana"/>
                <a:cs typeface="Verdana"/>
              </a:rPr>
              <a:t>protocol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C77BB-FEBD-40F6-BAB5-ACC011CB0688}"/>
              </a:ext>
            </a:extLst>
          </p:cNvPr>
          <p:cNvSpPr txBox="1"/>
          <p:nvPr/>
        </p:nvSpPr>
        <p:spPr>
          <a:xfrm>
            <a:off x="395541" y="4800600"/>
            <a:ext cx="420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10" dirty="0">
                <a:solidFill>
                  <a:srgbClr val="032B5F"/>
                </a:solidFill>
                <a:latin typeface="Verdana"/>
                <a:cs typeface="Verdana"/>
              </a:rPr>
              <a:t>SYS_EX </a:t>
            </a:r>
            <a:r>
              <a:rPr lang="en-US" sz="1800" spc="-10" dirty="0" err="1">
                <a:solidFill>
                  <a:srgbClr val="032B5F"/>
                </a:solidFill>
                <a:latin typeface="Verdana"/>
                <a:cs typeface="Verdana"/>
              </a:rPr>
              <a:t>telegram:Telegram</a:t>
            </a:r>
            <a:r>
              <a:rPr lang="en-US" sz="1800" spc="-10" dirty="0">
                <a:solidFill>
                  <a:srgbClr val="032B5F"/>
                </a:solidFill>
                <a:latin typeface="Verdana"/>
                <a:cs typeface="Verdana"/>
              </a:rPr>
              <a:t> with a </a:t>
            </a:r>
          </a:p>
          <a:p>
            <a:r>
              <a:rPr lang="en-US" spc="-10" dirty="0">
                <a:solidFill>
                  <a:srgbClr val="032B5F"/>
                </a:solidFill>
                <a:latin typeface="Verdana"/>
              </a:rPr>
              <a:t>Specific structure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3327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Remote</a:t>
            </a:r>
            <a:r>
              <a:rPr spc="-40" dirty="0"/>
              <a:t> </a:t>
            </a:r>
            <a:r>
              <a:rPr spc="-5" dirty="0"/>
              <a:t>Commissioning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1140" y="489330"/>
            <a:ext cx="1685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- Use</a:t>
            </a: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Cases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5041" y="1679854"/>
            <a:ext cx="530415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20000"/>
              </a:lnSpc>
              <a:spcBef>
                <a:spcPts val="100"/>
              </a:spcBef>
              <a:buClr>
                <a:srgbClr val="68809F"/>
              </a:buClr>
              <a:buSzPct val="84375"/>
              <a:buFont typeface="Wingdings"/>
              <a:buChar char=""/>
              <a:tabLst>
                <a:tab pos="191135" algn="l"/>
              </a:tabLst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Set </a:t>
            </a: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Up -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During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commissioning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of newly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installed 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networks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5041" y="2996844"/>
            <a:ext cx="5347970" cy="1878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281940" indent="-178435" algn="just">
              <a:lnSpc>
                <a:spcPct val="120000"/>
              </a:lnSpc>
              <a:spcBef>
                <a:spcPts val="100"/>
              </a:spcBef>
              <a:buClr>
                <a:srgbClr val="68809F"/>
              </a:buClr>
              <a:buSzPct val="84375"/>
              <a:buFont typeface="Wingdings"/>
              <a:buChar char=""/>
              <a:tabLst>
                <a:tab pos="191135" algn="l"/>
              </a:tabLst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Maintenance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- When modifications, by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adding 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and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removing devices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and/or changing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devices’ 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configuration</a:t>
            </a:r>
            <a:r>
              <a:rPr sz="1600" spc="40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parameters.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8809F"/>
              </a:buClr>
              <a:buFont typeface="Wingdings"/>
              <a:buChar char=""/>
            </a:pPr>
            <a:endParaRPr sz="2650">
              <a:latin typeface="Times New Roman"/>
              <a:cs typeface="Times New Roman"/>
            </a:endParaRPr>
          </a:p>
          <a:p>
            <a:pPr marL="190500" marR="5080" indent="-178435">
              <a:lnSpc>
                <a:spcPct val="120000"/>
              </a:lnSpc>
              <a:buClr>
                <a:srgbClr val="68809F"/>
              </a:buClr>
              <a:buSzPct val="84375"/>
              <a:buFont typeface="Wingdings"/>
              <a:buChar char=""/>
              <a:tabLst>
                <a:tab pos="191135" algn="l"/>
              </a:tabLst>
            </a:pPr>
            <a:r>
              <a:rPr sz="1600" b="1" spc="-10" dirty="0">
                <a:solidFill>
                  <a:srgbClr val="032B5F"/>
                </a:solidFill>
                <a:latin typeface="Verdana"/>
                <a:cs typeface="Verdana"/>
              </a:rPr>
              <a:t>Replace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- When replacing a non-operating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device  with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a pre-commissioned, ready to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install</a:t>
            </a:r>
            <a:r>
              <a:rPr sz="1600" spc="13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one.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5041" y="5582208"/>
            <a:ext cx="493966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20000"/>
              </a:lnSpc>
              <a:spcBef>
                <a:spcPts val="100"/>
              </a:spcBef>
              <a:buClr>
                <a:srgbClr val="68809F"/>
              </a:buClr>
              <a:buSzPct val="84375"/>
              <a:buFont typeface="Wingdings"/>
              <a:buChar char=""/>
              <a:tabLst>
                <a:tab pos="191135" algn="l"/>
              </a:tabLst>
            </a:pPr>
            <a:r>
              <a:rPr sz="1600" b="1" spc="-5" dirty="0">
                <a:solidFill>
                  <a:srgbClr val="032B5F"/>
                </a:solidFill>
                <a:latin typeface="Verdana"/>
                <a:cs typeface="Verdana"/>
              </a:rPr>
              <a:t>Troubleshooting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- When trouble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shooting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an  operating </a:t>
            </a:r>
            <a:r>
              <a:rPr sz="1600" spc="-10" dirty="0">
                <a:solidFill>
                  <a:srgbClr val="032B5F"/>
                </a:solidFill>
                <a:latin typeface="Verdana"/>
                <a:cs typeface="Verdana"/>
              </a:rPr>
              <a:t>EnOcean</a:t>
            </a:r>
            <a:r>
              <a:rPr sz="1600" spc="55" dirty="0">
                <a:solidFill>
                  <a:srgbClr val="032B5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32B5F"/>
                </a:solidFill>
                <a:latin typeface="Verdana"/>
                <a:cs typeface="Verdana"/>
              </a:rPr>
              <a:t>network.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930" y="6597802"/>
            <a:ext cx="31648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Technical Training| M.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Hönsch | Oct 30-31,</a:t>
            </a:r>
            <a:r>
              <a:rPr sz="80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2013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5657" y="4271390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5657" y="1628775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5657" y="2924936"/>
            <a:ext cx="914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5657" y="5538939"/>
            <a:ext cx="9144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1568"/>
            <a:ext cx="6386830" cy="619125"/>
          </a:xfrm>
          <a:custGeom>
            <a:avLst/>
            <a:gdLst/>
            <a:ahLst/>
            <a:cxnLst/>
            <a:rect l="l" t="t" r="r" b="b"/>
            <a:pathLst>
              <a:path w="6386830" h="619125">
                <a:moveTo>
                  <a:pt x="0" y="619125"/>
                </a:moveTo>
                <a:lnTo>
                  <a:pt x="6386322" y="619125"/>
                </a:lnTo>
                <a:lnTo>
                  <a:pt x="6386322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30" y="489330"/>
            <a:ext cx="1762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Three</a:t>
            </a:r>
            <a:r>
              <a:rPr spc="-65" dirty="0"/>
              <a:t> </a:t>
            </a:r>
            <a:r>
              <a:rPr dirty="0"/>
              <a:t>pillars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30" y="6597802"/>
            <a:ext cx="19050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(c) EnOcean | EnOcean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at </a:t>
            </a: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800" spc="-8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666666"/>
                </a:solidFill>
                <a:latin typeface="Verdana"/>
                <a:cs typeface="Verdana"/>
              </a:rPr>
              <a:t>Glance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2022" y="6506971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38026" y="3602130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503" y="0"/>
                </a:lnTo>
              </a:path>
            </a:pathLst>
          </a:custGeom>
          <a:ln w="77174">
            <a:solidFill>
              <a:srgbClr val="C6930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146" y="3409959"/>
            <a:ext cx="384810" cy="384810"/>
          </a:xfrm>
          <a:custGeom>
            <a:avLst/>
            <a:gdLst/>
            <a:ahLst/>
            <a:cxnLst/>
            <a:rect l="l" t="t" r="r" b="b"/>
            <a:pathLst>
              <a:path w="384809" h="384810">
                <a:moveTo>
                  <a:pt x="0" y="0"/>
                </a:moveTo>
                <a:lnTo>
                  <a:pt x="19847" y="46294"/>
                </a:lnTo>
                <a:lnTo>
                  <a:pt x="34024" y="94093"/>
                </a:lnTo>
                <a:lnTo>
                  <a:pt x="42530" y="142894"/>
                </a:lnTo>
                <a:lnTo>
                  <a:pt x="45366" y="192194"/>
                </a:lnTo>
                <a:lnTo>
                  <a:pt x="42530" y="241491"/>
                </a:lnTo>
                <a:lnTo>
                  <a:pt x="34024" y="290283"/>
                </a:lnTo>
                <a:lnTo>
                  <a:pt x="19847" y="338067"/>
                </a:lnTo>
                <a:lnTo>
                  <a:pt x="0" y="384341"/>
                </a:lnTo>
                <a:lnTo>
                  <a:pt x="384264" y="192170"/>
                </a:lnTo>
                <a:lnTo>
                  <a:pt x="0" y="0"/>
                </a:lnTo>
                <a:close/>
              </a:path>
            </a:pathLst>
          </a:custGeom>
          <a:solidFill>
            <a:srgbClr val="C693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3971" y="2334494"/>
            <a:ext cx="1448464" cy="2625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3971" y="2334494"/>
            <a:ext cx="1449070" cy="2626360"/>
          </a:xfrm>
          <a:custGeom>
            <a:avLst/>
            <a:gdLst/>
            <a:ahLst/>
            <a:cxnLst/>
            <a:rect l="l" t="t" r="r" b="b"/>
            <a:pathLst>
              <a:path w="1449070" h="2626360">
                <a:moveTo>
                  <a:pt x="72368" y="2625862"/>
                </a:moveTo>
                <a:lnTo>
                  <a:pt x="1376031" y="2625862"/>
                </a:lnTo>
                <a:lnTo>
                  <a:pt x="1404217" y="2620175"/>
                </a:lnTo>
                <a:lnTo>
                  <a:pt x="1427241" y="2604660"/>
                </a:lnTo>
                <a:lnTo>
                  <a:pt x="1442769" y="2581634"/>
                </a:lnTo>
                <a:lnTo>
                  <a:pt x="1448464" y="2553415"/>
                </a:lnTo>
                <a:lnTo>
                  <a:pt x="1448464" y="72447"/>
                </a:lnTo>
                <a:lnTo>
                  <a:pt x="1442769" y="44255"/>
                </a:lnTo>
                <a:lnTo>
                  <a:pt x="1427241" y="21226"/>
                </a:lnTo>
                <a:lnTo>
                  <a:pt x="1404217" y="5695"/>
                </a:lnTo>
                <a:lnTo>
                  <a:pt x="1376031" y="0"/>
                </a:lnTo>
                <a:lnTo>
                  <a:pt x="72368" y="0"/>
                </a:lnTo>
                <a:lnTo>
                  <a:pt x="44192" y="5695"/>
                </a:lnTo>
                <a:lnTo>
                  <a:pt x="21190" y="21226"/>
                </a:lnTo>
                <a:lnTo>
                  <a:pt x="5684" y="44255"/>
                </a:lnTo>
                <a:lnTo>
                  <a:pt x="0" y="72447"/>
                </a:lnTo>
                <a:lnTo>
                  <a:pt x="0" y="2553415"/>
                </a:lnTo>
                <a:lnTo>
                  <a:pt x="5684" y="2581634"/>
                </a:lnTo>
                <a:lnTo>
                  <a:pt x="21190" y="2604660"/>
                </a:lnTo>
                <a:lnTo>
                  <a:pt x="44192" y="2620175"/>
                </a:lnTo>
                <a:lnTo>
                  <a:pt x="72368" y="2625862"/>
                </a:lnTo>
                <a:close/>
              </a:path>
            </a:pathLst>
          </a:custGeom>
          <a:ln w="13797">
            <a:solidFill>
              <a:srgbClr val="5F7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5196" y="2335771"/>
            <a:ext cx="1448464" cy="2625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5196" y="2335772"/>
            <a:ext cx="1449070" cy="2626360"/>
          </a:xfrm>
          <a:custGeom>
            <a:avLst/>
            <a:gdLst/>
            <a:ahLst/>
            <a:cxnLst/>
            <a:rect l="l" t="t" r="r" b="b"/>
            <a:pathLst>
              <a:path w="1449070" h="2626360">
                <a:moveTo>
                  <a:pt x="72432" y="2625926"/>
                </a:moveTo>
                <a:lnTo>
                  <a:pt x="1376031" y="2625926"/>
                </a:lnTo>
                <a:lnTo>
                  <a:pt x="1404217" y="2620230"/>
                </a:lnTo>
                <a:lnTo>
                  <a:pt x="1427241" y="2604700"/>
                </a:lnTo>
                <a:lnTo>
                  <a:pt x="1442769" y="2581671"/>
                </a:lnTo>
                <a:lnTo>
                  <a:pt x="1448464" y="2553479"/>
                </a:lnTo>
                <a:lnTo>
                  <a:pt x="1448464" y="72447"/>
                </a:lnTo>
                <a:lnTo>
                  <a:pt x="1442769" y="44255"/>
                </a:lnTo>
                <a:lnTo>
                  <a:pt x="1427241" y="21226"/>
                </a:lnTo>
                <a:lnTo>
                  <a:pt x="1404217" y="5695"/>
                </a:lnTo>
                <a:lnTo>
                  <a:pt x="1376031" y="0"/>
                </a:lnTo>
                <a:lnTo>
                  <a:pt x="72432" y="0"/>
                </a:lnTo>
                <a:lnTo>
                  <a:pt x="44219" y="5695"/>
                </a:lnTo>
                <a:lnTo>
                  <a:pt x="21198" y="21226"/>
                </a:lnTo>
                <a:lnTo>
                  <a:pt x="5685" y="44255"/>
                </a:lnTo>
                <a:lnTo>
                  <a:pt x="0" y="72447"/>
                </a:lnTo>
                <a:lnTo>
                  <a:pt x="0" y="2553479"/>
                </a:lnTo>
                <a:lnTo>
                  <a:pt x="5685" y="2581671"/>
                </a:lnTo>
                <a:lnTo>
                  <a:pt x="21198" y="2604700"/>
                </a:lnTo>
                <a:lnTo>
                  <a:pt x="44219" y="2620230"/>
                </a:lnTo>
                <a:lnTo>
                  <a:pt x="72432" y="2625926"/>
                </a:lnTo>
                <a:close/>
              </a:path>
            </a:pathLst>
          </a:custGeom>
          <a:ln w="13797">
            <a:solidFill>
              <a:srgbClr val="5F7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7351" y="2334494"/>
            <a:ext cx="1448464" cy="2625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7351" y="2334494"/>
            <a:ext cx="1449070" cy="2626360"/>
          </a:xfrm>
          <a:custGeom>
            <a:avLst/>
            <a:gdLst/>
            <a:ahLst/>
            <a:cxnLst/>
            <a:rect l="l" t="t" r="r" b="b"/>
            <a:pathLst>
              <a:path w="1449070" h="2626360">
                <a:moveTo>
                  <a:pt x="72432" y="2625862"/>
                </a:moveTo>
                <a:lnTo>
                  <a:pt x="1376031" y="2625862"/>
                </a:lnTo>
                <a:lnTo>
                  <a:pt x="1404244" y="2620175"/>
                </a:lnTo>
                <a:lnTo>
                  <a:pt x="1427265" y="2604660"/>
                </a:lnTo>
                <a:lnTo>
                  <a:pt x="1442778" y="2581634"/>
                </a:lnTo>
                <a:lnTo>
                  <a:pt x="1448464" y="2553415"/>
                </a:lnTo>
                <a:lnTo>
                  <a:pt x="1448464" y="72447"/>
                </a:lnTo>
                <a:lnTo>
                  <a:pt x="1442778" y="44255"/>
                </a:lnTo>
                <a:lnTo>
                  <a:pt x="1427265" y="21226"/>
                </a:lnTo>
                <a:lnTo>
                  <a:pt x="1404244" y="5695"/>
                </a:lnTo>
                <a:lnTo>
                  <a:pt x="1376031" y="0"/>
                </a:lnTo>
                <a:lnTo>
                  <a:pt x="72432" y="0"/>
                </a:lnTo>
                <a:lnTo>
                  <a:pt x="44246" y="5695"/>
                </a:lnTo>
                <a:lnTo>
                  <a:pt x="21222" y="21226"/>
                </a:lnTo>
                <a:lnTo>
                  <a:pt x="5694" y="44255"/>
                </a:lnTo>
                <a:lnTo>
                  <a:pt x="0" y="72447"/>
                </a:lnTo>
                <a:lnTo>
                  <a:pt x="0" y="2553415"/>
                </a:lnTo>
                <a:lnTo>
                  <a:pt x="5694" y="2581634"/>
                </a:lnTo>
                <a:lnTo>
                  <a:pt x="21222" y="2604660"/>
                </a:lnTo>
                <a:lnTo>
                  <a:pt x="44246" y="2620175"/>
                </a:lnTo>
                <a:lnTo>
                  <a:pt x="72432" y="2625862"/>
                </a:lnTo>
                <a:close/>
              </a:path>
            </a:pathLst>
          </a:custGeom>
          <a:ln w="13797">
            <a:solidFill>
              <a:srgbClr val="5F7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1497" y="5042080"/>
            <a:ext cx="6518120" cy="498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1497" y="5042080"/>
            <a:ext cx="6518275" cy="498475"/>
          </a:xfrm>
          <a:custGeom>
            <a:avLst/>
            <a:gdLst/>
            <a:ahLst/>
            <a:cxnLst/>
            <a:rect l="l" t="t" r="r" b="b"/>
            <a:pathLst>
              <a:path w="6518275" h="498475">
                <a:moveTo>
                  <a:pt x="72432" y="498014"/>
                </a:moveTo>
                <a:lnTo>
                  <a:pt x="6445687" y="498014"/>
                </a:lnTo>
                <a:lnTo>
                  <a:pt x="6473873" y="492322"/>
                </a:lnTo>
                <a:lnTo>
                  <a:pt x="6496897" y="476798"/>
                </a:lnTo>
                <a:lnTo>
                  <a:pt x="6512425" y="453772"/>
                </a:lnTo>
                <a:lnTo>
                  <a:pt x="6518120" y="425573"/>
                </a:lnTo>
                <a:lnTo>
                  <a:pt x="6518120" y="72440"/>
                </a:lnTo>
                <a:lnTo>
                  <a:pt x="6512425" y="44244"/>
                </a:lnTo>
                <a:lnTo>
                  <a:pt x="6496897" y="21218"/>
                </a:lnTo>
                <a:lnTo>
                  <a:pt x="6473873" y="5693"/>
                </a:lnTo>
                <a:lnTo>
                  <a:pt x="6445687" y="0"/>
                </a:lnTo>
                <a:lnTo>
                  <a:pt x="72432" y="0"/>
                </a:lnTo>
                <a:lnTo>
                  <a:pt x="44219" y="5693"/>
                </a:lnTo>
                <a:lnTo>
                  <a:pt x="21198" y="21218"/>
                </a:lnTo>
                <a:lnTo>
                  <a:pt x="5685" y="44244"/>
                </a:lnTo>
                <a:lnTo>
                  <a:pt x="0" y="72440"/>
                </a:lnTo>
                <a:lnTo>
                  <a:pt x="0" y="425573"/>
                </a:lnTo>
                <a:lnTo>
                  <a:pt x="5685" y="453769"/>
                </a:lnTo>
                <a:lnTo>
                  <a:pt x="21198" y="476796"/>
                </a:lnTo>
                <a:lnTo>
                  <a:pt x="44219" y="492321"/>
                </a:lnTo>
                <a:lnTo>
                  <a:pt x="72432" y="498014"/>
                </a:lnTo>
                <a:close/>
              </a:path>
            </a:pathLst>
          </a:custGeom>
          <a:ln w="13799">
            <a:solidFill>
              <a:srgbClr val="5F7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3137" y="5117396"/>
            <a:ext cx="22752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latin typeface="Arial"/>
                <a:cs typeface="Arial"/>
              </a:rPr>
              <a:t>EnOcean Eco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91497" y="1764051"/>
            <a:ext cx="6518120" cy="497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1497" y="1764052"/>
            <a:ext cx="6518275" cy="498475"/>
          </a:xfrm>
          <a:custGeom>
            <a:avLst/>
            <a:gdLst/>
            <a:ahLst/>
            <a:cxnLst/>
            <a:rect l="l" t="t" r="r" b="b"/>
            <a:pathLst>
              <a:path w="6518275" h="498475">
                <a:moveTo>
                  <a:pt x="72432" y="497995"/>
                </a:moveTo>
                <a:lnTo>
                  <a:pt x="6445687" y="497995"/>
                </a:lnTo>
                <a:lnTo>
                  <a:pt x="6473873" y="492299"/>
                </a:lnTo>
                <a:lnTo>
                  <a:pt x="6496897" y="476768"/>
                </a:lnTo>
                <a:lnTo>
                  <a:pt x="6512425" y="453739"/>
                </a:lnTo>
                <a:lnTo>
                  <a:pt x="6518120" y="425547"/>
                </a:lnTo>
                <a:lnTo>
                  <a:pt x="6518120" y="72447"/>
                </a:lnTo>
                <a:lnTo>
                  <a:pt x="6512425" y="44228"/>
                </a:lnTo>
                <a:lnTo>
                  <a:pt x="6496897" y="21202"/>
                </a:lnTo>
                <a:lnTo>
                  <a:pt x="6473873" y="5686"/>
                </a:lnTo>
                <a:lnTo>
                  <a:pt x="6445687" y="0"/>
                </a:lnTo>
                <a:lnTo>
                  <a:pt x="72432" y="0"/>
                </a:lnTo>
                <a:lnTo>
                  <a:pt x="44219" y="5686"/>
                </a:lnTo>
                <a:lnTo>
                  <a:pt x="21198" y="21202"/>
                </a:lnTo>
                <a:lnTo>
                  <a:pt x="5685" y="44228"/>
                </a:lnTo>
                <a:lnTo>
                  <a:pt x="0" y="72447"/>
                </a:lnTo>
                <a:lnTo>
                  <a:pt x="0" y="425547"/>
                </a:lnTo>
                <a:lnTo>
                  <a:pt x="5685" y="453739"/>
                </a:lnTo>
                <a:lnTo>
                  <a:pt x="21198" y="476768"/>
                </a:lnTo>
                <a:lnTo>
                  <a:pt x="44219" y="492299"/>
                </a:lnTo>
                <a:lnTo>
                  <a:pt x="72432" y="497995"/>
                </a:lnTo>
                <a:close/>
              </a:path>
            </a:pathLst>
          </a:custGeom>
          <a:ln w="13799">
            <a:solidFill>
              <a:srgbClr val="5F7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07945" y="1839323"/>
            <a:ext cx="388556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Arial"/>
                <a:cs typeface="Arial"/>
              </a:rPr>
              <a:t>Interoperable </a:t>
            </a:r>
            <a:r>
              <a:rPr sz="1800" spc="5" dirty="0">
                <a:latin typeface="Arial"/>
                <a:cs typeface="Arial"/>
              </a:rPr>
              <a:t>Remote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Commissioning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3310" y="3151794"/>
            <a:ext cx="832485" cy="907415"/>
          </a:xfrm>
          <a:custGeom>
            <a:avLst/>
            <a:gdLst/>
            <a:ahLst/>
            <a:cxnLst/>
            <a:rect l="l" t="t" r="r" b="b"/>
            <a:pathLst>
              <a:path w="832485" h="907414">
                <a:moveTo>
                  <a:pt x="741675" y="0"/>
                </a:moveTo>
                <a:lnTo>
                  <a:pt x="90528" y="0"/>
                </a:lnTo>
                <a:lnTo>
                  <a:pt x="55289" y="7110"/>
                </a:lnTo>
                <a:lnTo>
                  <a:pt x="26513" y="26504"/>
                </a:lnTo>
                <a:lnTo>
                  <a:pt x="7113" y="55278"/>
                </a:lnTo>
                <a:lnTo>
                  <a:pt x="0" y="90527"/>
                </a:lnTo>
                <a:lnTo>
                  <a:pt x="0" y="816405"/>
                </a:lnTo>
                <a:lnTo>
                  <a:pt x="7113" y="851663"/>
                </a:lnTo>
                <a:lnTo>
                  <a:pt x="26513" y="880459"/>
                </a:lnTo>
                <a:lnTo>
                  <a:pt x="55289" y="899876"/>
                </a:lnTo>
                <a:lnTo>
                  <a:pt x="90528" y="906996"/>
                </a:lnTo>
                <a:lnTo>
                  <a:pt x="741675" y="906996"/>
                </a:lnTo>
                <a:lnTo>
                  <a:pt x="776890" y="899876"/>
                </a:lnTo>
                <a:lnTo>
                  <a:pt x="805661" y="880459"/>
                </a:lnTo>
                <a:lnTo>
                  <a:pt x="825067" y="851663"/>
                </a:lnTo>
                <a:lnTo>
                  <a:pt x="832184" y="816405"/>
                </a:lnTo>
                <a:lnTo>
                  <a:pt x="832184" y="90527"/>
                </a:lnTo>
                <a:lnTo>
                  <a:pt x="825067" y="55278"/>
                </a:lnTo>
                <a:lnTo>
                  <a:pt x="805661" y="26504"/>
                </a:lnTo>
                <a:lnTo>
                  <a:pt x="776890" y="7110"/>
                </a:lnTo>
                <a:lnTo>
                  <a:pt x="741675" y="0"/>
                </a:lnTo>
                <a:close/>
              </a:path>
            </a:pathLst>
          </a:custGeom>
          <a:solidFill>
            <a:srgbClr val="D9E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1637" y="4137192"/>
            <a:ext cx="112903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935" indent="-102870">
              <a:lnSpc>
                <a:spcPct val="100000"/>
              </a:lnSpc>
              <a:spcBef>
                <a:spcPts val="105"/>
              </a:spcBef>
              <a:buClr>
                <a:srgbClr val="C6930D"/>
              </a:buClr>
              <a:buSzPct val="70000"/>
              <a:buFont typeface="Wingdings"/>
              <a:buChar char=""/>
              <a:tabLst>
                <a:tab pos="115570" algn="l"/>
              </a:tabLst>
            </a:pP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teach-in</a:t>
            </a:r>
            <a:r>
              <a:rPr sz="1000" spc="-45" dirty="0">
                <a:solidFill>
                  <a:srgbClr val="13467B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manually</a:t>
            </a:r>
            <a:endParaRPr sz="1000">
              <a:latin typeface="Arial"/>
              <a:cs typeface="Arial"/>
            </a:endParaRPr>
          </a:p>
          <a:p>
            <a:pPr marL="12700" marR="409575">
              <a:lnSpc>
                <a:spcPct val="100000"/>
              </a:lnSpc>
              <a:spcBef>
                <a:spcPts val="5"/>
              </a:spcBef>
              <a:buClr>
                <a:srgbClr val="C6930D"/>
              </a:buClr>
              <a:buSzPct val="70000"/>
              <a:buFont typeface="Wingdings"/>
              <a:buChar char=""/>
              <a:tabLst>
                <a:tab pos="115570" algn="l"/>
              </a:tabLst>
            </a:pP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con</a:t>
            </a:r>
            <a:r>
              <a:rPr sz="1000" spc="-5" dirty="0">
                <a:solidFill>
                  <a:srgbClr val="13467B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igured  proprietary</a:t>
            </a:r>
            <a:endParaRPr sz="1000">
              <a:latin typeface="Arial"/>
              <a:cs typeface="Arial"/>
            </a:endParaRPr>
          </a:p>
          <a:p>
            <a:pPr marL="12700" marR="231775">
              <a:lnSpc>
                <a:spcPct val="100000"/>
              </a:lnSpc>
              <a:spcBef>
                <a:spcPts val="15"/>
              </a:spcBef>
              <a:buClr>
                <a:srgbClr val="C6930D"/>
              </a:buClr>
              <a:buSzPct val="70000"/>
              <a:buFont typeface="Wingdings"/>
              <a:buChar char=""/>
              <a:tabLst>
                <a:tab pos="115570" algn="l"/>
              </a:tabLst>
            </a:pP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limited</a:t>
            </a:r>
            <a:r>
              <a:rPr sz="1000" spc="-70" dirty="0">
                <a:solidFill>
                  <a:srgbClr val="13467B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device  description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6243" y="3183737"/>
            <a:ext cx="841375" cy="889000"/>
          </a:xfrm>
          <a:custGeom>
            <a:avLst/>
            <a:gdLst/>
            <a:ahLst/>
            <a:cxnLst/>
            <a:rect l="l" t="t" r="r" b="b"/>
            <a:pathLst>
              <a:path w="841375" h="889000">
                <a:moveTo>
                  <a:pt x="24917" y="0"/>
                </a:moveTo>
                <a:lnTo>
                  <a:pt x="14691" y="13743"/>
                </a:lnTo>
                <a:lnTo>
                  <a:pt x="6829" y="30457"/>
                </a:lnTo>
                <a:lnTo>
                  <a:pt x="1782" y="49591"/>
                </a:lnTo>
                <a:lnTo>
                  <a:pt x="0" y="70594"/>
                </a:lnTo>
                <a:lnTo>
                  <a:pt x="0" y="800689"/>
                </a:lnTo>
                <a:lnTo>
                  <a:pt x="4756" y="834770"/>
                </a:lnTo>
                <a:lnTo>
                  <a:pt x="17712" y="862659"/>
                </a:lnTo>
                <a:lnTo>
                  <a:pt x="36898" y="881491"/>
                </a:lnTo>
                <a:lnTo>
                  <a:pt x="60341" y="888405"/>
                </a:lnTo>
                <a:lnTo>
                  <a:pt x="793618" y="888405"/>
                </a:lnTo>
                <a:lnTo>
                  <a:pt x="807608" y="885966"/>
                </a:lnTo>
                <a:lnTo>
                  <a:pt x="820413" y="879054"/>
                </a:lnTo>
                <a:lnTo>
                  <a:pt x="828469" y="871347"/>
                </a:lnTo>
                <a:lnTo>
                  <a:pt x="72375" y="871347"/>
                </a:lnTo>
                <a:lnTo>
                  <a:pt x="48923" y="864425"/>
                </a:lnTo>
                <a:lnTo>
                  <a:pt x="29714" y="845577"/>
                </a:lnTo>
                <a:lnTo>
                  <a:pt x="16732" y="817686"/>
                </a:lnTo>
                <a:lnTo>
                  <a:pt x="11963" y="783631"/>
                </a:lnTo>
                <a:lnTo>
                  <a:pt x="11963" y="53536"/>
                </a:lnTo>
                <a:lnTo>
                  <a:pt x="12862" y="38748"/>
                </a:lnTo>
                <a:lnTo>
                  <a:pt x="15439" y="24779"/>
                </a:lnTo>
                <a:lnTo>
                  <a:pt x="19516" y="11806"/>
                </a:lnTo>
                <a:lnTo>
                  <a:pt x="24917" y="0"/>
                </a:lnTo>
                <a:close/>
              </a:path>
              <a:path w="841375" h="889000">
                <a:moveTo>
                  <a:pt x="841076" y="854226"/>
                </a:moveTo>
                <a:lnTo>
                  <a:pt x="833191" y="861375"/>
                </a:lnTo>
                <a:lnTo>
                  <a:pt x="824564" y="866764"/>
                </a:lnTo>
                <a:lnTo>
                  <a:pt x="815315" y="870163"/>
                </a:lnTo>
                <a:lnTo>
                  <a:pt x="805562" y="871347"/>
                </a:lnTo>
                <a:lnTo>
                  <a:pt x="828469" y="871347"/>
                </a:lnTo>
                <a:lnTo>
                  <a:pt x="831684" y="868272"/>
                </a:lnTo>
                <a:lnTo>
                  <a:pt x="841076" y="854226"/>
                </a:lnTo>
                <a:close/>
              </a:path>
            </a:pathLst>
          </a:custGeom>
          <a:solidFill>
            <a:srgbClr val="134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243" y="3183737"/>
            <a:ext cx="841375" cy="889000"/>
          </a:xfrm>
          <a:custGeom>
            <a:avLst/>
            <a:gdLst/>
            <a:ahLst/>
            <a:cxnLst/>
            <a:rect l="l" t="t" r="r" b="b"/>
            <a:pathLst>
              <a:path w="841375" h="889000">
                <a:moveTo>
                  <a:pt x="805562" y="871347"/>
                </a:moveTo>
                <a:lnTo>
                  <a:pt x="72375" y="871347"/>
                </a:lnTo>
                <a:lnTo>
                  <a:pt x="48923" y="864425"/>
                </a:lnTo>
                <a:lnTo>
                  <a:pt x="29714" y="845577"/>
                </a:lnTo>
                <a:lnTo>
                  <a:pt x="16732" y="817686"/>
                </a:lnTo>
                <a:lnTo>
                  <a:pt x="11963" y="783631"/>
                </a:lnTo>
                <a:lnTo>
                  <a:pt x="11963" y="53536"/>
                </a:lnTo>
                <a:lnTo>
                  <a:pt x="12862" y="38748"/>
                </a:lnTo>
                <a:lnTo>
                  <a:pt x="15439" y="24779"/>
                </a:lnTo>
                <a:lnTo>
                  <a:pt x="19516" y="11806"/>
                </a:lnTo>
                <a:lnTo>
                  <a:pt x="24917" y="0"/>
                </a:lnTo>
                <a:lnTo>
                  <a:pt x="14691" y="13743"/>
                </a:lnTo>
                <a:lnTo>
                  <a:pt x="6829" y="30457"/>
                </a:lnTo>
                <a:lnTo>
                  <a:pt x="1782" y="49591"/>
                </a:lnTo>
                <a:lnTo>
                  <a:pt x="0" y="70594"/>
                </a:lnTo>
                <a:lnTo>
                  <a:pt x="0" y="800689"/>
                </a:lnTo>
                <a:lnTo>
                  <a:pt x="4756" y="834770"/>
                </a:lnTo>
                <a:lnTo>
                  <a:pt x="17712" y="862659"/>
                </a:lnTo>
                <a:lnTo>
                  <a:pt x="36898" y="881491"/>
                </a:lnTo>
                <a:lnTo>
                  <a:pt x="60341" y="888405"/>
                </a:lnTo>
                <a:lnTo>
                  <a:pt x="793618" y="888405"/>
                </a:lnTo>
                <a:lnTo>
                  <a:pt x="807608" y="885966"/>
                </a:lnTo>
                <a:lnTo>
                  <a:pt x="820413" y="879054"/>
                </a:lnTo>
                <a:lnTo>
                  <a:pt x="831684" y="868272"/>
                </a:lnTo>
                <a:lnTo>
                  <a:pt x="841076" y="854226"/>
                </a:lnTo>
                <a:lnTo>
                  <a:pt x="833191" y="861375"/>
                </a:lnTo>
                <a:lnTo>
                  <a:pt x="824564" y="866763"/>
                </a:lnTo>
                <a:lnTo>
                  <a:pt x="815315" y="870163"/>
                </a:lnTo>
                <a:lnTo>
                  <a:pt x="805562" y="871347"/>
                </a:lnTo>
                <a:close/>
              </a:path>
            </a:pathLst>
          </a:custGeom>
          <a:ln w="5821">
            <a:solidFill>
              <a:srgbClr val="13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744" y="3962897"/>
            <a:ext cx="753745" cy="74295"/>
          </a:xfrm>
          <a:custGeom>
            <a:avLst/>
            <a:gdLst/>
            <a:ahLst/>
            <a:cxnLst/>
            <a:rect l="l" t="t" r="r" b="b"/>
            <a:pathLst>
              <a:path w="753744" h="74295">
                <a:moveTo>
                  <a:pt x="0" y="0"/>
                </a:moveTo>
                <a:lnTo>
                  <a:pt x="19582" y="30442"/>
                </a:lnTo>
                <a:lnTo>
                  <a:pt x="43585" y="53752"/>
                </a:lnTo>
                <a:lnTo>
                  <a:pt x="71146" y="68665"/>
                </a:lnTo>
                <a:lnTo>
                  <a:pt x="101399" y="73916"/>
                </a:lnTo>
                <a:lnTo>
                  <a:pt x="652022" y="73916"/>
                </a:lnTo>
                <a:lnTo>
                  <a:pt x="682251" y="68665"/>
                </a:lnTo>
                <a:lnTo>
                  <a:pt x="709796" y="53752"/>
                </a:lnTo>
                <a:lnTo>
                  <a:pt x="719688" y="44145"/>
                </a:lnTo>
                <a:lnTo>
                  <a:pt x="86472" y="44145"/>
                </a:lnTo>
                <a:lnTo>
                  <a:pt x="62418" y="41128"/>
                </a:lnTo>
                <a:lnTo>
                  <a:pt x="39751" y="32422"/>
                </a:lnTo>
                <a:lnTo>
                  <a:pt x="18826" y="18541"/>
                </a:lnTo>
                <a:lnTo>
                  <a:pt x="0" y="0"/>
                </a:lnTo>
                <a:close/>
              </a:path>
              <a:path w="753744" h="74295">
                <a:moveTo>
                  <a:pt x="753390" y="0"/>
                </a:moveTo>
                <a:lnTo>
                  <a:pt x="734577" y="18541"/>
                </a:lnTo>
                <a:lnTo>
                  <a:pt x="713644" y="32422"/>
                </a:lnTo>
                <a:lnTo>
                  <a:pt x="690963" y="41128"/>
                </a:lnTo>
                <a:lnTo>
                  <a:pt x="666905" y="44145"/>
                </a:lnTo>
                <a:lnTo>
                  <a:pt x="719688" y="44145"/>
                </a:lnTo>
                <a:lnTo>
                  <a:pt x="733797" y="30442"/>
                </a:lnTo>
                <a:lnTo>
                  <a:pt x="753390" y="0"/>
                </a:lnTo>
                <a:close/>
              </a:path>
            </a:pathLst>
          </a:custGeom>
          <a:solidFill>
            <a:srgbClr val="B5CA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451" y="3206864"/>
            <a:ext cx="744220" cy="227965"/>
          </a:xfrm>
          <a:custGeom>
            <a:avLst/>
            <a:gdLst/>
            <a:ahLst/>
            <a:cxnLst/>
            <a:rect l="l" t="t" r="r" b="b"/>
            <a:pathLst>
              <a:path w="744219" h="227964">
                <a:moveTo>
                  <a:pt x="236549" y="0"/>
                </a:moveTo>
                <a:lnTo>
                  <a:pt x="151678" y="2153"/>
                </a:lnTo>
                <a:lnTo>
                  <a:pt x="89015" y="7962"/>
                </a:lnTo>
                <a:lnTo>
                  <a:pt x="45537" y="18559"/>
                </a:lnTo>
                <a:lnTo>
                  <a:pt x="4052" y="58645"/>
                </a:lnTo>
                <a:lnTo>
                  <a:pt x="0" y="90399"/>
                </a:lnTo>
                <a:lnTo>
                  <a:pt x="8296" y="124585"/>
                </a:lnTo>
                <a:lnTo>
                  <a:pt x="31810" y="155636"/>
                </a:lnTo>
                <a:lnTo>
                  <a:pt x="68479" y="182475"/>
                </a:lnTo>
                <a:lnTo>
                  <a:pt x="116239" y="204022"/>
                </a:lnTo>
                <a:lnTo>
                  <a:pt x="173027" y="219198"/>
                </a:lnTo>
                <a:lnTo>
                  <a:pt x="236779" y="226924"/>
                </a:lnTo>
                <a:lnTo>
                  <a:pt x="246073" y="227499"/>
                </a:lnTo>
                <a:lnTo>
                  <a:pt x="244930" y="227691"/>
                </a:lnTo>
                <a:lnTo>
                  <a:pt x="486653" y="227691"/>
                </a:lnTo>
                <a:lnTo>
                  <a:pt x="545899" y="223304"/>
                </a:lnTo>
                <a:lnTo>
                  <a:pt x="600159" y="212531"/>
                </a:lnTo>
                <a:lnTo>
                  <a:pt x="647928" y="196158"/>
                </a:lnTo>
                <a:lnTo>
                  <a:pt x="687702" y="174971"/>
                </a:lnTo>
                <a:lnTo>
                  <a:pt x="717976" y="149758"/>
                </a:lnTo>
                <a:lnTo>
                  <a:pt x="744000" y="90399"/>
                </a:lnTo>
                <a:lnTo>
                  <a:pt x="741281" y="61919"/>
                </a:lnTo>
                <a:lnTo>
                  <a:pt x="712168" y="23633"/>
                </a:lnTo>
                <a:lnTo>
                  <a:pt x="635150" y="5064"/>
                </a:lnTo>
                <a:lnTo>
                  <a:pt x="572547" y="1232"/>
                </a:lnTo>
                <a:lnTo>
                  <a:pt x="499108" y="127"/>
                </a:lnTo>
                <a:lnTo>
                  <a:pt x="236549" y="127"/>
                </a:lnTo>
                <a:lnTo>
                  <a:pt x="236549" y="0"/>
                </a:lnTo>
                <a:close/>
              </a:path>
              <a:path w="744219" h="227964">
                <a:moveTo>
                  <a:pt x="490613" y="0"/>
                </a:moveTo>
                <a:lnTo>
                  <a:pt x="245696" y="0"/>
                </a:lnTo>
                <a:lnTo>
                  <a:pt x="236549" y="127"/>
                </a:lnTo>
                <a:lnTo>
                  <a:pt x="499108" y="127"/>
                </a:lnTo>
                <a:lnTo>
                  <a:pt x="490613" y="0"/>
                </a:lnTo>
                <a:close/>
              </a:path>
            </a:pathLst>
          </a:custGeom>
          <a:solidFill>
            <a:srgbClr val="B5CA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1631" y="3142722"/>
            <a:ext cx="832485" cy="907415"/>
          </a:xfrm>
          <a:custGeom>
            <a:avLst/>
            <a:gdLst/>
            <a:ahLst/>
            <a:cxnLst/>
            <a:rect l="l" t="t" r="r" b="b"/>
            <a:pathLst>
              <a:path w="832484" h="907414">
                <a:moveTo>
                  <a:pt x="741701" y="0"/>
                </a:moveTo>
                <a:lnTo>
                  <a:pt x="90572" y="0"/>
                </a:lnTo>
                <a:lnTo>
                  <a:pt x="55321" y="7119"/>
                </a:lnTo>
                <a:lnTo>
                  <a:pt x="26531" y="26528"/>
                </a:lnTo>
                <a:lnTo>
                  <a:pt x="7118" y="55305"/>
                </a:lnTo>
                <a:lnTo>
                  <a:pt x="0" y="90527"/>
                </a:lnTo>
                <a:lnTo>
                  <a:pt x="0" y="816469"/>
                </a:lnTo>
                <a:lnTo>
                  <a:pt x="7118" y="851690"/>
                </a:lnTo>
                <a:lnTo>
                  <a:pt x="26531" y="880467"/>
                </a:lnTo>
                <a:lnTo>
                  <a:pt x="55321" y="899877"/>
                </a:lnTo>
                <a:lnTo>
                  <a:pt x="90572" y="906996"/>
                </a:lnTo>
                <a:lnTo>
                  <a:pt x="741701" y="906996"/>
                </a:lnTo>
                <a:lnTo>
                  <a:pt x="776915" y="899877"/>
                </a:lnTo>
                <a:lnTo>
                  <a:pt x="805686" y="880467"/>
                </a:lnTo>
                <a:lnTo>
                  <a:pt x="825092" y="851690"/>
                </a:lnTo>
                <a:lnTo>
                  <a:pt x="832210" y="816469"/>
                </a:lnTo>
                <a:lnTo>
                  <a:pt x="832210" y="90527"/>
                </a:lnTo>
                <a:lnTo>
                  <a:pt x="825092" y="55305"/>
                </a:lnTo>
                <a:lnTo>
                  <a:pt x="805686" y="26528"/>
                </a:lnTo>
                <a:lnTo>
                  <a:pt x="776915" y="7119"/>
                </a:lnTo>
                <a:lnTo>
                  <a:pt x="741701" y="0"/>
                </a:lnTo>
                <a:close/>
              </a:path>
            </a:pathLst>
          </a:custGeom>
          <a:solidFill>
            <a:srgbClr val="96C0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4576" y="3174665"/>
            <a:ext cx="841375" cy="889000"/>
          </a:xfrm>
          <a:custGeom>
            <a:avLst/>
            <a:gdLst/>
            <a:ahLst/>
            <a:cxnLst/>
            <a:rect l="l" t="t" r="r" b="b"/>
            <a:pathLst>
              <a:path w="841375" h="889000">
                <a:moveTo>
                  <a:pt x="24910" y="0"/>
                </a:moveTo>
                <a:lnTo>
                  <a:pt x="14685" y="13752"/>
                </a:lnTo>
                <a:lnTo>
                  <a:pt x="6826" y="30481"/>
                </a:lnTo>
                <a:lnTo>
                  <a:pt x="1781" y="49618"/>
                </a:lnTo>
                <a:lnTo>
                  <a:pt x="0" y="70594"/>
                </a:lnTo>
                <a:lnTo>
                  <a:pt x="0" y="800689"/>
                </a:lnTo>
                <a:lnTo>
                  <a:pt x="4760" y="834780"/>
                </a:lnTo>
                <a:lnTo>
                  <a:pt x="17724" y="862691"/>
                </a:lnTo>
                <a:lnTo>
                  <a:pt x="36917" y="881545"/>
                </a:lnTo>
                <a:lnTo>
                  <a:pt x="60360" y="888469"/>
                </a:lnTo>
                <a:lnTo>
                  <a:pt x="793630" y="888469"/>
                </a:lnTo>
                <a:lnTo>
                  <a:pt x="807621" y="886020"/>
                </a:lnTo>
                <a:lnTo>
                  <a:pt x="820425" y="879086"/>
                </a:lnTo>
                <a:lnTo>
                  <a:pt x="828432" y="871411"/>
                </a:lnTo>
                <a:lnTo>
                  <a:pt x="72368" y="871411"/>
                </a:lnTo>
                <a:lnTo>
                  <a:pt x="48915" y="864479"/>
                </a:lnTo>
                <a:lnTo>
                  <a:pt x="29701" y="845609"/>
                </a:lnTo>
                <a:lnTo>
                  <a:pt x="16714" y="817696"/>
                </a:lnTo>
                <a:lnTo>
                  <a:pt x="11944" y="783631"/>
                </a:lnTo>
                <a:lnTo>
                  <a:pt x="11944" y="53600"/>
                </a:lnTo>
                <a:lnTo>
                  <a:pt x="12847" y="38775"/>
                </a:lnTo>
                <a:lnTo>
                  <a:pt x="15433" y="24787"/>
                </a:lnTo>
                <a:lnTo>
                  <a:pt x="19516" y="11807"/>
                </a:lnTo>
                <a:lnTo>
                  <a:pt x="24910" y="0"/>
                </a:lnTo>
                <a:close/>
              </a:path>
              <a:path w="841375" h="889000">
                <a:moveTo>
                  <a:pt x="841088" y="854226"/>
                </a:moveTo>
                <a:lnTo>
                  <a:pt x="833204" y="861412"/>
                </a:lnTo>
                <a:lnTo>
                  <a:pt x="824577" y="866819"/>
                </a:lnTo>
                <a:lnTo>
                  <a:pt x="815327" y="870226"/>
                </a:lnTo>
                <a:lnTo>
                  <a:pt x="805575" y="871411"/>
                </a:lnTo>
                <a:lnTo>
                  <a:pt x="828432" y="871411"/>
                </a:lnTo>
                <a:lnTo>
                  <a:pt x="831697" y="868282"/>
                </a:lnTo>
                <a:lnTo>
                  <a:pt x="841088" y="854226"/>
                </a:lnTo>
                <a:close/>
              </a:path>
            </a:pathLst>
          </a:custGeom>
          <a:solidFill>
            <a:srgbClr val="134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14576" y="3174665"/>
            <a:ext cx="841375" cy="889000"/>
          </a:xfrm>
          <a:custGeom>
            <a:avLst/>
            <a:gdLst/>
            <a:ahLst/>
            <a:cxnLst/>
            <a:rect l="l" t="t" r="r" b="b"/>
            <a:pathLst>
              <a:path w="841375" h="889000">
                <a:moveTo>
                  <a:pt x="805575" y="871411"/>
                </a:moveTo>
                <a:lnTo>
                  <a:pt x="72368" y="871411"/>
                </a:lnTo>
                <a:lnTo>
                  <a:pt x="48915" y="864479"/>
                </a:lnTo>
                <a:lnTo>
                  <a:pt x="29701" y="845609"/>
                </a:lnTo>
                <a:lnTo>
                  <a:pt x="16714" y="817696"/>
                </a:lnTo>
                <a:lnTo>
                  <a:pt x="11944" y="783631"/>
                </a:lnTo>
                <a:lnTo>
                  <a:pt x="11944" y="53600"/>
                </a:lnTo>
                <a:lnTo>
                  <a:pt x="12847" y="38775"/>
                </a:lnTo>
                <a:lnTo>
                  <a:pt x="15433" y="24787"/>
                </a:lnTo>
                <a:lnTo>
                  <a:pt x="19516" y="11807"/>
                </a:lnTo>
                <a:lnTo>
                  <a:pt x="24910" y="0"/>
                </a:lnTo>
                <a:lnTo>
                  <a:pt x="14685" y="13752"/>
                </a:lnTo>
                <a:lnTo>
                  <a:pt x="6826" y="30481"/>
                </a:lnTo>
                <a:lnTo>
                  <a:pt x="1781" y="49618"/>
                </a:lnTo>
                <a:lnTo>
                  <a:pt x="0" y="70594"/>
                </a:lnTo>
                <a:lnTo>
                  <a:pt x="0" y="800689"/>
                </a:lnTo>
                <a:lnTo>
                  <a:pt x="4760" y="834780"/>
                </a:lnTo>
                <a:lnTo>
                  <a:pt x="17724" y="862691"/>
                </a:lnTo>
                <a:lnTo>
                  <a:pt x="36917" y="881545"/>
                </a:lnTo>
                <a:lnTo>
                  <a:pt x="60360" y="888469"/>
                </a:lnTo>
                <a:lnTo>
                  <a:pt x="793630" y="888469"/>
                </a:lnTo>
                <a:lnTo>
                  <a:pt x="807621" y="886020"/>
                </a:lnTo>
                <a:lnTo>
                  <a:pt x="820425" y="879086"/>
                </a:lnTo>
                <a:lnTo>
                  <a:pt x="831697" y="868282"/>
                </a:lnTo>
                <a:lnTo>
                  <a:pt x="841088" y="854226"/>
                </a:lnTo>
                <a:lnTo>
                  <a:pt x="833204" y="861412"/>
                </a:lnTo>
                <a:lnTo>
                  <a:pt x="824577" y="866819"/>
                </a:lnTo>
                <a:lnTo>
                  <a:pt x="815327" y="870226"/>
                </a:lnTo>
                <a:lnTo>
                  <a:pt x="805575" y="871411"/>
                </a:lnTo>
                <a:close/>
              </a:path>
            </a:pathLst>
          </a:custGeom>
          <a:ln w="5821">
            <a:solidFill>
              <a:srgbClr val="13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73532" y="3959319"/>
            <a:ext cx="753745" cy="74295"/>
          </a:xfrm>
          <a:custGeom>
            <a:avLst/>
            <a:gdLst/>
            <a:ahLst/>
            <a:cxnLst/>
            <a:rect l="l" t="t" r="r" b="b"/>
            <a:pathLst>
              <a:path w="753745" h="74295">
                <a:moveTo>
                  <a:pt x="0" y="0"/>
                </a:moveTo>
                <a:lnTo>
                  <a:pt x="19593" y="30405"/>
                </a:lnTo>
                <a:lnTo>
                  <a:pt x="43593" y="53696"/>
                </a:lnTo>
                <a:lnTo>
                  <a:pt x="71139" y="68602"/>
                </a:lnTo>
                <a:lnTo>
                  <a:pt x="101367" y="73852"/>
                </a:lnTo>
                <a:lnTo>
                  <a:pt x="651958" y="73852"/>
                </a:lnTo>
                <a:lnTo>
                  <a:pt x="682224" y="68602"/>
                </a:lnTo>
                <a:lnTo>
                  <a:pt x="709788" y="53696"/>
                </a:lnTo>
                <a:lnTo>
                  <a:pt x="719699" y="44081"/>
                </a:lnTo>
                <a:lnTo>
                  <a:pt x="86484" y="44081"/>
                </a:lnTo>
                <a:lnTo>
                  <a:pt x="62426" y="41075"/>
                </a:lnTo>
                <a:lnTo>
                  <a:pt x="39745" y="32390"/>
                </a:lnTo>
                <a:lnTo>
                  <a:pt x="18812" y="18531"/>
                </a:lnTo>
                <a:lnTo>
                  <a:pt x="0" y="0"/>
                </a:lnTo>
                <a:close/>
              </a:path>
              <a:path w="753745" h="74295">
                <a:moveTo>
                  <a:pt x="753390" y="0"/>
                </a:moveTo>
                <a:lnTo>
                  <a:pt x="734550" y="18531"/>
                </a:lnTo>
                <a:lnTo>
                  <a:pt x="713621" y="32390"/>
                </a:lnTo>
                <a:lnTo>
                  <a:pt x="690954" y="41075"/>
                </a:lnTo>
                <a:lnTo>
                  <a:pt x="666905" y="44081"/>
                </a:lnTo>
                <a:lnTo>
                  <a:pt x="719699" y="44081"/>
                </a:lnTo>
                <a:lnTo>
                  <a:pt x="733796" y="30405"/>
                </a:lnTo>
                <a:lnTo>
                  <a:pt x="753390" y="0"/>
                </a:lnTo>
                <a:close/>
              </a:path>
            </a:pathLst>
          </a:custGeom>
          <a:solidFill>
            <a:srgbClr val="85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3312" y="3197792"/>
            <a:ext cx="744220" cy="227965"/>
          </a:xfrm>
          <a:custGeom>
            <a:avLst/>
            <a:gdLst/>
            <a:ahLst/>
            <a:cxnLst/>
            <a:rect l="l" t="t" r="r" b="b"/>
            <a:pathLst>
              <a:path w="744220" h="227964">
                <a:moveTo>
                  <a:pt x="236524" y="0"/>
                </a:moveTo>
                <a:lnTo>
                  <a:pt x="151648" y="2175"/>
                </a:lnTo>
                <a:lnTo>
                  <a:pt x="88987" y="7990"/>
                </a:lnTo>
                <a:lnTo>
                  <a:pt x="45518" y="18582"/>
                </a:lnTo>
                <a:lnTo>
                  <a:pt x="4049" y="58649"/>
                </a:lnTo>
                <a:lnTo>
                  <a:pt x="0" y="90399"/>
                </a:lnTo>
                <a:lnTo>
                  <a:pt x="8295" y="124607"/>
                </a:lnTo>
                <a:lnTo>
                  <a:pt x="31806" y="155665"/>
                </a:lnTo>
                <a:lnTo>
                  <a:pt x="68472" y="182499"/>
                </a:lnTo>
                <a:lnTo>
                  <a:pt x="116231" y="204036"/>
                </a:lnTo>
                <a:lnTo>
                  <a:pt x="173020" y="219203"/>
                </a:lnTo>
                <a:lnTo>
                  <a:pt x="236779" y="226924"/>
                </a:lnTo>
                <a:lnTo>
                  <a:pt x="246041" y="227499"/>
                </a:lnTo>
                <a:lnTo>
                  <a:pt x="244891" y="227691"/>
                </a:lnTo>
                <a:lnTo>
                  <a:pt x="486653" y="227691"/>
                </a:lnTo>
                <a:lnTo>
                  <a:pt x="545879" y="223308"/>
                </a:lnTo>
                <a:lnTo>
                  <a:pt x="600131" y="212542"/>
                </a:lnTo>
                <a:lnTo>
                  <a:pt x="647902" y="196178"/>
                </a:lnTo>
                <a:lnTo>
                  <a:pt x="687682" y="174998"/>
                </a:lnTo>
                <a:lnTo>
                  <a:pt x="717965" y="149786"/>
                </a:lnTo>
                <a:lnTo>
                  <a:pt x="744000" y="90399"/>
                </a:lnTo>
                <a:lnTo>
                  <a:pt x="741277" y="61919"/>
                </a:lnTo>
                <a:lnTo>
                  <a:pt x="712148" y="23633"/>
                </a:lnTo>
                <a:lnTo>
                  <a:pt x="635122" y="5064"/>
                </a:lnTo>
                <a:lnTo>
                  <a:pt x="572527" y="1232"/>
                </a:lnTo>
                <a:lnTo>
                  <a:pt x="499106" y="127"/>
                </a:lnTo>
                <a:lnTo>
                  <a:pt x="236524" y="127"/>
                </a:lnTo>
                <a:lnTo>
                  <a:pt x="236524" y="0"/>
                </a:lnTo>
                <a:close/>
              </a:path>
              <a:path w="744220" h="227964">
                <a:moveTo>
                  <a:pt x="490613" y="0"/>
                </a:moveTo>
                <a:lnTo>
                  <a:pt x="245658" y="0"/>
                </a:lnTo>
                <a:lnTo>
                  <a:pt x="236524" y="127"/>
                </a:lnTo>
                <a:lnTo>
                  <a:pt x="499106" y="127"/>
                </a:lnTo>
                <a:lnTo>
                  <a:pt x="490613" y="0"/>
                </a:lnTo>
                <a:close/>
              </a:path>
            </a:pathLst>
          </a:custGeom>
          <a:solidFill>
            <a:srgbClr val="85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9017" y="3705574"/>
            <a:ext cx="4159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88324" y="3718866"/>
            <a:ext cx="4940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3467B"/>
                </a:solidFill>
                <a:latin typeface="Arial"/>
                <a:cs typeface="Arial"/>
              </a:rPr>
              <a:t>Device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34835" y="3240084"/>
            <a:ext cx="178435" cy="365760"/>
          </a:xfrm>
          <a:custGeom>
            <a:avLst/>
            <a:gdLst/>
            <a:ahLst/>
            <a:cxnLst/>
            <a:rect l="l" t="t" r="r" b="b"/>
            <a:pathLst>
              <a:path w="178434" h="365760">
                <a:moveTo>
                  <a:pt x="26051" y="218443"/>
                </a:moveTo>
                <a:lnTo>
                  <a:pt x="0" y="218443"/>
                </a:lnTo>
                <a:lnTo>
                  <a:pt x="0" y="218857"/>
                </a:lnTo>
                <a:lnTo>
                  <a:pt x="13562" y="264106"/>
                </a:lnTo>
                <a:lnTo>
                  <a:pt x="36668" y="304251"/>
                </a:lnTo>
                <a:lnTo>
                  <a:pt x="67976" y="337971"/>
                </a:lnTo>
                <a:lnTo>
                  <a:pt x="106144" y="363943"/>
                </a:lnTo>
                <a:lnTo>
                  <a:pt x="110083" y="365394"/>
                </a:lnTo>
                <a:lnTo>
                  <a:pt x="116647" y="365394"/>
                </a:lnTo>
                <a:lnTo>
                  <a:pt x="121000" y="362907"/>
                </a:lnTo>
                <a:lnTo>
                  <a:pt x="123351" y="358623"/>
                </a:lnTo>
                <a:lnTo>
                  <a:pt x="126668" y="352337"/>
                </a:lnTo>
                <a:lnTo>
                  <a:pt x="124249" y="344668"/>
                </a:lnTo>
                <a:lnTo>
                  <a:pt x="117962" y="341490"/>
                </a:lnTo>
                <a:lnTo>
                  <a:pt x="85321" y="319379"/>
                </a:lnTo>
                <a:lnTo>
                  <a:pt x="58401" y="290770"/>
                </a:lnTo>
                <a:lnTo>
                  <a:pt x="38284" y="256760"/>
                </a:lnTo>
                <a:lnTo>
                  <a:pt x="26051" y="218443"/>
                </a:lnTo>
                <a:close/>
              </a:path>
              <a:path w="178434" h="365760">
                <a:moveTo>
                  <a:pt x="82926" y="218443"/>
                </a:moveTo>
                <a:lnTo>
                  <a:pt x="56458" y="218443"/>
                </a:lnTo>
                <a:lnTo>
                  <a:pt x="67235" y="248467"/>
                </a:lnTo>
                <a:lnTo>
                  <a:pt x="105659" y="297556"/>
                </a:lnTo>
                <a:lnTo>
                  <a:pt x="135583" y="316480"/>
                </a:lnTo>
                <a:lnTo>
                  <a:pt x="142146" y="316480"/>
                </a:lnTo>
                <a:lnTo>
                  <a:pt x="146569" y="313992"/>
                </a:lnTo>
                <a:lnTo>
                  <a:pt x="148921" y="309639"/>
                </a:lnTo>
                <a:lnTo>
                  <a:pt x="152167" y="303491"/>
                </a:lnTo>
                <a:lnTo>
                  <a:pt x="149819" y="295823"/>
                </a:lnTo>
                <a:lnTo>
                  <a:pt x="143599" y="292507"/>
                </a:lnTo>
                <a:lnTo>
                  <a:pt x="123157" y="278961"/>
                </a:lnTo>
                <a:lnTo>
                  <a:pt x="105902" y="261736"/>
                </a:lnTo>
                <a:lnTo>
                  <a:pt x="92327" y="241362"/>
                </a:lnTo>
                <a:lnTo>
                  <a:pt x="82926" y="218443"/>
                </a:lnTo>
                <a:close/>
              </a:path>
              <a:path w="178434" h="365760">
                <a:moveTo>
                  <a:pt x="144773" y="221759"/>
                </a:moveTo>
                <a:lnTo>
                  <a:pt x="126806" y="239930"/>
                </a:lnTo>
                <a:lnTo>
                  <a:pt x="133340" y="247674"/>
                </a:lnTo>
                <a:lnTo>
                  <a:pt x="140670" y="254673"/>
                </a:lnTo>
                <a:lnTo>
                  <a:pt x="148739" y="260829"/>
                </a:lnTo>
                <a:lnTo>
                  <a:pt x="157489" y="266045"/>
                </a:lnTo>
                <a:lnTo>
                  <a:pt x="159423" y="267081"/>
                </a:lnTo>
                <a:lnTo>
                  <a:pt x="161428" y="267566"/>
                </a:lnTo>
                <a:lnTo>
                  <a:pt x="167991" y="267566"/>
                </a:lnTo>
                <a:lnTo>
                  <a:pt x="172344" y="265077"/>
                </a:lnTo>
                <a:lnTo>
                  <a:pt x="174696" y="260795"/>
                </a:lnTo>
                <a:lnTo>
                  <a:pt x="177875" y="254577"/>
                </a:lnTo>
                <a:lnTo>
                  <a:pt x="175594" y="246838"/>
                </a:lnTo>
                <a:lnTo>
                  <a:pt x="169306" y="243592"/>
                </a:lnTo>
                <a:lnTo>
                  <a:pt x="162208" y="239306"/>
                </a:lnTo>
                <a:lnTo>
                  <a:pt x="155692" y="234178"/>
                </a:lnTo>
                <a:lnTo>
                  <a:pt x="149850" y="228299"/>
                </a:lnTo>
                <a:lnTo>
                  <a:pt x="144773" y="221759"/>
                </a:lnTo>
                <a:close/>
              </a:path>
              <a:path w="178434" h="365760">
                <a:moveTo>
                  <a:pt x="112364" y="0"/>
                </a:moveTo>
                <a:lnTo>
                  <a:pt x="68086" y="29010"/>
                </a:lnTo>
                <a:lnTo>
                  <a:pt x="36875" y="62529"/>
                </a:lnTo>
                <a:lnTo>
                  <a:pt x="13815" y="102449"/>
                </a:lnTo>
                <a:lnTo>
                  <a:pt x="194" y="147421"/>
                </a:lnTo>
                <a:lnTo>
                  <a:pt x="138" y="147973"/>
                </a:lnTo>
                <a:lnTo>
                  <a:pt x="207" y="148595"/>
                </a:lnTo>
                <a:lnTo>
                  <a:pt x="26051" y="148595"/>
                </a:lnTo>
                <a:lnTo>
                  <a:pt x="38283" y="110289"/>
                </a:lnTo>
                <a:lnTo>
                  <a:pt x="58393" y="76307"/>
                </a:lnTo>
                <a:lnTo>
                  <a:pt x="85292" y="47739"/>
                </a:lnTo>
                <a:lnTo>
                  <a:pt x="117891" y="25673"/>
                </a:lnTo>
                <a:lnTo>
                  <a:pt x="124179" y="22379"/>
                </a:lnTo>
                <a:lnTo>
                  <a:pt x="126668" y="14779"/>
                </a:lnTo>
                <a:lnTo>
                  <a:pt x="120102" y="2280"/>
                </a:lnTo>
                <a:lnTo>
                  <a:pt x="112364" y="0"/>
                </a:lnTo>
                <a:close/>
              </a:path>
              <a:path w="178434" h="365760">
                <a:moveTo>
                  <a:pt x="138069" y="48841"/>
                </a:moveTo>
                <a:lnTo>
                  <a:pt x="84489" y="91254"/>
                </a:lnTo>
                <a:lnTo>
                  <a:pt x="56872" y="146799"/>
                </a:lnTo>
                <a:lnTo>
                  <a:pt x="56770" y="147835"/>
                </a:lnTo>
                <a:lnTo>
                  <a:pt x="56805" y="148595"/>
                </a:lnTo>
                <a:lnTo>
                  <a:pt x="82926" y="148595"/>
                </a:lnTo>
                <a:lnTo>
                  <a:pt x="92347" y="125657"/>
                </a:lnTo>
                <a:lnTo>
                  <a:pt x="105954" y="105302"/>
                </a:lnTo>
                <a:lnTo>
                  <a:pt x="123215" y="88095"/>
                </a:lnTo>
                <a:lnTo>
                  <a:pt x="143599" y="74599"/>
                </a:lnTo>
                <a:lnTo>
                  <a:pt x="149886" y="71277"/>
                </a:lnTo>
                <a:lnTo>
                  <a:pt x="152237" y="63620"/>
                </a:lnTo>
                <a:lnTo>
                  <a:pt x="148988" y="57399"/>
                </a:lnTo>
                <a:lnTo>
                  <a:pt x="145671" y="51262"/>
                </a:lnTo>
                <a:lnTo>
                  <a:pt x="138069" y="48841"/>
                </a:lnTo>
                <a:close/>
              </a:path>
              <a:path w="178434" h="365760">
                <a:moveTo>
                  <a:pt x="163016" y="98023"/>
                </a:moveTo>
                <a:lnTo>
                  <a:pt x="126736" y="127108"/>
                </a:lnTo>
                <a:lnTo>
                  <a:pt x="144635" y="145279"/>
                </a:lnTo>
                <a:lnTo>
                  <a:pt x="144911" y="145141"/>
                </a:lnTo>
                <a:lnTo>
                  <a:pt x="149930" y="138735"/>
                </a:lnTo>
                <a:lnTo>
                  <a:pt x="155605" y="133033"/>
                </a:lnTo>
                <a:lnTo>
                  <a:pt x="161928" y="128030"/>
                </a:lnTo>
                <a:lnTo>
                  <a:pt x="168822" y="123792"/>
                </a:lnTo>
                <a:lnTo>
                  <a:pt x="175042" y="120408"/>
                </a:lnTo>
                <a:lnTo>
                  <a:pt x="177323" y="112737"/>
                </a:lnTo>
                <a:lnTo>
                  <a:pt x="174073" y="106589"/>
                </a:lnTo>
                <a:lnTo>
                  <a:pt x="170686" y="100441"/>
                </a:lnTo>
                <a:lnTo>
                  <a:pt x="163016" y="98023"/>
                </a:lnTo>
                <a:close/>
              </a:path>
            </a:pathLst>
          </a:custGeom>
          <a:solidFill>
            <a:srgbClr val="134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58524" y="3240084"/>
            <a:ext cx="179705" cy="365760"/>
          </a:xfrm>
          <a:custGeom>
            <a:avLst/>
            <a:gdLst/>
            <a:ahLst/>
            <a:cxnLst/>
            <a:rect l="l" t="t" r="r" b="b"/>
            <a:pathLst>
              <a:path w="179704" h="365760">
                <a:moveTo>
                  <a:pt x="179405" y="208841"/>
                </a:moveTo>
                <a:lnTo>
                  <a:pt x="144631" y="244144"/>
                </a:lnTo>
                <a:lnTo>
                  <a:pt x="130514" y="274140"/>
                </a:lnTo>
                <a:lnTo>
                  <a:pt x="111346" y="300788"/>
                </a:lnTo>
                <a:lnTo>
                  <a:pt x="87696" y="323433"/>
                </a:lnTo>
                <a:lnTo>
                  <a:pt x="60132" y="341421"/>
                </a:lnTo>
                <a:lnTo>
                  <a:pt x="53833" y="344668"/>
                </a:lnTo>
                <a:lnTo>
                  <a:pt x="51485" y="352337"/>
                </a:lnTo>
                <a:lnTo>
                  <a:pt x="54726" y="358623"/>
                </a:lnTo>
                <a:lnTo>
                  <a:pt x="57006" y="362907"/>
                </a:lnTo>
                <a:lnTo>
                  <a:pt x="61427" y="365394"/>
                </a:lnTo>
                <a:lnTo>
                  <a:pt x="67988" y="365394"/>
                </a:lnTo>
                <a:lnTo>
                  <a:pt x="111993" y="336366"/>
                </a:lnTo>
                <a:lnTo>
                  <a:pt x="144241" y="300278"/>
                </a:lnTo>
                <a:lnTo>
                  <a:pt x="167223" y="257247"/>
                </a:lnTo>
                <a:lnTo>
                  <a:pt x="179405" y="208841"/>
                </a:lnTo>
                <a:close/>
              </a:path>
              <a:path w="179704" h="365760">
                <a:moveTo>
                  <a:pt x="116305" y="218443"/>
                </a:moveTo>
                <a:lnTo>
                  <a:pt x="95216" y="218443"/>
                </a:lnTo>
                <a:lnTo>
                  <a:pt x="85860" y="241411"/>
                </a:lnTo>
                <a:lnTo>
                  <a:pt x="72240" y="261770"/>
                </a:lnTo>
                <a:lnTo>
                  <a:pt x="54924" y="278981"/>
                </a:lnTo>
                <a:lnTo>
                  <a:pt x="34484" y="292507"/>
                </a:lnTo>
                <a:lnTo>
                  <a:pt x="28196" y="295753"/>
                </a:lnTo>
                <a:lnTo>
                  <a:pt x="25777" y="303491"/>
                </a:lnTo>
                <a:lnTo>
                  <a:pt x="31443" y="313992"/>
                </a:lnTo>
                <a:lnTo>
                  <a:pt x="35796" y="316480"/>
                </a:lnTo>
                <a:lnTo>
                  <a:pt x="42362" y="316480"/>
                </a:lnTo>
                <a:lnTo>
                  <a:pt x="88633" y="281504"/>
                </a:lnTo>
                <a:lnTo>
                  <a:pt x="116305" y="234818"/>
                </a:lnTo>
                <a:lnTo>
                  <a:pt x="116305" y="218443"/>
                </a:lnTo>
                <a:close/>
              </a:path>
              <a:path w="179704" h="365760">
                <a:moveTo>
                  <a:pt x="63567" y="218443"/>
                </a:moveTo>
                <a:lnTo>
                  <a:pt x="35314" y="218443"/>
                </a:lnTo>
                <a:lnTo>
                  <a:pt x="30040" y="226055"/>
                </a:lnTo>
                <a:lnTo>
                  <a:pt x="23807" y="232858"/>
                </a:lnTo>
                <a:lnTo>
                  <a:pt x="16693" y="238740"/>
                </a:lnTo>
                <a:lnTo>
                  <a:pt x="8776" y="243592"/>
                </a:lnTo>
                <a:lnTo>
                  <a:pt x="2489" y="246838"/>
                </a:lnTo>
                <a:lnTo>
                  <a:pt x="70" y="254577"/>
                </a:lnTo>
                <a:lnTo>
                  <a:pt x="3387" y="260795"/>
                </a:lnTo>
                <a:lnTo>
                  <a:pt x="5597" y="265077"/>
                </a:lnTo>
                <a:lnTo>
                  <a:pt x="10021" y="267566"/>
                </a:lnTo>
                <a:lnTo>
                  <a:pt x="16654" y="267566"/>
                </a:lnTo>
                <a:lnTo>
                  <a:pt x="18659" y="267081"/>
                </a:lnTo>
                <a:lnTo>
                  <a:pt x="20526" y="266113"/>
                </a:lnTo>
                <a:lnTo>
                  <a:pt x="34340" y="257247"/>
                </a:lnTo>
                <a:lnTo>
                  <a:pt x="46250" y="246191"/>
                </a:lnTo>
                <a:lnTo>
                  <a:pt x="56090" y="233149"/>
                </a:lnTo>
                <a:lnTo>
                  <a:pt x="63567" y="218443"/>
                </a:lnTo>
                <a:close/>
              </a:path>
              <a:path w="179704" h="365760">
                <a:moveTo>
                  <a:pt x="65707" y="0"/>
                </a:moveTo>
                <a:lnTo>
                  <a:pt x="57992" y="2336"/>
                </a:lnTo>
                <a:lnTo>
                  <a:pt x="54726" y="8473"/>
                </a:lnTo>
                <a:lnTo>
                  <a:pt x="51485" y="14779"/>
                </a:lnTo>
                <a:lnTo>
                  <a:pt x="53833" y="22436"/>
                </a:lnTo>
                <a:lnTo>
                  <a:pt x="60132" y="25673"/>
                </a:lnTo>
                <a:lnTo>
                  <a:pt x="87696" y="43626"/>
                </a:lnTo>
                <a:lnTo>
                  <a:pt x="111346" y="66263"/>
                </a:lnTo>
                <a:lnTo>
                  <a:pt x="130514" y="92928"/>
                </a:lnTo>
                <a:lnTo>
                  <a:pt x="144631" y="122964"/>
                </a:lnTo>
                <a:lnTo>
                  <a:pt x="179405" y="158130"/>
                </a:lnTo>
                <a:lnTo>
                  <a:pt x="167209" y="109765"/>
                </a:lnTo>
                <a:lnTo>
                  <a:pt x="144191" y="66771"/>
                </a:lnTo>
                <a:lnTo>
                  <a:pt x="111898" y="30733"/>
                </a:lnTo>
                <a:lnTo>
                  <a:pt x="71873" y="3237"/>
                </a:lnTo>
                <a:lnTo>
                  <a:pt x="65707" y="0"/>
                </a:lnTo>
                <a:close/>
              </a:path>
              <a:path w="179704" h="365760">
                <a:moveTo>
                  <a:pt x="14168" y="97677"/>
                </a:moveTo>
                <a:lnTo>
                  <a:pt x="6495" y="100095"/>
                </a:lnTo>
                <a:lnTo>
                  <a:pt x="0" y="112461"/>
                </a:lnTo>
                <a:lnTo>
                  <a:pt x="2418" y="120200"/>
                </a:lnTo>
                <a:lnTo>
                  <a:pt x="8638" y="123446"/>
                </a:lnTo>
                <a:lnTo>
                  <a:pt x="16547" y="128308"/>
                </a:lnTo>
                <a:lnTo>
                  <a:pt x="23704" y="134207"/>
                </a:lnTo>
                <a:lnTo>
                  <a:pt x="29980" y="141013"/>
                </a:lnTo>
                <a:lnTo>
                  <a:pt x="35244" y="148595"/>
                </a:lnTo>
                <a:lnTo>
                  <a:pt x="63511" y="148595"/>
                </a:lnTo>
                <a:lnTo>
                  <a:pt x="56010" y="133929"/>
                </a:lnTo>
                <a:lnTo>
                  <a:pt x="46150" y="120908"/>
                </a:lnTo>
                <a:lnTo>
                  <a:pt x="34207" y="109830"/>
                </a:lnTo>
                <a:lnTo>
                  <a:pt x="20456" y="100993"/>
                </a:lnTo>
                <a:lnTo>
                  <a:pt x="14168" y="97677"/>
                </a:lnTo>
                <a:close/>
              </a:path>
              <a:path w="179704" h="365760">
                <a:moveTo>
                  <a:pt x="40081" y="48841"/>
                </a:moveTo>
                <a:lnTo>
                  <a:pt x="32411" y="51262"/>
                </a:lnTo>
                <a:lnTo>
                  <a:pt x="25777" y="63620"/>
                </a:lnTo>
                <a:lnTo>
                  <a:pt x="28196" y="71277"/>
                </a:lnTo>
                <a:lnTo>
                  <a:pt x="34484" y="74599"/>
                </a:lnTo>
                <a:lnTo>
                  <a:pt x="54924" y="88086"/>
                </a:lnTo>
                <a:lnTo>
                  <a:pt x="72240" y="105277"/>
                </a:lnTo>
                <a:lnTo>
                  <a:pt x="85860" y="125628"/>
                </a:lnTo>
                <a:lnTo>
                  <a:pt x="95216" y="148595"/>
                </a:lnTo>
                <a:lnTo>
                  <a:pt x="116305" y="148595"/>
                </a:lnTo>
                <a:lnTo>
                  <a:pt x="116305" y="132358"/>
                </a:lnTo>
                <a:lnTo>
                  <a:pt x="104535" y="107574"/>
                </a:lnTo>
                <a:lnTo>
                  <a:pt x="88624" y="85589"/>
                </a:lnTo>
                <a:lnTo>
                  <a:pt x="69035" y="66918"/>
                </a:lnTo>
                <a:lnTo>
                  <a:pt x="46231" y="52078"/>
                </a:lnTo>
                <a:lnTo>
                  <a:pt x="40081" y="48841"/>
                </a:lnTo>
                <a:close/>
              </a:path>
            </a:pathLst>
          </a:custGeom>
          <a:solidFill>
            <a:srgbClr val="134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31172" y="3375621"/>
            <a:ext cx="408053" cy="960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907" y="3238231"/>
            <a:ext cx="178435" cy="365760"/>
          </a:xfrm>
          <a:custGeom>
            <a:avLst/>
            <a:gdLst/>
            <a:ahLst/>
            <a:cxnLst/>
            <a:rect l="l" t="t" r="r" b="b"/>
            <a:pathLst>
              <a:path w="178434" h="365760">
                <a:moveTo>
                  <a:pt x="26052" y="218443"/>
                </a:moveTo>
                <a:lnTo>
                  <a:pt x="0" y="218443"/>
                </a:lnTo>
                <a:lnTo>
                  <a:pt x="0" y="218857"/>
                </a:lnTo>
                <a:lnTo>
                  <a:pt x="13562" y="264106"/>
                </a:lnTo>
                <a:lnTo>
                  <a:pt x="36668" y="304251"/>
                </a:lnTo>
                <a:lnTo>
                  <a:pt x="67976" y="337971"/>
                </a:lnTo>
                <a:lnTo>
                  <a:pt x="106145" y="363943"/>
                </a:lnTo>
                <a:lnTo>
                  <a:pt x="110085" y="365394"/>
                </a:lnTo>
                <a:lnTo>
                  <a:pt x="116648" y="365394"/>
                </a:lnTo>
                <a:lnTo>
                  <a:pt x="121001" y="362907"/>
                </a:lnTo>
                <a:lnTo>
                  <a:pt x="123352" y="358623"/>
                </a:lnTo>
                <a:lnTo>
                  <a:pt x="126669" y="352337"/>
                </a:lnTo>
                <a:lnTo>
                  <a:pt x="124251" y="344668"/>
                </a:lnTo>
                <a:lnTo>
                  <a:pt x="117963" y="341490"/>
                </a:lnTo>
                <a:lnTo>
                  <a:pt x="85322" y="319379"/>
                </a:lnTo>
                <a:lnTo>
                  <a:pt x="58402" y="290770"/>
                </a:lnTo>
                <a:lnTo>
                  <a:pt x="38284" y="256760"/>
                </a:lnTo>
                <a:lnTo>
                  <a:pt x="26052" y="218443"/>
                </a:lnTo>
                <a:close/>
              </a:path>
              <a:path w="178434" h="365760">
                <a:moveTo>
                  <a:pt x="82927" y="218443"/>
                </a:moveTo>
                <a:lnTo>
                  <a:pt x="56459" y="218443"/>
                </a:lnTo>
                <a:lnTo>
                  <a:pt x="67236" y="248467"/>
                </a:lnTo>
                <a:lnTo>
                  <a:pt x="105661" y="297556"/>
                </a:lnTo>
                <a:lnTo>
                  <a:pt x="135584" y="316480"/>
                </a:lnTo>
                <a:lnTo>
                  <a:pt x="142148" y="316480"/>
                </a:lnTo>
                <a:lnTo>
                  <a:pt x="146571" y="313992"/>
                </a:lnTo>
                <a:lnTo>
                  <a:pt x="148922" y="309639"/>
                </a:lnTo>
                <a:lnTo>
                  <a:pt x="152169" y="303491"/>
                </a:lnTo>
                <a:lnTo>
                  <a:pt x="149820" y="295823"/>
                </a:lnTo>
                <a:lnTo>
                  <a:pt x="143601" y="292507"/>
                </a:lnTo>
                <a:lnTo>
                  <a:pt x="123158" y="278961"/>
                </a:lnTo>
                <a:lnTo>
                  <a:pt x="105903" y="261736"/>
                </a:lnTo>
                <a:lnTo>
                  <a:pt x="92328" y="241362"/>
                </a:lnTo>
                <a:lnTo>
                  <a:pt x="82927" y="218443"/>
                </a:lnTo>
                <a:close/>
              </a:path>
              <a:path w="178434" h="365760">
                <a:moveTo>
                  <a:pt x="144775" y="221759"/>
                </a:moveTo>
                <a:lnTo>
                  <a:pt x="126807" y="239930"/>
                </a:lnTo>
                <a:lnTo>
                  <a:pt x="133341" y="247674"/>
                </a:lnTo>
                <a:lnTo>
                  <a:pt x="140672" y="254673"/>
                </a:lnTo>
                <a:lnTo>
                  <a:pt x="148741" y="260829"/>
                </a:lnTo>
                <a:lnTo>
                  <a:pt x="157491" y="266045"/>
                </a:lnTo>
                <a:lnTo>
                  <a:pt x="159425" y="267081"/>
                </a:lnTo>
                <a:lnTo>
                  <a:pt x="161430" y="267566"/>
                </a:lnTo>
                <a:lnTo>
                  <a:pt x="167993" y="267566"/>
                </a:lnTo>
                <a:lnTo>
                  <a:pt x="172346" y="265077"/>
                </a:lnTo>
                <a:lnTo>
                  <a:pt x="174698" y="260795"/>
                </a:lnTo>
                <a:lnTo>
                  <a:pt x="177877" y="254577"/>
                </a:lnTo>
                <a:lnTo>
                  <a:pt x="175596" y="246838"/>
                </a:lnTo>
                <a:lnTo>
                  <a:pt x="169308" y="243592"/>
                </a:lnTo>
                <a:lnTo>
                  <a:pt x="162210" y="239306"/>
                </a:lnTo>
                <a:lnTo>
                  <a:pt x="155694" y="234178"/>
                </a:lnTo>
                <a:lnTo>
                  <a:pt x="149852" y="228299"/>
                </a:lnTo>
                <a:lnTo>
                  <a:pt x="144775" y="221759"/>
                </a:lnTo>
                <a:close/>
              </a:path>
              <a:path w="178434" h="365760">
                <a:moveTo>
                  <a:pt x="112365" y="0"/>
                </a:moveTo>
                <a:lnTo>
                  <a:pt x="68086" y="29010"/>
                </a:lnTo>
                <a:lnTo>
                  <a:pt x="36876" y="62529"/>
                </a:lnTo>
                <a:lnTo>
                  <a:pt x="13815" y="102449"/>
                </a:lnTo>
                <a:lnTo>
                  <a:pt x="194" y="147421"/>
                </a:lnTo>
                <a:lnTo>
                  <a:pt x="138" y="147973"/>
                </a:lnTo>
                <a:lnTo>
                  <a:pt x="207" y="148595"/>
                </a:lnTo>
                <a:lnTo>
                  <a:pt x="26052" y="148595"/>
                </a:lnTo>
                <a:lnTo>
                  <a:pt x="38283" y="110289"/>
                </a:lnTo>
                <a:lnTo>
                  <a:pt x="58393" y="76307"/>
                </a:lnTo>
                <a:lnTo>
                  <a:pt x="85293" y="47739"/>
                </a:lnTo>
                <a:lnTo>
                  <a:pt x="117893" y="25673"/>
                </a:lnTo>
                <a:lnTo>
                  <a:pt x="124180" y="22379"/>
                </a:lnTo>
                <a:lnTo>
                  <a:pt x="126669" y="14779"/>
                </a:lnTo>
                <a:lnTo>
                  <a:pt x="120103" y="2280"/>
                </a:lnTo>
                <a:lnTo>
                  <a:pt x="112365" y="0"/>
                </a:lnTo>
                <a:close/>
              </a:path>
              <a:path w="178434" h="365760">
                <a:moveTo>
                  <a:pt x="138070" y="48841"/>
                </a:moveTo>
                <a:lnTo>
                  <a:pt x="84490" y="91254"/>
                </a:lnTo>
                <a:lnTo>
                  <a:pt x="56873" y="146799"/>
                </a:lnTo>
                <a:lnTo>
                  <a:pt x="56771" y="147835"/>
                </a:lnTo>
                <a:lnTo>
                  <a:pt x="56805" y="148595"/>
                </a:lnTo>
                <a:lnTo>
                  <a:pt x="82927" y="148595"/>
                </a:lnTo>
                <a:lnTo>
                  <a:pt x="92348" y="125657"/>
                </a:lnTo>
                <a:lnTo>
                  <a:pt x="105955" y="105302"/>
                </a:lnTo>
                <a:lnTo>
                  <a:pt x="123216" y="88095"/>
                </a:lnTo>
                <a:lnTo>
                  <a:pt x="143601" y="74599"/>
                </a:lnTo>
                <a:lnTo>
                  <a:pt x="149888" y="71277"/>
                </a:lnTo>
                <a:lnTo>
                  <a:pt x="152239" y="63620"/>
                </a:lnTo>
                <a:lnTo>
                  <a:pt x="148990" y="57399"/>
                </a:lnTo>
                <a:lnTo>
                  <a:pt x="145673" y="51262"/>
                </a:lnTo>
                <a:lnTo>
                  <a:pt x="138070" y="48841"/>
                </a:lnTo>
                <a:close/>
              </a:path>
              <a:path w="178434" h="365760">
                <a:moveTo>
                  <a:pt x="163018" y="98023"/>
                </a:moveTo>
                <a:lnTo>
                  <a:pt x="126737" y="127108"/>
                </a:lnTo>
                <a:lnTo>
                  <a:pt x="144637" y="145279"/>
                </a:lnTo>
                <a:lnTo>
                  <a:pt x="144913" y="145141"/>
                </a:lnTo>
                <a:lnTo>
                  <a:pt x="149932" y="138735"/>
                </a:lnTo>
                <a:lnTo>
                  <a:pt x="155607" y="133033"/>
                </a:lnTo>
                <a:lnTo>
                  <a:pt x="161930" y="128030"/>
                </a:lnTo>
                <a:lnTo>
                  <a:pt x="168824" y="123792"/>
                </a:lnTo>
                <a:lnTo>
                  <a:pt x="175044" y="120408"/>
                </a:lnTo>
                <a:lnTo>
                  <a:pt x="177325" y="112737"/>
                </a:lnTo>
                <a:lnTo>
                  <a:pt x="174075" y="106589"/>
                </a:lnTo>
                <a:lnTo>
                  <a:pt x="170688" y="100441"/>
                </a:lnTo>
                <a:lnTo>
                  <a:pt x="163018" y="98023"/>
                </a:lnTo>
                <a:close/>
              </a:path>
            </a:pathLst>
          </a:custGeom>
          <a:solidFill>
            <a:srgbClr val="134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6600" y="3238231"/>
            <a:ext cx="179705" cy="365760"/>
          </a:xfrm>
          <a:custGeom>
            <a:avLst/>
            <a:gdLst/>
            <a:ahLst/>
            <a:cxnLst/>
            <a:rect l="l" t="t" r="r" b="b"/>
            <a:pathLst>
              <a:path w="179705" h="365760">
                <a:moveTo>
                  <a:pt x="179408" y="208841"/>
                </a:moveTo>
                <a:lnTo>
                  <a:pt x="144633" y="244144"/>
                </a:lnTo>
                <a:lnTo>
                  <a:pt x="130515" y="274140"/>
                </a:lnTo>
                <a:lnTo>
                  <a:pt x="111347" y="300788"/>
                </a:lnTo>
                <a:lnTo>
                  <a:pt x="87697" y="323433"/>
                </a:lnTo>
                <a:lnTo>
                  <a:pt x="60133" y="341421"/>
                </a:lnTo>
                <a:lnTo>
                  <a:pt x="53834" y="344668"/>
                </a:lnTo>
                <a:lnTo>
                  <a:pt x="51485" y="352337"/>
                </a:lnTo>
                <a:lnTo>
                  <a:pt x="54726" y="358623"/>
                </a:lnTo>
                <a:lnTo>
                  <a:pt x="57007" y="362907"/>
                </a:lnTo>
                <a:lnTo>
                  <a:pt x="61428" y="365394"/>
                </a:lnTo>
                <a:lnTo>
                  <a:pt x="67988" y="365394"/>
                </a:lnTo>
                <a:lnTo>
                  <a:pt x="111995" y="336366"/>
                </a:lnTo>
                <a:lnTo>
                  <a:pt x="144242" y="300278"/>
                </a:lnTo>
                <a:lnTo>
                  <a:pt x="167225" y="257247"/>
                </a:lnTo>
                <a:lnTo>
                  <a:pt x="179408" y="208841"/>
                </a:lnTo>
                <a:close/>
              </a:path>
              <a:path w="179705" h="365760">
                <a:moveTo>
                  <a:pt x="116307" y="218443"/>
                </a:moveTo>
                <a:lnTo>
                  <a:pt x="95217" y="218443"/>
                </a:lnTo>
                <a:lnTo>
                  <a:pt x="85861" y="241411"/>
                </a:lnTo>
                <a:lnTo>
                  <a:pt x="72241" y="261770"/>
                </a:lnTo>
                <a:lnTo>
                  <a:pt x="54925" y="278981"/>
                </a:lnTo>
                <a:lnTo>
                  <a:pt x="34484" y="292507"/>
                </a:lnTo>
                <a:lnTo>
                  <a:pt x="28196" y="295753"/>
                </a:lnTo>
                <a:lnTo>
                  <a:pt x="25778" y="303491"/>
                </a:lnTo>
                <a:lnTo>
                  <a:pt x="31443" y="313992"/>
                </a:lnTo>
                <a:lnTo>
                  <a:pt x="35796" y="316480"/>
                </a:lnTo>
                <a:lnTo>
                  <a:pt x="42362" y="316480"/>
                </a:lnTo>
                <a:lnTo>
                  <a:pt x="88634" y="281504"/>
                </a:lnTo>
                <a:lnTo>
                  <a:pt x="116307" y="234818"/>
                </a:lnTo>
                <a:lnTo>
                  <a:pt x="116307" y="218443"/>
                </a:lnTo>
                <a:close/>
              </a:path>
              <a:path w="179705" h="365760">
                <a:moveTo>
                  <a:pt x="63568" y="218443"/>
                </a:moveTo>
                <a:lnTo>
                  <a:pt x="35315" y="218443"/>
                </a:lnTo>
                <a:lnTo>
                  <a:pt x="30041" y="226055"/>
                </a:lnTo>
                <a:lnTo>
                  <a:pt x="23808" y="232858"/>
                </a:lnTo>
                <a:lnTo>
                  <a:pt x="16694" y="238740"/>
                </a:lnTo>
                <a:lnTo>
                  <a:pt x="8776" y="243592"/>
                </a:lnTo>
                <a:lnTo>
                  <a:pt x="2489" y="246838"/>
                </a:lnTo>
                <a:lnTo>
                  <a:pt x="70" y="254577"/>
                </a:lnTo>
                <a:lnTo>
                  <a:pt x="3387" y="260795"/>
                </a:lnTo>
                <a:lnTo>
                  <a:pt x="5597" y="265077"/>
                </a:lnTo>
                <a:lnTo>
                  <a:pt x="10021" y="267566"/>
                </a:lnTo>
                <a:lnTo>
                  <a:pt x="16655" y="267566"/>
                </a:lnTo>
                <a:lnTo>
                  <a:pt x="18659" y="267081"/>
                </a:lnTo>
                <a:lnTo>
                  <a:pt x="20526" y="266113"/>
                </a:lnTo>
                <a:lnTo>
                  <a:pt x="34340" y="257247"/>
                </a:lnTo>
                <a:lnTo>
                  <a:pt x="46251" y="246191"/>
                </a:lnTo>
                <a:lnTo>
                  <a:pt x="56091" y="233149"/>
                </a:lnTo>
                <a:lnTo>
                  <a:pt x="63568" y="218443"/>
                </a:lnTo>
                <a:close/>
              </a:path>
              <a:path w="179705" h="365760">
                <a:moveTo>
                  <a:pt x="65708" y="0"/>
                </a:moveTo>
                <a:lnTo>
                  <a:pt x="57993" y="2336"/>
                </a:lnTo>
                <a:lnTo>
                  <a:pt x="54726" y="8473"/>
                </a:lnTo>
                <a:lnTo>
                  <a:pt x="51485" y="14779"/>
                </a:lnTo>
                <a:lnTo>
                  <a:pt x="53834" y="22436"/>
                </a:lnTo>
                <a:lnTo>
                  <a:pt x="60133" y="25673"/>
                </a:lnTo>
                <a:lnTo>
                  <a:pt x="87697" y="43626"/>
                </a:lnTo>
                <a:lnTo>
                  <a:pt x="111347" y="66263"/>
                </a:lnTo>
                <a:lnTo>
                  <a:pt x="130515" y="92928"/>
                </a:lnTo>
                <a:lnTo>
                  <a:pt x="144633" y="122964"/>
                </a:lnTo>
                <a:lnTo>
                  <a:pt x="179408" y="158130"/>
                </a:lnTo>
                <a:lnTo>
                  <a:pt x="167210" y="109765"/>
                </a:lnTo>
                <a:lnTo>
                  <a:pt x="144193" y="66771"/>
                </a:lnTo>
                <a:lnTo>
                  <a:pt x="111900" y="30733"/>
                </a:lnTo>
                <a:lnTo>
                  <a:pt x="71874" y="3237"/>
                </a:lnTo>
                <a:lnTo>
                  <a:pt x="65708" y="0"/>
                </a:lnTo>
                <a:close/>
              </a:path>
              <a:path w="179705" h="365760">
                <a:moveTo>
                  <a:pt x="14168" y="97677"/>
                </a:moveTo>
                <a:lnTo>
                  <a:pt x="6495" y="100095"/>
                </a:lnTo>
                <a:lnTo>
                  <a:pt x="0" y="112461"/>
                </a:lnTo>
                <a:lnTo>
                  <a:pt x="2418" y="120200"/>
                </a:lnTo>
                <a:lnTo>
                  <a:pt x="8638" y="123446"/>
                </a:lnTo>
                <a:lnTo>
                  <a:pt x="16548" y="128308"/>
                </a:lnTo>
                <a:lnTo>
                  <a:pt x="23705" y="134207"/>
                </a:lnTo>
                <a:lnTo>
                  <a:pt x="29980" y="141013"/>
                </a:lnTo>
                <a:lnTo>
                  <a:pt x="35244" y="148595"/>
                </a:lnTo>
                <a:lnTo>
                  <a:pt x="63511" y="148595"/>
                </a:lnTo>
                <a:lnTo>
                  <a:pt x="56010" y="133929"/>
                </a:lnTo>
                <a:lnTo>
                  <a:pt x="46150" y="120908"/>
                </a:lnTo>
                <a:lnTo>
                  <a:pt x="34207" y="109830"/>
                </a:lnTo>
                <a:lnTo>
                  <a:pt x="20456" y="100993"/>
                </a:lnTo>
                <a:lnTo>
                  <a:pt x="14168" y="97677"/>
                </a:lnTo>
                <a:close/>
              </a:path>
              <a:path w="179705" h="365760">
                <a:moveTo>
                  <a:pt x="40082" y="48841"/>
                </a:moveTo>
                <a:lnTo>
                  <a:pt x="32412" y="51262"/>
                </a:lnTo>
                <a:lnTo>
                  <a:pt x="25778" y="63620"/>
                </a:lnTo>
                <a:lnTo>
                  <a:pt x="28196" y="71277"/>
                </a:lnTo>
                <a:lnTo>
                  <a:pt x="34484" y="74599"/>
                </a:lnTo>
                <a:lnTo>
                  <a:pt x="54925" y="88086"/>
                </a:lnTo>
                <a:lnTo>
                  <a:pt x="72241" y="105277"/>
                </a:lnTo>
                <a:lnTo>
                  <a:pt x="85861" y="125628"/>
                </a:lnTo>
                <a:lnTo>
                  <a:pt x="95217" y="148595"/>
                </a:lnTo>
                <a:lnTo>
                  <a:pt x="116307" y="148595"/>
                </a:lnTo>
                <a:lnTo>
                  <a:pt x="116307" y="132358"/>
                </a:lnTo>
                <a:lnTo>
                  <a:pt x="104537" y="107574"/>
                </a:lnTo>
                <a:lnTo>
                  <a:pt x="88625" y="85589"/>
                </a:lnTo>
                <a:lnTo>
                  <a:pt x="69036" y="66918"/>
                </a:lnTo>
                <a:lnTo>
                  <a:pt x="46231" y="52078"/>
                </a:lnTo>
                <a:lnTo>
                  <a:pt x="40082" y="48841"/>
                </a:lnTo>
                <a:close/>
              </a:path>
            </a:pathLst>
          </a:custGeom>
          <a:solidFill>
            <a:srgbClr val="134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245" y="3373768"/>
            <a:ext cx="408057" cy="96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82962" y="3142219"/>
            <a:ext cx="258635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94230" algn="l"/>
              </a:tabLst>
            </a:pPr>
            <a:r>
              <a:rPr sz="5000" spc="20" dirty="0">
                <a:solidFill>
                  <a:srgbClr val="C6930D"/>
                </a:solidFill>
                <a:latin typeface="Bauhaus 93"/>
                <a:cs typeface="Bauhaus 93"/>
              </a:rPr>
              <a:t>+	+</a:t>
            </a:r>
            <a:endParaRPr sz="5000">
              <a:latin typeface="Bauhaus 93"/>
              <a:cs typeface="Bauhaus 93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5100" y="3142219"/>
            <a:ext cx="50355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0" dirty="0">
                <a:solidFill>
                  <a:srgbClr val="C6930D"/>
                </a:solidFill>
                <a:latin typeface="Bauhaus 93"/>
                <a:cs typeface="Bauhaus 93"/>
              </a:rPr>
              <a:t>+</a:t>
            </a:r>
            <a:endParaRPr sz="5000">
              <a:latin typeface="Bauhaus 93"/>
              <a:cs typeface="Bauhaus 93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71714" y="2619683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4" h="1992629">
                <a:moveTo>
                  <a:pt x="40751" y="0"/>
                </a:moveTo>
                <a:lnTo>
                  <a:pt x="24898" y="3206"/>
                </a:lnTo>
                <a:lnTo>
                  <a:pt x="11944" y="11946"/>
                </a:lnTo>
                <a:lnTo>
                  <a:pt x="3205" y="24903"/>
                </a:lnTo>
                <a:lnTo>
                  <a:pt x="0" y="40759"/>
                </a:lnTo>
                <a:lnTo>
                  <a:pt x="0" y="1951349"/>
                </a:lnTo>
                <a:lnTo>
                  <a:pt x="3205" y="1967204"/>
                </a:lnTo>
                <a:lnTo>
                  <a:pt x="11944" y="1980161"/>
                </a:lnTo>
                <a:lnTo>
                  <a:pt x="24898" y="1988902"/>
                </a:lnTo>
                <a:lnTo>
                  <a:pt x="40751" y="1992108"/>
                </a:lnTo>
                <a:lnTo>
                  <a:pt x="56604" y="1988902"/>
                </a:lnTo>
                <a:lnTo>
                  <a:pt x="69558" y="1980161"/>
                </a:lnTo>
                <a:lnTo>
                  <a:pt x="78297" y="1967204"/>
                </a:lnTo>
                <a:lnTo>
                  <a:pt x="81502" y="1951349"/>
                </a:lnTo>
                <a:lnTo>
                  <a:pt x="81502" y="40759"/>
                </a:lnTo>
                <a:lnTo>
                  <a:pt x="78297" y="24903"/>
                </a:lnTo>
                <a:lnTo>
                  <a:pt x="69558" y="11946"/>
                </a:lnTo>
                <a:lnTo>
                  <a:pt x="56604" y="3206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33878" y="2619683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4" h="1992629">
                <a:moveTo>
                  <a:pt x="40751" y="0"/>
                </a:moveTo>
                <a:lnTo>
                  <a:pt x="24871" y="3206"/>
                </a:lnTo>
                <a:lnTo>
                  <a:pt x="11920" y="11946"/>
                </a:lnTo>
                <a:lnTo>
                  <a:pt x="3196" y="24903"/>
                </a:lnTo>
                <a:lnTo>
                  <a:pt x="0" y="40759"/>
                </a:lnTo>
                <a:lnTo>
                  <a:pt x="0" y="1951349"/>
                </a:lnTo>
                <a:lnTo>
                  <a:pt x="3196" y="1967204"/>
                </a:lnTo>
                <a:lnTo>
                  <a:pt x="11920" y="1980161"/>
                </a:lnTo>
                <a:lnTo>
                  <a:pt x="24871" y="1988902"/>
                </a:lnTo>
                <a:lnTo>
                  <a:pt x="40751" y="1992108"/>
                </a:lnTo>
                <a:lnTo>
                  <a:pt x="56594" y="1988902"/>
                </a:lnTo>
                <a:lnTo>
                  <a:pt x="69526" y="1980161"/>
                </a:lnTo>
                <a:lnTo>
                  <a:pt x="78243" y="1967204"/>
                </a:lnTo>
                <a:lnTo>
                  <a:pt x="81438" y="1951349"/>
                </a:lnTo>
                <a:lnTo>
                  <a:pt x="81438" y="40759"/>
                </a:lnTo>
                <a:lnTo>
                  <a:pt x="78243" y="24903"/>
                </a:lnTo>
                <a:lnTo>
                  <a:pt x="69526" y="11946"/>
                </a:lnTo>
                <a:lnTo>
                  <a:pt x="56594" y="3206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6908" y="2619683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4" h="1992629">
                <a:moveTo>
                  <a:pt x="40751" y="0"/>
                </a:moveTo>
                <a:lnTo>
                  <a:pt x="24898" y="3206"/>
                </a:lnTo>
                <a:lnTo>
                  <a:pt x="11944" y="11946"/>
                </a:lnTo>
                <a:lnTo>
                  <a:pt x="3205" y="24903"/>
                </a:lnTo>
                <a:lnTo>
                  <a:pt x="0" y="40759"/>
                </a:lnTo>
                <a:lnTo>
                  <a:pt x="0" y="1951349"/>
                </a:lnTo>
                <a:lnTo>
                  <a:pt x="3205" y="1967204"/>
                </a:lnTo>
                <a:lnTo>
                  <a:pt x="11944" y="1980161"/>
                </a:lnTo>
                <a:lnTo>
                  <a:pt x="24898" y="1988902"/>
                </a:lnTo>
                <a:lnTo>
                  <a:pt x="40751" y="1992108"/>
                </a:lnTo>
                <a:lnTo>
                  <a:pt x="56604" y="1988902"/>
                </a:lnTo>
                <a:lnTo>
                  <a:pt x="69558" y="1980161"/>
                </a:lnTo>
                <a:lnTo>
                  <a:pt x="78297" y="1967204"/>
                </a:lnTo>
                <a:lnTo>
                  <a:pt x="81502" y="1951349"/>
                </a:lnTo>
                <a:lnTo>
                  <a:pt x="81502" y="40759"/>
                </a:lnTo>
                <a:lnTo>
                  <a:pt x="78297" y="24903"/>
                </a:lnTo>
                <a:lnTo>
                  <a:pt x="69558" y="11946"/>
                </a:lnTo>
                <a:lnTo>
                  <a:pt x="56604" y="3206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72556" y="2425021"/>
            <a:ext cx="1267460" cy="81915"/>
          </a:xfrm>
          <a:custGeom>
            <a:avLst/>
            <a:gdLst/>
            <a:ahLst/>
            <a:cxnLst/>
            <a:rect l="l" t="t" r="r" b="b"/>
            <a:pathLst>
              <a:path w="1267460" h="81914">
                <a:moveTo>
                  <a:pt x="1226694" y="0"/>
                </a:moveTo>
                <a:lnTo>
                  <a:pt x="40751" y="0"/>
                </a:lnTo>
                <a:lnTo>
                  <a:pt x="24898" y="3206"/>
                </a:lnTo>
                <a:lnTo>
                  <a:pt x="11944" y="11946"/>
                </a:lnTo>
                <a:lnTo>
                  <a:pt x="3205" y="24903"/>
                </a:lnTo>
                <a:lnTo>
                  <a:pt x="0" y="40759"/>
                </a:lnTo>
                <a:lnTo>
                  <a:pt x="3205" y="56615"/>
                </a:lnTo>
                <a:lnTo>
                  <a:pt x="11944" y="69572"/>
                </a:lnTo>
                <a:lnTo>
                  <a:pt x="24898" y="78312"/>
                </a:lnTo>
                <a:lnTo>
                  <a:pt x="40751" y="81519"/>
                </a:lnTo>
                <a:lnTo>
                  <a:pt x="1226694" y="81519"/>
                </a:lnTo>
                <a:lnTo>
                  <a:pt x="1242547" y="78312"/>
                </a:lnTo>
                <a:lnTo>
                  <a:pt x="1255501" y="69572"/>
                </a:lnTo>
                <a:lnTo>
                  <a:pt x="1264240" y="56615"/>
                </a:lnTo>
                <a:lnTo>
                  <a:pt x="1267445" y="40759"/>
                </a:lnTo>
                <a:lnTo>
                  <a:pt x="1264240" y="24903"/>
                </a:lnTo>
                <a:lnTo>
                  <a:pt x="1255501" y="11946"/>
                </a:lnTo>
                <a:lnTo>
                  <a:pt x="1242547" y="3206"/>
                </a:lnTo>
                <a:lnTo>
                  <a:pt x="1226694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2556" y="4729471"/>
            <a:ext cx="1177290" cy="81915"/>
          </a:xfrm>
          <a:custGeom>
            <a:avLst/>
            <a:gdLst/>
            <a:ahLst/>
            <a:cxnLst/>
            <a:rect l="l" t="t" r="r" b="b"/>
            <a:pathLst>
              <a:path w="1177289" h="81914">
                <a:moveTo>
                  <a:pt x="1136185" y="0"/>
                </a:moveTo>
                <a:lnTo>
                  <a:pt x="40751" y="0"/>
                </a:lnTo>
                <a:lnTo>
                  <a:pt x="24898" y="3206"/>
                </a:lnTo>
                <a:lnTo>
                  <a:pt x="11944" y="11946"/>
                </a:lnTo>
                <a:lnTo>
                  <a:pt x="3205" y="24903"/>
                </a:lnTo>
                <a:lnTo>
                  <a:pt x="0" y="40759"/>
                </a:lnTo>
                <a:lnTo>
                  <a:pt x="3205" y="56615"/>
                </a:lnTo>
                <a:lnTo>
                  <a:pt x="11944" y="69572"/>
                </a:lnTo>
                <a:lnTo>
                  <a:pt x="24898" y="78312"/>
                </a:lnTo>
                <a:lnTo>
                  <a:pt x="40751" y="81519"/>
                </a:lnTo>
                <a:lnTo>
                  <a:pt x="1136185" y="81519"/>
                </a:lnTo>
                <a:lnTo>
                  <a:pt x="1152038" y="78312"/>
                </a:lnTo>
                <a:lnTo>
                  <a:pt x="1164992" y="69572"/>
                </a:lnTo>
                <a:lnTo>
                  <a:pt x="1173731" y="56615"/>
                </a:lnTo>
                <a:lnTo>
                  <a:pt x="1176936" y="40759"/>
                </a:lnTo>
                <a:lnTo>
                  <a:pt x="1173731" y="24903"/>
                </a:lnTo>
                <a:lnTo>
                  <a:pt x="1164992" y="11946"/>
                </a:lnTo>
                <a:lnTo>
                  <a:pt x="1152038" y="3206"/>
                </a:lnTo>
                <a:lnTo>
                  <a:pt x="1136185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53933" y="2619683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4" h="1992629">
                <a:moveTo>
                  <a:pt x="40751" y="0"/>
                </a:moveTo>
                <a:lnTo>
                  <a:pt x="24871" y="3206"/>
                </a:lnTo>
                <a:lnTo>
                  <a:pt x="11920" y="11946"/>
                </a:lnTo>
                <a:lnTo>
                  <a:pt x="3196" y="24903"/>
                </a:lnTo>
                <a:lnTo>
                  <a:pt x="0" y="40759"/>
                </a:lnTo>
                <a:lnTo>
                  <a:pt x="0" y="1951349"/>
                </a:lnTo>
                <a:lnTo>
                  <a:pt x="3196" y="1967204"/>
                </a:lnTo>
                <a:lnTo>
                  <a:pt x="11920" y="1980161"/>
                </a:lnTo>
                <a:lnTo>
                  <a:pt x="24871" y="1988902"/>
                </a:lnTo>
                <a:lnTo>
                  <a:pt x="40751" y="1992108"/>
                </a:lnTo>
                <a:lnTo>
                  <a:pt x="56594" y="1988902"/>
                </a:lnTo>
                <a:lnTo>
                  <a:pt x="69526" y="1980161"/>
                </a:lnTo>
                <a:lnTo>
                  <a:pt x="78243" y="1967204"/>
                </a:lnTo>
                <a:lnTo>
                  <a:pt x="81438" y="1951349"/>
                </a:lnTo>
                <a:lnTo>
                  <a:pt x="81438" y="40759"/>
                </a:lnTo>
                <a:lnTo>
                  <a:pt x="78243" y="24903"/>
                </a:lnTo>
                <a:lnTo>
                  <a:pt x="69526" y="11946"/>
                </a:lnTo>
                <a:lnTo>
                  <a:pt x="56594" y="3206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6033" y="2619683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4" h="1992629">
                <a:moveTo>
                  <a:pt x="40751" y="0"/>
                </a:moveTo>
                <a:lnTo>
                  <a:pt x="24898" y="3206"/>
                </a:lnTo>
                <a:lnTo>
                  <a:pt x="11944" y="11946"/>
                </a:lnTo>
                <a:lnTo>
                  <a:pt x="3205" y="24903"/>
                </a:lnTo>
                <a:lnTo>
                  <a:pt x="0" y="40759"/>
                </a:lnTo>
                <a:lnTo>
                  <a:pt x="0" y="1951349"/>
                </a:lnTo>
                <a:lnTo>
                  <a:pt x="3205" y="1967204"/>
                </a:lnTo>
                <a:lnTo>
                  <a:pt x="11944" y="1980161"/>
                </a:lnTo>
                <a:lnTo>
                  <a:pt x="24898" y="1988902"/>
                </a:lnTo>
                <a:lnTo>
                  <a:pt x="40751" y="1992108"/>
                </a:lnTo>
                <a:lnTo>
                  <a:pt x="56604" y="1988902"/>
                </a:lnTo>
                <a:lnTo>
                  <a:pt x="69558" y="1980161"/>
                </a:lnTo>
                <a:lnTo>
                  <a:pt x="78297" y="1967204"/>
                </a:lnTo>
                <a:lnTo>
                  <a:pt x="81502" y="1951349"/>
                </a:lnTo>
                <a:lnTo>
                  <a:pt x="81502" y="40759"/>
                </a:lnTo>
                <a:lnTo>
                  <a:pt x="78297" y="24903"/>
                </a:lnTo>
                <a:lnTo>
                  <a:pt x="69558" y="11946"/>
                </a:lnTo>
                <a:lnTo>
                  <a:pt x="56604" y="3206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9127" y="2619683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4" h="1992629">
                <a:moveTo>
                  <a:pt x="40751" y="0"/>
                </a:moveTo>
                <a:lnTo>
                  <a:pt x="24871" y="3206"/>
                </a:lnTo>
                <a:lnTo>
                  <a:pt x="11920" y="11946"/>
                </a:lnTo>
                <a:lnTo>
                  <a:pt x="3196" y="24903"/>
                </a:lnTo>
                <a:lnTo>
                  <a:pt x="0" y="40759"/>
                </a:lnTo>
                <a:lnTo>
                  <a:pt x="0" y="1951349"/>
                </a:lnTo>
                <a:lnTo>
                  <a:pt x="3196" y="1967204"/>
                </a:lnTo>
                <a:lnTo>
                  <a:pt x="11920" y="1980161"/>
                </a:lnTo>
                <a:lnTo>
                  <a:pt x="24871" y="1988902"/>
                </a:lnTo>
                <a:lnTo>
                  <a:pt x="40751" y="1992108"/>
                </a:lnTo>
                <a:lnTo>
                  <a:pt x="56594" y="1988902"/>
                </a:lnTo>
                <a:lnTo>
                  <a:pt x="69526" y="1980161"/>
                </a:lnTo>
                <a:lnTo>
                  <a:pt x="78243" y="1967204"/>
                </a:lnTo>
                <a:lnTo>
                  <a:pt x="81438" y="1951349"/>
                </a:lnTo>
                <a:lnTo>
                  <a:pt x="81438" y="40759"/>
                </a:lnTo>
                <a:lnTo>
                  <a:pt x="78243" y="24903"/>
                </a:lnTo>
                <a:lnTo>
                  <a:pt x="69526" y="11946"/>
                </a:lnTo>
                <a:lnTo>
                  <a:pt x="56594" y="3206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54775" y="2425021"/>
            <a:ext cx="1267460" cy="81915"/>
          </a:xfrm>
          <a:custGeom>
            <a:avLst/>
            <a:gdLst/>
            <a:ahLst/>
            <a:cxnLst/>
            <a:rect l="l" t="t" r="r" b="b"/>
            <a:pathLst>
              <a:path w="1267460" h="81914">
                <a:moveTo>
                  <a:pt x="1226630" y="0"/>
                </a:moveTo>
                <a:lnTo>
                  <a:pt x="40751" y="0"/>
                </a:lnTo>
                <a:lnTo>
                  <a:pt x="24871" y="3206"/>
                </a:lnTo>
                <a:lnTo>
                  <a:pt x="11920" y="11946"/>
                </a:lnTo>
                <a:lnTo>
                  <a:pt x="3196" y="24903"/>
                </a:lnTo>
                <a:lnTo>
                  <a:pt x="0" y="40759"/>
                </a:lnTo>
                <a:lnTo>
                  <a:pt x="3196" y="56615"/>
                </a:lnTo>
                <a:lnTo>
                  <a:pt x="11920" y="69572"/>
                </a:lnTo>
                <a:lnTo>
                  <a:pt x="24871" y="78312"/>
                </a:lnTo>
                <a:lnTo>
                  <a:pt x="40751" y="81519"/>
                </a:lnTo>
                <a:lnTo>
                  <a:pt x="1226630" y="81519"/>
                </a:lnTo>
                <a:lnTo>
                  <a:pt x="1242510" y="78312"/>
                </a:lnTo>
                <a:lnTo>
                  <a:pt x="1255461" y="69572"/>
                </a:lnTo>
                <a:lnTo>
                  <a:pt x="1264185" y="56615"/>
                </a:lnTo>
                <a:lnTo>
                  <a:pt x="1267382" y="40759"/>
                </a:lnTo>
                <a:lnTo>
                  <a:pt x="1264185" y="24903"/>
                </a:lnTo>
                <a:lnTo>
                  <a:pt x="1255461" y="11946"/>
                </a:lnTo>
                <a:lnTo>
                  <a:pt x="1242510" y="3206"/>
                </a:lnTo>
                <a:lnTo>
                  <a:pt x="1226630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54775" y="4729471"/>
            <a:ext cx="1177290" cy="81915"/>
          </a:xfrm>
          <a:custGeom>
            <a:avLst/>
            <a:gdLst/>
            <a:ahLst/>
            <a:cxnLst/>
            <a:rect l="l" t="t" r="r" b="b"/>
            <a:pathLst>
              <a:path w="1177289" h="81914">
                <a:moveTo>
                  <a:pt x="1136121" y="0"/>
                </a:moveTo>
                <a:lnTo>
                  <a:pt x="40751" y="0"/>
                </a:lnTo>
                <a:lnTo>
                  <a:pt x="24871" y="3206"/>
                </a:lnTo>
                <a:lnTo>
                  <a:pt x="11920" y="11946"/>
                </a:lnTo>
                <a:lnTo>
                  <a:pt x="3196" y="24903"/>
                </a:lnTo>
                <a:lnTo>
                  <a:pt x="0" y="40759"/>
                </a:lnTo>
                <a:lnTo>
                  <a:pt x="3196" y="56615"/>
                </a:lnTo>
                <a:lnTo>
                  <a:pt x="11920" y="69572"/>
                </a:lnTo>
                <a:lnTo>
                  <a:pt x="24871" y="78312"/>
                </a:lnTo>
                <a:lnTo>
                  <a:pt x="40751" y="81519"/>
                </a:lnTo>
                <a:lnTo>
                  <a:pt x="1136121" y="81519"/>
                </a:lnTo>
                <a:lnTo>
                  <a:pt x="1151974" y="78312"/>
                </a:lnTo>
                <a:lnTo>
                  <a:pt x="1164928" y="69572"/>
                </a:lnTo>
                <a:lnTo>
                  <a:pt x="1173667" y="56615"/>
                </a:lnTo>
                <a:lnTo>
                  <a:pt x="1176873" y="40759"/>
                </a:lnTo>
                <a:lnTo>
                  <a:pt x="1173667" y="24903"/>
                </a:lnTo>
                <a:lnTo>
                  <a:pt x="1164928" y="11946"/>
                </a:lnTo>
                <a:lnTo>
                  <a:pt x="1151974" y="3206"/>
                </a:lnTo>
                <a:lnTo>
                  <a:pt x="113612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36089" y="2626519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4" h="1992629">
                <a:moveTo>
                  <a:pt x="40751" y="0"/>
                </a:moveTo>
                <a:lnTo>
                  <a:pt x="24898" y="3197"/>
                </a:lnTo>
                <a:lnTo>
                  <a:pt x="11944" y="11922"/>
                </a:lnTo>
                <a:lnTo>
                  <a:pt x="3205" y="24876"/>
                </a:lnTo>
                <a:lnTo>
                  <a:pt x="0" y="40759"/>
                </a:lnTo>
                <a:lnTo>
                  <a:pt x="0" y="1951285"/>
                </a:lnTo>
                <a:lnTo>
                  <a:pt x="3205" y="1967140"/>
                </a:lnTo>
                <a:lnTo>
                  <a:pt x="11944" y="1980097"/>
                </a:lnTo>
                <a:lnTo>
                  <a:pt x="24898" y="1988838"/>
                </a:lnTo>
                <a:lnTo>
                  <a:pt x="40751" y="1992044"/>
                </a:lnTo>
                <a:lnTo>
                  <a:pt x="56604" y="1988838"/>
                </a:lnTo>
                <a:lnTo>
                  <a:pt x="69558" y="1980097"/>
                </a:lnTo>
                <a:lnTo>
                  <a:pt x="78297" y="1967140"/>
                </a:lnTo>
                <a:lnTo>
                  <a:pt x="81502" y="1951285"/>
                </a:lnTo>
                <a:lnTo>
                  <a:pt x="81502" y="40759"/>
                </a:lnTo>
                <a:lnTo>
                  <a:pt x="78297" y="24876"/>
                </a:lnTo>
                <a:lnTo>
                  <a:pt x="69558" y="11922"/>
                </a:lnTo>
                <a:lnTo>
                  <a:pt x="56604" y="3197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98252" y="2626519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5" h="1992629">
                <a:moveTo>
                  <a:pt x="40687" y="0"/>
                </a:moveTo>
                <a:lnTo>
                  <a:pt x="24844" y="3197"/>
                </a:lnTo>
                <a:lnTo>
                  <a:pt x="11912" y="11922"/>
                </a:lnTo>
                <a:lnTo>
                  <a:pt x="3195" y="24876"/>
                </a:lnTo>
                <a:lnTo>
                  <a:pt x="0" y="40759"/>
                </a:lnTo>
                <a:lnTo>
                  <a:pt x="0" y="1951285"/>
                </a:lnTo>
                <a:lnTo>
                  <a:pt x="3195" y="1967140"/>
                </a:lnTo>
                <a:lnTo>
                  <a:pt x="11912" y="1980097"/>
                </a:lnTo>
                <a:lnTo>
                  <a:pt x="24844" y="1988838"/>
                </a:lnTo>
                <a:lnTo>
                  <a:pt x="40687" y="1992044"/>
                </a:lnTo>
                <a:lnTo>
                  <a:pt x="56567" y="1988838"/>
                </a:lnTo>
                <a:lnTo>
                  <a:pt x="69518" y="1980097"/>
                </a:lnTo>
                <a:lnTo>
                  <a:pt x="78242" y="1967140"/>
                </a:lnTo>
                <a:lnTo>
                  <a:pt x="81438" y="1951285"/>
                </a:lnTo>
                <a:lnTo>
                  <a:pt x="81438" y="40759"/>
                </a:lnTo>
                <a:lnTo>
                  <a:pt x="78242" y="24876"/>
                </a:lnTo>
                <a:lnTo>
                  <a:pt x="69518" y="11922"/>
                </a:lnTo>
                <a:lnTo>
                  <a:pt x="56567" y="3197"/>
                </a:lnTo>
                <a:lnTo>
                  <a:pt x="40687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1282" y="2626519"/>
            <a:ext cx="81915" cy="1992630"/>
          </a:xfrm>
          <a:custGeom>
            <a:avLst/>
            <a:gdLst/>
            <a:ahLst/>
            <a:cxnLst/>
            <a:rect l="l" t="t" r="r" b="b"/>
            <a:pathLst>
              <a:path w="81915" h="1992629">
                <a:moveTo>
                  <a:pt x="40751" y="0"/>
                </a:moveTo>
                <a:lnTo>
                  <a:pt x="24898" y="3197"/>
                </a:lnTo>
                <a:lnTo>
                  <a:pt x="11944" y="11922"/>
                </a:lnTo>
                <a:lnTo>
                  <a:pt x="3205" y="24876"/>
                </a:lnTo>
                <a:lnTo>
                  <a:pt x="0" y="40759"/>
                </a:lnTo>
                <a:lnTo>
                  <a:pt x="0" y="1951285"/>
                </a:lnTo>
                <a:lnTo>
                  <a:pt x="3205" y="1967140"/>
                </a:lnTo>
                <a:lnTo>
                  <a:pt x="11944" y="1980097"/>
                </a:lnTo>
                <a:lnTo>
                  <a:pt x="24898" y="1988838"/>
                </a:lnTo>
                <a:lnTo>
                  <a:pt x="40751" y="1992044"/>
                </a:lnTo>
                <a:lnTo>
                  <a:pt x="56604" y="1988838"/>
                </a:lnTo>
                <a:lnTo>
                  <a:pt x="69558" y="1980097"/>
                </a:lnTo>
                <a:lnTo>
                  <a:pt x="78297" y="1967140"/>
                </a:lnTo>
                <a:lnTo>
                  <a:pt x="81502" y="1951285"/>
                </a:lnTo>
                <a:lnTo>
                  <a:pt x="81502" y="40759"/>
                </a:lnTo>
                <a:lnTo>
                  <a:pt x="78297" y="24876"/>
                </a:lnTo>
                <a:lnTo>
                  <a:pt x="69558" y="11922"/>
                </a:lnTo>
                <a:lnTo>
                  <a:pt x="56604" y="3197"/>
                </a:lnTo>
                <a:lnTo>
                  <a:pt x="40751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6930" y="2431793"/>
            <a:ext cx="1267460" cy="81915"/>
          </a:xfrm>
          <a:custGeom>
            <a:avLst/>
            <a:gdLst/>
            <a:ahLst/>
            <a:cxnLst/>
            <a:rect l="l" t="t" r="r" b="b"/>
            <a:pathLst>
              <a:path w="1267459" h="81914">
                <a:moveTo>
                  <a:pt x="1226694" y="0"/>
                </a:moveTo>
                <a:lnTo>
                  <a:pt x="40751" y="0"/>
                </a:lnTo>
                <a:lnTo>
                  <a:pt x="24898" y="3206"/>
                </a:lnTo>
                <a:lnTo>
                  <a:pt x="11944" y="11946"/>
                </a:lnTo>
                <a:lnTo>
                  <a:pt x="3205" y="24903"/>
                </a:lnTo>
                <a:lnTo>
                  <a:pt x="0" y="40759"/>
                </a:lnTo>
                <a:lnTo>
                  <a:pt x="3205" y="56642"/>
                </a:lnTo>
                <a:lnTo>
                  <a:pt x="11944" y="69596"/>
                </a:lnTo>
                <a:lnTo>
                  <a:pt x="24898" y="78321"/>
                </a:lnTo>
                <a:lnTo>
                  <a:pt x="40751" y="81519"/>
                </a:lnTo>
                <a:lnTo>
                  <a:pt x="1226694" y="81519"/>
                </a:lnTo>
                <a:lnTo>
                  <a:pt x="1242547" y="78321"/>
                </a:lnTo>
                <a:lnTo>
                  <a:pt x="1255501" y="69596"/>
                </a:lnTo>
                <a:lnTo>
                  <a:pt x="1264240" y="56642"/>
                </a:lnTo>
                <a:lnTo>
                  <a:pt x="1267445" y="40759"/>
                </a:lnTo>
                <a:lnTo>
                  <a:pt x="1264240" y="24903"/>
                </a:lnTo>
                <a:lnTo>
                  <a:pt x="1255501" y="11946"/>
                </a:lnTo>
                <a:lnTo>
                  <a:pt x="1242547" y="3206"/>
                </a:lnTo>
                <a:lnTo>
                  <a:pt x="1226694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36930" y="4736243"/>
            <a:ext cx="1177290" cy="81915"/>
          </a:xfrm>
          <a:custGeom>
            <a:avLst/>
            <a:gdLst/>
            <a:ahLst/>
            <a:cxnLst/>
            <a:rect l="l" t="t" r="r" b="b"/>
            <a:pathLst>
              <a:path w="1177290" h="81914">
                <a:moveTo>
                  <a:pt x="1136185" y="0"/>
                </a:moveTo>
                <a:lnTo>
                  <a:pt x="40751" y="0"/>
                </a:lnTo>
                <a:lnTo>
                  <a:pt x="24898" y="3206"/>
                </a:lnTo>
                <a:lnTo>
                  <a:pt x="11944" y="11946"/>
                </a:lnTo>
                <a:lnTo>
                  <a:pt x="3205" y="24903"/>
                </a:lnTo>
                <a:lnTo>
                  <a:pt x="0" y="40759"/>
                </a:lnTo>
                <a:lnTo>
                  <a:pt x="3205" y="56615"/>
                </a:lnTo>
                <a:lnTo>
                  <a:pt x="11944" y="69572"/>
                </a:lnTo>
                <a:lnTo>
                  <a:pt x="24898" y="78312"/>
                </a:lnTo>
                <a:lnTo>
                  <a:pt x="40751" y="81519"/>
                </a:lnTo>
                <a:lnTo>
                  <a:pt x="1136185" y="81519"/>
                </a:lnTo>
                <a:lnTo>
                  <a:pt x="1152028" y="78312"/>
                </a:lnTo>
                <a:lnTo>
                  <a:pt x="1164960" y="69572"/>
                </a:lnTo>
                <a:lnTo>
                  <a:pt x="1173677" y="56615"/>
                </a:lnTo>
                <a:lnTo>
                  <a:pt x="1176873" y="40759"/>
                </a:lnTo>
                <a:lnTo>
                  <a:pt x="1173677" y="24903"/>
                </a:lnTo>
                <a:lnTo>
                  <a:pt x="1164960" y="11946"/>
                </a:lnTo>
                <a:lnTo>
                  <a:pt x="1152028" y="3206"/>
                </a:lnTo>
                <a:lnTo>
                  <a:pt x="1136185" y="0"/>
                </a:lnTo>
                <a:close/>
              </a:path>
            </a:pathLst>
          </a:custGeom>
          <a:solidFill>
            <a:srgbClr val="688037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627615" y="4111637"/>
            <a:ext cx="1363345" cy="63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-102235">
              <a:lnSpc>
                <a:spcPct val="100000"/>
              </a:lnSpc>
              <a:spcBef>
                <a:spcPts val="105"/>
              </a:spcBef>
              <a:buClr>
                <a:srgbClr val="C6930D"/>
              </a:buClr>
              <a:buSzPct val="70000"/>
              <a:buFont typeface="Wingdings"/>
              <a:buChar char=""/>
              <a:tabLst>
                <a:tab pos="114935" algn="l"/>
              </a:tabLst>
            </a:pP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teach-in</a:t>
            </a:r>
            <a:r>
              <a:rPr sz="1000" spc="-45" dirty="0">
                <a:solidFill>
                  <a:srgbClr val="13467B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automatically</a:t>
            </a:r>
            <a:endParaRPr sz="1000">
              <a:latin typeface="Arial"/>
              <a:cs typeface="Arial"/>
            </a:endParaRPr>
          </a:p>
          <a:p>
            <a:pPr marL="12700" marR="75565">
              <a:lnSpc>
                <a:spcPct val="100000"/>
              </a:lnSpc>
              <a:spcBef>
                <a:spcPts val="5"/>
              </a:spcBef>
              <a:buClr>
                <a:srgbClr val="C6930D"/>
              </a:buClr>
              <a:buSzPct val="70000"/>
              <a:buFont typeface="Wingdings"/>
              <a:buChar char=""/>
              <a:tabLst>
                <a:tab pos="114935" algn="l"/>
              </a:tabLst>
            </a:pP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standardized</a:t>
            </a:r>
            <a:r>
              <a:rPr sz="1000" spc="-55" dirty="0">
                <a:solidFill>
                  <a:srgbClr val="13467B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remote  configuration</a:t>
            </a:r>
            <a:endParaRPr sz="1000">
              <a:latin typeface="Arial"/>
              <a:cs typeface="Arial"/>
            </a:endParaRPr>
          </a:p>
          <a:p>
            <a:pPr marL="114300" indent="-102235">
              <a:lnSpc>
                <a:spcPct val="100000"/>
              </a:lnSpc>
              <a:spcBef>
                <a:spcPts val="15"/>
              </a:spcBef>
              <a:buClr>
                <a:srgbClr val="C6930D"/>
              </a:buClr>
              <a:buSzPct val="70000"/>
              <a:buFont typeface="Wingdings"/>
              <a:buChar char=""/>
              <a:tabLst>
                <a:tab pos="114935" algn="l"/>
              </a:tabLst>
            </a:pP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full device</a:t>
            </a:r>
            <a:r>
              <a:rPr sz="1000" spc="-45" dirty="0">
                <a:solidFill>
                  <a:srgbClr val="13467B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3467B"/>
                </a:solidFill>
                <a:latin typeface="Arial"/>
                <a:cs typeface="Arial"/>
              </a:rPr>
              <a:t>description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41375" y="2911532"/>
            <a:ext cx="1073785" cy="39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issioning  Tools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41375" y="3463511"/>
            <a:ext cx="1073785" cy="761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Remote  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issioning  Device  Certification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31778" y="2792894"/>
            <a:ext cx="1073785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Remote  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issioning  Specification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23155" y="3528867"/>
            <a:ext cx="1090930" cy="761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Cross-Device  Interoperable  Co</a:t>
            </a:r>
            <a:r>
              <a:rPr sz="1200" spc="5" dirty="0">
                <a:latin typeface="Arial"/>
                <a:cs typeface="Arial"/>
              </a:rPr>
              <a:t>mm</a:t>
            </a:r>
            <a:r>
              <a:rPr sz="1200" dirty="0">
                <a:latin typeface="Arial"/>
                <a:cs typeface="Arial"/>
              </a:rPr>
              <a:t>unica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ion  Standard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79825" y="2819535"/>
            <a:ext cx="114173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Standardized  Device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Features  Description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13805" y="3555508"/>
            <a:ext cx="1073785" cy="761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Unified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  Labeling &amp;  Reference in  Field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82006" y="5114521"/>
            <a:ext cx="6337300" cy="353695"/>
          </a:xfrm>
          <a:custGeom>
            <a:avLst/>
            <a:gdLst/>
            <a:ahLst/>
            <a:cxnLst/>
            <a:rect l="l" t="t" r="r" b="b"/>
            <a:pathLst>
              <a:path w="6337300" h="353695">
                <a:moveTo>
                  <a:pt x="6264669" y="0"/>
                </a:moveTo>
                <a:lnTo>
                  <a:pt x="72432" y="0"/>
                </a:lnTo>
                <a:lnTo>
                  <a:pt x="44246" y="5692"/>
                </a:lnTo>
                <a:lnTo>
                  <a:pt x="21222" y="21215"/>
                </a:lnTo>
                <a:lnTo>
                  <a:pt x="5694" y="44239"/>
                </a:lnTo>
                <a:lnTo>
                  <a:pt x="0" y="72434"/>
                </a:lnTo>
                <a:lnTo>
                  <a:pt x="0" y="280698"/>
                </a:lnTo>
                <a:lnTo>
                  <a:pt x="5694" y="308893"/>
                </a:lnTo>
                <a:lnTo>
                  <a:pt x="21222" y="331917"/>
                </a:lnTo>
                <a:lnTo>
                  <a:pt x="44246" y="347440"/>
                </a:lnTo>
                <a:lnTo>
                  <a:pt x="72432" y="353132"/>
                </a:lnTo>
                <a:lnTo>
                  <a:pt x="6264669" y="353132"/>
                </a:lnTo>
                <a:lnTo>
                  <a:pt x="6292855" y="347440"/>
                </a:lnTo>
                <a:lnTo>
                  <a:pt x="6315880" y="331917"/>
                </a:lnTo>
                <a:lnTo>
                  <a:pt x="6331407" y="308893"/>
                </a:lnTo>
                <a:lnTo>
                  <a:pt x="6337102" y="280698"/>
                </a:lnTo>
                <a:lnTo>
                  <a:pt x="6337102" y="72434"/>
                </a:lnTo>
                <a:lnTo>
                  <a:pt x="6331407" y="44239"/>
                </a:lnTo>
                <a:lnTo>
                  <a:pt x="6315880" y="21215"/>
                </a:lnTo>
                <a:lnTo>
                  <a:pt x="6292855" y="5692"/>
                </a:lnTo>
                <a:lnTo>
                  <a:pt x="6264669" y="0"/>
                </a:lnTo>
                <a:close/>
              </a:path>
            </a:pathLst>
          </a:custGeom>
          <a:solidFill>
            <a:srgbClr val="68803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82006" y="1836499"/>
            <a:ext cx="6337300" cy="353695"/>
          </a:xfrm>
          <a:custGeom>
            <a:avLst/>
            <a:gdLst/>
            <a:ahLst/>
            <a:cxnLst/>
            <a:rect l="l" t="t" r="r" b="b"/>
            <a:pathLst>
              <a:path w="6337300" h="353694">
                <a:moveTo>
                  <a:pt x="6264669" y="0"/>
                </a:moveTo>
                <a:lnTo>
                  <a:pt x="72432" y="0"/>
                </a:lnTo>
                <a:lnTo>
                  <a:pt x="44246" y="5685"/>
                </a:lnTo>
                <a:lnTo>
                  <a:pt x="21222" y="21194"/>
                </a:lnTo>
                <a:lnTo>
                  <a:pt x="5694" y="44201"/>
                </a:lnTo>
                <a:lnTo>
                  <a:pt x="0" y="72383"/>
                </a:lnTo>
                <a:lnTo>
                  <a:pt x="0" y="280653"/>
                </a:lnTo>
                <a:lnTo>
                  <a:pt x="5694" y="308845"/>
                </a:lnTo>
                <a:lnTo>
                  <a:pt x="21222" y="331874"/>
                </a:lnTo>
                <a:lnTo>
                  <a:pt x="44246" y="347404"/>
                </a:lnTo>
                <a:lnTo>
                  <a:pt x="72432" y="353100"/>
                </a:lnTo>
                <a:lnTo>
                  <a:pt x="6264669" y="353100"/>
                </a:lnTo>
                <a:lnTo>
                  <a:pt x="6292855" y="347404"/>
                </a:lnTo>
                <a:lnTo>
                  <a:pt x="6315880" y="331874"/>
                </a:lnTo>
                <a:lnTo>
                  <a:pt x="6331407" y="308845"/>
                </a:lnTo>
                <a:lnTo>
                  <a:pt x="6337102" y="280653"/>
                </a:lnTo>
                <a:lnTo>
                  <a:pt x="6337102" y="72383"/>
                </a:lnTo>
                <a:lnTo>
                  <a:pt x="6331407" y="44201"/>
                </a:lnTo>
                <a:lnTo>
                  <a:pt x="6315880" y="21194"/>
                </a:lnTo>
                <a:lnTo>
                  <a:pt x="6292855" y="5685"/>
                </a:lnTo>
                <a:lnTo>
                  <a:pt x="6264669" y="0"/>
                </a:lnTo>
                <a:close/>
              </a:path>
            </a:pathLst>
          </a:custGeom>
          <a:solidFill>
            <a:srgbClr val="68803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2942</Words>
  <Application>Microsoft Office PowerPoint</Application>
  <PresentationFormat>On-screen Show (4:3)</PresentationFormat>
  <Paragraphs>674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MS PGothic</vt:lpstr>
      <vt:lpstr>Arial</vt:lpstr>
      <vt:lpstr>Arial</vt:lpstr>
      <vt:lpstr>Bauhaus 93</vt:lpstr>
      <vt:lpstr>Calibri</vt:lpstr>
      <vt:lpstr>Courier New</vt:lpstr>
      <vt:lpstr>Times New Roman</vt:lpstr>
      <vt:lpstr>Verdana</vt:lpstr>
      <vt:lpstr>Wingdings</vt:lpstr>
      <vt:lpstr>Office Theme</vt:lpstr>
      <vt:lpstr>PowerPoint Presentation</vt:lpstr>
      <vt:lpstr>Agenda</vt:lpstr>
      <vt:lpstr>Focus 2018</vt:lpstr>
      <vt:lpstr>Technology Explained in few slides</vt:lpstr>
      <vt:lpstr>PowerPoint Presentation</vt:lpstr>
      <vt:lpstr>PowerPoint Presentation</vt:lpstr>
      <vt:lpstr>Remote Management – REMAN</vt:lpstr>
      <vt:lpstr>Remote Commissioning</vt:lpstr>
      <vt:lpstr>Three pillars</vt:lpstr>
      <vt:lpstr>Get Product Id</vt:lpstr>
      <vt:lpstr>Get Device Description file</vt:lpstr>
      <vt:lpstr>Use case – Linking</vt:lpstr>
      <vt:lpstr>Use Case - Paramters</vt:lpstr>
      <vt:lpstr>PowerPoint Presentation</vt:lpstr>
      <vt:lpstr>Smart Acknowledge</vt:lpstr>
      <vt:lpstr>Smart ACK Principle</vt:lpstr>
      <vt:lpstr>PowerPoint Presentation</vt:lpstr>
      <vt:lpstr>Security level survey</vt:lpstr>
      <vt:lpstr>Encryption in Radio Telegrams – Data &gt; EnOcean GmbH - © 2013</vt:lpstr>
      <vt:lpstr>VAES</vt:lpstr>
      <vt:lpstr>PowerPoint Presentation</vt:lpstr>
      <vt:lpstr>EEP / GP (Application Interface)</vt:lpstr>
      <vt:lpstr>Signal Telegramm</vt:lpstr>
      <vt:lpstr>PowerPoint Presentation</vt:lpstr>
      <vt:lpstr>IoT - All about connecting devices</vt:lpstr>
      <vt:lpstr>EnOcean IP</vt:lpstr>
      <vt:lpstr>PowerPoint Presentation</vt:lpstr>
      <vt:lpstr>PowerPoint Presentation</vt:lpstr>
      <vt:lpstr>Certification</vt:lpstr>
      <vt:lpstr>Certification Versions</vt:lpstr>
      <vt:lpstr>Self-Certification. Low Effort. Low / No  Cost.</vt:lpstr>
      <vt:lpstr>PowerPoint Presentation</vt:lpstr>
      <vt:lpstr>Labeling</vt:lpstr>
      <vt:lpstr>Labeling</vt:lpstr>
      <vt:lpstr>PowerPoint Presentation</vt:lpstr>
      <vt:lpstr>Organisation</vt:lpstr>
      <vt:lpstr>Rules of the Game.. For content creation</vt:lpstr>
      <vt:lpstr>PowerPoint Presentation</vt:lpstr>
      <vt:lpstr>Focus 2018</vt:lpstr>
      <vt:lpstr>Focus 2018</vt:lpstr>
      <vt:lpstr>Focus 2018</vt:lpstr>
      <vt:lpstr>Focus 2018</vt:lpstr>
      <vt:lpstr>Focus 2018</vt:lpstr>
      <vt:lpstr>Focus 2018</vt:lpstr>
      <vt:lpstr>Focus 2018</vt:lpstr>
      <vt:lpstr>Focus 2018</vt:lpstr>
      <vt:lpstr>Next gen EEPs – Ideas</vt:lpstr>
      <vt:lpstr>IoT - All about connecting devices</vt:lpstr>
      <vt:lpstr>Installers Tool</vt:lpstr>
      <vt:lpstr>Installers Tool – Implementation Scenario</vt:lpstr>
      <vt:lpstr>Electronic Datasheet</vt:lpstr>
      <vt:lpstr>Precise end-application identification</vt:lpstr>
      <vt:lpstr>Localization in field</vt:lpstr>
      <vt:lpstr>EnOcean becoming Things</vt:lpstr>
      <vt:lpstr>EnOcean becoming Things.</vt:lpstr>
      <vt:lpstr>IoT Spec – Coming up</vt:lpstr>
      <vt:lpstr>IoT Spec –Content excerpt 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Overview 2018</dc:title>
  <dc:creator>EnOcean Alliance Inc</dc:creator>
  <cp:keywords>Technical Overview 2018</cp:keywords>
  <cp:lastModifiedBy>Aninda</cp:lastModifiedBy>
  <cp:revision>6</cp:revision>
  <dcterms:created xsi:type="dcterms:W3CDTF">2021-01-02T14:15:51Z</dcterms:created>
  <dcterms:modified xsi:type="dcterms:W3CDTF">2021-01-02T20:21:27Z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2021-01-02T00:00:00Z</vt:filetime>
  </property>
</Properties>
</file>