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0" y="6443471"/>
            <a:ext cx="9143619" cy="414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80" y="3047"/>
            <a:ext cx="9143619" cy="19507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43482" y="2530855"/>
            <a:ext cx="625475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D2C4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0D2C4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0D2C4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0D2C4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0" y="6449567"/>
            <a:ext cx="9143619" cy="408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0" y="6449567"/>
            <a:ext cx="9143619" cy="4084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80" y="0"/>
            <a:ext cx="2285619" cy="11643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80" y="1164336"/>
            <a:ext cx="9143619" cy="1280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9245" y="-144525"/>
            <a:ext cx="8605509" cy="1217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0D2C4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6927" y="2417382"/>
            <a:ext cx="6806565" cy="3547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4643" y="6582219"/>
            <a:ext cx="49784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xmlsoap.org/soap/encoding/" TargetMode="External"/><Relationship Id="rId2" Type="http://schemas.openxmlformats.org/officeDocument/2006/relationships/hyperlink" Target="http://schemas.xmlsoap.org/soap/envelop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xmlsoap.org/soap/encoding/" TargetMode="External"/><Relationship Id="rId2" Type="http://schemas.openxmlformats.org/officeDocument/2006/relationships/hyperlink" Target="http://schemas.xmlsoap.org/soap/envelop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et-Draft" TargetMode="External"/><Relationship Id="rId2" Type="http://schemas.openxmlformats.org/officeDocument/2006/relationships/hyperlink" Target="https://en.wikipedia.org/wiki/HTT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2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UPnP </a:t>
            </a:r>
            <a:r>
              <a:rPr spc="-60" dirty="0"/>
              <a:t>Technical</a:t>
            </a:r>
            <a:r>
              <a:rPr spc="-95" dirty="0"/>
              <a:t> </a:t>
            </a:r>
            <a:r>
              <a:rPr spc="-5" dirty="0"/>
              <a:t>basics: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708" y="3285997"/>
            <a:ext cx="7974330" cy="1157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655"/>
              </a:lnSpc>
              <a:spcBef>
                <a:spcPts val="100"/>
              </a:spcBef>
            </a:pPr>
            <a:r>
              <a:rPr sz="4800" dirty="0">
                <a:solidFill>
                  <a:srgbClr val="0D2C4D"/>
                </a:solidFill>
                <a:latin typeface="Calibri"/>
                <a:cs typeface="Calibri"/>
              </a:rPr>
              <a:t>UPnP </a:t>
            </a:r>
            <a:r>
              <a:rPr sz="4800" spc="-10" dirty="0">
                <a:solidFill>
                  <a:srgbClr val="0D2C4D"/>
                </a:solidFill>
                <a:latin typeface="Calibri"/>
                <a:cs typeface="Calibri"/>
              </a:rPr>
              <a:t>Device </a:t>
            </a:r>
            <a:r>
              <a:rPr sz="4800" spc="-20" dirty="0">
                <a:solidFill>
                  <a:srgbClr val="0D2C4D"/>
                </a:solidFill>
                <a:latin typeface="Calibri"/>
                <a:cs typeface="Calibri"/>
              </a:rPr>
              <a:t>Architecture</a:t>
            </a:r>
            <a:r>
              <a:rPr sz="4800" spc="-35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0D2C4D"/>
                </a:solidFill>
                <a:latin typeface="Calibri"/>
                <a:cs typeface="Calibri"/>
              </a:rPr>
              <a:t>(UDA)</a:t>
            </a:r>
            <a:endParaRPr sz="4800">
              <a:latin typeface="Calibri"/>
              <a:cs typeface="Calibri"/>
            </a:endParaRPr>
          </a:p>
          <a:p>
            <a:pPr marL="635" algn="ctr">
              <a:lnSpc>
                <a:spcPts val="3254"/>
              </a:lnSpc>
            </a:pPr>
            <a:r>
              <a:rPr sz="2800" i="1" spc="-5" dirty="0">
                <a:solidFill>
                  <a:srgbClr val="0D2C4D"/>
                </a:solidFill>
                <a:latin typeface="Calibri"/>
                <a:cs typeface="Calibri"/>
              </a:rPr>
              <a:t>July</a:t>
            </a:r>
            <a:r>
              <a:rPr sz="2800" i="1" spc="-20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D2C4D"/>
                </a:solidFill>
                <a:latin typeface="Calibri"/>
                <a:cs typeface="Calibri"/>
              </a:rPr>
              <a:t>2014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505D5-C6F2-4385-87B8-77C033B2CF24}"/>
              </a:ext>
            </a:extLst>
          </p:cNvPr>
          <p:cNvSpPr txBox="1"/>
          <p:nvPr/>
        </p:nvSpPr>
        <p:spPr>
          <a:xfrm>
            <a:off x="1066800" y="5410200"/>
            <a:ext cx="2351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Universal Plug and Play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052D83-94AF-4CC3-A3C3-30BE834AEBE4}"/>
              </a:ext>
            </a:extLst>
          </p:cNvPr>
          <p:cNvSpPr txBox="1"/>
          <p:nvPr/>
        </p:nvSpPr>
        <p:spPr>
          <a:xfrm>
            <a:off x="1066800" y="6096000"/>
            <a:ext cx="546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now belongs to Open Connectivity Foundation, OCF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6449567"/>
            <a:ext cx="9143619" cy="408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829577" y="6547357"/>
            <a:ext cx="965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6581" y="6594919"/>
            <a:ext cx="3759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Page</a:t>
            </a:r>
            <a:r>
              <a:rPr sz="1100" spc="-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0" y="0"/>
            <a:ext cx="9144000" cy="1292860"/>
            <a:chOff x="380" y="0"/>
            <a:chExt cx="9144000" cy="1292860"/>
          </a:xfrm>
        </p:grpSpPr>
        <p:sp>
          <p:nvSpPr>
            <p:cNvPr id="6" name="object 6"/>
            <p:cNvSpPr/>
            <p:nvPr/>
          </p:nvSpPr>
          <p:spPr>
            <a:xfrm>
              <a:off x="380" y="0"/>
              <a:ext cx="2285619" cy="11643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" y="1164336"/>
              <a:ext cx="9143619" cy="1280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2336165" marR="5080">
              <a:lnSpc>
                <a:spcPct val="70000"/>
              </a:lnSpc>
              <a:spcBef>
                <a:spcPts val="1755"/>
              </a:spcBef>
            </a:pPr>
            <a:r>
              <a:rPr spc="-5" dirty="0"/>
              <a:t>Device Description</a:t>
            </a:r>
            <a:r>
              <a:rPr spc="-105" dirty="0"/>
              <a:t> </a:t>
            </a:r>
            <a:r>
              <a:rPr dirty="0"/>
              <a:t>–  </a:t>
            </a:r>
            <a:r>
              <a:rPr spc="-5" dirty="0"/>
              <a:t>display</a:t>
            </a:r>
            <a:r>
              <a:rPr spc="-35" dirty="0"/>
              <a:t> </a:t>
            </a:r>
            <a:r>
              <a:rPr spc="-5" dirty="0"/>
              <a:t>information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76072" y="1318821"/>
            <a:ext cx="5904230" cy="548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0"/>
              </a:lnSpc>
            </a:pPr>
            <a:r>
              <a:rPr sz="300" spc="-5" dirty="0">
                <a:latin typeface="Arial"/>
                <a:cs typeface="Arial"/>
              </a:rPr>
              <a:t>&lt;?xml</a:t>
            </a:r>
            <a:r>
              <a:rPr sz="300" spc="5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version="1.0"?&gt;</a:t>
            </a:r>
            <a:endParaRPr sz="300">
              <a:latin typeface="Arial"/>
              <a:cs typeface="Arial"/>
            </a:endParaRPr>
          </a:p>
          <a:p>
            <a:pPr>
              <a:lnSpc>
                <a:spcPts val="19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root</a:t>
            </a:r>
            <a:r>
              <a:rPr sz="1600" b="1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xmlns="urn: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schemas-upnp-org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device-1-0</a:t>
            </a:r>
            <a:r>
              <a:rPr sz="1600" spc="-5" dirty="0">
                <a:latin typeface="Arial"/>
                <a:cs typeface="Arial"/>
              </a:rPr>
              <a:t>"&gt;</a:t>
            </a:r>
            <a:endParaRPr sz="1600">
              <a:latin typeface="Arial"/>
              <a:cs typeface="Arial"/>
            </a:endParaRPr>
          </a:p>
          <a:p>
            <a:pPr marL="33020">
              <a:lnSpc>
                <a:spcPts val="340"/>
              </a:lnSpc>
              <a:spcBef>
                <a:spcPts val="40"/>
              </a:spcBef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URLBase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base URL for all relative</a:t>
            </a:r>
            <a:r>
              <a:rPr sz="300" i="1" spc="-5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URLs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URLBase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14300">
              <a:lnSpc>
                <a:spcPts val="19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device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  <a:spcBef>
                <a:spcPts val="40"/>
              </a:spcBef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friendlyName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short user-friendly</a:t>
            </a:r>
            <a:r>
              <a:rPr sz="300" i="1" spc="3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title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friendlyName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manufacturer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manufacturer</a:t>
            </a:r>
            <a:r>
              <a:rPr sz="300" i="1" spc="-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name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manufacturer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manufacturerURL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URL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to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manufacturer</a:t>
            </a:r>
            <a:r>
              <a:rPr sz="300" i="1" spc="-3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site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manufacturerURL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modelDescription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long user-friendly</a:t>
            </a:r>
            <a:r>
              <a:rPr sz="300" i="1" spc="-2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title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modelDescription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modelName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model</a:t>
            </a:r>
            <a:r>
              <a:rPr sz="300" i="1" spc="-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name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modelName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modelNumber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model</a:t>
            </a:r>
            <a:r>
              <a:rPr sz="300" i="1" spc="-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number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modelNumber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modelURL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URL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to model</a:t>
            </a:r>
            <a:r>
              <a:rPr sz="300" i="1" spc="-3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site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modelURL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serialNumber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manufacturer's serial</a:t>
            </a:r>
            <a:r>
              <a:rPr sz="300" i="1" spc="-2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number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serialNumber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UDN</a:t>
            </a:r>
            <a:r>
              <a:rPr sz="300" spc="-5" dirty="0">
                <a:latin typeface="Arial"/>
                <a:cs typeface="Arial"/>
              </a:rPr>
              <a:t>&gt;uuid: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UUID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UDN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UPC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Universal Product</a:t>
            </a:r>
            <a:r>
              <a:rPr sz="300" i="1" spc="-2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Code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UPC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3302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deviceType</a:t>
            </a:r>
            <a:r>
              <a:rPr sz="300" spc="-5" dirty="0">
                <a:latin typeface="Arial"/>
                <a:cs typeface="Arial"/>
              </a:rPr>
              <a:t>&gt;urn: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schemas-upnp-org</a:t>
            </a:r>
            <a:r>
              <a:rPr sz="300" spc="-5" dirty="0">
                <a:latin typeface="Arial"/>
                <a:cs typeface="Arial"/>
              </a:rPr>
              <a:t>: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device</a:t>
            </a:r>
            <a:r>
              <a:rPr sz="300" spc="-5" dirty="0">
                <a:latin typeface="Arial"/>
                <a:cs typeface="Arial"/>
              </a:rPr>
              <a:t>: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deviceType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deviceType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serviceList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service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serviceType</a:t>
            </a:r>
            <a:r>
              <a:rPr sz="300" spc="-5" dirty="0">
                <a:latin typeface="Arial"/>
                <a:cs typeface="Arial"/>
              </a:rPr>
              <a:t>&gt;urn: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schemas-upnp-org:service</a:t>
            </a:r>
            <a:r>
              <a:rPr sz="300" spc="-5" dirty="0">
                <a:latin typeface="Arial"/>
                <a:cs typeface="Arial"/>
              </a:rPr>
              <a:t>: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serviceType</a:t>
            </a:r>
            <a:r>
              <a:rPr sz="300" spc="-5" dirty="0">
                <a:latin typeface="Arial"/>
                <a:cs typeface="Arial"/>
              </a:rPr>
              <a:t>: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serviceType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serviceId</a:t>
            </a:r>
            <a:r>
              <a:rPr sz="300" spc="-5" dirty="0">
                <a:latin typeface="Arial"/>
                <a:cs typeface="Arial"/>
              </a:rPr>
              <a:t>&gt;urn: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upnp-org:serviceId</a:t>
            </a:r>
            <a:r>
              <a:rPr sz="300" spc="-5" dirty="0">
                <a:latin typeface="Arial"/>
                <a:cs typeface="Arial"/>
              </a:rPr>
              <a:t>: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serviceID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serviceId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SCPDURL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URL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to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service</a:t>
            </a:r>
            <a:r>
              <a:rPr sz="300" i="1" spc="-2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description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SCPDURL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controlURL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URL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for</a:t>
            </a:r>
            <a:r>
              <a:rPr sz="300" i="1" spc="-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control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controlURL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eventSubURL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URL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for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eventing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eventSubURL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service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300" i="1" spc="-5" dirty="0">
                <a:latin typeface="Arial"/>
                <a:cs typeface="Arial"/>
              </a:rPr>
              <a:t>Declarations </a:t>
            </a:r>
            <a:r>
              <a:rPr sz="300" i="1" dirty="0">
                <a:latin typeface="Arial"/>
                <a:cs typeface="Arial"/>
              </a:rPr>
              <a:t>for other </a:t>
            </a:r>
            <a:r>
              <a:rPr sz="300" i="1" spc="-5" dirty="0">
                <a:latin typeface="Arial"/>
                <a:cs typeface="Arial"/>
              </a:rPr>
              <a:t>services (if </a:t>
            </a:r>
            <a:r>
              <a:rPr sz="300" i="1" dirty="0">
                <a:latin typeface="Arial"/>
                <a:cs typeface="Arial"/>
              </a:rPr>
              <a:t>any) go</a:t>
            </a:r>
            <a:r>
              <a:rPr sz="300" i="1" spc="-35" dirty="0">
                <a:latin typeface="Arial"/>
                <a:cs typeface="Arial"/>
              </a:rPr>
              <a:t> </a:t>
            </a:r>
            <a:r>
              <a:rPr sz="300" i="1" dirty="0">
                <a:latin typeface="Arial"/>
                <a:cs typeface="Arial"/>
              </a:rPr>
              <a:t>here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serviceList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ts val="34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deviceList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latin typeface="Arial"/>
                <a:cs typeface="Arial"/>
              </a:rPr>
              <a:t>Description </a:t>
            </a:r>
            <a:r>
              <a:rPr sz="300" i="1" dirty="0">
                <a:latin typeface="Arial"/>
                <a:cs typeface="Arial"/>
              </a:rPr>
              <a:t>of </a:t>
            </a:r>
            <a:r>
              <a:rPr sz="300" i="1" spc="-5" dirty="0">
                <a:latin typeface="Arial"/>
                <a:cs typeface="Arial"/>
              </a:rPr>
              <a:t>embedded devices (if </a:t>
            </a:r>
            <a:r>
              <a:rPr sz="300" i="1" dirty="0">
                <a:latin typeface="Arial"/>
                <a:cs typeface="Arial"/>
              </a:rPr>
              <a:t>any) go</a:t>
            </a:r>
            <a:r>
              <a:rPr sz="300" i="1" spc="-30" dirty="0">
                <a:latin typeface="Arial"/>
                <a:cs typeface="Arial"/>
              </a:rPr>
              <a:t> </a:t>
            </a:r>
            <a:r>
              <a:rPr sz="300" i="1" spc="-5" dirty="0">
                <a:latin typeface="Arial"/>
                <a:cs typeface="Arial"/>
              </a:rPr>
              <a:t>here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deviceList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228600">
              <a:lnSpc>
                <a:spcPts val="19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iconList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icon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mimetype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image/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format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mimetype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width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horizontal</a:t>
            </a:r>
            <a:r>
              <a:rPr sz="1600" i="1" spc="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pixels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width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height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vertical</a:t>
            </a:r>
            <a:r>
              <a:rPr sz="1600" i="1" spc="-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pixels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height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depth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color</a:t>
            </a:r>
            <a:r>
              <a:rPr sz="1600" i="1" spc="-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depth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depth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url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URL to</a:t>
            </a:r>
            <a:r>
              <a:rPr sz="1600" i="1" spc="-2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icon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url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icon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XML to declare other icons, if </a:t>
            </a:r>
            <a:r>
              <a:rPr sz="1600" i="1" spc="-35" dirty="0">
                <a:solidFill>
                  <a:srgbClr val="800080"/>
                </a:solidFill>
                <a:latin typeface="Arial"/>
                <a:cs typeface="Arial"/>
              </a:rPr>
              <a:t>any,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go</a:t>
            </a:r>
            <a:r>
              <a:rPr sz="1600" i="1" spc="4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here</a:t>
            </a:r>
            <a:endParaRPr sz="1600">
              <a:latin typeface="Arial"/>
              <a:cs typeface="Arial"/>
            </a:endParaRPr>
          </a:p>
          <a:p>
            <a:pPr marL="22796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iconList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presentationURL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URL for</a:t>
            </a:r>
            <a:r>
              <a:rPr sz="1600" i="1" spc="-5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presentation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presentationURL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device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&lt;</a:t>
            </a:r>
            <a:r>
              <a:rPr sz="1600" b="1" spc="-15" dirty="0">
                <a:solidFill>
                  <a:srgbClr val="008000"/>
                </a:solidFill>
                <a:latin typeface="Arial"/>
                <a:cs typeface="Arial"/>
              </a:rPr>
              <a:t>specVersion</a:t>
            </a:r>
            <a:r>
              <a:rPr sz="1600" spc="-1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major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1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major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minor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0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minor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&lt;/</a:t>
            </a:r>
            <a:r>
              <a:rPr sz="1600" b="1" spc="-10" dirty="0">
                <a:solidFill>
                  <a:srgbClr val="008000"/>
                </a:solidFill>
                <a:latin typeface="Arial"/>
                <a:cs typeface="Arial"/>
              </a:rPr>
              <a:t>specVersion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root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7576" y="1157477"/>
            <a:ext cx="8455660" cy="5701030"/>
            <a:chOff x="417576" y="1157477"/>
            <a:chExt cx="8455660" cy="5701030"/>
          </a:xfrm>
        </p:grpSpPr>
        <p:sp>
          <p:nvSpPr>
            <p:cNvPr id="11" name="object 11"/>
            <p:cNvSpPr/>
            <p:nvPr/>
          </p:nvSpPr>
          <p:spPr>
            <a:xfrm>
              <a:off x="417576" y="1157477"/>
              <a:ext cx="8455660" cy="5701030"/>
            </a:xfrm>
            <a:custGeom>
              <a:avLst/>
              <a:gdLst/>
              <a:ahLst/>
              <a:cxnLst/>
              <a:rect l="l" t="t" r="r" b="b"/>
              <a:pathLst>
                <a:path w="8455660" h="5701030">
                  <a:moveTo>
                    <a:pt x="8455152" y="5700522"/>
                  </a:moveTo>
                  <a:lnTo>
                    <a:pt x="8455152" y="0"/>
                  </a:lnTo>
                  <a:lnTo>
                    <a:pt x="0" y="0"/>
                  </a:lnTo>
                  <a:lnTo>
                    <a:pt x="0" y="5700522"/>
                  </a:lnTo>
                  <a:lnTo>
                    <a:pt x="8455152" y="570052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2460" y="2256281"/>
              <a:ext cx="1038860" cy="140970"/>
            </a:xfrm>
            <a:custGeom>
              <a:avLst/>
              <a:gdLst/>
              <a:ahLst/>
              <a:cxnLst/>
              <a:rect l="l" t="t" r="r" b="b"/>
              <a:pathLst>
                <a:path w="1038860" h="140969">
                  <a:moveTo>
                    <a:pt x="208788" y="137160"/>
                  </a:moveTo>
                  <a:lnTo>
                    <a:pt x="0" y="137160"/>
                  </a:lnTo>
                  <a:lnTo>
                    <a:pt x="0" y="140970"/>
                  </a:lnTo>
                  <a:lnTo>
                    <a:pt x="208788" y="140970"/>
                  </a:lnTo>
                  <a:lnTo>
                    <a:pt x="208788" y="137160"/>
                  </a:lnTo>
                  <a:close/>
                </a:path>
                <a:path w="1038860" h="140969">
                  <a:moveTo>
                    <a:pt x="636270" y="137160"/>
                  </a:moveTo>
                  <a:lnTo>
                    <a:pt x="295656" y="137160"/>
                  </a:lnTo>
                  <a:lnTo>
                    <a:pt x="295656" y="140970"/>
                  </a:lnTo>
                  <a:lnTo>
                    <a:pt x="636270" y="140970"/>
                  </a:lnTo>
                  <a:lnTo>
                    <a:pt x="636270" y="137160"/>
                  </a:lnTo>
                  <a:close/>
                </a:path>
                <a:path w="1038860" h="140969">
                  <a:moveTo>
                    <a:pt x="765810" y="137160"/>
                  </a:moveTo>
                  <a:lnTo>
                    <a:pt x="646938" y="137160"/>
                  </a:lnTo>
                  <a:lnTo>
                    <a:pt x="646938" y="140970"/>
                  </a:lnTo>
                  <a:lnTo>
                    <a:pt x="765810" y="140970"/>
                  </a:lnTo>
                  <a:lnTo>
                    <a:pt x="765810" y="137160"/>
                  </a:lnTo>
                  <a:close/>
                </a:path>
                <a:path w="1038860" h="140969">
                  <a:moveTo>
                    <a:pt x="1038606" y="0"/>
                  </a:moveTo>
                  <a:lnTo>
                    <a:pt x="797052" y="0"/>
                  </a:lnTo>
                  <a:lnTo>
                    <a:pt x="797052" y="3822"/>
                  </a:lnTo>
                  <a:lnTo>
                    <a:pt x="1038606" y="3822"/>
                  </a:lnTo>
                  <a:lnTo>
                    <a:pt x="103860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63372" y="1302511"/>
            <a:ext cx="47390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40"/>
              </a:lnSpc>
              <a:spcBef>
                <a:spcPts val="100"/>
              </a:spcBef>
            </a:pPr>
            <a:r>
              <a:rPr sz="300" spc="-5" dirty="0">
                <a:latin typeface="Arial"/>
                <a:cs typeface="Arial"/>
              </a:rPr>
              <a:t>&lt;?xml</a:t>
            </a:r>
            <a:r>
              <a:rPr sz="300" spc="5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version="1.0"?&gt;</a:t>
            </a:r>
            <a:endParaRPr sz="300">
              <a:latin typeface="Arial"/>
              <a:cs typeface="Arial"/>
            </a:endParaRPr>
          </a:p>
          <a:p>
            <a:pPr marL="12700">
              <a:lnSpc>
                <a:spcPts val="19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root</a:t>
            </a:r>
            <a:r>
              <a:rPr sz="1600"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xmlns="urn: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schemas-upnp-org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device-1-0</a:t>
            </a:r>
            <a:r>
              <a:rPr sz="1600" spc="-5" dirty="0">
                <a:latin typeface="Arial"/>
                <a:cs typeface="Arial"/>
              </a:rPr>
              <a:t>"&gt;</a:t>
            </a:r>
            <a:endParaRPr sz="1600">
              <a:latin typeface="Arial"/>
              <a:cs typeface="Arial"/>
            </a:endParaRPr>
          </a:p>
          <a:p>
            <a:pPr marL="45720">
              <a:lnSpc>
                <a:spcPts val="340"/>
              </a:lnSpc>
              <a:spcBef>
                <a:spcPts val="40"/>
              </a:spcBef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URLBas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base URL for all relative</a:t>
            </a:r>
            <a:r>
              <a:rPr sz="300" i="1" spc="-5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URLs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URLBas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27000">
              <a:lnSpc>
                <a:spcPts val="19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device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40"/>
              </a:spcBef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friendlyNam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short user-friendly</a:t>
            </a:r>
            <a:r>
              <a:rPr sz="300" i="1" spc="3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title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friendlyNam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manufacture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manufacturer</a:t>
            </a:r>
            <a:r>
              <a:rPr sz="300" i="1" spc="-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name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manufacture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manufacturerUR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URL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to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manufacturer</a:t>
            </a:r>
            <a:r>
              <a:rPr sz="300" i="1" spc="-3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site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manufacturerUR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modelDescriptio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long user-friendly</a:t>
            </a:r>
            <a:r>
              <a:rPr sz="300" i="1" spc="-2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title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modelDescriptio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modelNam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model</a:t>
            </a:r>
            <a:r>
              <a:rPr sz="300" i="1" spc="-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name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modelNam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modelNumbe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model</a:t>
            </a:r>
            <a:r>
              <a:rPr sz="300" i="1" spc="-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number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modelNumbe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modelUR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URL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to model</a:t>
            </a:r>
            <a:r>
              <a:rPr sz="300" i="1" spc="-3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site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modelUR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serialNumbe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manufacturer's serial</a:t>
            </a:r>
            <a:r>
              <a:rPr sz="300" i="1" spc="-2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number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serialNumber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UDN</a:t>
            </a:r>
            <a:r>
              <a:rPr sz="300" spc="-5" dirty="0">
                <a:latin typeface="Arial"/>
                <a:cs typeface="Arial"/>
              </a:rPr>
              <a:t>&gt;uuid: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UUID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UDN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UPC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Universal Product</a:t>
            </a:r>
            <a:r>
              <a:rPr sz="300" i="1" spc="-2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Code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UPC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deviceType</a:t>
            </a:r>
            <a:r>
              <a:rPr sz="300" spc="-5" dirty="0">
                <a:latin typeface="Arial"/>
                <a:cs typeface="Arial"/>
              </a:rPr>
              <a:t>&gt;urn: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schemas-upnp-org</a:t>
            </a:r>
            <a:r>
              <a:rPr sz="300" spc="-5" dirty="0">
                <a:latin typeface="Arial"/>
                <a:cs typeface="Arial"/>
              </a:rPr>
              <a:t>: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device</a:t>
            </a:r>
            <a:r>
              <a:rPr sz="300" spc="-5" dirty="0">
                <a:latin typeface="Arial"/>
                <a:cs typeface="Arial"/>
              </a:rPr>
              <a:t>:</a:t>
            </a:r>
            <a:r>
              <a:rPr sz="300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deviceTyp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deviceTyp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serviceLis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servic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serviceTyp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&gt;urn: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schemas-upnp-org:service</a:t>
            </a:r>
            <a:r>
              <a:rPr sz="300" spc="-5" dirty="0">
                <a:latin typeface="Arial"/>
                <a:cs typeface="Arial"/>
              </a:rPr>
              <a:t>:</a:t>
            </a:r>
            <a:r>
              <a:rPr sz="300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serviceType</a:t>
            </a:r>
            <a:r>
              <a:rPr sz="300" u="sng" spc="-5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: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serviceTyp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3128" y="2530601"/>
            <a:ext cx="1250950" cy="369570"/>
          </a:xfrm>
          <a:custGeom>
            <a:avLst/>
            <a:gdLst/>
            <a:ahLst/>
            <a:cxnLst/>
            <a:rect l="l" t="t" r="r" b="b"/>
            <a:pathLst>
              <a:path w="1250950" h="369569">
                <a:moveTo>
                  <a:pt x="187452" y="365760"/>
                </a:moveTo>
                <a:lnTo>
                  <a:pt x="0" y="365760"/>
                </a:lnTo>
                <a:lnTo>
                  <a:pt x="0" y="369570"/>
                </a:lnTo>
                <a:lnTo>
                  <a:pt x="187452" y="369570"/>
                </a:lnTo>
                <a:lnTo>
                  <a:pt x="187452" y="365760"/>
                </a:lnTo>
                <a:close/>
              </a:path>
              <a:path w="1250950" h="369569">
                <a:moveTo>
                  <a:pt x="252984" y="137160"/>
                </a:moveTo>
                <a:lnTo>
                  <a:pt x="44958" y="137160"/>
                </a:lnTo>
                <a:lnTo>
                  <a:pt x="44958" y="140970"/>
                </a:lnTo>
                <a:lnTo>
                  <a:pt x="252984" y="140970"/>
                </a:lnTo>
                <a:lnTo>
                  <a:pt x="252984" y="137160"/>
                </a:lnTo>
                <a:close/>
              </a:path>
              <a:path w="1250950" h="369569">
                <a:moveTo>
                  <a:pt x="771906" y="137160"/>
                </a:moveTo>
                <a:lnTo>
                  <a:pt x="563880" y="137160"/>
                </a:lnTo>
                <a:lnTo>
                  <a:pt x="563880" y="140970"/>
                </a:lnTo>
                <a:lnTo>
                  <a:pt x="771906" y="140970"/>
                </a:lnTo>
                <a:lnTo>
                  <a:pt x="771906" y="137160"/>
                </a:lnTo>
                <a:close/>
              </a:path>
              <a:path w="1250950" h="369569">
                <a:moveTo>
                  <a:pt x="835914" y="0"/>
                </a:moveTo>
                <a:lnTo>
                  <a:pt x="351282" y="0"/>
                </a:lnTo>
                <a:lnTo>
                  <a:pt x="351282" y="3810"/>
                </a:lnTo>
                <a:lnTo>
                  <a:pt x="835914" y="3810"/>
                </a:lnTo>
                <a:lnTo>
                  <a:pt x="835914" y="0"/>
                </a:lnTo>
                <a:close/>
              </a:path>
              <a:path w="1250950" h="369569">
                <a:moveTo>
                  <a:pt x="882396" y="182880"/>
                </a:moveTo>
                <a:lnTo>
                  <a:pt x="633984" y="182880"/>
                </a:lnTo>
                <a:lnTo>
                  <a:pt x="633984" y="186690"/>
                </a:lnTo>
                <a:lnTo>
                  <a:pt x="882396" y="186690"/>
                </a:lnTo>
                <a:lnTo>
                  <a:pt x="882396" y="182880"/>
                </a:lnTo>
                <a:close/>
              </a:path>
              <a:path w="1250950" h="369569">
                <a:moveTo>
                  <a:pt x="1250442" y="365760"/>
                </a:moveTo>
                <a:lnTo>
                  <a:pt x="1064514" y="365760"/>
                </a:lnTo>
                <a:lnTo>
                  <a:pt x="1064514" y="369570"/>
                </a:lnTo>
                <a:lnTo>
                  <a:pt x="1250442" y="369570"/>
                </a:lnTo>
                <a:lnTo>
                  <a:pt x="1250442" y="36576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3372" y="2521711"/>
            <a:ext cx="5929630" cy="4288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serviceI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300" spc="-5" dirty="0">
                <a:latin typeface="Arial"/>
                <a:cs typeface="Arial"/>
              </a:rPr>
              <a:t>&gt;urn: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upnp-org:serviceI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300" spc="-5" dirty="0">
                <a:latin typeface="Arial"/>
                <a:cs typeface="Arial"/>
              </a:rPr>
              <a:t>:</a:t>
            </a:r>
            <a:r>
              <a:rPr sz="300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serviceID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serviceI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SCPDUR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URL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to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service</a:t>
            </a:r>
            <a:r>
              <a:rPr sz="300" i="1" spc="-2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description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SCPDUR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controlURL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URL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for</a:t>
            </a:r>
            <a:r>
              <a:rPr sz="300" i="1" spc="-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control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controlURL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eventSubUR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URL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for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eventing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eventSubURL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servic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</a:pPr>
            <a:r>
              <a:rPr sz="300" i="1" spc="-5" dirty="0">
                <a:latin typeface="Arial"/>
                <a:cs typeface="Arial"/>
              </a:rPr>
              <a:t>Declarations </a:t>
            </a:r>
            <a:r>
              <a:rPr sz="300" i="1" dirty="0">
                <a:latin typeface="Arial"/>
                <a:cs typeface="Arial"/>
              </a:rPr>
              <a:t>for other </a:t>
            </a:r>
            <a:r>
              <a:rPr sz="300" i="1" spc="-5" dirty="0">
                <a:latin typeface="Arial"/>
                <a:cs typeface="Arial"/>
              </a:rPr>
              <a:t>services (if </a:t>
            </a:r>
            <a:r>
              <a:rPr sz="300" i="1" dirty="0">
                <a:latin typeface="Arial"/>
                <a:cs typeface="Arial"/>
              </a:rPr>
              <a:t>any) go</a:t>
            </a:r>
            <a:r>
              <a:rPr sz="300" i="1" spc="-35" dirty="0">
                <a:latin typeface="Arial"/>
                <a:cs typeface="Arial"/>
              </a:rPr>
              <a:t> </a:t>
            </a:r>
            <a:r>
              <a:rPr sz="300" i="1" dirty="0">
                <a:latin typeface="Arial"/>
                <a:cs typeface="Arial"/>
              </a:rPr>
              <a:t>here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serviceLis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ts val="34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deviceList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latin typeface="Arial"/>
                <a:cs typeface="Arial"/>
              </a:rPr>
              <a:t>Description </a:t>
            </a:r>
            <a:r>
              <a:rPr sz="300" i="1" dirty="0">
                <a:latin typeface="Arial"/>
                <a:cs typeface="Arial"/>
              </a:rPr>
              <a:t>of </a:t>
            </a:r>
            <a:r>
              <a:rPr sz="300" i="1" spc="-5" dirty="0">
                <a:latin typeface="Arial"/>
                <a:cs typeface="Arial"/>
              </a:rPr>
              <a:t>embedded devices (if </a:t>
            </a:r>
            <a:r>
              <a:rPr sz="300" i="1" dirty="0">
                <a:latin typeface="Arial"/>
                <a:cs typeface="Arial"/>
              </a:rPr>
              <a:t>any) go</a:t>
            </a:r>
            <a:r>
              <a:rPr sz="300" i="1" spc="-30" dirty="0">
                <a:latin typeface="Arial"/>
                <a:cs typeface="Arial"/>
              </a:rPr>
              <a:t> </a:t>
            </a:r>
            <a:r>
              <a:rPr sz="300" i="1" spc="-5" dirty="0">
                <a:latin typeface="Arial"/>
                <a:cs typeface="Arial"/>
              </a:rPr>
              <a:t>here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deviceList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240665">
              <a:lnSpc>
                <a:spcPts val="19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iconList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icon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mimetype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image/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format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mimetype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width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horizontal</a:t>
            </a:r>
            <a:r>
              <a:rPr sz="1600" i="1" spc="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pixels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width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height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vertical</a:t>
            </a:r>
            <a:r>
              <a:rPr sz="1600" i="1" spc="-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pixels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height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depth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color</a:t>
            </a:r>
            <a:r>
              <a:rPr sz="1600" i="1" spc="-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depth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depth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url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URL to</a:t>
            </a:r>
            <a:r>
              <a:rPr sz="1600" i="1" spc="-2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icon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url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icon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XML to declare other icons, if </a:t>
            </a:r>
            <a:r>
              <a:rPr sz="1600" i="1" spc="-35" dirty="0">
                <a:solidFill>
                  <a:srgbClr val="800080"/>
                </a:solidFill>
                <a:latin typeface="Arial"/>
                <a:cs typeface="Arial"/>
              </a:rPr>
              <a:t>any,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go</a:t>
            </a:r>
            <a:r>
              <a:rPr sz="1600" i="1" spc="4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here</a:t>
            </a:r>
            <a:endParaRPr sz="16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iconList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presentationURL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URL for</a:t>
            </a:r>
            <a:r>
              <a:rPr sz="1600" i="1" spc="-5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presentation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presentationURL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device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</a:pPr>
            <a:r>
              <a:rPr sz="1600" spc="-15" dirty="0">
                <a:latin typeface="Arial"/>
                <a:cs typeface="Arial"/>
              </a:rPr>
              <a:t>&lt;</a:t>
            </a:r>
            <a:r>
              <a:rPr sz="1600" b="1" u="heavy" spc="-1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specVersion</a:t>
            </a:r>
            <a:r>
              <a:rPr sz="1600" spc="-1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major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1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major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minor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0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minor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&lt;/</a:t>
            </a:r>
            <a:r>
              <a:rPr sz="1600" b="1" u="heavy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specVersion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root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6449567"/>
            <a:ext cx="9143619" cy="408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53881" y="6547357"/>
            <a:ext cx="47244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Page</a:t>
            </a:r>
            <a:r>
              <a:rPr sz="1100" spc="-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11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0" y="0"/>
            <a:ext cx="9144000" cy="1292860"/>
            <a:chOff x="380" y="0"/>
            <a:chExt cx="9144000" cy="1292860"/>
          </a:xfrm>
        </p:grpSpPr>
        <p:sp>
          <p:nvSpPr>
            <p:cNvPr id="5" name="object 5"/>
            <p:cNvSpPr/>
            <p:nvPr/>
          </p:nvSpPr>
          <p:spPr>
            <a:xfrm>
              <a:off x="380" y="0"/>
              <a:ext cx="2285619" cy="11643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0" y="1164336"/>
              <a:ext cx="9143619" cy="1280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8203" y="1441957"/>
            <a:ext cx="8123555" cy="4653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548335"/>
                </a:solidFill>
                <a:latin typeface="Calibri"/>
                <a:cs typeface="Calibri"/>
              </a:rPr>
              <a:t>Logical grouping </a:t>
            </a:r>
            <a:r>
              <a:rPr sz="2200" dirty="0">
                <a:solidFill>
                  <a:srgbClr val="548335"/>
                </a:solidFill>
                <a:latin typeface="Calibri"/>
                <a:cs typeface="Calibri"/>
              </a:rPr>
              <a:t>of </a:t>
            </a:r>
            <a:r>
              <a:rPr sz="2200" spc="-5" dirty="0">
                <a:solidFill>
                  <a:srgbClr val="548335"/>
                </a:solidFill>
                <a:latin typeface="Calibri"/>
                <a:cs typeface="Calibri"/>
              </a:rPr>
              <a:t>functions and </a:t>
            </a:r>
            <a:r>
              <a:rPr sz="2200" spc="-15" dirty="0">
                <a:solidFill>
                  <a:srgbClr val="548335"/>
                </a:solidFill>
                <a:latin typeface="Calibri"/>
                <a:cs typeface="Calibri"/>
              </a:rPr>
              <a:t>(state) </a:t>
            </a:r>
            <a:r>
              <a:rPr sz="2200" spc="-10" dirty="0">
                <a:solidFill>
                  <a:srgbClr val="548335"/>
                </a:solidFill>
                <a:latin typeface="Calibri"/>
                <a:cs typeface="Calibri"/>
              </a:rPr>
              <a:t>variable</a:t>
            </a:r>
            <a:r>
              <a:rPr sz="2200" spc="-30" dirty="0">
                <a:solidFill>
                  <a:srgbClr val="54833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548335"/>
                </a:solidFill>
                <a:latin typeface="Calibri"/>
                <a:cs typeface="Calibri"/>
              </a:rPr>
              <a:t>definition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0D2C4D"/>
                </a:solidFill>
                <a:latin typeface="Calibri"/>
                <a:cs typeface="Calibri"/>
              </a:rPr>
              <a:t>Examples:</a:t>
            </a:r>
            <a:endParaRPr sz="25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1005"/>
              </a:spcBef>
              <a:buClr>
                <a:srgbClr val="6DC069"/>
              </a:buClr>
              <a:buFont typeface="Arial"/>
              <a:buChar char="•"/>
              <a:tabLst>
                <a:tab pos="241935" algn="l"/>
              </a:tabLst>
            </a:pPr>
            <a:r>
              <a:rPr sz="2500" spc="-5" dirty="0">
                <a:solidFill>
                  <a:srgbClr val="548335"/>
                </a:solidFill>
                <a:latin typeface="Calibri"/>
                <a:cs typeface="Calibri"/>
              </a:rPr>
              <a:t>Connection Manager service</a:t>
            </a:r>
            <a:r>
              <a:rPr sz="2500" spc="-5" dirty="0">
                <a:solidFill>
                  <a:srgbClr val="5B9BD5"/>
                </a:solidFill>
                <a:latin typeface="Calibri"/>
                <a:cs typeface="Calibri"/>
              </a:rPr>
              <a:t>: </a:t>
            </a:r>
            <a:r>
              <a:rPr sz="2500" dirty="0">
                <a:solidFill>
                  <a:srgbClr val="0D2C4D"/>
                </a:solidFill>
                <a:latin typeface="Calibri"/>
                <a:cs typeface="Calibri"/>
              </a:rPr>
              <a:t>A </a:t>
            </a:r>
            <a:r>
              <a:rPr sz="2500" spc="-10" dirty="0">
                <a:solidFill>
                  <a:srgbClr val="0D2C4D"/>
                </a:solidFill>
                <a:latin typeface="Calibri"/>
                <a:cs typeface="Calibri"/>
              </a:rPr>
              <a:t>set </a:t>
            </a:r>
            <a:r>
              <a:rPr sz="2500" spc="-5" dirty="0">
                <a:solidFill>
                  <a:srgbClr val="0D2C4D"/>
                </a:solidFill>
                <a:latin typeface="Calibri"/>
                <a:cs typeface="Calibri"/>
              </a:rPr>
              <a:t>of functions </a:t>
            </a:r>
            <a:r>
              <a:rPr sz="2500" spc="-10" dirty="0">
                <a:solidFill>
                  <a:srgbClr val="0D2C4D"/>
                </a:solidFill>
                <a:latin typeface="Calibri"/>
                <a:cs typeface="Calibri"/>
              </a:rPr>
              <a:t>that </a:t>
            </a:r>
            <a:r>
              <a:rPr sz="2500" spc="-15" dirty="0">
                <a:solidFill>
                  <a:srgbClr val="0D2C4D"/>
                </a:solidFill>
                <a:latin typeface="Calibri"/>
                <a:cs typeface="Calibri"/>
              </a:rPr>
              <a:t>are </a:t>
            </a:r>
            <a:r>
              <a:rPr sz="2500" spc="-5" dirty="0">
                <a:solidFill>
                  <a:srgbClr val="0D2C4D"/>
                </a:solidFill>
                <a:latin typeface="Calibri"/>
                <a:cs typeface="Calibri"/>
              </a:rPr>
              <a:t>used  </a:t>
            </a:r>
            <a:r>
              <a:rPr sz="2500" spc="-15" dirty="0">
                <a:solidFill>
                  <a:srgbClr val="0D2C4D"/>
                </a:solidFill>
                <a:latin typeface="Calibri"/>
                <a:cs typeface="Calibri"/>
              </a:rPr>
              <a:t>to </a:t>
            </a:r>
            <a:r>
              <a:rPr sz="2500" spc="-10" dirty="0">
                <a:solidFill>
                  <a:srgbClr val="0D2C4D"/>
                </a:solidFill>
                <a:latin typeface="Calibri"/>
                <a:cs typeface="Calibri"/>
              </a:rPr>
              <a:t>negotiate </a:t>
            </a:r>
            <a:r>
              <a:rPr sz="2500" spc="-5" dirty="0">
                <a:solidFill>
                  <a:srgbClr val="0D2C4D"/>
                </a:solidFill>
                <a:latin typeface="Calibri"/>
                <a:cs typeface="Calibri"/>
              </a:rPr>
              <a:t>which </a:t>
            </a:r>
            <a:r>
              <a:rPr sz="2500" spc="-15" dirty="0">
                <a:solidFill>
                  <a:srgbClr val="0D2C4D"/>
                </a:solidFill>
                <a:latin typeface="Calibri"/>
                <a:cs typeface="Calibri"/>
              </a:rPr>
              <a:t>protocol to </a:t>
            </a:r>
            <a:r>
              <a:rPr sz="2500" spc="-5" dirty="0">
                <a:solidFill>
                  <a:srgbClr val="0D2C4D"/>
                </a:solidFill>
                <a:latin typeface="Calibri"/>
                <a:cs typeface="Calibri"/>
              </a:rPr>
              <a:t>use </a:t>
            </a:r>
            <a:r>
              <a:rPr sz="2500" spc="-20" dirty="0">
                <a:solidFill>
                  <a:srgbClr val="0D2C4D"/>
                </a:solidFill>
                <a:latin typeface="Calibri"/>
                <a:cs typeface="Calibri"/>
              </a:rPr>
              <a:t>for</a:t>
            </a:r>
            <a:r>
              <a:rPr sz="2500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D2C4D"/>
                </a:solidFill>
                <a:latin typeface="Calibri"/>
                <a:cs typeface="Calibri"/>
              </a:rPr>
              <a:t>communication</a:t>
            </a:r>
            <a:endParaRPr sz="2500">
              <a:latin typeface="Calibri"/>
              <a:cs typeface="Calibri"/>
            </a:endParaRPr>
          </a:p>
          <a:p>
            <a:pPr marL="241300" marR="175895" indent="-228600">
              <a:lnSpc>
                <a:spcPct val="70000"/>
              </a:lnSpc>
              <a:spcBef>
                <a:spcPts val="1000"/>
              </a:spcBef>
              <a:buClr>
                <a:srgbClr val="6DC069"/>
              </a:buClr>
              <a:buFont typeface="Arial"/>
              <a:buChar char="•"/>
              <a:tabLst>
                <a:tab pos="241935" algn="l"/>
              </a:tabLst>
            </a:pPr>
            <a:r>
              <a:rPr sz="2500" spc="-15" dirty="0">
                <a:solidFill>
                  <a:srgbClr val="548335"/>
                </a:solidFill>
                <a:latin typeface="Calibri"/>
                <a:cs typeface="Calibri"/>
              </a:rPr>
              <a:t>Content </a:t>
            </a:r>
            <a:r>
              <a:rPr sz="2500" spc="-10" dirty="0">
                <a:solidFill>
                  <a:srgbClr val="548335"/>
                </a:solidFill>
                <a:latin typeface="Calibri"/>
                <a:cs typeface="Calibri"/>
              </a:rPr>
              <a:t>Directory </a:t>
            </a:r>
            <a:r>
              <a:rPr sz="2500" spc="-5" dirty="0">
                <a:solidFill>
                  <a:srgbClr val="548335"/>
                </a:solidFill>
                <a:latin typeface="Calibri"/>
                <a:cs typeface="Calibri"/>
              </a:rPr>
              <a:t>service</a:t>
            </a:r>
            <a:r>
              <a:rPr sz="2500" spc="-5" dirty="0">
                <a:solidFill>
                  <a:srgbClr val="5B9BD5"/>
                </a:solidFill>
                <a:latin typeface="Calibri"/>
                <a:cs typeface="Calibri"/>
              </a:rPr>
              <a:t>: </a:t>
            </a:r>
            <a:r>
              <a:rPr sz="2500" spc="-10" dirty="0">
                <a:solidFill>
                  <a:srgbClr val="0D2C4D"/>
                </a:solidFill>
                <a:latin typeface="Calibri"/>
                <a:cs typeface="Calibri"/>
              </a:rPr>
              <a:t>set </a:t>
            </a:r>
            <a:r>
              <a:rPr sz="2500" spc="-5" dirty="0">
                <a:solidFill>
                  <a:srgbClr val="0D2C4D"/>
                </a:solidFill>
                <a:latin typeface="Calibri"/>
                <a:cs typeface="Calibri"/>
              </a:rPr>
              <a:t>of functions </a:t>
            </a:r>
            <a:r>
              <a:rPr sz="2500" spc="-10" dirty="0">
                <a:solidFill>
                  <a:srgbClr val="0D2C4D"/>
                </a:solidFill>
                <a:latin typeface="Calibri"/>
                <a:cs typeface="Calibri"/>
              </a:rPr>
              <a:t>that </a:t>
            </a:r>
            <a:r>
              <a:rPr sz="2500" spc="-5" dirty="0">
                <a:solidFill>
                  <a:srgbClr val="0D2C4D"/>
                </a:solidFill>
                <a:latin typeface="Calibri"/>
                <a:cs typeface="Calibri"/>
              </a:rPr>
              <a:t>describe </a:t>
            </a:r>
            <a:r>
              <a:rPr sz="2500" dirty="0">
                <a:solidFill>
                  <a:srgbClr val="0D2C4D"/>
                </a:solidFill>
                <a:latin typeface="Calibri"/>
                <a:cs typeface="Calibri"/>
              </a:rPr>
              <a:t>the  </a:t>
            </a:r>
            <a:r>
              <a:rPr sz="2500" spc="-20" dirty="0">
                <a:solidFill>
                  <a:srgbClr val="0D2C4D"/>
                </a:solidFill>
                <a:latin typeface="Calibri"/>
                <a:cs typeface="Calibri"/>
              </a:rPr>
              <a:t>content </a:t>
            </a:r>
            <a:r>
              <a:rPr sz="2500" spc="-10" dirty="0">
                <a:solidFill>
                  <a:srgbClr val="0D2C4D"/>
                </a:solidFill>
                <a:latin typeface="Calibri"/>
                <a:cs typeface="Calibri"/>
              </a:rPr>
              <a:t>available </a:t>
            </a:r>
            <a:r>
              <a:rPr sz="2500" spc="-5" dirty="0">
                <a:solidFill>
                  <a:srgbClr val="0D2C4D"/>
                </a:solidFill>
                <a:latin typeface="Calibri"/>
                <a:cs typeface="Calibri"/>
              </a:rPr>
              <a:t>on </a:t>
            </a:r>
            <a:r>
              <a:rPr sz="2500" dirty="0">
                <a:solidFill>
                  <a:srgbClr val="0D2C4D"/>
                </a:solidFill>
                <a:latin typeface="Calibri"/>
                <a:cs typeface="Calibri"/>
              </a:rPr>
              <a:t>a</a:t>
            </a:r>
            <a:r>
              <a:rPr sz="2500" spc="20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0D2C4D"/>
                </a:solidFill>
                <a:latin typeface="Calibri"/>
                <a:cs typeface="Calibri"/>
              </a:rPr>
              <a:t>server</a:t>
            </a:r>
            <a:endParaRPr sz="2500">
              <a:latin typeface="Calibri"/>
              <a:cs typeface="Calibri"/>
            </a:endParaRPr>
          </a:p>
          <a:p>
            <a:pPr marL="241300" marR="612140" indent="-228600">
              <a:lnSpc>
                <a:spcPct val="70000"/>
              </a:lnSpc>
              <a:spcBef>
                <a:spcPts val="994"/>
              </a:spcBef>
              <a:buClr>
                <a:srgbClr val="6DC069"/>
              </a:buClr>
              <a:buFont typeface="Arial"/>
              <a:buChar char="•"/>
              <a:tabLst>
                <a:tab pos="241935" algn="l"/>
              </a:tabLst>
            </a:pPr>
            <a:r>
              <a:rPr sz="2500" spc="-10" dirty="0">
                <a:solidFill>
                  <a:srgbClr val="548335"/>
                </a:solidFill>
                <a:latin typeface="Calibri"/>
                <a:cs typeface="Calibri"/>
              </a:rPr>
              <a:t>Rendering </a:t>
            </a:r>
            <a:r>
              <a:rPr sz="2500" spc="-15" dirty="0">
                <a:solidFill>
                  <a:srgbClr val="548335"/>
                </a:solidFill>
                <a:latin typeface="Calibri"/>
                <a:cs typeface="Calibri"/>
              </a:rPr>
              <a:t>Control </a:t>
            </a:r>
            <a:r>
              <a:rPr sz="2500" spc="-5" dirty="0">
                <a:solidFill>
                  <a:srgbClr val="548335"/>
                </a:solidFill>
                <a:latin typeface="Calibri"/>
                <a:cs typeface="Calibri"/>
              </a:rPr>
              <a:t>(service): </a:t>
            </a:r>
            <a:r>
              <a:rPr sz="2500" spc="-10" dirty="0">
                <a:solidFill>
                  <a:srgbClr val="0D2C4D"/>
                </a:solidFill>
                <a:latin typeface="Calibri"/>
                <a:cs typeface="Calibri"/>
              </a:rPr>
              <a:t>set </a:t>
            </a:r>
            <a:r>
              <a:rPr sz="2500" spc="-5" dirty="0">
                <a:solidFill>
                  <a:srgbClr val="0D2C4D"/>
                </a:solidFill>
                <a:latin typeface="Calibri"/>
                <a:cs typeface="Calibri"/>
              </a:rPr>
              <a:t>of functions </a:t>
            </a:r>
            <a:r>
              <a:rPr sz="2500" spc="-10" dirty="0">
                <a:solidFill>
                  <a:srgbClr val="0D2C4D"/>
                </a:solidFill>
                <a:latin typeface="Calibri"/>
                <a:cs typeface="Calibri"/>
              </a:rPr>
              <a:t>that change  settings </a:t>
            </a:r>
            <a:r>
              <a:rPr sz="2500" spc="-20" dirty="0">
                <a:solidFill>
                  <a:srgbClr val="0D2C4D"/>
                </a:solidFill>
                <a:latin typeface="Calibri"/>
                <a:cs typeface="Calibri"/>
              </a:rPr>
              <a:t>like </a:t>
            </a:r>
            <a:r>
              <a:rPr sz="2500" spc="-10" dirty="0">
                <a:solidFill>
                  <a:srgbClr val="0D2C4D"/>
                </a:solidFill>
                <a:latin typeface="Calibri"/>
                <a:cs typeface="Calibri"/>
              </a:rPr>
              <a:t>volume, brightness, </a:t>
            </a:r>
            <a:r>
              <a:rPr sz="2500" spc="-20" dirty="0">
                <a:solidFill>
                  <a:srgbClr val="0D2C4D"/>
                </a:solidFill>
                <a:latin typeface="Calibri"/>
                <a:cs typeface="Calibri"/>
              </a:rPr>
              <a:t>contrast</a:t>
            </a:r>
            <a:r>
              <a:rPr sz="2500" spc="35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0D2C4D"/>
                </a:solidFill>
                <a:latin typeface="Calibri"/>
                <a:cs typeface="Calibri"/>
              </a:rPr>
              <a:t>etc.</a:t>
            </a:r>
            <a:endParaRPr sz="2500">
              <a:latin typeface="Calibri"/>
              <a:cs typeface="Calibri"/>
            </a:endParaRPr>
          </a:p>
          <a:p>
            <a:pPr marL="241300" marR="64769" indent="-229235">
              <a:lnSpc>
                <a:spcPct val="70000"/>
              </a:lnSpc>
              <a:spcBef>
                <a:spcPts val="1005"/>
              </a:spcBef>
              <a:buClr>
                <a:srgbClr val="6DC069"/>
              </a:buClr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solidFill>
                  <a:srgbClr val="548335"/>
                </a:solidFill>
                <a:latin typeface="Calibri"/>
                <a:cs typeface="Calibri"/>
              </a:rPr>
              <a:t>Media </a:t>
            </a:r>
            <a:r>
              <a:rPr sz="2500" spc="-15" dirty="0">
                <a:solidFill>
                  <a:srgbClr val="548335"/>
                </a:solidFill>
                <a:latin typeface="Calibri"/>
                <a:cs typeface="Calibri"/>
              </a:rPr>
              <a:t>Renderer</a:t>
            </a:r>
            <a:r>
              <a:rPr sz="2500" spc="-15" dirty="0">
                <a:solidFill>
                  <a:srgbClr val="5B9BD5"/>
                </a:solidFill>
                <a:latin typeface="Calibri"/>
                <a:cs typeface="Calibri"/>
              </a:rPr>
              <a:t>: </a:t>
            </a:r>
            <a:r>
              <a:rPr sz="2500" spc="-10" dirty="0">
                <a:solidFill>
                  <a:srgbClr val="0D2C4D"/>
                </a:solidFill>
                <a:latin typeface="Calibri"/>
                <a:cs typeface="Calibri"/>
              </a:rPr>
              <a:t>set </a:t>
            </a:r>
            <a:r>
              <a:rPr sz="2500" spc="-5" dirty="0">
                <a:solidFill>
                  <a:srgbClr val="0D2C4D"/>
                </a:solidFill>
                <a:latin typeface="Calibri"/>
                <a:cs typeface="Calibri"/>
              </a:rPr>
              <a:t>of functions </a:t>
            </a:r>
            <a:r>
              <a:rPr sz="2500" spc="-15" dirty="0">
                <a:solidFill>
                  <a:srgbClr val="0D2C4D"/>
                </a:solidFill>
                <a:latin typeface="Calibri"/>
                <a:cs typeface="Calibri"/>
              </a:rPr>
              <a:t>to control </a:t>
            </a:r>
            <a:r>
              <a:rPr sz="2500" spc="-10" dirty="0">
                <a:solidFill>
                  <a:srgbClr val="0D2C4D"/>
                </a:solidFill>
                <a:latin typeface="Calibri"/>
                <a:cs typeface="Calibri"/>
              </a:rPr>
              <a:t>playback </a:t>
            </a:r>
            <a:r>
              <a:rPr sz="2500" spc="-5" dirty="0">
                <a:solidFill>
                  <a:srgbClr val="0D2C4D"/>
                </a:solidFill>
                <a:latin typeface="Calibri"/>
                <a:cs typeface="Calibri"/>
              </a:rPr>
              <a:t>(via </a:t>
            </a:r>
            <a:r>
              <a:rPr sz="2500" dirty="0">
                <a:solidFill>
                  <a:srgbClr val="0D2C4D"/>
                </a:solidFill>
                <a:latin typeface="Calibri"/>
                <a:cs typeface="Calibri"/>
              </a:rPr>
              <a:t>the  </a:t>
            </a:r>
            <a:r>
              <a:rPr sz="2500" spc="-10" dirty="0">
                <a:solidFill>
                  <a:srgbClr val="0D2C4D"/>
                </a:solidFill>
                <a:latin typeface="Calibri"/>
                <a:cs typeface="Calibri"/>
              </a:rPr>
              <a:t>network)</a:t>
            </a:r>
            <a:endParaRPr sz="2500">
              <a:latin typeface="Calibri"/>
              <a:cs typeface="Calibri"/>
            </a:endParaRPr>
          </a:p>
          <a:p>
            <a:pPr marL="241300" indent="-229235">
              <a:lnSpc>
                <a:spcPts val="2855"/>
              </a:lnSpc>
              <a:spcBef>
                <a:spcPts val="100"/>
              </a:spcBef>
              <a:buClr>
                <a:srgbClr val="6DC069"/>
              </a:buClr>
              <a:buFont typeface="Arial"/>
              <a:buChar char="•"/>
              <a:tabLst>
                <a:tab pos="241935" algn="l"/>
              </a:tabLst>
            </a:pPr>
            <a:r>
              <a:rPr sz="2500" spc="-20" dirty="0">
                <a:solidFill>
                  <a:srgbClr val="0D2C4D"/>
                </a:solidFill>
                <a:latin typeface="Calibri"/>
                <a:cs typeface="Calibri"/>
              </a:rPr>
              <a:t>State </a:t>
            </a:r>
            <a:r>
              <a:rPr sz="2500" spc="-10" dirty="0">
                <a:solidFill>
                  <a:srgbClr val="0D2C4D"/>
                </a:solidFill>
                <a:latin typeface="Calibri"/>
                <a:cs typeface="Calibri"/>
              </a:rPr>
              <a:t>variables </a:t>
            </a:r>
            <a:r>
              <a:rPr sz="2500" spc="-15" dirty="0">
                <a:solidFill>
                  <a:srgbClr val="0D2C4D"/>
                </a:solidFill>
                <a:latin typeface="Calibri"/>
                <a:cs typeface="Calibri"/>
              </a:rPr>
              <a:t>are </a:t>
            </a:r>
            <a:r>
              <a:rPr sz="2500" spc="-5" dirty="0">
                <a:solidFill>
                  <a:srgbClr val="0D2C4D"/>
                </a:solidFill>
                <a:latin typeface="Calibri"/>
                <a:cs typeface="Calibri"/>
              </a:rPr>
              <a:t>used </a:t>
            </a:r>
            <a:r>
              <a:rPr sz="2500" dirty="0">
                <a:solidFill>
                  <a:srgbClr val="0D2C4D"/>
                </a:solidFill>
                <a:latin typeface="Calibri"/>
                <a:cs typeface="Calibri"/>
              </a:rPr>
              <a:t>2 </a:t>
            </a:r>
            <a:r>
              <a:rPr sz="2500" spc="-10" dirty="0">
                <a:solidFill>
                  <a:srgbClr val="0D2C4D"/>
                </a:solidFill>
                <a:latin typeface="Calibri"/>
                <a:cs typeface="Calibri"/>
              </a:rPr>
              <a:t>two</a:t>
            </a:r>
            <a:r>
              <a:rPr sz="2500" spc="25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500" spc="-35" dirty="0">
                <a:solidFill>
                  <a:srgbClr val="0D2C4D"/>
                </a:solidFill>
                <a:latin typeface="Calibri"/>
                <a:cs typeface="Calibri"/>
              </a:rPr>
              <a:t>ways</a:t>
            </a:r>
            <a:endParaRPr sz="2500">
              <a:latin typeface="Calibri"/>
              <a:cs typeface="Calibri"/>
            </a:endParaRPr>
          </a:p>
          <a:p>
            <a:pPr marL="698500" lvl="1" indent="-229235">
              <a:lnSpc>
                <a:spcPts val="2350"/>
              </a:lnSpc>
              <a:buClr>
                <a:srgbClr val="6DC069"/>
              </a:buClr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solidFill>
                  <a:srgbClr val="0D2C4D"/>
                </a:solidFill>
                <a:latin typeface="Calibri"/>
                <a:cs typeface="Calibri"/>
              </a:rPr>
              <a:t>Conveying </a:t>
            </a:r>
            <a:r>
              <a:rPr sz="2200" spc="-20" dirty="0">
                <a:solidFill>
                  <a:srgbClr val="0D2C4D"/>
                </a:solidFill>
                <a:latin typeface="Calibri"/>
                <a:cs typeface="Calibri"/>
              </a:rPr>
              <a:t>state, </a:t>
            </a:r>
            <a:r>
              <a:rPr sz="2200" spc="-25" dirty="0">
                <a:solidFill>
                  <a:srgbClr val="0D2C4D"/>
                </a:solidFill>
                <a:latin typeface="Calibri"/>
                <a:cs typeface="Calibri"/>
              </a:rPr>
              <a:t>like </a:t>
            </a:r>
            <a:r>
              <a:rPr sz="2200" spc="-10" dirty="0">
                <a:solidFill>
                  <a:srgbClr val="548335"/>
                </a:solidFill>
                <a:latin typeface="Calibri"/>
                <a:cs typeface="Calibri"/>
              </a:rPr>
              <a:t>SystemUpdateID </a:t>
            </a:r>
            <a:r>
              <a:rPr sz="2200" dirty="0">
                <a:solidFill>
                  <a:srgbClr val="0D2C4D"/>
                </a:solidFill>
                <a:latin typeface="Calibri"/>
                <a:cs typeface="Calibri"/>
              </a:rPr>
              <a:t>of the</a:t>
            </a:r>
            <a:r>
              <a:rPr sz="2200" spc="5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D2C4D"/>
                </a:solidFill>
                <a:latin typeface="Calibri"/>
                <a:cs typeface="Calibri"/>
              </a:rPr>
              <a:t>CDS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ts val="2405"/>
              </a:lnSpc>
              <a:buClr>
                <a:srgbClr val="6DC069"/>
              </a:buClr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30" dirty="0">
                <a:solidFill>
                  <a:srgbClr val="0D2C4D"/>
                </a:solidFill>
                <a:latin typeface="Calibri"/>
                <a:cs typeface="Calibri"/>
              </a:rPr>
              <a:t>Type </a:t>
            </a:r>
            <a:r>
              <a:rPr sz="2200" spc="-10" dirty="0">
                <a:solidFill>
                  <a:srgbClr val="0D2C4D"/>
                </a:solidFill>
                <a:latin typeface="Calibri"/>
                <a:cs typeface="Calibri"/>
              </a:rPr>
              <a:t>definition </a:t>
            </a:r>
            <a:r>
              <a:rPr sz="2200" dirty="0">
                <a:solidFill>
                  <a:srgbClr val="0D2C4D"/>
                </a:solidFill>
                <a:latin typeface="Calibri"/>
                <a:cs typeface="Calibri"/>
              </a:rPr>
              <a:t>of </a:t>
            </a:r>
            <a:r>
              <a:rPr sz="2200" spc="-5" dirty="0">
                <a:solidFill>
                  <a:srgbClr val="0D2C4D"/>
                </a:solidFill>
                <a:latin typeface="Calibri"/>
                <a:cs typeface="Calibri"/>
              </a:rPr>
              <a:t>arguments in actions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ts val="2190"/>
              </a:lnSpc>
              <a:buClr>
                <a:srgbClr val="6DC069"/>
              </a:buClr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900" spc="-5" dirty="0">
                <a:solidFill>
                  <a:srgbClr val="0D2C4D"/>
                </a:solidFill>
                <a:latin typeface="Calibri"/>
                <a:cs typeface="Calibri"/>
              </a:rPr>
              <a:t>preceded </a:t>
            </a:r>
            <a:r>
              <a:rPr sz="1900" spc="-10" dirty="0">
                <a:solidFill>
                  <a:srgbClr val="0D2C4D"/>
                </a:solidFill>
                <a:latin typeface="Calibri"/>
                <a:cs typeface="Calibri"/>
              </a:rPr>
              <a:t>by</a:t>
            </a:r>
            <a:r>
              <a:rPr sz="1900" spc="-20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D2C4D"/>
                </a:solidFill>
                <a:latin typeface="Calibri"/>
                <a:cs typeface="Calibri"/>
              </a:rPr>
              <a:t>A_ARG_TYPE_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93339" y="65785"/>
            <a:ext cx="22936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Services</a:t>
            </a:r>
            <a:endParaRPr sz="5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6449567"/>
            <a:ext cx="9143619" cy="408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829577" y="6547357"/>
            <a:ext cx="965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6581" y="6594919"/>
            <a:ext cx="3759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Page</a:t>
            </a:r>
            <a:r>
              <a:rPr sz="1100" spc="-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0" y="0"/>
            <a:ext cx="9144000" cy="1292860"/>
            <a:chOff x="380" y="0"/>
            <a:chExt cx="9144000" cy="1292860"/>
          </a:xfrm>
        </p:grpSpPr>
        <p:sp>
          <p:nvSpPr>
            <p:cNvPr id="6" name="object 6"/>
            <p:cNvSpPr/>
            <p:nvPr/>
          </p:nvSpPr>
          <p:spPr>
            <a:xfrm>
              <a:off x="380" y="0"/>
              <a:ext cx="2285619" cy="11643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" y="1164336"/>
              <a:ext cx="9143619" cy="1280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93339" y="0"/>
            <a:ext cx="4879340" cy="1217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90"/>
              </a:lnSpc>
              <a:spcBef>
                <a:spcPts val="100"/>
              </a:spcBef>
            </a:pPr>
            <a:r>
              <a:rPr dirty="0"/>
              <a:t>Service </a:t>
            </a:r>
            <a:r>
              <a:rPr spc="-5" dirty="0"/>
              <a:t>Description</a:t>
            </a:r>
            <a:r>
              <a:rPr spc="-95" dirty="0"/>
              <a:t> </a:t>
            </a:r>
            <a:r>
              <a:rPr dirty="0"/>
              <a:t>‐</a:t>
            </a:r>
          </a:p>
          <a:p>
            <a:pPr marL="12700">
              <a:lnSpc>
                <a:spcPts val="4690"/>
              </a:lnSpc>
            </a:pPr>
            <a:r>
              <a:rPr spc="-5" dirty="0"/>
              <a:t>actions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2919" y="1415256"/>
            <a:ext cx="6705600" cy="5515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spc="-5" dirty="0">
                <a:latin typeface="Arial"/>
                <a:cs typeface="Arial"/>
              </a:rPr>
              <a:t>&lt;?xml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version="1.0"?&gt;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scpd</a:t>
            </a:r>
            <a:r>
              <a:rPr sz="1600" b="1" spc="-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xmlns="urn: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schemas-upnp-org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service-1-0</a:t>
            </a:r>
            <a:r>
              <a:rPr sz="1600" spc="-5" dirty="0">
                <a:latin typeface="Arial"/>
                <a:cs typeface="Arial"/>
              </a:rPr>
              <a:t>"&gt;</a:t>
            </a:r>
            <a:endParaRPr sz="16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actionList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action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name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FF0000"/>
                </a:solidFill>
                <a:latin typeface="Arial"/>
                <a:cs typeface="Arial"/>
              </a:rPr>
              <a:t>actionName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name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argumentList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argument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name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FF0000"/>
                </a:solidFill>
                <a:latin typeface="Arial"/>
                <a:cs typeface="Arial"/>
              </a:rPr>
              <a:t>formalParameterName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name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direction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in </a:t>
            </a:r>
            <a:r>
              <a:rPr sz="1600" i="1" dirty="0">
                <a:latin typeface="Arial"/>
                <a:cs typeface="Arial"/>
              </a:rPr>
              <a:t>xor</a:t>
            </a:r>
            <a:r>
              <a:rPr sz="1600" i="1" spc="20" dirty="0"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out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direction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retval</a:t>
            </a:r>
            <a:r>
              <a:rPr sz="1600" b="1" spc="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/&gt;</a:t>
            </a:r>
            <a:endParaRPr sz="1600"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</a:t>
            </a:r>
            <a:r>
              <a:rPr sz="1600" b="1" spc="-10" dirty="0">
                <a:solidFill>
                  <a:srgbClr val="008000"/>
                </a:solidFill>
                <a:latin typeface="Arial"/>
                <a:cs typeface="Arial"/>
              </a:rPr>
              <a:t>relatedStateVariable</a:t>
            </a:r>
            <a:r>
              <a:rPr sz="1600" spc="-10" dirty="0">
                <a:latin typeface="Arial"/>
                <a:cs typeface="Arial"/>
              </a:rPr>
              <a:t>&gt;</a:t>
            </a:r>
            <a:r>
              <a:rPr sz="1600" i="1" spc="-10" dirty="0">
                <a:solidFill>
                  <a:srgbClr val="FF0000"/>
                </a:solidFill>
                <a:latin typeface="Arial"/>
                <a:cs typeface="Arial"/>
              </a:rPr>
              <a:t>stateVariableName</a:t>
            </a:r>
            <a:r>
              <a:rPr sz="1600" spc="-10" dirty="0">
                <a:latin typeface="Arial"/>
                <a:cs typeface="Arial"/>
              </a:rPr>
              <a:t>&lt;/</a:t>
            </a:r>
            <a:r>
              <a:rPr sz="1600" b="1" spc="-10" dirty="0">
                <a:solidFill>
                  <a:srgbClr val="008000"/>
                </a:solidFill>
                <a:latin typeface="Arial"/>
                <a:cs typeface="Arial"/>
              </a:rPr>
              <a:t>relatedStateVariable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argument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00050">
              <a:lnSpc>
                <a:spcPct val="100000"/>
              </a:lnSpc>
            </a:pPr>
            <a:r>
              <a:rPr sz="1600" i="1" spc="-5" dirty="0">
                <a:solidFill>
                  <a:srgbClr val="FF0000"/>
                </a:solidFill>
                <a:latin typeface="Arial"/>
                <a:cs typeface="Arial"/>
              </a:rPr>
              <a:t>Declarations for other arguments (if any) go</a:t>
            </a:r>
            <a:r>
              <a:rPr sz="1600" i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0000"/>
                </a:solidFill>
                <a:latin typeface="Arial"/>
                <a:cs typeface="Arial"/>
              </a:rPr>
              <a:t>here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argumentList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action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Declarations for other actions (if any) go</a:t>
            </a:r>
            <a:r>
              <a:rPr sz="1600" i="1" spc="4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here</a:t>
            </a:r>
            <a:endParaRPr sz="16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actionList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40"/>
              </a:spcBef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serviceStateTable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stateVariable sendEvents</a:t>
            </a:r>
            <a:r>
              <a:rPr sz="300" spc="-5" dirty="0">
                <a:latin typeface="Arial"/>
                <a:cs typeface="Arial"/>
              </a:rPr>
              <a:t>=“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r>
              <a:rPr sz="300" spc="-5" dirty="0">
                <a:latin typeface="Arial"/>
                <a:cs typeface="Arial"/>
              </a:rPr>
              <a:t>” </a:t>
            </a:r>
            <a:r>
              <a:rPr sz="300" i="1" spc="-5" dirty="0">
                <a:latin typeface="Arial"/>
                <a:cs typeface="Arial"/>
              </a:rPr>
              <a:t>xor</a:t>
            </a:r>
            <a:r>
              <a:rPr sz="300" i="1" spc="-2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“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no</a:t>
            </a:r>
            <a:r>
              <a:rPr sz="300" spc="-5" dirty="0">
                <a:latin typeface="Arial"/>
                <a:cs typeface="Arial"/>
              </a:rPr>
              <a:t>”&gt;</a:t>
            </a:r>
            <a:endParaRPr sz="3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name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variableName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name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dataType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variable datatype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dataType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defaultValue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default</a:t>
            </a:r>
            <a:r>
              <a:rPr sz="300" i="1" spc="-1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value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defaultValue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allowedValueRange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minimum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minimum</a:t>
            </a:r>
            <a:r>
              <a:rPr sz="300" i="1" spc="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value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minimum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maximum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maximum</a:t>
            </a:r>
            <a:r>
              <a:rPr sz="300" i="1" spc="-1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value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maximum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step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increment</a:t>
            </a:r>
            <a:r>
              <a:rPr sz="300" i="1" spc="-1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value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step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allowedValueRange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stateVariable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stateVariable sendEvents</a:t>
            </a:r>
            <a:r>
              <a:rPr sz="300" spc="-5" dirty="0">
                <a:latin typeface="Arial"/>
                <a:cs typeface="Arial"/>
              </a:rPr>
              <a:t>=“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r>
              <a:rPr sz="300" spc="-5" dirty="0">
                <a:latin typeface="Arial"/>
                <a:cs typeface="Arial"/>
              </a:rPr>
              <a:t>” </a:t>
            </a:r>
            <a:r>
              <a:rPr sz="300" i="1" spc="-5" dirty="0">
                <a:latin typeface="Arial"/>
                <a:cs typeface="Arial"/>
              </a:rPr>
              <a:t>xor</a:t>
            </a:r>
            <a:r>
              <a:rPr sz="300" i="1" spc="-2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“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no</a:t>
            </a:r>
            <a:r>
              <a:rPr sz="300" spc="-5" dirty="0">
                <a:latin typeface="Arial"/>
                <a:cs typeface="Arial"/>
              </a:rPr>
              <a:t>”&gt;</a:t>
            </a:r>
            <a:endParaRPr sz="3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name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variableName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name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dataType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variable data</a:t>
            </a:r>
            <a:r>
              <a:rPr sz="300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type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dataType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defaultValue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default</a:t>
            </a:r>
            <a:r>
              <a:rPr sz="300" i="1" spc="-1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value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defaultValue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allowedValueList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allowedValue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some</a:t>
            </a:r>
            <a:r>
              <a:rPr sz="300" i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value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allowedValue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allowedValue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some</a:t>
            </a:r>
            <a:r>
              <a:rPr sz="300" i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value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allowedValue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allowedValueList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stateVariable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i="1" spc="-5" dirty="0">
                <a:solidFill>
                  <a:srgbClr val="E7E6E6"/>
                </a:solidFill>
                <a:latin typeface="Arial"/>
                <a:cs typeface="Arial"/>
              </a:rPr>
              <a:t>Declarations </a:t>
            </a:r>
            <a:r>
              <a:rPr sz="300" i="1" dirty="0">
                <a:solidFill>
                  <a:srgbClr val="E7E6E6"/>
                </a:solidFill>
                <a:latin typeface="Arial"/>
                <a:cs typeface="Arial"/>
              </a:rPr>
              <a:t>for other state </a:t>
            </a:r>
            <a:r>
              <a:rPr sz="300" i="1" spc="-5" dirty="0">
                <a:solidFill>
                  <a:srgbClr val="E7E6E6"/>
                </a:solidFill>
                <a:latin typeface="Arial"/>
                <a:cs typeface="Arial"/>
              </a:rPr>
              <a:t>variables (if </a:t>
            </a:r>
            <a:r>
              <a:rPr sz="300" i="1" dirty="0">
                <a:solidFill>
                  <a:srgbClr val="E7E6E6"/>
                </a:solidFill>
                <a:latin typeface="Arial"/>
                <a:cs typeface="Arial"/>
              </a:rPr>
              <a:t>any) go</a:t>
            </a:r>
            <a:r>
              <a:rPr sz="300" i="1" spc="-45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300" i="1" dirty="0">
                <a:solidFill>
                  <a:srgbClr val="E7E6E6"/>
                </a:solidFill>
                <a:latin typeface="Arial"/>
                <a:cs typeface="Arial"/>
              </a:rPr>
              <a:t>here</a:t>
            </a:r>
            <a:endParaRPr sz="3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serviceStateTable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specVersion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dirty="0">
                <a:latin typeface="Arial"/>
                <a:cs typeface="Arial"/>
              </a:rPr>
              <a:t>&lt;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major</a:t>
            </a:r>
            <a:r>
              <a:rPr sz="300" dirty="0">
                <a:latin typeface="Arial"/>
                <a:cs typeface="Arial"/>
              </a:rPr>
              <a:t>&gt;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1</a:t>
            </a:r>
            <a:r>
              <a:rPr sz="300" dirty="0">
                <a:latin typeface="Arial"/>
                <a:cs typeface="Arial"/>
              </a:rPr>
              <a:t>&lt;/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major</a:t>
            </a:r>
            <a:r>
              <a:rPr sz="300" dirty="0">
                <a:latin typeface="Arial"/>
                <a:cs typeface="Arial"/>
              </a:rPr>
              <a:t>&gt;&lt;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minor</a:t>
            </a:r>
            <a:r>
              <a:rPr sz="300" dirty="0">
                <a:latin typeface="Arial"/>
                <a:cs typeface="Arial"/>
              </a:rPr>
              <a:t>&gt;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0</a:t>
            </a:r>
            <a:r>
              <a:rPr sz="300" dirty="0">
                <a:latin typeface="Arial"/>
                <a:cs typeface="Arial"/>
              </a:rPr>
              <a:t>&lt;/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minor</a:t>
            </a:r>
            <a:r>
              <a:rPr sz="300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21590">
              <a:lnSpc>
                <a:spcPts val="34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specVersion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>
              <a:lnSpc>
                <a:spcPts val="1900"/>
              </a:lnSpc>
            </a:pP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scpd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5186" y="1243583"/>
            <a:ext cx="8454390" cy="5614670"/>
          </a:xfrm>
          <a:custGeom>
            <a:avLst/>
            <a:gdLst/>
            <a:ahLst/>
            <a:cxnLst/>
            <a:rect l="l" t="t" r="r" b="b"/>
            <a:pathLst>
              <a:path w="8454390" h="5614670">
                <a:moveTo>
                  <a:pt x="8454390" y="5614416"/>
                </a:moveTo>
                <a:lnTo>
                  <a:pt x="8454390" y="0"/>
                </a:lnTo>
                <a:lnTo>
                  <a:pt x="0" y="0"/>
                </a:lnTo>
                <a:lnTo>
                  <a:pt x="0" y="5614416"/>
                </a:lnTo>
                <a:lnTo>
                  <a:pt x="8454390" y="5614416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0219" y="1383283"/>
            <a:ext cx="6731000" cy="422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&lt;?xml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version="1.0"?&gt;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scpd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xmlns="urn: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schemas-upnp-org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service-1-0</a:t>
            </a:r>
            <a:r>
              <a:rPr sz="1600" spc="-5" dirty="0">
                <a:latin typeface="Arial"/>
                <a:cs typeface="Arial"/>
              </a:rPr>
              <a:t>"&gt;</a:t>
            </a:r>
            <a:endParaRPr sz="1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actionList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action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name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actionName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name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argumentList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argument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name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formalParameterName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name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direction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in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xor</a:t>
            </a:r>
            <a:r>
              <a:rPr sz="1600" i="1" spc="20" dirty="0">
                <a:latin typeface="Arial"/>
                <a:cs typeface="Arial"/>
              </a:rPr>
              <a:t> 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out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direction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retval</a:t>
            </a:r>
            <a:r>
              <a:rPr sz="1600" b="1" spc="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/&gt;</a:t>
            </a:r>
            <a:endParaRPr sz="16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</a:t>
            </a:r>
            <a:r>
              <a:rPr sz="1600" b="1" u="heavy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relatedStateVariable</a:t>
            </a:r>
            <a:r>
              <a:rPr sz="1600" spc="-10" dirty="0">
                <a:latin typeface="Arial"/>
                <a:cs typeface="Arial"/>
              </a:rPr>
              <a:t>&gt;</a:t>
            </a:r>
            <a:r>
              <a:rPr sz="1600" i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stateVariableName</a:t>
            </a:r>
            <a:r>
              <a:rPr sz="1600" spc="-10" dirty="0">
                <a:latin typeface="Arial"/>
                <a:cs typeface="Arial"/>
              </a:rPr>
              <a:t>&lt;/</a:t>
            </a:r>
            <a:r>
              <a:rPr sz="1600" b="1" u="heavy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relatedStateVariable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argument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12750">
              <a:lnSpc>
                <a:spcPct val="100000"/>
              </a:lnSpc>
            </a:pPr>
            <a:r>
              <a:rPr sz="16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Declarations for other arguments (if any) go</a:t>
            </a:r>
            <a:r>
              <a:rPr sz="1600" i="1" u="heavy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6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here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argumentList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action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Declarations for other actions (if any) go</a:t>
            </a:r>
            <a:r>
              <a:rPr sz="1600" i="1" spc="4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here</a:t>
            </a:r>
            <a:endParaRPr sz="160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actionList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0"/>
              </a:spcBef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serviceStateTable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7877" y="5588508"/>
            <a:ext cx="725170" cy="1055370"/>
            <a:chOff x="547877" y="5588508"/>
            <a:chExt cx="725170" cy="1055370"/>
          </a:xfrm>
        </p:grpSpPr>
        <p:sp>
          <p:nvSpPr>
            <p:cNvPr id="13" name="object 13"/>
            <p:cNvSpPr/>
            <p:nvPr/>
          </p:nvSpPr>
          <p:spPr>
            <a:xfrm>
              <a:off x="547878" y="5588508"/>
              <a:ext cx="725170" cy="49530"/>
            </a:xfrm>
            <a:custGeom>
              <a:avLst/>
              <a:gdLst/>
              <a:ahLst/>
              <a:cxnLst/>
              <a:rect l="l" t="t" r="r" b="b"/>
              <a:pathLst>
                <a:path w="725169" h="49529">
                  <a:moveTo>
                    <a:pt x="323088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323088" y="3810"/>
                  </a:lnTo>
                  <a:lnTo>
                    <a:pt x="323088" y="0"/>
                  </a:lnTo>
                  <a:close/>
                </a:path>
                <a:path w="725169" h="49529">
                  <a:moveTo>
                    <a:pt x="724662" y="45720"/>
                  </a:moveTo>
                  <a:lnTo>
                    <a:pt x="678180" y="45720"/>
                  </a:lnTo>
                  <a:lnTo>
                    <a:pt x="678180" y="49530"/>
                  </a:lnTo>
                  <a:lnTo>
                    <a:pt x="724662" y="49530"/>
                  </a:lnTo>
                  <a:lnTo>
                    <a:pt x="724662" y="4572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3993" y="5679948"/>
              <a:ext cx="231775" cy="3175"/>
            </a:xfrm>
            <a:custGeom>
              <a:avLst/>
              <a:gdLst/>
              <a:ahLst/>
              <a:cxnLst/>
              <a:rect l="l" t="t" r="r" b="b"/>
              <a:pathLst>
                <a:path w="231775" h="3175">
                  <a:moveTo>
                    <a:pt x="231647" y="3047"/>
                  </a:moveTo>
                  <a:lnTo>
                    <a:pt x="231647" y="0"/>
                  </a:lnTo>
                  <a:lnTo>
                    <a:pt x="0" y="0"/>
                  </a:lnTo>
                  <a:lnTo>
                    <a:pt x="0" y="3047"/>
                  </a:lnTo>
                  <a:lnTo>
                    <a:pt x="231647" y="304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26058" y="6091428"/>
              <a:ext cx="46990" cy="3810"/>
            </a:xfrm>
            <a:custGeom>
              <a:avLst/>
              <a:gdLst/>
              <a:ahLst/>
              <a:cxnLst/>
              <a:rect l="l" t="t" r="r" b="b"/>
              <a:pathLst>
                <a:path w="46990" h="3810">
                  <a:moveTo>
                    <a:pt x="46481" y="3809"/>
                  </a:moveTo>
                  <a:lnTo>
                    <a:pt x="46481" y="0"/>
                  </a:lnTo>
                  <a:lnTo>
                    <a:pt x="0" y="0"/>
                  </a:lnTo>
                  <a:lnTo>
                    <a:pt x="0" y="3809"/>
                  </a:lnTo>
                  <a:lnTo>
                    <a:pt x="46481" y="3809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3993" y="6137148"/>
              <a:ext cx="231775" cy="3175"/>
            </a:xfrm>
            <a:custGeom>
              <a:avLst/>
              <a:gdLst/>
              <a:ahLst/>
              <a:cxnLst/>
              <a:rect l="l" t="t" r="r" b="b"/>
              <a:pathLst>
                <a:path w="231775" h="3175">
                  <a:moveTo>
                    <a:pt x="231647" y="3047"/>
                  </a:moveTo>
                  <a:lnTo>
                    <a:pt x="231647" y="0"/>
                  </a:lnTo>
                  <a:lnTo>
                    <a:pt x="0" y="0"/>
                  </a:lnTo>
                  <a:lnTo>
                    <a:pt x="0" y="3047"/>
                  </a:lnTo>
                  <a:lnTo>
                    <a:pt x="231647" y="304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5706" y="6640080"/>
              <a:ext cx="361315" cy="3810"/>
            </a:xfrm>
            <a:custGeom>
              <a:avLst/>
              <a:gdLst/>
              <a:ahLst/>
              <a:cxnLst/>
              <a:rect l="l" t="t" r="r" b="b"/>
              <a:pathLst>
                <a:path w="361315" h="3809">
                  <a:moveTo>
                    <a:pt x="21336" y="0"/>
                  </a:moveTo>
                  <a:lnTo>
                    <a:pt x="0" y="0"/>
                  </a:lnTo>
                  <a:lnTo>
                    <a:pt x="0" y="3797"/>
                  </a:lnTo>
                  <a:lnTo>
                    <a:pt x="21336" y="3797"/>
                  </a:lnTo>
                  <a:lnTo>
                    <a:pt x="21336" y="0"/>
                  </a:lnTo>
                  <a:close/>
                </a:path>
                <a:path w="361315" h="3809">
                  <a:moveTo>
                    <a:pt x="361188" y="0"/>
                  </a:moveTo>
                  <a:lnTo>
                    <a:pt x="339852" y="0"/>
                  </a:lnTo>
                  <a:lnTo>
                    <a:pt x="339852" y="3797"/>
                  </a:lnTo>
                  <a:lnTo>
                    <a:pt x="361188" y="3797"/>
                  </a:lnTo>
                  <a:lnTo>
                    <a:pt x="36118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90219" y="5579617"/>
            <a:ext cx="952500" cy="1362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00"/>
              </a:spcBef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stateVariable sendEvent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300" spc="-5" dirty="0">
                <a:latin typeface="Arial"/>
                <a:cs typeface="Arial"/>
              </a:rPr>
              <a:t>=“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ye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300" spc="-5" dirty="0">
                <a:latin typeface="Arial"/>
                <a:cs typeface="Arial"/>
              </a:rPr>
              <a:t>” </a:t>
            </a:r>
            <a:r>
              <a:rPr sz="300" i="1" spc="-5" dirty="0">
                <a:latin typeface="Arial"/>
                <a:cs typeface="Arial"/>
              </a:rPr>
              <a:t>xor</a:t>
            </a:r>
            <a:r>
              <a:rPr sz="300" i="1" spc="-2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“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no</a:t>
            </a:r>
            <a:r>
              <a:rPr sz="300" spc="-5" dirty="0">
                <a:latin typeface="Arial"/>
                <a:cs typeface="Arial"/>
              </a:rPr>
              <a:t>”&gt;</a:t>
            </a:r>
            <a:endParaRPr sz="3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nam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variableName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nam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dataTyp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variable datatyp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dataTyp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defaultValu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default</a:t>
            </a:r>
            <a:r>
              <a:rPr sz="300" i="1" spc="-1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value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defaultValu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allowedValueRang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minimum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minimum</a:t>
            </a:r>
            <a:r>
              <a:rPr sz="300" i="1" spc="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value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minimum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maximum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maximum</a:t>
            </a:r>
            <a:r>
              <a:rPr sz="300" i="1" spc="-1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value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maximum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ste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p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increment</a:t>
            </a:r>
            <a:r>
              <a:rPr sz="300" i="1" spc="-2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value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ste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p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allowedValueRang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stateVariabl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stateVariable sendEvent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300" spc="-5" dirty="0">
                <a:latin typeface="Arial"/>
                <a:cs typeface="Arial"/>
              </a:rPr>
              <a:t>=“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ye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300" spc="-5" dirty="0">
                <a:latin typeface="Arial"/>
                <a:cs typeface="Arial"/>
              </a:rPr>
              <a:t>” </a:t>
            </a:r>
            <a:r>
              <a:rPr sz="300" i="1" spc="-5" dirty="0">
                <a:latin typeface="Arial"/>
                <a:cs typeface="Arial"/>
              </a:rPr>
              <a:t>xor</a:t>
            </a:r>
            <a:r>
              <a:rPr sz="300" i="1" spc="-2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“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no</a:t>
            </a:r>
            <a:r>
              <a:rPr sz="300" spc="-5" dirty="0">
                <a:latin typeface="Arial"/>
                <a:cs typeface="Arial"/>
              </a:rPr>
              <a:t>”&gt;</a:t>
            </a:r>
            <a:endParaRPr sz="3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nam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variableName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nam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dataTyp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variable data</a:t>
            </a:r>
            <a:r>
              <a:rPr sz="300" i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300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typ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dataTyp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defaultValu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default</a:t>
            </a:r>
            <a:r>
              <a:rPr sz="300" i="1" spc="-1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value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defaultValu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allowedValueLis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allowedValu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some</a:t>
            </a:r>
            <a:r>
              <a:rPr sz="300" i="1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300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valu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allowedValu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allowedValu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some</a:t>
            </a:r>
            <a:r>
              <a:rPr sz="300" i="1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300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valu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allowedValu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allowedValueLis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stateVariabl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i="1" spc="-5" dirty="0">
                <a:solidFill>
                  <a:srgbClr val="E7E6E6"/>
                </a:solidFill>
                <a:latin typeface="Arial"/>
                <a:cs typeface="Arial"/>
              </a:rPr>
              <a:t>Declarations</a:t>
            </a:r>
            <a:r>
              <a:rPr sz="300" i="1" spc="-20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300" i="1" dirty="0">
                <a:solidFill>
                  <a:srgbClr val="E7E6E6"/>
                </a:solidFill>
                <a:latin typeface="Arial"/>
                <a:cs typeface="Arial"/>
              </a:rPr>
              <a:t>for</a:t>
            </a:r>
            <a:r>
              <a:rPr sz="300" i="1" spc="-5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300" i="1" dirty="0">
                <a:solidFill>
                  <a:srgbClr val="E7E6E6"/>
                </a:solidFill>
                <a:latin typeface="Arial"/>
                <a:cs typeface="Arial"/>
              </a:rPr>
              <a:t>other</a:t>
            </a:r>
            <a:r>
              <a:rPr sz="300" i="1" spc="-20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300" i="1" dirty="0">
                <a:solidFill>
                  <a:srgbClr val="E7E6E6"/>
                </a:solidFill>
                <a:latin typeface="Arial"/>
                <a:cs typeface="Arial"/>
              </a:rPr>
              <a:t>state</a:t>
            </a:r>
            <a:r>
              <a:rPr sz="300" i="1" spc="-5" dirty="0">
                <a:solidFill>
                  <a:srgbClr val="E7E6E6"/>
                </a:solidFill>
                <a:latin typeface="Arial"/>
                <a:cs typeface="Arial"/>
              </a:rPr>
              <a:t> variables</a:t>
            </a:r>
            <a:r>
              <a:rPr sz="300" i="1" spc="-20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E7E6E6"/>
                </a:solidFill>
                <a:latin typeface="Arial"/>
                <a:cs typeface="Arial"/>
              </a:rPr>
              <a:t>(if</a:t>
            </a:r>
            <a:r>
              <a:rPr sz="300" i="1" dirty="0">
                <a:solidFill>
                  <a:srgbClr val="E7E6E6"/>
                </a:solidFill>
                <a:latin typeface="Arial"/>
                <a:cs typeface="Arial"/>
              </a:rPr>
              <a:t> any)</a:t>
            </a:r>
            <a:r>
              <a:rPr sz="300" i="1" spc="-10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300" i="1" dirty="0">
                <a:solidFill>
                  <a:srgbClr val="E7E6E6"/>
                </a:solidFill>
                <a:latin typeface="Arial"/>
                <a:cs typeface="Arial"/>
              </a:rPr>
              <a:t>go</a:t>
            </a:r>
            <a:r>
              <a:rPr sz="300" i="1" spc="-10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300" i="1" dirty="0">
                <a:solidFill>
                  <a:srgbClr val="E7E6E6"/>
                </a:solidFill>
                <a:latin typeface="Arial"/>
                <a:cs typeface="Arial"/>
              </a:rPr>
              <a:t>here</a:t>
            </a:r>
            <a:endParaRPr sz="3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serviceStateTabl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specVersio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dirty="0">
                <a:latin typeface="Arial"/>
                <a:cs typeface="Arial"/>
              </a:rPr>
              <a:t>&lt;</a:t>
            </a:r>
            <a:r>
              <a:rPr sz="300" b="1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majo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00" dirty="0">
                <a:latin typeface="Arial"/>
                <a:cs typeface="Arial"/>
              </a:rPr>
              <a:t>&gt;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1</a:t>
            </a:r>
            <a:r>
              <a:rPr sz="300" dirty="0">
                <a:latin typeface="Arial"/>
                <a:cs typeface="Arial"/>
              </a:rPr>
              <a:t>&lt;/</a:t>
            </a:r>
            <a:r>
              <a:rPr sz="300" b="1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majo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00" dirty="0">
                <a:latin typeface="Arial"/>
                <a:cs typeface="Arial"/>
              </a:rPr>
              <a:t>&gt;&lt;</a:t>
            </a:r>
            <a:r>
              <a:rPr sz="300" b="1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mino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00" dirty="0">
                <a:latin typeface="Arial"/>
                <a:cs typeface="Arial"/>
              </a:rPr>
              <a:t>&gt;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0</a:t>
            </a:r>
            <a:r>
              <a:rPr sz="300" dirty="0">
                <a:latin typeface="Arial"/>
                <a:cs typeface="Arial"/>
              </a:rPr>
              <a:t>&lt;/</a:t>
            </a:r>
            <a:r>
              <a:rPr sz="300" b="1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mino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00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34290">
              <a:lnSpc>
                <a:spcPts val="34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specVersio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2700">
              <a:lnSpc>
                <a:spcPts val="1900"/>
              </a:lnSpc>
            </a:pP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scpd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2336165" marR="5080">
              <a:lnSpc>
                <a:spcPct val="70000"/>
              </a:lnSpc>
              <a:spcBef>
                <a:spcPts val="1755"/>
              </a:spcBef>
            </a:pPr>
            <a:r>
              <a:rPr dirty="0"/>
              <a:t>Service </a:t>
            </a:r>
            <a:r>
              <a:rPr spc="-5" dirty="0"/>
              <a:t>Description </a:t>
            </a:r>
            <a:r>
              <a:rPr dirty="0"/>
              <a:t>–</a:t>
            </a:r>
            <a:r>
              <a:rPr spc="-95" dirty="0"/>
              <a:t> </a:t>
            </a:r>
            <a:r>
              <a:rPr spc="-55" dirty="0"/>
              <a:t>state  </a:t>
            </a:r>
            <a:r>
              <a:rPr spc="-1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2919" y="1492980"/>
            <a:ext cx="4859020" cy="4921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spc="-5" dirty="0">
                <a:latin typeface="Arial"/>
                <a:cs typeface="Arial"/>
              </a:rPr>
              <a:t>&lt;?xml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version="1.0"?&gt;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scpd</a:t>
            </a:r>
            <a:r>
              <a:rPr sz="1600" b="1" spc="-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xmlns="urn: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schemas-upnp-org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service-1-0</a:t>
            </a:r>
            <a:r>
              <a:rPr sz="1600" spc="-5" dirty="0">
                <a:latin typeface="Arial"/>
                <a:cs typeface="Arial"/>
              </a:rPr>
              <a:t>"&gt;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40"/>
              </a:spcBef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actionList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action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name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actionName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name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argumentList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argument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name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formalParameterName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name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direction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in </a:t>
            </a:r>
            <a:r>
              <a:rPr sz="300" i="1" spc="-5" dirty="0">
                <a:latin typeface="Arial"/>
                <a:cs typeface="Arial"/>
              </a:rPr>
              <a:t>xor</a:t>
            </a:r>
            <a:r>
              <a:rPr sz="300" i="1" spc="20" dirty="0">
                <a:latin typeface="Arial"/>
                <a:cs typeface="Arial"/>
              </a:rPr>
              <a:t> 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out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direction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retval</a:t>
            </a:r>
            <a:r>
              <a:rPr sz="300" b="1" spc="-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00" dirty="0">
                <a:latin typeface="Arial"/>
                <a:cs typeface="Arial"/>
              </a:rPr>
              <a:t>/&gt;</a:t>
            </a:r>
            <a:endParaRPr sz="3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relatedStateVariable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stateVariableName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relatedStateVariable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argument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77470">
              <a:lnSpc>
                <a:spcPct val="100000"/>
              </a:lnSpc>
            </a:pP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Declarations </a:t>
            </a:r>
            <a:r>
              <a:rPr sz="300" i="1" dirty="0">
                <a:solidFill>
                  <a:srgbClr val="FF0000"/>
                </a:solidFill>
                <a:latin typeface="Arial"/>
                <a:cs typeface="Arial"/>
              </a:rPr>
              <a:t>for other 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arguments (if </a:t>
            </a:r>
            <a:r>
              <a:rPr sz="300" i="1" dirty="0">
                <a:solidFill>
                  <a:srgbClr val="FF0000"/>
                </a:solidFill>
                <a:latin typeface="Arial"/>
                <a:cs typeface="Arial"/>
              </a:rPr>
              <a:t>any) go</a:t>
            </a:r>
            <a:r>
              <a:rPr sz="300" i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" i="1" dirty="0">
                <a:solidFill>
                  <a:srgbClr val="FF0000"/>
                </a:solidFill>
                <a:latin typeface="Arial"/>
                <a:cs typeface="Arial"/>
              </a:rPr>
              <a:t>here</a:t>
            </a:r>
            <a:endParaRPr sz="3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argumentList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action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i="1" spc="-5" dirty="0">
                <a:latin typeface="Arial"/>
                <a:cs typeface="Arial"/>
              </a:rPr>
              <a:t>Declarations </a:t>
            </a:r>
            <a:r>
              <a:rPr sz="300" i="1" dirty="0">
                <a:latin typeface="Arial"/>
                <a:cs typeface="Arial"/>
              </a:rPr>
              <a:t>for other </a:t>
            </a:r>
            <a:r>
              <a:rPr sz="300" i="1" spc="-5" dirty="0">
                <a:latin typeface="Arial"/>
                <a:cs typeface="Arial"/>
              </a:rPr>
              <a:t>actions (if </a:t>
            </a:r>
            <a:r>
              <a:rPr sz="300" i="1" dirty="0">
                <a:latin typeface="Arial"/>
                <a:cs typeface="Arial"/>
              </a:rPr>
              <a:t>any) go</a:t>
            </a:r>
            <a:r>
              <a:rPr sz="300" i="1" spc="-40" dirty="0">
                <a:latin typeface="Arial"/>
                <a:cs typeface="Arial"/>
              </a:rPr>
              <a:t> </a:t>
            </a:r>
            <a:r>
              <a:rPr sz="300" i="1" dirty="0">
                <a:latin typeface="Arial"/>
                <a:cs typeface="Arial"/>
              </a:rPr>
              <a:t>here</a:t>
            </a:r>
            <a:endParaRPr sz="300">
              <a:latin typeface="Arial"/>
              <a:cs typeface="Arial"/>
            </a:endParaRPr>
          </a:p>
          <a:p>
            <a:pPr marL="21590">
              <a:lnSpc>
                <a:spcPts val="34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actionList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14300">
              <a:lnSpc>
                <a:spcPts val="1900"/>
              </a:lnSpc>
            </a:pPr>
            <a:r>
              <a:rPr sz="1600" spc="-10" dirty="0">
                <a:latin typeface="Arial"/>
                <a:cs typeface="Arial"/>
              </a:rPr>
              <a:t>&lt;</a:t>
            </a:r>
            <a:r>
              <a:rPr sz="1600" b="1" spc="-10" dirty="0">
                <a:solidFill>
                  <a:srgbClr val="008000"/>
                </a:solidFill>
                <a:latin typeface="Arial"/>
                <a:cs typeface="Arial"/>
              </a:rPr>
              <a:t>serviceStateTable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</a:t>
            </a:r>
            <a:r>
              <a:rPr sz="1600" b="1" spc="-10" dirty="0">
                <a:solidFill>
                  <a:srgbClr val="008000"/>
                </a:solidFill>
                <a:latin typeface="Arial"/>
                <a:cs typeface="Arial"/>
              </a:rPr>
              <a:t>stateVariable 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sendEvents</a:t>
            </a:r>
            <a:r>
              <a:rPr sz="1600" spc="-5" dirty="0">
                <a:latin typeface="Arial"/>
                <a:cs typeface="Arial"/>
              </a:rPr>
              <a:t>=“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r>
              <a:rPr sz="1600" spc="-5" dirty="0">
                <a:latin typeface="Arial"/>
                <a:cs typeface="Arial"/>
              </a:rPr>
              <a:t>” </a:t>
            </a:r>
            <a:r>
              <a:rPr sz="1600" i="1" dirty="0">
                <a:latin typeface="Arial"/>
                <a:cs typeface="Arial"/>
              </a:rPr>
              <a:t>xor</a:t>
            </a:r>
            <a:r>
              <a:rPr sz="1600" i="1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“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no</a:t>
            </a:r>
            <a:r>
              <a:rPr sz="1600" spc="-5" dirty="0">
                <a:latin typeface="Arial"/>
                <a:cs typeface="Arial"/>
              </a:rPr>
              <a:t>”&gt;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name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FF0000"/>
                </a:solidFill>
                <a:latin typeface="Arial"/>
                <a:cs typeface="Arial"/>
              </a:rPr>
              <a:t>variableName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name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</a:t>
            </a:r>
            <a:r>
              <a:rPr sz="1600" b="1" spc="-10" dirty="0">
                <a:solidFill>
                  <a:srgbClr val="008000"/>
                </a:solidFill>
                <a:latin typeface="Arial"/>
                <a:cs typeface="Arial"/>
              </a:rPr>
              <a:t>dataType</a:t>
            </a:r>
            <a:r>
              <a:rPr sz="1600" spc="-10" dirty="0">
                <a:latin typeface="Arial"/>
                <a:cs typeface="Arial"/>
              </a:rPr>
              <a:t>&gt;</a:t>
            </a:r>
            <a:r>
              <a:rPr sz="1600" i="1" spc="-10" dirty="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r>
              <a:rPr sz="1600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FF0000"/>
                </a:solidFill>
                <a:latin typeface="Arial"/>
                <a:cs typeface="Arial"/>
              </a:rPr>
              <a:t>datatype</a:t>
            </a:r>
            <a:r>
              <a:rPr sz="1600" spc="-10" dirty="0">
                <a:latin typeface="Arial"/>
                <a:cs typeface="Arial"/>
              </a:rPr>
              <a:t>&lt;/</a:t>
            </a:r>
            <a:r>
              <a:rPr sz="1600" b="1" spc="-10" dirty="0">
                <a:solidFill>
                  <a:srgbClr val="008000"/>
                </a:solidFill>
                <a:latin typeface="Arial"/>
                <a:cs typeface="Arial"/>
              </a:rPr>
              <a:t>dataType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</a:t>
            </a:r>
            <a:r>
              <a:rPr sz="1600" b="1" spc="-10" dirty="0">
                <a:solidFill>
                  <a:srgbClr val="008000"/>
                </a:solidFill>
                <a:latin typeface="Arial"/>
                <a:cs typeface="Arial"/>
              </a:rPr>
              <a:t>defaultValue</a:t>
            </a:r>
            <a:r>
              <a:rPr sz="1600" spc="-10" dirty="0">
                <a:latin typeface="Arial"/>
                <a:cs typeface="Arial"/>
              </a:rPr>
              <a:t>&gt;</a:t>
            </a:r>
            <a:r>
              <a:rPr sz="1600" i="1" spc="-10" dirty="0">
                <a:solidFill>
                  <a:srgbClr val="800080"/>
                </a:solidFill>
                <a:latin typeface="Arial"/>
                <a:cs typeface="Arial"/>
              </a:rPr>
              <a:t>default</a:t>
            </a:r>
            <a:r>
              <a:rPr sz="1600" i="1" spc="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800080"/>
                </a:solidFill>
                <a:latin typeface="Arial"/>
                <a:cs typeface="Arial"/>
              </a:rPr>
              <a:t>value</a:t>
            </a:r>
            <a:r>
              <a:rPr sz="1600" spc="-10" dirty="0">
                <a:latin typeface="Arial"/>
                <a:cs typeface="Arial"/>
              </a:rPr>
              <a:t>&lt;/</a:t>
            </a:r>
            <a:r>
              <a:rPr sz="1600" b="1" spc="-10" dirty="0">
                <a:solidFill>
                  <a:srgbClr val="008000"/>
                </a:solidFill>
                <a:latin typeface="Arial"/>
                <a:cs typeface="Arial"/>
              </a:rPr>
              <a:t>defaultValue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</a:t>
            </a:r>
            <a:r>
              <a:rPr sz="1600" b="1" spc="-10" dirty="0">
                <a:solidFill>
                  <a:srgbClr val="008000"/>
                </a:solidFill>
                <a:latin typeface="Arial"/>
                <a:cs typeface="Arial"/>
              </a:rPr>
              <a:t>allowedValueRange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minimum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minimum</a:t>
            </a:r>
            <a:r>
              <a:rPr sz="1600" i="1" spc="2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value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minimum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maximum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maximum</a:t>
            </a:r>
            <a:r>
              <a:rPr sz="1600" i="1" spc="2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value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maximum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step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increment</a:t>
            </a:r>
            <a:r>
              <a:rPr sz="1600" i="1" spc="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value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step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&lt;/</a:t>
            </a:r>
            <a:r>
              <a:rPr sz="1600" b="1" spc="-10" dirty="0">
                <a:solidFill>
                  <a:srgbClr val="008000"/>
                </a:solidFill>
                <a:latin typeface="Arial"/>
                <a:cs typeface="Arial"/>
              </a:rPr>
              <a:t>allowedValueRange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&lt;/</a:t>
            </a:r>
            <a:r>
              <a:rPr sz="1600" b="1" spc="-10" dirty="0">
                <a:solidFill>
                  <a:srgbClr val="008000"/>
                </a:solidFill>
                <a:latin typeface="Arial"/>
                <a:cs typeface="Arial"/>
              </a:rPr>
              <a:t>stateVariable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  <a:spcBef>
                <a:spcPts val="40"/>
              </a:spcBef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stateVariable sendEvents</a:t>
            </a:r>
            <a:r>
              <a:rPr sz="300" spc="-5" dirty="0">
                <a:latin typeface="Arial"/>
                <a:cs typeface="Arial"/>
              </a:rPr>
              <a:t>=“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yes</a:t>
            </a:r>
            <a:r>
              <a:rPr sz="300" spc="-5" dirty="0">
                <a:latin typeface="Arial"/>
                <a:cs typeface="Arial"/>
              </a:rPr>
              <a:t>” </a:t>
            </a:r>
            <a:r>
              <a:rPr sz="300" i="1" spc="-5" dirty="0">
                <a:latin typeface="Arial"/>
                <a:cs typeface="Arial"/>
              </a:rPr>
              <a:t>xor</a:t>
            </a:r>
            <a:r>
              <a:rPr sz="300" i="1" spc="-2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“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no</a:t>
            </a:r>
            <a:r>
              <a:rPr sz="300" spc="-5" dirty="0">
                <a:latin typeface="Arial"/>
                <a:cs typeface="Arial"/>
              </a:rPr>
              <a:t>”&gt;</a:t>
            </a:r>
            <a:endParaRPr sz="3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name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variableName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name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dataType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variable data</a:t>
            </a:r>
            <a:r>
              <a:rPr sz="300"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type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dataType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defaultValue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default</a:t>
            </a:r>
            <a:r>
              <a:rPr sz="300" i="1" spc="-1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value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defaultValue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allowedValueList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allowedValue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some</a:t>
            </a:r>
            <a:r>
              <a:rPr sz="300" i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value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allowedValue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allowedValue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some</a:t>
            </a:r>
            <a:r>
              <a:rPr sz="300" i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value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allowedValue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allowedValueList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stateVariable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ts val="340"/>
              </a:lnSpc>
            </a:pPr>
            <a:r>
              <a:rPr sz="300" i="1" spc="-5" dirty="0">
                <a:solidFill>
                  <a:srgbClr val="E7E6E6"/>
                </a:solidFill>
                <a:latin typeface="Arial"/>
                <a:cs typeface="Arial"/>
              </a:rPr>
              <a:t>Declarations </a:t>
            </a:r>
            <a:r>
              <a:rPr sz="300" i="1" dirty="0">
                <a:solidFill>
                  <a:srgbClr val="E7E6E6"/>
                </a:solidFill>
                <a:latin typeface="Arial"/>
                <a:cs typeface="Arial"/>
              </a:rPr>
              <a:t>for other state </a:t>
            </a:r>
            <a:r>
              <a:rPr sz="300" i="1" spc="-5" dirty="0">
                <a:solidFill>
                  <a:srgbClr val="E7E6E6"/>
                </a:solidFill>
                <a:latin typeface="Arial"/>
                <a:cs typeface="Arial"/>
              </a:rPr>
              <a:t>variables (if </a:t>
            </a:r>
            <a:r>
              <a:rPr sz="300" i="1" dirty="0">
                <a:solidFill>
                  <a:srgbClr val="E7E6E6"/>
                </a:solidFill>
                <a:latin typeface="Arial"/>
                <a:cs typeface="Arial"/>
              </a:rPr>
              <a:t>any) go</a:t>
            </a:r>
            <a:r>
              <a:rPr sz="300" i="1" spc="-45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300" i="1" dirty="0">
                <a:solidFill>
                  <a:srgbClr val="E7E6E6"/>
                </a:solidFill>
                <a:latin typeface="Arial"/>
                <a:cs typeface="Arial"/>
              </a:rPr>
              <a:t>here</a:t>
            </a:r>
            <a:endParaRPr sz="300">
              <a:latin typeface="Arial"/>
              <a:cs typeface="Arial"/>
            </a:endParaRPr>
          </a:p>
          <a:p>
            <a:pPr marL="114300">
              <a:lnSpc>
                <a:spcPts val="1900"/>
              </a:lnSpc>
            </a:pPr>
            <a:r>
              <a:rPr sz="1600" spc="-10" dirty="0">
                <a:latin typeface="Arial"/>
                <a:cs typeface="Arial"/>
              </a:rPr>
              <a:t>&lt;/</a:t>
            </a:r>
            <a:r>
              <a:rPr sz="1600" b="1" spc="-10" dirty="0">
                <a:solidFill>
                  <a:srgbClr val="008000"/>
                </a:solidFill>
                <a:latin typeface="Arial"/>
                <a:cs typeface="Arial"/>
              </a:rPr>
              <a:t>serviceStateTable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40"/>
              </a:spcBef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specVersion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dirty="0">
                <a:latin typeface="Arial"/>
                <a:cs typeface="Arial"/>
              </a:rPr>
              <a:t>&lt;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major</a:t>
            </a:r>
            <a:r>
              <a:rPr sz="300" dirty="0">
                <a:latin typeface="Arial"/>
                <a:cs typeface="Arial"/>
              </a:rPr>
              <a:t>&gt;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1</a:t>
            </a:r>
            <a:r>
              <a:rPr sz="300" dirty="0">
                <a:latin typeface="Arial"/>
                <a:cs typeface="Arial"/>
              </a:rPr>
              <a:t>&lt;/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major</a:t>
            </a:r>
            <a:r>
              <a:rPr sz="300" dirty="0">
                <a:latin typeface="Arial"/>
                <a:cs typeface="Arial"/>
              </a:rPr>
              <a:t>&gt;&lt;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minor</a:t>
            </a:r>
            <a:r>
              <a:rPr sz="300" dirty="0">
                <a:latin typeface="Arial"/>
                <a:cs typeface="Arial"/>
              </a:rPr>
              <a:t>&gt;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0</a:t>
            </a:r>
            <a:r>
              <a:rPr sz="300" dirty="0">
                <a:latin typeface="Arial"/>
                <a:cs typeface="Arial"/>
              </a:rPr>
              <a:t>&lt;/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minor</a:t>
            </a:r>
            <a:r>
              <a:rPr sz="300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21590">
              <a:lnSpc>
                <a:spcPts val="34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specVersion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>
              <a:lnSpc>
                <a:spcPts val="1900"/>
              </a:lnSpc>
            </a:pP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scpd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5186" y="1321308"/>
            <a:ext cx="8454390" cy="5135245"/>
            <a:chOff x="345186" y="1321308"/>
            <a:chExt cx="8454390" cy="5135245"/>
          </a:xfrm>
        </p:grpSpPr>
        <p:sp>
          <p:nvSpPr>
            <p:cNvPr id="5" name="object 5"/>
            <p:cNvSpPr/>
            <p:nvPr/>
          </p:nvSpPr>
          <p:spPr>
            <a:xfrm>
              <a:off x="345186" y="1321308"/>
              <a:ext cx="8454390" cy="5135245"/>
            </a:xfrm>
            <a:custGeom>
              <a:avLst/>
              <a:gdLst/>
              <a:ahLst/>
              <a:cxnLst/>
              <a:rect l="l" t="t" r="r" b="b"/>
              <a:pathLst>
                <a:path w="8454390" h="5135245">
                  <a:moveTo>
                    <a:pt x="8454390" y="5135118"/>
                  </a:moveTo>
                  <a:lnTo>
                    <a:pt x="8454390" y="0"/>
                  </a:lnTo>
                  <a:lnTo>
                    <a:pt x="0" y="0"/>
                  </a:lnTo>
                  <a:lnTo>
                    <a:pt x="0" y="5135118"/>
                  </a:lnTo>
                  <a:lnTo>
                    <a:pt x="8454390" y="5135118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2836" y="2145791"/>
              <a:ext cx="241935" cy="3810"/>
            </a:xfrm>
            <a:custGeom>
              <a:avLst/>
              <a:gdLst/>
              <a:ahLst/>
              <a:cxnLst/>
              <a:rect l="l" t="t" r="r" b="b"/>
              <a:pathLst>
                <a:path w="241934" h="3810">
                  <a:moveTo>
                    <a:pt x="241554" y="3809"/>
                  </a:moveTo>
                  <a:lnTo>
                    <a:pt x="241554" y="0"/>
                  </a:lnTo>
                  <a:lnTo>
                    <a:pt x="0" y="0"/>
                  </a:lnTo>
                  <a:lnTo>
                    <a:pt x="0" y="3809"/>
                  </a:lnTo>
                  <a:lnTo>
                    <a:pt x="241554" y="3809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8190" y="2237232"/>
              <a:ext cx="382905" cy="3175"/>
            </a:xfrm>
            <a:custGeom>
              <a:avLst/>
              <a:gdLst/>
              <a:ahLst/>
              <a:cxnLst/>
              <a:rect l="l" t="t" r="r" b="b"/>
              <a:pathLst>
                <a:path w="382905" h="3175">
                  <a:moveTo>
                    <a:pt x="382524" y="3048"/>
                  </a:moveTo>
                  <a:lnTo>
                    <a:pt x="382524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82524" y="30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7031" y="2374391"/>
              <a:ext cx="365760" cy="3810"/>
            </a:xfrm>
            <a:custGeom>
              <a:avLst/>
              <a:gdLst/>
              <a:ahLst/>
              <a:cxnLst/>
              <a:rect l="l" t="t" r="r" b="b"/>
              <a:pathLst>
                <a:path w="365759" h="3810">
                  <a:moveTo>
                    <a:pt x="365759" y="3809"/>
                  </a:moveTo>
                  <a:lnTo>
                    <a:pt x="365759" y="0"/>
                  </a:lnTo>
                  <a:lnTo>
                    <a:pt x="0" y="0"/>
                  </a:lnTo>
                  <a:lnTo>
                    <a:pt x="0" y="3809"/>
                  </a:lnTo>
                  <a:lnTo>
                    <a:pt x="365759" y="3809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4890" y="2374391"/>
              <a:ext cx="319405" cy="3175"/>
            </a:xfrm>
            <a:custGeom>
              <a:avLst/>
              <a:gdLst/>
              <a:ahLst/>
              <a:cxnLst/>
              <a:rect l="l" t="t" r="r" b="b"/>
              <a:pathLst>
                <a:path w="319405" h="3175">
                  <a:moveTo>
                    <a:pt x="319278" y="3047"/>
                  </a:moveTo>
                  <a:lnTo>
                    <a:pt x="319278" y="0"/>
                  </a:lnTo>
                  <a:lnTo>
                    <a:pt x="0" y="0"/>
                  </a:lnTo>
                  <a:lnTo>
                    <a:pt x="0" y="3047"/>
                  </a:lnTo>
                  <a:lnTo>
                    <a:pt x="319278" y="304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8546" y="2374391"/>
              <a:ext cx="1183005" cy="3006090"/>
            </a:xfrm>
            <a:custGeom>
              <a:avLst/>
              <a:gdLst/>
              <a:ahLst/>
              <a:cxnLst/>
              <a:rect l="l" t="t" r="r" b="b"/>
              <a:pathLst>
                <a:path w="1183005" h="3006090">
                  <a:moveTo>
                    <a:pt x="181356" y="274320"/>
                  </a:moveTo>
                  <a:lnTo>
                    <a:pt x="0" y="274320"/>
                  </a:lnTo>
                  <a:lnTo>
                    <a:pt x="0" y="278130"/>
                  </a:lnTo>
                  <a:lnTo>
                    <a:pt x="181356" y="278130"/>
                  </a:lnTo>
                  <a:lnTo>
                    <a:pt x="181356" y="274320"/>
                  </a:lnTo>
                  <a:close/>
                </a:path>
                <a:path w="1183005" h="3006090">
                  <a:moveTo>
                    <a:pt x="286512" y="137160"/>
                  </a:moveTo>
                  <a:lnTo>
                    <a:pt x="44958" y="137160"/>
                  </a:lnTo>
                  <a:lnTo>
                    <a:pt x="44958" y="140970"/>
                  </a:lnTo>
                  <a:lnTo>
                    <a:pt x="286512" y="140970"/>
                  </a:lnTo>
                  <a:lnTo>
                    <a:pt x="286512" y="137160"/>
                  </a:lnTo>
                  <a:close/>
                </a:path>
                <a:path w="1183005" h="3006090">
                  <a:moveTo>
                    <a:pt x="713994" y="3002280"/>
                  </a:moveTo>
                  <a:lnTo>
                    <a:pt x="667512" y="3002280"/>
                  </a:lnTo>
                  <a:lnTo>
                    <a:pt x="667512" y="3006090"/>
                  </a:lnTo>
                  <a:lnTo>
                    <a:pt x="713994" y="3006090"/>
                  </a:lnTo>
                  <a:lnTo>
                    <a:pt x="713994" y="3002280"/>
                  </a:lnTo>
                  <a:close/>
                </a:path>
                <a:path w="1183005" h="3006090">
                  <a:moveTo>
                    <a:pt x="1182624" y="0"/>
                  </a:moveTo>
                  <a:lnTo>
                    <a:pt x="818388" y="0"/>
                  </a:lnTo>
                  <a:lnTo>
                    <a:pt x="818388" y="3810"/>
                  </a:lnTo>
                  <a:lnTo>
                    <a:pt x="1182624" y="3810"/>
                  </a:lnTo>
                  <a:lnTo>
                    <a:pt x="118262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3994" y="5422392"/>
              <a:ext cx="231775" cy="3175"/>
            </a:xfrm>
            <a:custGeom>
              <a:avLst/>
              <a:gdLst/>
              <a:ahLst/>
              <a:cxnLst/>
              <a:rect l="l" t="t" r="r" b="b"/>
              <a:pathLst>
                <a:path w="231775" h="3175">
                  <a:moveTo>
                    <a:pt x="231647" y="3048"/>
                  </a:moveTo>
                  <a:lnTo>
                    <a:pt x="231647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231647" y="30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5706" y="6123431"/>
              <a:ext cx="361315" cy="3810"/>
            </a:xfrm>
            <a:custGeom>
              <a:avLst/>
              <a:gdLst/>
              <a:ahLst/>
              <a:cxnLst/>
              <a:rect l="l" t="t" r="r" b="b"/>
              <a:pathLst>
                <a:path w="361315" h="3810">
                  <a:moveTo>
                    <a:pt x="21336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21336" y="3810"/>
                  </a:lnTo>
                  <a:lnTo>
                    <a:pt x="21336" y="0"/>
                  </a:lnTo>
                  <a:close/>
                </a:path>
                <a:path w="361315" h="3810">
                  <a:moveTo>
                    <a:pt x="361188" y="0"/>
                  </a:moveTo>
                  <a:lnTo>
                    <a:pt x="339852" y="0"/>
                  </a:lnTo>
                  <a:lnTo>
                    <a:pt x="339852" y="3810"/>
                  </a:lnTo>
                  <a:lnTo>
                    <a:pt x="361188" y="3810"/>
                  </a:lnTo>
                  <a:lnTo>
                    <a:pt x="36118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0219" y="1461007"/>
            <a:ext cx="4884420" cy="496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&lt;?xml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version="1.0"?&gt;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scpd</a:t>
            </a:r>
            <a:r>
              <a:rPr sz="160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xmlns="urn: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schemas-upnp-org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service-1-0</a:t>
            </a:r>
            <a:r>
              <a:rPr sz="1600" spc="-5" dirty="0">
                <a:latin typeface="Arial"/>
                <a:cs typeface="Arial"/>
              </a:rPr>
              <a:t>"&gt;</a:t>
            </a:r>
            <a:endParaRPr sz="16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0"/>
              </a:spcBef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actionLis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actio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nam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actionNam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nam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argumentList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argumen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nam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formalParameterName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nam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direction</a:t>
            </a:r>
            <a:r>
              <a:rPr sz="300" u="sng" spc="-5" dirty="0"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&gt;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i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 </a:t>
            </a:r>
            <a:r>
              <a:rPr sz="300" i="1" spc="-5" dirty="0">
                <a:latin typeface="Arial"/>
                <a:cs typeface="Arial"/>
              </a:rPr>
              <a:t>xor</a:t>
            </a:r>
            <a:r>
              <a:rPr sz="300" i="1" spc="20" dirty="0">
                <a:latin typeface="Arial"/>
                <a:cs typeface="Arial"/>
              </a:rPr>
              <a:t> 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out</a:t>
            </a:r>
            <a:r>
              <a:rPr sz="300" u="sng" spc="-5" dirty="0"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directio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retva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00" b="1" spc="-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300" dirty="0">
                <a:latin typeface="Arial"/>
                <a:cs typeface="Arial"/>
              </a:rPr>
              <a:t>/&gt;</a:t>
            </a:r>
            <a:endParaRPr sz="300"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relatedStateVariable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stateVariableName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relatedStateVariable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argumen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</a:pPr>
            <a:r>
              <a:rPr sz="300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Declarations </a:t>
            </a:r>
            <a:r>
              <a:rPr sz="300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for other </a:t>
            </a:r>
            <a:r>
              <a:rPr sz="300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arguments (if </a:t>
            </a:r>
            <a:r>
              <a:rPr sz="300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any) go</a:t>
            </a:r>
            <a:r>
              <a:rPr sz="300" i="1" u="sng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300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her</a:t>
            </a:r>
            <a:r>
              <a:rPr sz="300" i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3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argumentList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actio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i="1" spc="-5" dirty="0">
                <a:latin typeface="Arial"/>
                <a:cs typeface="Arial"/>
              </a:rPr>
              <a:t>Declarations </a:t>
            </a:r>
            <a:r>
              <a:rPr sz="300" i="1" dirty="0">
                <a:latin typeface="Arial"/>
                <a:cs typeface="Arial"/>
              </a:rPr>
              <a:t>for other </a:t>
            </a:r>
            <a:r>
              <a:rPr sz="300" i="1" spc="-5" dirty="0">
                <a:latin typeface="Arial"/>
                <a:cs typeface="Arial"/>
              </a:rPr>
              <a:t>actions (if </a:t>
            </a:r>
            <a:r>
              <a:rPr sz="300" i="1" dirty="0">
                <a:latin typeface="Arial"/>
                <a:cs typeface="Arial"/>
              </a:rPr>
              <a:t>any) go</a:t>
            </a:r>
            <a:r>
              <a:rPr sz="300" i="1" spc="-40" dirty="0">
                <a:latin typeface="Arial"/>
                <a:cs typeface="Arial"/>
              </a:rPr>
              <a:t> </a:t>
            </a:r>
            <a:r>
              <a:rPr sz="300" i="1" dirty="0">
                <a:latin typeface="Arial"/>
                <a:cs typeface="Arial"/>
              </a:rPr>
              <a:t>here</a:t>
            </a:r>
            <a:endParaRPr sz="300">
              <a:latin typeface="Arial"/>
              <a:cs typeface="Arial"/>
            </a:endParaRPr>
          </a:p>
          <a:p>
            <a:pPr marL="34290">
              <a:lnSpc>
                <a:spcPts val="34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actionList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27000">
              <a:lnSpc>
                <a:spcPts val="1900"/>
              </a:lnSpc>
            </a:pPr>
            <a:r>
              <a:rPr sz="1600" spc="-10" dirty="0">
                <a:latin typeface="Arial"/>
                <a:cs typeface="Arial"/>
              </a:rPr>
              <a:t>&lt;</a:t>
            </a:r>
            <a:r>
              <a:rPr sz="1600" b="1" u="heavy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serviceStateTable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</a:t>
            </a:r>
            <a:r>
              <a:rPr sz="1600" b="1" u="heavy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stateVariable</a:t>
            </a:r>
            <a:r>
              <a:rPr sz="1600" b="1" spc="-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sendEvents</a:t>
            </a:r>
            <a:r>
              <a:rPr sz="1600" spc="-5" dirty="0">
                <a:latin typeface="Arial"/>
                <a:cs typeface="Arial"/>
              </a:rPr>
              <a:t>=“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yes</a:t>
            </a:r>
            <a:r>
              <a:rPr sz="1600" spc="-5" dirty="0">
                <a:latin typeface="Arial"/>
                <a:cs typeface="Arial"/>
              </a:rPr>
              <a:t>” </a:t>
            </a:r>
            <a:r>
              <a:rPr sz="1600" i="1" dirty="0">
                <a:latin typeface="Arial"/>
                <a:cs typeface="Arial"/>
              </a:rPr>
              <a:t>xor</a:t>
            </a:r>
            <a:r>
              <a:rPr sz="1600" i="1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“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no</a:t>
            </a:r>
            <a:r>
              <a:rPr sz="1600" spc="-5" dirty="0">
                <a:latin typeface="Arial"/>
                <a:cs typeface="Arial"/>
              </a:rPr>
              <a:t>”&gt;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name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variableName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name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</a:t>
            </a:r>
            <a:r>
              <a:rPr sz="1600" b="1" u="heavy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dataType</a:t>
            </a:r>
            <a:r>
              <a:rPr sz="1600" spc="-10" dirty="0">
                <a:latin typeface="Arial"/>
                <a:cs typeface="Arial"/>
              </a:rPr>
              <a:t>&gt;</a:t>
            </a:r>
            <a:r>
              <a:rPr sz="1600" i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variable</a:t>
            </a:r>
            <a:r>
              <a:rPr sz="1600" i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600" i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datatype</a:t>
            </a:r>
            <a:r>
              <a:rPr sz="1600" spc="-10" dirty="0">
                <a:latin typeface="Arial"/>
                <a:cs typeface="Arial"/>
              </a:rPr>
              <a:t>&lt;/</a:t>
            </a:r>
            <a:r>
              <a:rPr sz="1600" b="1" u="heavy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dataType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</a:t>
            </a:r>
            <a:r>
              <a:rPr sz="1600" b="1" u="heavy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defaultValue</a:t>
            </a:r>
            <a:r>
              <a:rPr sz="1600" spc="-10" dirty="0">
                <a:latin typeface="Arial"/>
                <a:cs typeface="Arial"/>
              </a:rPr>
              <a:t>&gt;</a:t>
            </a:r>
            <a:r>
              <a:rPr sz="1600" i="1" spc="-10" dirty="0">
                <a:solidFill>
                  <a:srgbClr val="800080"/>
                </a:solidFill>
                <a:latin typeface="Arial"/>
                <a:cs typeface="Arial"/>
              </a:rPr>
              <a:t>default</a:t>
            </a:r>
            <a:r>
              <a:rPr sz="1600" i="1" spc="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800080"/>
                </a:solidFill>
                <a:latin typeface="Arial"/>
                <a:cs typeface="Arial"/>
              </a:rPr>
              <a:t>value</a:t>
            </a:r>
            <a:r>
              <a:rPr sz="1600" spc="-10" dirty="0">
                <a:latin typeface="Arial"/>
                <a:cs typeface="Arial"/>
              </a:rPr>
              <a:t>&lt;/</a:t>
            </a:r>
            <a:r>
              <a:rPr sz="1600" b="1" u="heavy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defaultValue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</a:t>
            </a:r>
            <a:r>
              <a:rPr sz="1600" b="1" u="heavy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allowedValueRange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minimum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minimum</a:t>
            </a:r>
            <a:r>
              <a:rPr sz="1600" i="1" spc="2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value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minimum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maximum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maximum</a:t>
            </a:r>
            <a:r>
              <a:rPr sz="1600" i="1" spc="2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value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maximum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step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increment</a:t>
            </a:r>
            <a:r>
              <a:rPr sz="1600" i="1" spc="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value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step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&lt;/</a:t>
            </a:r>
            <a:r>
              <a:rPr sz="1600" b="1" u="heavy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allowedValueRange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&lt;/</a:t>
            </a:r>
            <a:r>
              <a:rPr sz="1600" b="1" u="heavy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stateVariable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40"/>
              </a:spcBef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stateVariable sendEvent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300" spc="-5" dirty="0">
                <a:latin typeface="Arial"/>
                <a:cs typeface="Arial"/>
              </a:rPr>
              <a:t>=“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ye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300" spc="-5" dirty="0">
                <a:latin typeface="Arial"/>
                <a:cs typeface="Arial"/>
              </a:rPr>
              <a:t>” </a:t>
            </a:r>
            <a:r>
              <a:rPr sz="300" i="1" spc="-5" dirty="0">
                <a:latin typeface="Arial"/>
                <a:cs typeface="Arial"/>
              </a:rPr>
              <a:t>xor</a:t>
            </a:r>
            <a:r>
              <a:rPr sz="300" i="1" spc="-2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“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no</a:t>
            </a:r>
            <a:r>
              <a:rPr sz="300" spc="-5" dirty="0">
                <a:latin typeface="Arial"/>
                <a:cs typeface="Arial"/>
              </a:rPr>
              <a:t>”&gt;</a:t>
            </a:r>
            <a:endParaRPr sz="3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nam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variableName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nam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dataTyp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variable data</a:t>
            </a:r>
            <a:r>
              <a:rPr sz="300" i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300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typ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dataTyp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defaultValu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default</a:t>
            </a:r>
            <a:r>
              <a:rPr sz="300" i="1" spc="-1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value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defaultValu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allowedValueLis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allowedValu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some</a:t>
            </a:r>
            <a:r>
              <a:rPr sz="300" i="1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300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valu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allowedValu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allowedValu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some</a:t>
            </a:r>
            <a:r>
              <a:rPr sz="300" i="1" u="sng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300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valu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allowedValu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allowedValueLis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stateVariabl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ts val="340"/>
              </a:lnSpc>
            </a:pPr>
            <a:r>
              <a:rPr sz="300" i="1" spc="-5" dirty="0">
                <a:solidFill>
                  <a:srgbClr val="E7E6E6"/>
                </a:solidFill>
                <a:latin typeface="Arial"/>
                <a:cs typeface="Arial"/>
              </a:rPr>
              <a:t>Declarations </a:t>
            </a:r>
            <a:r>
              <a:rPr sz="300" i="1" dirty="0">
                <a:solidFill>
                  <a:srgbClr val="E7E6E6"/>
                </a:solidFill>
                <a:latin typeface="Arial"/>
                <a:cs typeface="Arial"/>
              </a:rPr>
              <a:t>for other state </a:t>
            </a:r>
            <a:r>
              <a:rPr sz="300" i="1" spc="-5" dirty="0">
                <a:solidFill>
                  <a:srgbClr val="E7E6E6"/>
                </a:solidFill>
                <a:latin typeface="Arial"/>
                <a:cs typeface="Arial"/>
              </a:rPr>
              <a:t>variables (if </a:t>
            </a:r>
            <a:r>
              <a:rPr sz="300" i="1" dirty="0">
                <a:solidFill>
                  <a:srgbClr val="E7E6E6"/>
                </a:solidFill>
                <a:latin typeface="Arial"/>
                <a:cs typeface="Arial"/>
              </a:rPr>
              <a:t>any) go</a:t>
            </a:r>
            <a:r>
              <a:rPr sz="300" i="1" spc="-45" dirty="0">
                <a:solidFill>
                  <a:srgbClr val="E7E6E6"/>
                </a:solidFill>
                <a:latin typeface="Arial"/>
                <a:cs typeface="Arial"/>
              </a:rPr>
              <a:t> </a:t>
            </a:r>
            <a:r>
              <a:rPr sz="300" i="1" dirty="0">
                <a:solidFill>
                  <a:srgbClr val="E7E6E6"/>
                </a:solidFill>
                <a:latin typeface="Arial"/>
                <a:cs typeface="Arial"/>
              </a:rPr>
              <a:t>here</a:t>
            </a:r>
            <a:endParaRPr sz="300">
              <a:latin typeface="Arial"/>
              <a:cs typeface="Arial"/>
            </a:endParaRPr>
          </a:p>
          <a:p>
            <a:pPr marL="127000">
              <a:lnSpc>
                <a:spcPts val="1900"/>
              </a:lnSpc>
            </a:pPr>
            <a:r>
              <a:rPr sz="1600" spc="-10" dirty="0">
                <a:latin typeface="Arial"/>
                <a:cs typeface="Arial"/>
              </a:rPr>
              <a:t>&lt;/</a:t>
            </a:r>
            <a:r>
              <a:rPr sz="1600" b="1" u="heavy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serviceStateTable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0"/>
              </a:spcBef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specVersio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dirty="0">
                <a:latin typeface="Arial"/>
                <a:cs typeface="Arial"/>
              </a:rPr>
              <a:t>&lt;</a:t>
            </a:r>
            <a:r>
              <a:rPr sz="300" b="1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majo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00" dirty="0">
                <a:latin typeface="Arial"/>
                <a:cs typeface="Arial"/>
              </a:rPr>
              <a:t>&gt;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1</a:t>
            </a:r>
            <a:r>
              <a:rPr sz="300" dirty="0">
                <a:latin typeface="Arial"/>
                <a:cs typeface="Arial"/>
              </a:rPr>
              <a:t>&lt;/</a:t>
            </a:r>
            <a:r>
              <a:rPr sz="300" b="1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majo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00" dirty="0">
                <a:latin typeface="Arial"/>
                <a:cs typeface="Arial"/>
              </a:rPr>
              <a:t>&gt;&lt;</a:t>
            </a:r>
            <a:r>
              <a:rPr sz="300" b="1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mino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00" dirty="0">
                <a:latin typeface="Arial"/>
                <a:cs typeface="Arial"/>
              </a:rPr>
              <a:t>&gt;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0</a:t>
            </a:r>
            <a:r>
              <a:rPr sz="300" dirty="0">
                <a:latin typeface="Arial"/>
                <a:cs typeface="Arial"/>
              </a:rPr>
              <a:t>&lt;/</a:t>
            </a:r>
            <a:r>
              <a:rPr sz="300" b="1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mino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00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34290">
              <a:lnSpc>
                <a:spcPts val="34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specVersio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2700">
              <a:lnSpc>
                <a:spcPts val="1900"/>
              </a:lnSpc>
            </a:pP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scpd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156" y="4278883"/>
            <a:ext cx="7844155" cy="182372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621665" marR="1668780" indent="-609600">
              <a:lnSpc>
                <a:spcPts val="3520"/>
              </a:lnSpc>
              <a:spcBef>
                <a:spcPts val="284"/>
              </a:spcBef>
              <a:tabLst>
                <a:tab pos="621665" algn="l"/>
              </a:tabLst>
            </a:pPr>
            <a:r>
              <a:rPr sz="3000" dirty="0">
                <a:solidFill>
                  <a:srgbClr val="6DC069"/>
                </a:solidFill>
                <a:latin typeface="Calibri"/>
                <a:cs typeface="Calibri"/>
              </a:rPr>
              <a:t>3	</a:t>
            </a:r>
            <a:r>
              <a:rPr sz="3000" dirty="0">
                <a:solidFill>
                  <a:srgbClr val="0D2C4D"/>
                </a:solidFill>
                <a:latin typeface="Calibri"/>
                <a:cs typeface="Calibri"/>
              </a:rPr>
              <a:t>Send actions </a:t>
            </a:r>
            <a:r>
              <a:rPr sz="3000" spc="-20" dirty="0">
                <a:solidFill>
                  <a:srgbClr val="0D2C4D"/>
                </a:solidFill>
                <a:latin typeface="Calibri"/>
                <a:cs typeface="Calibri"/>
              </a:rPr>
              <a:t>to </a:t>
            </a:r>
            <a:r>
              <a:rPr sz="3000" dirty="0">
                <a:solidFill>
                  <a:srgbClr val="0D2C4D"/>
                </a:solidFill>
                <a:latin typeface="Calibri"/>
                <a:cs typeface="Calibri"/>
              </a:rPr>
              <a:t>a </a:t>
            </a:r>
            <a:r>
              <a:rPr sz="3000" spc="-10" dirty="0">
                <a:solidFill>
                  <a:srgbClr val="0D2C4D"/>
                </a:solidFill>
                <a:latin typeface="Calibri"/>
                <a:cs typeface="Calibri"/>
              </a:rPr>
              <a:t>device </a:t>
            </a:r>
            <a:r>
              <a:rPr sz="3000" dirty="0">
                <a:solidFill>
                  <a:srgbClr val="0D2C4D"/>
                </a:solidFill>
                <a:latin typeface="Calibri"/>
                <a:cs typeface="Calibri"/>
              </a:rPr>
              <a:t>using</a:t>
            </a:r>
            <a:r>
              <a:rPr sz="3000" spc="-110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0D2C4D"/>
                </a:solidFill>
                <a:latin typeface="Calibri"/>
                <a:cs typeface="Calibri"/>
              </a:rPr>
              <a:t>SOAP  Receive </a:t>
            </a:r>
            <a:r>
              <a:rPr sz="3000" spc="-5" dirty="0">
                <a:solidFill>
                  <a:srgbClr val="0D2C4D"/>
                </a:solidFill>
                <a:latin typeface="Calibri"/>
                <a:cs typeface="Calibri"/>
              </a:rPr>
              <a:t>responses </a:t>
            </a:r>
            <a:r>
              <a:rPr sz="3000" dirty="0">
                <a:solidFill>
                  <a:srgbClr val="0D2C4D"/>
                </a:solidFill>
                <a:latin typeface="Calibri"/>
                <a:cs typeface="Calibri"/>
              </a:rPr>
              <a:t>using</a:t>
            </a:r>
            <a:r>
              <a:rPr sz="3000" spc="-50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3000" spc="-15" dirty="0">
                <a:solidFill>
                  <a:srgbClr val="0D2C4D"/>
                </a:solidFill>
                <a:latin typeface="Calibri"/>
                <a:cs typeface="Calibri"/>
              </a:rPr>
              <a:t>SOAP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spc="-20" dirty="0">
                <a:solidFill>
                  <a:srgbClr val="0D2C4D"/>
                </a:solidFill>
                <a:latin typeface="Calibri"/>
                <a:cs typeface="Calibri"/>
              </a:rPr>
              <a:t>Remote </a:t>
            </a:r>
            <a:r>
              <a:rPr sz="3000" spc="-15" dirty="0">
                <a:solidFill>
                  <a:srgbClr val="0D2C4D"/>
                </a:solidFill>
                <a:latin typeface="Calibri"/>
                <a:cs typeface="Calibri"/>
              </a:rPr>
              <a:t>procedure </a:t>
            </a:r>
            <a:r>
              <a:rPr sz="3000" spc="-10" dirty="0">
                <a:solidFill>
                  <a:srgbClr val="0D2C4D"/>
                </a:solidFill>
                <a:latin typeface="Calibri"/>
                <a:cs typeface="Calibri"/>
              </a:rPr>
              <a:t>call </a:t>
            </a:r>
            <a:r>
              <a:rPr sz="3000" dirty="0">
                <a:solidFill>
                  <a:srgbClr val="0D2C4D"/>
                </a:solidFill>
                <a:latin typeface="Calibri"/>
                <a:cs typeface="Calibri"/>
              </a:rPr>
              <a:t>mechanism based on</a:t>
            </a:r>
            <a:r>
              <a:rPr sz="3000" spc="-45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3000" spc="-90" dirty="0">
                <a:solidFill>
                  <a:srgbClr val="0D2C4D"/>
                </a:solidFill>
                <a:latin typeface="Calibri"/>
                <a:cs typeface="Calibri"/>
              </a:rPr>
              <a:t>SOAP.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4101" y="66547"/>
            <a:ext cx="62395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UPnP Phases</a:t>
            </a:r>
            <a:r>
              <a:rPr sz="5400" spc="-100" dirty="0"/>
              <a:t> </a:t>
            </a:r>
            <a:r>
              <a:rPr sz="5400" spc="-20" dirty="0"/>
              <a:t>(Control)</a:t>
            </a:r>
            <a:endParaRPr sz="5400"/>
          </a:p>
        </p:txBody>
      </p:sp>
      <p:grpSp>
        <p:nvGrpSpPr>
          <p:cNvPr id="4" name="object 4"/>
          <p:cNvGrpSpPr/>
          <p:nvPr/>
        </p:nvGrpSpPr>
        <p:grpSpPr>
          <a:xfrm>
            <a:off x="506730" y="2247900"/>
            <a:ext cx="7793990" cy="1709420"/>
            <a:chOff x="506730" y="2247900"/>
            <a:chExt cx="7793990" cy="1709420"/>
          </a:xfrm>
        </p:grpSpPr>
        <p:sp>
          <p:nvSpPr>
            <p:cNvPr id="5" name="object 5"/>
            <p:cNvSpPr/>
            <p:nvPr/>
          </p:nvSpPr>
          <p:spPr>
            <a:xfrm>
              <a:off x="506730" y="3316224"/>
              <a:ext cx="7793735" cy="6408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3930" y="2780537"/>
              <a:ext cx="7336535" cy="6408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21130" y="2247900"/>
              <a:ext cx="6879335" cy="6408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2348" y="2443988"/>
            <a:ext cx="238823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Description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Discovery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Addressing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67805" y="1724405"/>
            <a:ext cx="2232660" cy="6408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14947" y="1919732"/>
            <a:ext cx="1143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35729" y="1724405"/>
            <a:ext cx="2228850" cy="6408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81347" y="1919732"/>
            <a:ext cx="1181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Eventing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99082" y="1724405"/>
            <a:ext cx="2232660" cy="6408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47748" y="1919732"/>
            <a:ext cx="1028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3339" y="103124"/>
            <a:ext cx="615950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30" dirty="0"/>
              <a:t>Remote </a:t>
            </a:r>
            <a:r>
              <a:rPr sz="5000" spc="-25" dirty="0"/>
              <a:t>Procedure</a:t>
            </a:r>
            <a:r>
              <a:rPr sz="5000" spc="10" dirty="0"/>
              <a:t> </a:t>
            </a:r>
            <a:r>
              <a:rPr sz="5000" spc="-10" dirty="0"/>
              <a:t>Calls</a:t>
            </a:r>
            <a:endParaRPr sz="5000"/>
          </a:p>
        </p:txBody>
      </p:sp>
      <p:sp>
        <p:nvSpPr>
          <p:cNvPr id="3" name="object 3"/>
          <p:cNvSpPr txBox="1"/>
          <p:nvPr/>
        </p:nvSpPr>
        <p:spPr>
          <a:xfrm>
            <a:off x="502919" y="2328228"/>
            <a:ext cx="7877809" cy="10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POST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path </a:t>
            </a:r>
            <a:r>
              <a:rPr sz="1800" i="1" dirty="0">
                <a:solidFill>
                  <a:srgbClr val="800080"/>
                </a:solidFill>
                <a:latin typeface="Arial"/>
                <a:cs typeface="Arial"/>
              </a:rPr>
              <a:t>of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control URL</a:t>
            </a:r>
            <a:r>
              <a:rPr sz="1800" i="1" spc="-5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HTTP/1.1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45" dirty="0">
                <a:latin typeface="Arial"/>
                <a:cs typeface="Arial"/>
              </a:rPr>
              <a:t>HOST: </a:t>
            </a:r>
            <a:r>
              <a:rPr sz="1800" i="1" dirty="0">
                <a:solidFill>
                  <a:srgbClr val="800080"/>
                </a:solidFill>
                <a:latin typeface="Arial"/>
                <a:cs typeface="Arial"/>
              </a:rPr>
              <a:t>host of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control URL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port of control</a:t>
            </a:r>
            <a:r>
              <a:rPr sz="1800" i="1" spc="3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URL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CONTENT-TYPE: </a:t>
            </a:r>
            <a:r>
              <a:rPr sz="1800" spc="-5" dirty="0">
                <a:latin typeface="Arial"/>
                <a:cs typeface="Arial"/>
              </a:rPr>
              <a:t>text/xml;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charset="utf-8"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SOAPACTION</a:t>
            </a:r>
            <a:r>
              <a:rPr sz="1800" spc="-20" dirty="0">
                <a:latin typeface="Arial"/>
                <a:cs typeface="Arial"/>
              </a:rPr>
              <a:t>: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"urn:</a:t>
            </a: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schemas-upnp-org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service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serviceType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#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actionName</a:t>
            </a:r>
            <a:r>
              <a:rPr sz="1800" spc="-5" dirty="0">
                <a:latin typeface="Arial"/>
                <a:cs typeface="Arial"/>
              </a:rPr>
              <a:t>"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5186" y="2154935"/>
            <a:ext cx="8454390" cy="4162425"/>
          </a:xfrm>
          <a:custGeom>
            <a:avLst/>
            <a:gdLst/>
            <a:ahLst/>
            <a:cxnLst/>
            <a:rect l="l" t="t" r="r" b="b"/>
            <a:pathLst>
              <a:path w="8454390" h="4162425">
                <a:moveTo>
                  <a:pt x="8454390" y="4162044"/>
                </a:moveTo>
                <a:lnTo>
                  <a:pt x="8454390" y="0"/>
                </a:lnTo>
                <a:lnTo>
                  <a:pt x="0" y="0"/>
                </a:lnTo>
                <a:lnTo>
                  <a:pt x="0" y="4162044"/>
                </a:lnTo>
                <a:lnTo>
                  <a:pt x="8454390" y="4162044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740" y="1423670"/>
            <a:ext cx="7933690" cy="4698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48335"/>
                </a:solidFill>
                <a:latin typeface="Arial"/>
                <a:cs typeface="Arial"/>
              </a:rPr>
              <a:t>Based on SOAP (IETF Draft </a:t>
            </a:r>
            <a:r>
              <a:rPr sz="1800" i="1" spc="-5" dirty="0">
                <a:solidFill>
                  <a:srgbClr val="548335"/>
                </a:solidFill>
                <a:latin typeface="Arial"/>
                <a:cs typeface="Arial"/>
              </a:rPr>
              <a:t>Simple </a:t>
            </a:r>
            <a:r>
              <a:rPr sz="1800" i="1" dirty="0">
                <a:solidFill>
                  <a:srgbClr val="548335"/>
                </a:solidFill>
                <a:latin typeface="Arial"/>
                <a:cs typeface="Arial"/>
              </a:rPr>
              <a:t>Object Access</a:t>
            </a:r>
            <a:r>
              <a:rPr sz="1800" i="1" spc="-100" dirty="0">
                <a:solidFill>
                  <a:srgbClr val="548335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548335"/>
                </a:solidFill>
                <a:latin typeface="Arial"/>
                <a:cs typeface="Arial"/>
              </a:rPr>
              <a:t>Protocol)</a:t>
            </a:r>
            <a:endParaRPr sz="1800">
              <a:latin typeface="Arial"/>
              <a:cs typeface="Arial"/>
            </a:endParaRPr>
          </a:p>
          <a:p>
            <a:pPr marL="19685">
              <a:lnSpc>
                <a:spcPct val="100000"/>
              </a:lnSpc>
            </a:pPr>
            <a:r>
              <a:rPr sz="1800" i="1" dirty="0">
                <a:solidFill>
                  <a:srgbClr val="548335"/>
                </a:solidFill>
                <a:latin typeface="Arial"/>
                <a:cs typeface="Arial"/>
              </a:rPr>
              <a:t>= </a:t>
            </a:r>
            <a:r>
              <a:rPr sz="1800" i="1" spc="-5" dirty="0">
                <a:solidFill>
                  <a:srgbClr val="548335"/>
                </a:solidFill>
                <a:latin typeface="Arial"/>
                <a:cs typeface="Arial"/>
              </a:rPr>
              <a:t>XML messages using </a:t>
            </a:r>
            <a:r>
              <a:rPr sz="1800" i="1" dirty="0">
                <a:solidFill>
                  <a:srgbClr val="548335"/>
                </a:solidFill>
                <a:latin typeface="Arial"/>
                <a:cs typeface="Arial"/>
              </a:rPr>
              <a:t>HTTP</a:t>
            </a:r>
            <a:r>
              <a:rPr sz="1800" i="1" spc="-110" dirty="0">
                <a:solidFill>
                  <a:srgbClr val="548335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548335"/>
                </a:solidFill>
                <a:latin typeface="Arial"/>
                <a:cs typeface="Arial"/>
              </a:rPr>
              <a:t>headers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4254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POST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path </a:t>
            </a:r>
            <a:r>
              <a:rPr sz="1800" i="1" dirty="0">
                <a:solidFill>
                  <a:srgbClr val="800080"/>
                </a:solidFill>
                <a:latin typeface="Arial"/>
                <a:cs typeface="Arial"/>
              </a:rPr>
              <a:t>of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control URL</a:t>
            </a:r>
            <a:r>
              <a:rPr sz="1800" i="1" spc="-5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HTTP/1.1</a:t>
            </a:r>
            <a:endParaRPr sz="1800">
              <a:latin typeface="Arial"/>
              <a:cs typeface="Arial"/>
            </a:endParaRPr>
          </a:p>
          <a:p>
            <a:pPr marL="42545">
              <a:lnSpc>
                <a:spcPct val="100000"/>
              </a:lnSpc>
            </a:pPr>
            <a:r>
              <a:rPr sz="1800" spc="-45" dirty="0">
                <a:latin typeface="Arial"/>
                <a:cs typeface="Arial"/>
              </a:rPr>
              <a:t>HOST: </a:t>
            </a:r>
            <a:r>
              <a:rPr sz="1800" i="1" dirty="0">
                <a:solidFill>
                  <a:srgbClr val="800080"/>
                </a:solidFill>
                <a:latin typeface="Arial"/>
                <a:cs typeface="Arial"/>
              </a:rPr>
              <a:t>host of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control URL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port of control</a:t>
            </a:r>
            <a:r>
              <a:rPr sz="1800" i="1" spc="3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URL</a:t>
            </a:r>
            <a:endParaRPr sz="1800">
              <a:latin typeface="Arial"/>
              <a:cs typeface="Arial"/>
            </a:endParaRPr>
          </a:p>
          <a:p>
            <a:pPr marL="42545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CONTENT-TYPE: </a:t>
            </a:r>
            <a:r>
              <a:rPr sz="1800" spc="-5" dirty="0">
                <a:latin typeface="Arial"/>
                <a:cs typeface="Arial"/>
              </a:rPr>
              <a:t>text/xml;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charset="utf-8"</a:t>
            </a:r>
            <a:endParaRPr sz="1800">
              <a:latin typeface="Arial"/>
              <a:cs typeface="Arial"/>
            </a:endParaRPr>
          </a:p>
          <a:p>
            <a:pPr marL="42545">
              <a:lnSpc>
                <a:spcPct val="100000"/>
              </a:lnSpc>
            </a:pPr>
            <a:r>
              <a:rPr sz="18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SOAPACTION</a:t>
            </a:r>
            <a:r>
              <a:rPr sz="1800" spc="-20" dirty="0">
                <a:latin typeface="Arial"/>
                <a:cs typeface="Arial"/>
              </a:rPr>
              <a:t>: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"urn:</a:t>
            </a:r>
            <a:r>
              <a:rPr sz="18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schemas-upnp-org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service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serviceType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</a:t>
            </a:r>
            <a:r>
              <a:rPr sz="1800" b="1" u="heavy" spc="-5" dirty="0">
                <a:solidFill>
                  <a:srgbClr val="008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#</a:t>
            </a:r>
            <a:r>
              <a:rPr sz="1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actionName</a:t>
            </a:r>
            <a:r>
              <a:rPr sz="1800" spc="-5" dirty="0">
                <a:latin typeface="Arial"/>
                <a:cs typeface="Arial"/>
              </a:rPr>
              <a:t>"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Arial"/>
              <a:cs typeface="Arial"/>
            </a:endParaRPr>
          </a:p>
          <a:p>
            <a:pPr marL="266065" marR="1106170" indent="-2540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Envelope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xmlns: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  <a:hlinkClick r:id="rId2"/>
              </a:rPr>
              <a:t>="http://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schemas.xmlsoap.org</a:t>
            </a:r>
            <a:r>
              <a:rPr sz="1800" spc="-5" dirty="0">
                <a:latin typeface="Arial"/>
                <a:cs typeface="Arial"/>
              </a:rPr>
              <a:t>/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soap</a:t>
            </a:r>
            <a:r>
              <a:rPr sz="1800" spc="-5" dirty="0">
                <a:latin typeface="Arial"/>
                <a:cs typeface="Arial"/>
              </a:rPr>
              <a:t>/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envelope</a:t>
            </a:r>
            <a:r>
              <a:rPr sz="1800" spc="-5" dirty="0">
                <a:latin typeface="Arial"/>
                <a:cs typeface="Arial"/>
                <a:hlinkClick r:id="rId2"/>
              </a:rPr>
              <a:t>/" 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encodingStyle</a:t>
            </a:r>
            <a:r>
              <a:rPr sz="1800" spc="-5" dirty="0">
                <a:latin typeface="Arial"/>
                <a:cs typeface="Arial"/>
                <a:hlinkClick r:id="rId3"/>
              </a:rPr>
              <a:t>="http://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schemas.xmlsoap.org</a:t>
            </a:r>
            <a:r>
              <a:rPr sz="1800" spc="-5" dirty="0">
                <a:latin typeface="Arial"/>
                <a:cs typeface="Arial"/>
              </a:rPr>
              <a:t>/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soap</a:t>
            </a:r>
            <a:r>
              <a:rPr sz="1800" spc="-5" dirty="0">
                <a:latin typeface="Arial"/>
                <a:cs typeface="Arial"/>
              </a:rPr>
              <a:t>/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encoding</a:t>
            </a:r>
            <a:r>
              <a:rPr sz="1800" spc="-5" dirty="0">
                <a:latin typeface="Arial"/>
                <a:cs typeface="Arial"/>
                <a:hlinkClick r:id="rId3"/>
              </a:rPr>
              <a:t>/"&gt;</a:t>
            </a:r>
            <a:endParaRPr sz="1800">
              <a:latin typeface="Arial"/>
              <a:cs typeface="Arial"/>
            </a:endParaRPr>
          </a:p>
          <a:p>
            <a:pPr marL="139700">
              <a:lnSpc>
                <a:spcPts val="2115"/>
              </a:lnSpc>
            </a:pPr>
            <a:r>
              <a:rPr sz="1800" spc="-5" dirty="0">
                <a:latin typeface="Arial"/>
                <a:cs typeface="Arial"/>
              </a:rPr>
              <a:t>&lt;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Body</a:t>
            </a:r>
            <a:r>
              <a:rPr sz="1800" spc="-5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281940">
              <a:lnSpc>
                <a:spcPts val="2115"/>
              </a:lnSpc>
            </a:pPr>
            <a:r>
              <a:rPr sz="1800" spc="-5" dirty="0">
                <a:latin typeface="Arial"/>
                <a:cs typeface="Arial"/>
              </a:rPr>
              <a:t>&lt;</a:t>
            </a:r>
            <a:r>
              <a:rPr sz="18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actionName</a:t>
            </a:r>
            <a:r>
              <a:rPr sz="1800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xmlns:</a:t>
            </a:r>
            <a:r>
              <a:rPr sz="18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="urn:</a:t>
            </a:r>
            <a:r>
              <a:rPr sz="18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schemas-upnp-org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service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serviceType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"&gt;</a:t>
            </a:r>
            <a:endParaRPr sz="1800">
              <a:latin typeface="Arial"/>
              <a:cs typeface="Arial"/>
            </a:endParaRPr>
          </a:p>
          <a:p>
            <a:pPr marL="409575" marR="25850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</a:t>
            </a:r>
            <a:r>
              <a:rPr sz="1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argumentName</a:t>
            </a:r>
            <a:r>
              <a:rPr sz="1800" spc="-5" dirty="0">
                <a:latin typeface="Arial"/>
                <a:cs typeface="Arial"/>
              </a:rPr>
              <a:t>&gt;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in arg value</a:t>
            </a:r>
            <a:r>
              <a:rPr sz="1800" spc="-5" dirty="0">
                <a:latin typeface="Arial"/>
                <a:cs typeface="Arial"/>
              </a:rPr>
              <a:t>&lt;/</a:t>
            </a:r>
            <a:r>
              <a:rPr sz="1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argumentName</a:t>
            </a:r>
            <a:r>
              <a:rPr sz="1800" spc="-5" dirty="0">
                <a:latin typeface="Arial"/>
                <a:cs typeface="Arial"/>
              </a:rPr>
              <a:t>&gt;  </a:t>
            </a:r>
            <a:r>
              <a:rPr sz="1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other in args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and their values </a:t>
            </a:r>
            <a:r>
              <a:rPr sz="1800" i="1" dirty="0">
                <a:solidFill>
                  <a:srgbClr val="800080"/>
                </a:solidFill>
                <a:latin typeface="Arial"/>
                <a:cs typeface="Arial"/>
              </a:rPr>
              <a:t>(if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any) </a:t>
            </a:r>
            <a:r>
              <a:rPr sz="1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go</a:t>
            </a:r>
            <a:r>
              <a:rPr sz="1800" i="1" u="heavy" spc="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here</a:t>
            </a:r>
            <a:endParaRPr sz="1800">
              <a:latin typeface="Arial"/>
              <a:cs typeface="Arial"/>
            </a:endParaRPr>
          </a:p>
          <a:p>
            <a:pPr marL="28194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&lt;/</a:t>
            </a:r>
            <a:r>
              <a:rPr sz="18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actionName</a:t>
            </a:r>
            <a:r>
              <a:rPr sz="1800" spc="-5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  <a:spcBef>
                <a:spcPts val="90"/>
              </a:spcBef>
            </a:pPr>
            <a:r>
              <a:rPr sz="1800" spc="-5" dirty="0">
                <a:latin typeface="Arial"/>
                <a:cs typeface="Arial"/>
              </a:rPr>
              <a:t>&lt;/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Body</a:t>
            </a:r>
            <a:r>
              <a:rPr sz="1800" spc="-5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&lt;/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Envelope</a:t>
            </a:r>
            <a:r>
              <a:rPr sz="1800" spc="-5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393" y="1481582"/>
            <a:ext cx="33337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548335"/>
                </a:solidFill>
                <a:latin typeface="Gill Sans MT"/>
                <a:cs typeface="Gill Sans MT"/>
              </a:rPr>
              <a:t>Response </a:t>
            </a:r>
            <a:r>
              <a:rPr sz="3200" spc="-20" dirty="0">
                <a:solidFill>
                  <a:srgbClr val="548335"/>
                </a:solidFill>
                <a:latin typeface="Gill Sans MT"/>
                <a:cs typeface="Gill Sans MT"/>
              </a:rPr>
              <a:t>by </a:t>
            </a:r>
            <a:r>
              <a:rPr sz="3200" spc="-10" dirty="0">
                <a:solidFill>
                  <a:srgbClr val="548335"/>
                </a:solidFill>
                <a:latin typeface="Gill Sans MT"/>
                <a:cs typeface="Gill Sans MT"/>
              </a:rPr>
              <a:t>device: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2336165" marR="5080">
              <a:lnSpc>
                <a:spcPct val="70000"/>
              </a:lnSpc>
              <a:spcBef>
                <a:spcPts val="1755"/>
              </a:spcBef>
            </a:pPr>
            <a:r>
              <a:rPr spc="-25" dirty="0"/>
              <a:t>Remote </a:t>
            </a:r>
            <a:r>
              <a:rPr spc="-20" dirty="0"/>
              <a:t>Procedure </a:t>
            </a:r>
            <a:r>
              <a:rPr spc="-5" dirty="0"/>
              <a:t>Call  </a:t>
            </a:r>
            <a:r>
              <a:rPr spc="-15" dirty="0"/>
              <a:t>Response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dirty="0"/>
              <a:t>HTTP/1.1 </a:t>
            </a:r>
            <a:r>
              <a:rPr spc="-5" dirty="0"/>
              <a:t>200</a:t>
            </a:r>
            <a:r>
              <a:rPr spc="-15" dirty="0"/>
              <a:t> </a:t>
            </a:r>
            <a:r>
              <a:rPr dirty="0"/>
              <a:t>OK</a:t>
            </a:r>
          </a:p>
          <a:p>
            <a:pPr>
              <a:lnSpc>
                <a:spcPct val="100000"/>
              </a:lnSpc>
            </a:pPr>
            <a:r>
              <a:rPr spc="-15" dirty="0"/>
              <a:t>CONTENT-TYPE: </a:t>
            </a:r>
            <a:r>
              <a:rPr spc="-5" dirty="0"/>
              <a:t>text/xml;</a:t>
            </a:r>
            <a:r>
              <a:rPr spc="10" dirty="0"/>
              <a:t> </a:t>
            </a:r>
            <a:r>
              <a:rPr spc="-5" dirty="0"/>
              <a:t>charset="utf-8"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/>
          </a:p>
          <a:p>
            <a:pPr marL="253365" indent="-254000">
              <a:lnSpc>
                <a:spcPct val="100000"/>
              </a:lnSpc>
            </a:pPr>
            <a:r>
              <a:rPr spc="-5" dirty="0"/>
              <a:t>&lt;</a:t>
            </a:r>
            <a:r>
              <a:rPr spc="-5" dirty="0">
                <a:solidFill>
                  <a:srgbClr val="0000FF"/>
                </a:solidFill>
              </a:rPr>
              <a:t>s</a:t>
            </a:r>
            <a:r>
              <a:rPr spc="-5" dirty="0"/>
              <a:t>:</a:t>
            </a:r>
            <a:r>
              <a:rPr spc="-5" dirty="0">
                <a:solidFill>
                  <a:srgbClr val="0000FF"/>
                </a:solidFill>
              </a:rPr>
              <a:t>Envelope </a:t>
            </a:r>
            <a:r>
              <a:rPr spc="-5" dirty="0">
                <a:hlinkClick r:id="rId2"/>
              </a:rPr>
              <a:t>xmlns:s="http://</a:t>
            </a:r>
            <a:r>
              <a:rPr spc="-5" dirty="0">
                <a:solidFill>
                  <a:srgbClr val="0000FF"/>
                </a:solidFill>
                <a:hlinkClick r:id="rId2"/>
              </a:rPr>
              <a:t>schemas.xmlsoap.org</a:t>
            </a:r>
            <a:r>
              <a:rPr spc="-5" dirty="0"/>
              <a:t>/</a:t>
            </a:r>
            <a:r>
              <a:rPr spc="-5" dirty="0">
                <a:solidFill>
                  <a:srgbClr val="0000FF"/>
                </a:solidFill>
              </a:rPr>
              <a:t>soap</a:t>
            </a:r>
            <a:r>
              <a:rPr spc="-5" dirty="0"/>
              <a:t>/</a:t>
            </a:r>
            <a:r>
              <a:rPr spc="-5" dirty="0">
                <a:solidFill>
                  <a:srgbClr val="0000FF"/>
                </a:solidFill>
                <a:hlinkClick r:id="rId2"/>
              </a:rPr>
              <a:t>envelope</a:t>
            </a:r>
            <a:r>
              <a:rPr spc="-5" dirty="0"/>
              <a:t>/"  </a:t>
            </a:r>
            <a:r>
              <a:rPr spc="-5" dirty="0">
                <a:solidFill>
                  <a:srgbClr val="0000FF"/>
                </a:solidFill>
              </a:rPr>
              <a:t>s</a:t>
            </a:r>
            <a:r>
              <a:rPr spc="-5" dirty="0"/>
              <a:t>:</a:t>
            </a:r>
            <a:r>
              <a:rPr spc="-5" dirty="0">
                <a:solidFill>
                  <a:srgbClr val="0000FF"/>
                </a:solidFill>
              </a:rPr>
              <a:t>encodingStyle</a:t>
            </a:r>
            <a:r>
              <a:rPr spc="-5" dirty="0">
                <a:hlinkClick r:id="rId3"/>
              </a:rPr>
              <a:t>="http://</a:t>
            </a:r>
            <a:r>
              <a:rPr spc="-5" dirty="0">
                <a:solidFill>
                  <a:srgbClr val="0000FF"/>
                </a:solidFill>
                <a:hlinkClick r:id="rId3"/>
              </a:rPr>
              <a:t>schemas.xmlsoap.org</a:t>
            </a:r>
            <a:r>
              <a:rPr spc="-5" dirty="0"/>
              <a:t>/</a:t>
            </a:r>
            <a:r>
              <a:rPr spc="-5" dirty="0">
                <a:solidFill>
                  <a:srgbClr val="0000FF"/>
                </a:solidFill>
                <a:hlinkClick r:id="rId3"/>
              </a:rPr>
              <a:t>soap</a:t>
            </a:r>
            <a:r>
              <a:rPr spc="-5" dirty="0"/>
              <a:t>/</a:t>
            </a:r>
            <a:r>
              <a:rPr spc="-5" dirty="0">
                <a:solidFill>
                  <a:srgbClr val="0000FF"/>
                </a:solidFill>
                <a:hlinkClick r:id="rId3"/>
              </a:rPr>
              <a:t>encoding</a:t>
            </a:r>
            <a:r>
              <a:rPr spc="-5" dirty="0">
                <a:hlinkClick r:id="rId3"/>
              </a:rPr>
              <a:t>/"&gt;</a:t>
            </a:r>
          </a:p>
          <a:p>
            <a:pPr marL="127000">
              <a:lnSpc>
                <a:spcPct val="100000"/>
              </a:lnSpc>
            </a:pPr>
            <a:r>
              <a:rPr spc="-5" dirty="0"/>
              <a:t>&lt;</a:t>
            </a:r>
            <a:r>
              <a:rPr spc="-5" dirty="0">
                <a:solidFill>
                  <a:srgbClr val="0000FF"/>
                </a:solidFill>
              </a:rPr>
              <a:t>s</a:t>
            </a:r>
            <a:r>
              <a:rPr spc="-5" dirty="0"/>
              <a:t>:</a:t>
            </a:r>
            <a:r>
              <a:rPr spc="-5" dirty="0">
                <a:solidFill>
                  <a:srgbClr val="0000FF"/>
                </a:solidFill>
              </a:rPr>
              <a:t>Body</a:t>
            </a:r>
            <a:r>
              <a:rPr spc="-5" dirty="0"/>
              <a:t>&gt;</a:t>
            </a:r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 marL="127000">
              <a:lnSpc>
                <a:spcPct val="100000"/>
              </a:lnSpc>
              <a:spcBef>
                <a:spcPts val="1600"/>
              </a:spcBef>
            </a:pPr>
            <a:r>
              <a:rPr spc="-5" dirty="0"/>
              <a:t>&lt;/</a:t>
            </a:r>
            <a:r>
              <a:rPr spc="-5" dirty="0">
                <a:solidFill>
                  <a:srgbClr val="0000FF"/>
                </a:solidFill>
              </a:rPr>
              <a:t>s</a:t>
            </a:r>
            <a:r>
              <a:rPr spc="-5" dirty="0"/>
              <a:t>:</a:t>
            </a:r>
            <a:r>
              <a:rPr spc="-5" dirty="0">
                <a:solidFill>
                  <a:srgbClr val="0000FF"/>
                </a:solidFill>
              </a:rPr>
              <a:t>Body</a:t>
            </a:r>
            <a:r>
              <a:rPr spc="-5" dirty="0"/>
              <a:t>&gt;</a:t>
            </a:r>
          </a:p>
          <a:p>
            <a:pPr>
              <a:lnSpc>
                <a:spcPct val="100000"/>
              </a:lnSpc>
            </a:pPr>
            <a:r>
              <a:rPr spc="-5" dirty="0"/>
              <a:t>&lt;/</a:t>
            </a:r>
            <a:r>
              <a:rPr spc="-5" dirty="0">
                <a:solidFill>
                  <a:srgbClr val="0000FF"/>
                </a:solidFill>
              </a:rPr>
              <a:t>s</a:t>
            </a:r>
            <a:r>
              <a:rPr spc="-5" dirty="0"/>
              <a:t>:</a:t>
            </a:r>
            <a:r>
              <a:rPr spc="-5" dirty="0">
                <a:solidFill>
                  <a:srgbClr val="0000FF"/>
                </a:solidFill>
              </a:rPr>
              <a:t>Envelope</a:t>
            </a:r>
            <a:r>
              <a:rPr spc="-5" dirty="0"/>
              <a:t>&gt;</a:t>
            </a:r>
          </a:p>
        </p:txBody>
      </p:sp>
      <p:sp>
        <p:nvSpPr>
          <p:cNvPr id="5" name="object 5"/>
          <p:cNvSpPr/>
          <p:nvPr/>
        </p:nvSpPr>
        <p:spPr>
          <a:xfrm>
            <a:off x="408431" y="2243327"/>
            <a:ext cx="8455660" cy="3888104"/>
          </a:xfrm>
          <a:custGeom>
            <a:avLst/>
            <a:gdLst/>
            <a:ahLst/>
            <a:cxnLst/>
            <a:rect l="l" t="t" r="r" b="b"/>
            <a:pathLst>
              <a:path w="8455660" h="3888104">
                <a:moveTo>
                  <a:pt x="8455152" y="3887724"/>
                </a:moveTo>
                <a:lnTo>
                  <a:pt x="8455152" y="0"/>
                </a:lnTo>
                <a:lnTo>
                  <a:pt x="0" y="0"/>
                </a:lnTo>
                <a:lnTo>
                  <a:pt x="0" y="3887724"/>
                </a:lnTo>
                <a:lnTo>
                  <a:pt x="8455152" y="3887724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4227" y="2383028"/>
            <a:ext cx="6831965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HTTP/1.1 </a:t>
            </a:r>
            <a:r>
              <a:rPr sz="1800" spc="-5" dirty="0">
                <a:latin typeface="Arial"/>
                <a:cs typeface="Arial"/>
              </a:rPr>
              <a:t>200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OK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CONTENT-TYPE: </a:t>
            </a:r>
            <a:r>
              <a:rPr sz="1800" spc="-5" dirty="0">
                <a:latin typeface="Arial"/>
                <a:cs typeface="Arial"/>
              </a:rPr>
              <a:t>text/xml;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charset="utf-8"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266065" marR="5080" indent="-2540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Envelope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  <a:hlinkClick r:id="rId2"/>
              </a:rPr>
              <a:t>xmlns:s="http://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schemas.xmlsoap.org</a:t>
            </a:r>
            <a:r>
              <a:rPr sz="1800" spc="-5" dirty="0">
                <a:latin typeface="Arial"/>
                <a:cs typeface="Arial"/>
              </a:rPr>
              <a:t>/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soap</a:t>
            </a:r>
            <a:r>
              <a:rPr sz="1800" spc="-5" dirty="0">
                <a:latin typeface="Arial"/>
                <a:cs typeface="Arial"/>
              </a:rPr>
              <a:t>/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envelope</a:t>
            </a:r>
            <a:r>
              <a:rPr sz="1800" spc="-5" dirty="0">
                <a:latin typeface="Arial"/>
                <a:cs typeface="Arial"/>
              </a:rPr>
              <a:t>/" 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encodingStyle</a:t>
            </a:r>
            <a:r>
              <a:rPr sz="1800" spc="-5" dirty="0">
                <a:latin typeface="Arial"/>
                <a:cs typeface="Arial"/>
                <a:hlinkClick r:id="rId3"/>
              </a:rPr>
              <a:t>="http://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schemas.xmlsoap.org</a:t>
            </a:r>
            <a:r>
              <a:rPr sz="1800" spc="-5" dirty="0">
                <a:latin typeface="Arial"/>
                <a:cs typeface="Arial"/>
              </a:rPr>
              <a:t>/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soap</a:t>
            </a:r>
            <a:r>
              <a:rPr sz="1800" spc="-5" dirty="0">
                <a:latin typeface="Arial"/>
                <a:cs typeface="Arial"/>
              </a:rPr>
              <a:t>/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encoding</a:t>
            </a:r>
            <a:r>
              <a:rPr sz="1800" spc="-5" dirty="0">
                <a:latin typeface="Arial"/>
                <a:cs typeface="Arial"/>
                <a:hlinkClick r:id="rId3"/>
              </a:rPr>
              <a:t>/"&gt;</a:t>
            </a:r>
            <a:endParaRPr sz="1800">
              <a:latin typeface="Arial"/>
              <a:cs typeface="Arial"/>
            </a:endParaRPr>
          </a:p>
          <a:p>
            <a:pPr marL="139700">
              <a:lnSpc>
                <a:spcPts val="2125"/>
              </a:lnSpc>
            </a:pPr>
            <a:r>
              <a:rPr sz="1800" spc="-5" dirty="0">
                <a:latin typeface="Arial"/>
                <a:cs typeface="Arial"/>
              </a:rPr>
              <a:t>&lt;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Body</a:t>
            </a:r>
            <a:r>
              <a:rPr sz="1800" spc="-5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247650">
              <a:lnSpc>
                <a:spcPts val="2125"/>
              </a:lnSpc>
            </a:pPr>
            <a:r>
              <a:rPr sz="1800" spc="-5" dirty="0">
                <a:latin typeface="Arial"/>
                <a:cs typeface="Arial"/>
              </a:rPr>
              <a:t>&lt;</a:t>
            </a:r>
            <a:r>
              <a:rPr sz="18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actionName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Response</a:t>
            </a:r>
            <a:endParaRPr sz="1800">
              <a:latin typeface="Arial"/>
              <a:cs typeface="Arial"/>
            </a:endParaRPr>
          </a:p>
          <a:p>
            <a:pPr marL="502284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xmlns:</a:t>
            </a:r>
            <a:r>
              <a:rPr sz="18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="urn:</a:t>
            </a:r>
            <a:r>
              <a:rPr sz="18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schemas-upnp-org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service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serviceType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"&gt;</a:t>
            </a:r>
            <a:endParaRPr sz="1800">
              <a:latin typeface="Arial"/>
              <a:cs typeface="Arial"/>
            </a:endParaRPr>
          </a:p>
          <a:p>
            <a:pPr marL="375285" marR="13785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</a:t>
            </a:r>
            <a:r>
              <a:rPr sz="1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argumentName</a:t>
            </a:r>
            <a:r>
              <a:rPr sz="1800" spc="-5" dirty="0">
                <a:latin typeface="Arial"/>
                <a:cs typeface="Arial"/>
              </a:rPr>
              <a:t>&gt;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out arg value</a:t>
            </a:r>
            <a:r>
              <a:rPr sz="1800" spc="-5" dirty="0">
                <a:latin typeface="Arial"/>
                <a:cs typeface="Arial"/>
              </a:rPr>
              <a:t>&lt;/</a:t>
            </a:r>
            <a:r>
              <a:rPr sz="1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argumentName</a:t>
            </a:r>
            <a:r>
              <a:rPr sz="1800" spc="-5" dirty="0">
                <a:latin typeface="Arial"/>
                <a:cs typeface="Arial"/>
              </a:rPr>
              <a:t>&gt;  </a:t>
            </a:r>
            <a:r>
              <a:rPr sz="1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other out args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and their values </a:t>
            </a:r>
            <a:r>
              <a:rPr sz="1800" i="1" dirty="0">
                <a:solidFill>
                  <a:srgbClr val="800080"/>
                </a:solidFill>
                <a:latin typeface="Arial"/>
                <a:cs typeface="Arial"/>
              </a:rPr>
              <a:t>(if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any) </a:t>
            </a:r>
            <a:r>
              <a:rPr sz="1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go</a:t>
            </a:r>
            <a:r>
              <a:rPr sz="1800" i="1" u="heavy" spc="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here</a:t>
            </a:r>
            <a:endParaRPr sz="1800">
              <a:latin typeface="Arial"/>
              <a:cs typeface="Arial"/>
            </a:endParaRPr>
          </a:p>
          <a:p>
            <a:pPr marL="24765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&lt;/</a:t>
            </a:r>
            <a:r>
              <a:rPr sz="18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actionName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Response</a:t>
            </a:r>
            <a:r>
              <a:rPr sz="1800" spc="-5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  <a:spcBef>
                <a:spcPts val="75"/>
              </a:spcBef>
            </a:pPr>
            <a:r>
              <a:rPr sz="1800" spc="-5" dirty="0">
                <a:latin typeface="Arial"/>
                <a:cs typeface="Arial"/>
              </a:rPr>
              <a:t>&lt;/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Body</a:t>
            </a:r>
            <a:r>
              <a:rPr sz="1800" spc="-5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&lt;/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Envelope</a:t>
            </a:r>
            <a:r>
              <a:rPr sz="1800" spc="-5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1A8B5E-C97E-4F26-95B7-4028D5D0666C}"/>
              </a:ext>
            </a:extLst>
          </p:cNvPr>
          <p:cNvSpPr txBox="1"/>
          <p:nvPr/>
        </p:nvSpPr>
        <p:spPr>
          <a:xfrm>
            <a:off x="4419600" y="1905000"/>
            <a:ext cx="393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It’s always 200 ok, even if it has an error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156" y="4214876"/>
            <a:ext cx="154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6DC069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603" y="4193992"/>
            <a:ext cx="7550150" cy="87439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Control points can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subscribe </a:t>
            </a:r>
            <a:r>
              <a:rPr sz="2000" spc="-15" dirty="0">
                <a:solidFill>
                  <a:srgbClr val="0D2C4D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events from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a certain</a:t>
            </a:r>
            <a:r>
              <a:rPr sz="2000" spc="114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device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80"/>
              </a:lnSpc>
              <a:spcBef>
                <a:spcPts val="165"/>
              </a:spcBef>
            </a:pPr>
            <a:r>
              <a:rPr sz="2000" spc="-20" dirty="0">
                <a:solidFill>
                  <a:srgbClr val="0D2C4D"/>
                </a:solidFill>
                <a:latin typeface="Calibri"/>
                <a:cs typeface="Calibri"/>
              </a:rPr>
              <a:t>Events </a:t>
            </a: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are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send </a:t>
            </a: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by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device </a:t>
            </a:r>
            <a:r>
              <a:rPr sz="2000" spc="-15" dirty="0">
                <a:solidFill>
                  <a:srgbClr val="0D2C4D"/>
                </a:solidFill>
                <a:latin typeface="Calibri"/>
                <a:cs typeface="Calibri"/>
              </a:rPr>
              <a:t>to control </a:t>
            </a: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point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when a </a:t>
            </a:r>
            <a:r>
              <a:rPr sz="2000" spc="-20" dirty="0">
                <a:solidFill>
                  <a:srgbClr val="0D2C4D"/>
                </a:solidFill>
                <a:latin typeface="Calibri"/>
                <a:cs typeface="Calibri"/>
              </a:rPr>
              <a:t>state </a:t>
            </a: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variable</a:t>
            </a:r>
            <a:r>
              <a:rPr sz="2000" spc="229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changes.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1980"/>
              </a:lnSpc>
            </a:pPr>
            <a:r>
              <a:rPr sz="2000" dirty="0">
                <a:solidFill>
                  <a:srgbClr val="0D2C4D"/>
                </a:solidFill>
                <a:latin typeface="Calibri"/>
                <a:cs typeface="Calibri"/>
              </a:rPr>
              <a:t>E.g. </a:t>
            </a: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ContainerUpdateID, </a:t>
            </a:r>
            <a:r>
              <a:rPr sz="2000" spc="-20" dirty="0">
                <a:solidFill>
                  <a:srgbClr val="0D2C4D"/>
                </a:solidFill>
                <a:latin typeface="Calibri"/>
                <a:cs typeface="Calibri"/>
              </a:rPr>
              <a:t>Volume</a:t>
            </a:r>
            <a:r>
              <a:rPr sz="2000" spc="10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(LastChange)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003" y="5367491"/>
            <a:ext cx="5930900" cy="67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</a:pP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GENA ‐ IETF </a:t>
            </a:r>
            <a:r>
              <a:rPr sz="2000" spc="-15" dirty="0">
                <a:solidFill>
                  <a:srgbClr val="0D2C4D"/>
                </a:solidFill>
                <a:latin typeface="Calibri"/>
                <a:cs typeface="Calibri"/>
              </a:rPr>
              <a:t>Draft </a:t>
            </a: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General </a:t>
            </a:r>
            <a:r>
              <a:rPr sz="2000" spc="-20" dirty="0">
                <a:solidFill>
                  <a:srgbClr val="0D2C4D"/>
                </a:solidFill>
                <a:latin typeface="Calibri"/>
                <a:cs typeface="Calibri"/>
              </a:rPr>
              <a:t>Event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Notification </a:t>
            </a: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Architecture 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Message </a:t>
            </a:r>
            <a:r>
              <a:rPr sz="2000" spc="-15" dirty="0">
                <a:solidFill>
                  <a:srgbClr val="0D2C4D"/>
                </a:solidFill>
                <a:latin typeface="Calibri"/>
                <a:cs typeface="Calibri"/>
              </a:rPr>
              <a:t>over </a:t>
            </a:r>
            <a:r>
              <a:rPr sz="2000" dirty="0">
                <a:solidFill>
                  <a:srgbClr val="0D2C4D"/>
                </a:solidFill>
                <a:latin typeface="Calibri"/>
                <a:cs typeface="Calibri"/>
              </a:rPr>
              <a:t>HTTP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via </a:t>
            </a:r>
            <a:r>
              <a:rPr sz="2000" spc="-75" dirty="0">
                <a:solidFill>
                  <a:srgbClr val="0D2C4D"/>
                </a:solidFill>
                <a:latin typeface="Calibri"/>
                <a:cs typeface="Calibri"/>
              </a:rPr>
              <a:t>TCP,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but also via UDP</a:t>
            </a:r>
            <a:r>
              <a:rPr sz="2000" spc="155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multicast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4101" y="103886"/>
            <a:ext cx="608139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UPnP Phases</a:t>
            </a:r>
            <a:r>
              <a:rPr sz="5000" spc="-20" dirty="0"/>
              <a:t> </a:t>
            </a:r>
            <a:r>
              <a:rPr sz="5000" spc="-30" dirty="0"/>
              <a:t>(Eventing)</a:t>
            </a:r>
            <a:endParaRPr sz="5000"/>
          </a:p>
        </p:txBody>
      </p:sp>
      <p:grpSp>
        <p:nvGrpSpPr>
          <p:cNvPr id="6" name="object 6"/>
          <p:cNvGrpSpPr/>
          <p:nvPr/>
        </p:nvGrpSpPr>
        <p:grpSpPr>
          <a:xfrm>
            <a:off x="506730" y="2247900"/>
            <a:ext cx="7793990" cy="1709420"/>
            <a:chOff x="506730" y="2247900"/>
            <a:chExt cx="7793990" cy="1709420"/>
          </a:xfrm>
        </p:grpSpPr>
        <p:sp>
          <p:nvSpPr>
            <p:cNvPr id="7" name="object 7"/>
            <p:cNvSpPr/>
            <p:nvPr/>
          </p:nvSpPr>
          <p:spPr>
            <a:xfrm>
              <a:off x="506730" y="3316224"/>
              <a:ext cx="7793735" cy="6408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3930" y="2780537"/>
              <a:ext cx="7336535" cy="6408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21130" y="2247900"/>
              <a:ext cx="6879335" cy="6408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2348" y="2443988"/>
            <a:ext cx="238823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Description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Discovery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Addressing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67805" y="1724405"/>
            <a:ext cx="2232660" cy="6408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14947" y="1919732"/>
            <a:ext cx="1143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35729" y="1724405"/>
            <a:ext cx="2228850" cy="6408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81347" y="1919732"/>
            <a:ext cx="1181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Eventing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99082" y="1724405"/>
            <a:ext cx="2232660" cy="6408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47748" y="1919732"/>
            <a:ext cx="1028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1662-57F6-4CB7-88A0-616E38A7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F795B-6BBF-436B-8420-6836DA584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7" y="2417383"/>
            <a:ext cx="6806565" cy="3877985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GENA stands for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General Event Notification Architecture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GENA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Base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defines an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HTTP"/>
              </a:rPr>
              <a:t>HTTP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notification architecture that transmits notifications between HTTP resources. An HTTP resource could be any object which might need to send or receive a notification, for example a distribution list, buddy list, print job, etc. It was defined in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Internet-Draft"/>
              </a:rPr>
              <a:t>Internet-Draft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draft-cohen-gena-p-base-01.txt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(now expired).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200" b="1" dirty="0"/>
              <a:t>Alexandre </a:t>
            </a:r>
            <a:r>
              <a:rPr lang="en-US" sz="1200" b="1" dirty="0" err="1"/>
              <a:t>VERDET:</a:t>
            </a:r>
            <a:r>
              <a:rPr lang="en-US" sz="1200" dirty="0" err="1"/>
              <a:t>Con</a:t>
            </a:r>
            <a:r>
              <a:rPr lang="en-US" sz="1200" dirty="0"/>
              <a:t> : it is not very energy effective</a:t>
            </a:r>
          </a:p>
          <a:p>
            <a:r>
              <a:rPr lang="en-US" sz="1200" b="1" dirty="0" err="1"/>
              <a:t>girard:</a:t>
            </a:r>
            <a:r>
              <a:rPr lang="en-US" sz="1200" dirty="0" err="1"/>
              <a:t>it</a:t>
            </a:r>
            <a:r>
              <a:rPr lang="en-US" sz="1200" dirty="0"/>
              <a:t> is insecure</a:t>
            </a:r>
          </a:p>
          <a:p>
            <a:r>
              <a:rPr lang="en-US" sz="1200" b="1" dirty="0"/>
              <a:t>Jehad </a:t>
            </a:r>
            <a:r>
              <a:rPr lang="en-US" sz="1200" b="1" dirty="0" err="1"/>
              <a:t>Melad:</a:t>
            </a:r>
            <a:r>
              <a:rPr lang="en-US" sz="1200" dirty="0" err="1"/>
              <a:t>using</a:t>
            </a:r>
            <a:r>
              <a:rPr lang="en-US" sz="1200" dirty="0"/>
              <a:t> SOAP maybe can be a disadvantage</a:t>
            </a:r>
          </a:p>
          <a:p>
            <a:r>
              <a:rPr lang="en-US" sz="1200" b="1" dirty="0"/>
              <a:t>Cédric </a:t>
            </a:r>
            <a:r>
              <a:rPr lang="en-US" sz="1200" b="1" dirty="0" err="1"/>
              <a:t>Gormond:</a:t>
            </a:r>
            <a:r>
              <a:rPr lang="en-US" sz="1200" dirty="0" err="1"/>
              <a:t>Pro</a:t>
            </a:r>
            <a:r>
              <a:rPr lang="en-US" sz="1200" dirty="0"/>
              <a:t> : </a:t>
            </a:r>
            <a:r>
              <a:rPr lang="en-US" sz="1200" dirty="0" err="1"/>
              <a:t>Upnp</a:t>
            </a:r>
            <a:r>
              <a:rPr lang="en-US" sz="1200" dirty="0"/>
              <a:t> is a great architecture for home devices and networks.</a:t>
            </a:r>
          </a:p>
          <a:p>
            <a:r>
              <a:rPr lang="en-US" sz="1200" b="1" dirty="0" err="1"/>
              <a:t>dhayananth:</a:t>
            </a:r>
            <a:r>
              <a:rPr lang="en-US" sz="1200" dirty="0" err="1"/>
              <a:t>SOAP</a:t>
            </a:r>
            <a:r>
              <a:rPr lang="en-US" sz="1200" dirty="0"/>
              <a:t> based would be disadvantages. because we implementation would be difficult. also XML is less convenient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8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118" y="3849237"/>
            <a:ext cx="7976234" cy="201358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3200" spc="-10" dirty="0">
                <a:solidFill>
                  <a:srgbClr val="0D2D4A"/>
                </a:solidFill>
                <a:latin typeface="Calibri"/>
                <a:cs typeface="Calibri"/>
              </a:rPr>
              <a:t>Control </a:t>
            </a:r>
            <a:r>
              <a:rPr sz="3200" spc="-5" dirty="0">
                <a:solidFill>
                  <a:srgbClr val="0D2D4A"/>
                </a:solidFill>
                <a:latin typeface="Calibri"/>
                <a:cs typeface="Calibri"/>
              </a:rPr>
              <a:t>points </a:t>
            </a:r>
            <a:r>
              <a:rPr sz="3200" spc="-10" dirty="0">
                <a:solidFill>
                  <a:srgbClr val="0D2D4A"/>
                </a:solidFill>
                <a:latin typeface="Calibri"/>
                <a:cs typeface="Calibri"/>
              </a:rPr>
              <a:t>subscribe </a:t>
            </a:r>
            <a:r>
              <a:rPr sz="3200" spc="-5" dirty="0">
                <a:solidFill>
                  <a:srgbClr val="0D2D4A"/>
                </a:solidFill>
                <a:latin typeface="Calibri"/>
                <a:cs typeface="Calibri"/>
              </a:rPr>
              <a:t>per </a:t>
            </a:r>
            <a:r>
              <a:rPr sz="3200" spc="-10" dirty="0">
                <a:solidFill>
                  <a:srgbClr val="0D2D4A"/>
                </a:solidFill>
                <a:latin typeface="Calibri"/>
                <a:cs typeface="Calibri"/>
              </a:rPr>
              <a:t>Service </a:t>
            </a:r>
            <a:r>
              <a:rPr sz="3200" spc="-5" dirty="0">
                <a:solidFill>
                  <a:srgbClr val="0D2D4A"/>
                </a:solidFill>
                <a:latin typeface="Calibri"/>
                <a:cs typeface="Calibri"/>
              </a:rPr>
              <a:t>and</a:t>
            </a:r>
            <a:r>
              <a:rPr sz="3200" spc="195" dirty="0">
                <a:solidFill>
                  <a:srgbClr val="0D2D4A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D2D4A"/>
                </a:solidFill>
                <a:latin typeface="Calibri"/>
                <a:cs typeface="Calibri"/>
              </a:rPr>
              <a:t>Device.</a:t>
            </a:r>
            <a:endParaRPr sz="3200">
              <a:latin typeface="Calibri"/>
              <a:cs typeface="Calibri"/>
            </a:endParaRPr>
          </a:p>
          <a:p>
            <a:pPr marL="354965" marR="106045" indent="-342900">
              <a:lnSpc>
                <a:spcPts val="2450"/>
              </a:lnSpc>
              <a:spcBef>
                <a:spcPts val="625"/>
              </a:spcBef>
              <a:buClr>
                <a:srgbClr val="6DC06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D2D4A"/>
                </a:solidFill>
                <a:latin typeface="Calibri"/>
                <a:cs typeface="Calibri"/>
              </a:rPr>
              <a:t>Control point </a:t>
            </a:r>
            <a:r>
              <a:rPr sz="2400" dirty="0">
                <a:solidFill>
                  <a:srgbClr val="0D2D4A"/>
                </a:solidFill>
                <a:latin typeface="Calibri"/>
                <a:cs typeface="Calibri"/>
              </a:rPr>
              <a:t>is in </a:t>
            </a:r>
            <a:r>
              <a:rPr sz="2400" spc="-5" dirty="0">
                <a:solidFill>
                  <a:srgbClr val="0D2D4A"/>
                </a:solidFill>
                <a:latin typeface="Calibri"/>
                <a:cs typeface="Calibri"/>
              </a:rPr>
              <a:t>control for </a:t>
            </a:r>
            <a:r>
              <a:rPr sz="2400" dirty="0">
                <a:solidFill>
                  <a:srgbClr val="0D2D4A"/>
                </a:solidFill>
                <a:latin typeface="Calibri"/>
                <a:cs typeface="Calibri"/>
              </a:rPr>
              <a:t>which </a:t>
            </a:r>
            <a:r>
              <a:rPr sz="2400" spc="-5" dirty="0">
                <a:solidFill>
                  <a:srgbClr val="0D2D4A"/>
                </a:solidFill>
                <a:latin typeface="Calibri"/>
                <a:cs typeface="Calibri"/>
              </a:rPr>
              <a:t>service </a:t>
            </a:r>
            <a:r>
              <a:rPr sz="2400" dirty="0">
                <a:solidFill>
                  <a:srgbClr val="0D2D4A"/>
                </a:solidFill>
                <a:latin typeface="Calibri"/>
                <a:cs typeface="Calibri"/>
              </a:rPr>
              <a:t>it will receive </a:t>
            </a:r>
            <a:r>
              <a:rPr sz="2400" spc="-5" dirty="0">
                <a:solidFill>
                  <a:srgbClr val="0D2D4A"/>
                </a:solidFill>
                <a:latin typeface="Calibri"/>
                <a:cs typeface="Calibri"/>
              </a:rPr>
              <a:t>the  notifications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5"/>
              </a:spcBef>
              <a:buClr>
                <a:srgbClr val="6DC06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D2D4A"/>
                </a:solidFill>
                <a:latin typeface="Calibri"/>
                <a:cs typeface="Calibri"/>
              </a:rPr>
              <a:t>All </a:t>
            </a:r>
            <a:r>
              <a:rPr sz="2400" spc="-5" dirty="0">
                <a:solidFill>
                  <a:srgbClr val="0D2D4A"/>
                </a:solidFill>
                <a:latin typeface="Calibri"/>
                <a:cs typeface="Calibri"/>
              </a:rPr>
              <a:t>notifications per service </a:t>
            </a:r>
            <a:r>
              <a:rPr sz="2400" dirty="0">
                <a:solidFill>
                  <a:srgbClr val="0D2D4A"/>
                </a:solidFill>
                <a:latin typeface="Calibri"/>
                <a:cs typeface="Calibri"/>
              </a:rPr>
              <a:t>will </a:t>
            </a:r>
            <a:r>
              <a:rPr sz="2400" spc="-5" dirty="0">
                <a:solidFill>
                  <a:srgbClr val="0D2D4A"/>
                </a:solidFill>
                <a:latin typeface="Calibri"/>
                <a:cs typeface="Calibri"/>
              </a:rPr>
              <a:t>be</a:t>
            </a:r>
            <a:r>
              <a:rPr sz="2400" spc="-20" dirty="0">
                <a:solidFill>
                  <a:srgbClr val="0D2D4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2D4A"/>
                </a:solidFill>
                <a:latin typeface="Calibri"/>
                <a:cs typeface="Calibri"/>
              </a:rPr>
              <a:t>received.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0"/>
              </a:spcBef>
              <a:buClr>
                <a:srgbClr val="6DC06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D2D4A"/>
                </a:solidFill>
                <a:latin typeface="Calibri"/>
                <a:cs typeface="Calibri"/>
              </a:rPr>
              <a:t>Have to </a:t>
            </a:r>
            <a:r>
              <a:rPr sz="2400" spc="-5" dirty="0">
                <a:solidFill>
                  <a:srgbClr val="0D2D4A"/>
                </a:solidFill>
                <a:latin typeface="Calibri"/>
                <a:cs typeface="Calibri"/>
              </a:rPr>
              <a:t>re‐subscribe before TIMEOUT</a:t>
            </a:r>
            <a:r>
              <a:rPr sz="2400" spc="30" dirty="0">
                <a:solidFill>
                  <a:srgbClr val="0D2D4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2D4A"/>
                </a:solidFill>
                <a:latin typeface="Calibri"/>
                <a:cs typeface="Calibri"/>
              </a:rPr>
              <a:t>elapses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3339" y="65785"/>
            <a:ext cx="48418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GENA ‐</a:t>
            </a:r>
            <a:r>
              <a:rPr sz="5400" spc="-90" dirty="0"/>
              <a:t> </a:t>
            </a:r>
            <a:r>
              <a:rPr sz="5400" spc="-5" dirty="0"/>
              <a:t>Subscribe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515873" y="1819212"/>
            <a:ext cx="3886200" cy="53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SUBSCRIBE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publisher path</a:t>
            </a:r>
            <a:r>
              <a:rPr sz="1800" i="1" spc="-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HTTP/1.1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45" dirty="0">
                <a:latin typeface="Arial"/>
                <a:cs typeface="Arial"/>
              </a:rPr>
              <a:t>HOST: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publisher host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publisher</a:t>
            </a:r>
            <a:r>
              <a:rPr sz="1800" i="1" spc="2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800080"/>
                </a:solidFill>
                <a:latin typeface="Arial"/>
                <a:cs typeface="Arial"/>
              </a:rPr>
              <a:t>port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377" y="1645157"/>
            <a:ext cx="8455660" cy="196532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63830" rIns="0" bIns="0" rtlCol="0">
            <a:spAutoFit/>
          </a:bodyPr>
          <a:lstStyle/>
          <a:p>
            <a:pPr marL="127635" marR="4403090" indent="29845">
              <a:lnSpc>
                <a:spcPct val="95700"/>
              </a:lnSpc>
              <a:spcBef>
                <a:spcPts val="1290"/>
              </a:spcBef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SUBSCRIBE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publisher path </a:t>
            </a:r>
            <a:r>
              <a:rPr sz="1800" spc="-5" dirty="0">
                <a:latin typeface="Arial"/>
                <a:cs typeface="Arial"/>
              </a:rPr>
              <a:t>HTTP/1.1  </a:t>
            </a:r>
            <a:r>
              <a:rPr sz="1800" spc="-45" dirty="0">
                <a:latin typeface="Arial"/>
                <a:cs typeface="Arial"/>
              </a:rPr>
              <a:t>HOST: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publisher host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publisher </a:t>
            </a:r>
            <a:r>
              <a:rPr sz="1800" i="1" dirty="0">
                <a:solidFill>
                  <a:srgbClr val="800080"/>
                </a:solidFill>
                <a:latin typeface="Arial"/>
                <a:cs typeface="Arial"/>
              </a:rPr>
              <a:t>port 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CALLBACK</a:t>
            </a:r>
            <a:r>
              <a:rPr sz="1800" spc="-5" dirty="0">
                <a:latin typeface="Arial"/>
                <a:cs typeface="Arial"/>
              </a:rPr>
              <a:t>: &lt;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delivery</a:t>
            </a:r>
            <a:r>
              <a:rPr sz="1800" i="1" spc="-1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URL</a:t>
            </a:r>
            <a:r>
              <a:rPr sz="1800" spc="-5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27635">
              <a:lnSpc>
                <a:spcPct val="100000"/>
              </a:lnSpc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NT</a:t>
            </a:r>
            <a:r>
              <a:rPr sz="1800" spc="-5" dirty="0">
                <a:latin typeface="Arial"/>
                <a:cs typeface="Arial"/>
              </a:rPr>
              <a:t>: </a:t>
            </a:r>
            <a:r>
              <a:rPr sz="18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upnp:event</a:t>
            </a:r>
            <a:endParaRPr sz="1800">
              <a:latin typeface="Arial"/>
              <a:cs typeface="Arial"/>
            </a:endParaRPr>
          </a:p>
          <a:p>
            <a:pPr marL="127635">
              <a:lnSpc>
                <a:spcPct val="100000"/>
              </a:lnSpc>
            </a:pPr>
            <a:r>
              <a:rPr sz="1800" spc="-25" dirty="0">
                <a:latin typeface="Arial"/>
                <a:cs typeface="Arial"/>
              </a:rPr>
              <a:t>TIMEOUT: </a:t>
            </a:r>
            <a:r>
              <a:rPr sz="1800" spc="-5" dirty="0">
                <a:latin typeface="Arial"/>
                <a:cs typeface="Arial"/>
              </a:rPr>
              <a:t>Second-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requested subscription</a:t>
            </a:r>
            <a:r>
              <a:rPr sz="1800" i="1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duration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3339" y="65785"/>
            <a:ext cx="53047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UPnP</a:t>
            </a:r>
            <a:r>
              <a:rPr sz="5400" spc="-105" dirty="0"/>
              <a:t> </a:t>
            </a:r>
            <a:r>
              <a:rPr sz="5400" spc="-5" dirty="0"/>
              <a:t>Functionality</a:t>
            </a:r>
            <a:endParaRPr sz="5400"/>
          </a:p>
        </p:txBody>
      </p:sp>
      <p:grpSp>
        <p:nvGrpSpPr>
          <p:cNvPr id="3" name="object 3"/>
          <p:cNvGrpSpPr/>
          <p:nvPr/>
        </p:nvGrpSpPr>
        <p:grpSpPr>
          <a:xfrm>
            <a:off x="657605" y="1643633"/>
            <a:ext cx="3386454" cy="454659"/>
            <a:chOff x="657605" y="1643633"/>
            <a:chExt cx="3386454" cy="454659"/>
          </a:xfrm>
        </p:grpSpPr>
        <p:sp>
          <p:nvSpPr>
            <p:cNvPr id="4" name="object 4"/>
            <p:cNvSpPr/>
            <p:nvPr/>
          </p:nvSpPr>
          <p:spPr>
            <a:xfrm>
              <a:off x="672083" y="1657349"/>
              <a:ext cx="3357879" cy="426084"/>
            </a:xfrm>
            <a:custGeom>
              <a:avLst/>
              <a:gdLst/>
              <a:ahLst/>
              <a:cxnLst/>
              <a:rect l="l" t="t" r="r" b="b"/>
              <a:pathLst>
                <a:path w="3357879" h="426085">
                  <a:moveTo>
                    <a:pt x="3357372" y="425957"/>
                  </a:moveTo>
                  <a:lnTo>
                    <a:pt x="3357372" y="0"/>
                  </a:lnTo>
                  <a:lnTo>
                    <a:pt x="0" y="0"/>
                  </a:lnTo>
                  <a:lnTo>
                    <a:pt x="0" y="425957"/>
                  </a:lnTo>
                  <a:lnTo>
                    <a:pt x="3357372" y="425957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7605" y="1643633"/>
              <a:ext cx="3386454" cy="454659"/>
            </a:xfrm>
            <a:custGeom>
              <a:avLst/>
              <a:gdLst/>
              <a:ahLst/>
              <a:cxnLst/>
              <a:rect l="l" t="t" r="r" b="b"/>
              <a:pathLst>
                <a:path w="3386454" h="454660">
                  <a:moveTo>
                    <a:pt x="3386328" y="454152"/>
                  </a:moveTo>
                  <a:lnTo>
                    <a:pt x="3386328" y="0"/>
                  </a:lnTo>
                  <a:lnTo>
                    <a:pt x="0" y="0"/>
                  </a:lnTo>
                  <a:lnTo>
                    <a:pt x="0" y="454152"/>
                  </a:lnTo>
                  <a:lnTo>
                    <a:pt x="14478" y="454152"/>
                  </a:lnTo>
                  <a:lnTo>
                    <a:pt x="14478" y="28194"/>
                  </a:lnTo>
                  <a:lnTo>
                    <a:pt x="28194" y="13716"/>
                  </a:lnTo>
                  <a:lnTo>
                    <a:pt x="28194" y="28194"/>
                  </a:lnTo>
                  <a:lnTo>
                    <a:pt x="3357372" y="28193"/>
                  </a:lnTo>
                  <a:lnTo>
                    <a:pt x="3357372" y="13716"/>
                  </a:lnTo>
                  <a:lnTo>
                    <a:pt x="3371850" y="28193"/>
                  </a:lnTo>
                  <a:lnTo>
                    <a:pt x="3371850" y="454152"/>
                  </a:lnTo>
                  <a:lnTo>
                    <a:pt x="3386328" y="454152"/>
                  </a:lnTo>
                  <a:close/>
                </a:path>
                <a:path w="3386454" h="454660">
                  <a:moveTo>
                    <a:pt x="28194" y="28194"/>
                  </a:moveTo>
                  <a:lnTo>
                    <a:pt x="28194" y="13716"/>
                  </a:lnTo>
                  <a:lnTo>
                    <a:pt x="14478" y="28194"/>
                  </a:lnTo>
                  <a:lnTo>
                    <a:pt x="28194" y="28194"/>
                  </a:lnTo>
                  <a:close/>
                </a:path>
                <a:path w="3386454" h="454660">
                  <a:moveTo>
                    <a:pt x="28194" y="425196"/>
                  </a:moveTo>
                  <a:lnTo>
                    <a:pt x="28194" y="28194"/>
                  </a:lnTo>
                  <a:lnTo>
                    <a:pt x="14478" y="28194"/>
                  </a:lnTo>
                  <a:lnTo>
                    <a:pt x="14478" y="425196"/>
                  </a:lnTo>
                  <a:lnTo>
                    <a:pt x="28194" y="425196"/>
                  </a:lnTo>
                  <a:close/>
                </a:path>
                <a:path w="3386454" h="454660">
                  <a:moveTo>
                    <a:pt x="3371850" y="425196"/>
                  </a:moveTo>
                  <a:lnTo>
                    <a:pt x="14478" y="425196"/>
                  </a:lnTo>
                  <a:lnTo>
                    <a:pt x="28194" y="439674"/>
                  </a:lnTo>
                  <a:lnTo>
                    <a:pt x="28194" y="454152"/>
                  </a:lnTo>
                  <a:lnTo>
                    <a:pt x="3357372" y="454152"/>
                  </a:lnTo>
                  <a:lnTo>
                    <a:pt x="3357372" y="439674"/>
                  </a:lnTo>
                  <a:lnTo>
                    <a:pt x="3371850" y="425196"/>
                  </a:lnTo>
                  <a:close/>
                </a:path>
                <a:path w="3386454" h="454660">
                  <a:moveTo>
                    <a:pt x="28194" y="454152"/>
                  </a:moveTo>
                  <a:lnTo>
                    <a:pt x="28194" y="439674"/>
                  </a:lnTo>
                  <a:lnTo>
                    <a:pt x="14478" y="425196"/>
                  </a:lnTo>
                  <a:lnTo>
                    <a:pt x="14478" y="454152"/>
                  </a:lnTo>
                  <a:lnTo>
                    <a:pt x="28194" y="454152"/>
                  </a:lnTo>
                  <a:close/>
                </a:path>
                <a:path w="3386454" h="454660">
                  <a:moveTo>
                    <a:pt x="3371850" y="28193"/>
                  </a:moveTo>
                  <a:lnTo>
                    <a:pt x="3357372" y="13716"/>
                  </a:lnTo>
                  <a:lnTo>
                    <a:pt x="3357372" y="28193"/>
                  </a:lnTo>
                  <a:lnTo>
                    <a:pt x="3371850" y="28193"/>
                  </a:lnTo>
                  <a:close/>
                </a:path>
                <a:path w="3386454" h="454660">
                  <a:moveTo>
                    <a:pt x="3371850" y="425196"/>
                  </a:moveTo>
                  <a:lnTo>
                    <a:pt x="3371850" y="28193"/>
                  </a:lnTo>
                  <a:lnTo>
                    <a:pt x="3357372" y="28193"/>
                  </a:lnTo>
                  <a:lnTo>
                    <a:pt x="3357372" y="425196"/>
                  </a:lnTo>
                  <a:lnTo>
                    <a:pt x="3371850" y="425196"/>
                  </a:lnTo>
                  <a:close/>
                </a:path>
                <a:path w="3386454" h="454660">
                  <a:moveTo>
                    <a:pt x="3371850" y="454152"/>
                  </a:moveTo>
                  <a:lnTo>
                    <a:pt x="3371850" y="425196"/>
                  </a:lnTo>
                  <a:lnTo>
                    <a:pt x="3357372" y="439674"/>
                  </a:lnTo>
                  <a:lnTo>
                    <a:pt x="3357372" y="454152"/>
                  </a:lnTo>
                  <a:lnTo>
                    <a:pt x="3371850" y="454152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72083" y="1657350"/>
            <a:ext cx="3357879" cy="426084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solidFill>
                  <a:srgbClr val="44546A"/>
                </a:solidFill>
                <a:latin typeface="Arial"/>
                <a:cs typeface="Arial"/>
              </a:rPr>
              <a:t>Protocol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28700" y="2824733"/>
            <a:ext cx="2643505" cy="428625"/>
            <a:chOff x="1028700" y="2824733"/>
            <a:chExt cx="2643505" cy="428625"/>
          </a:xfrm>
        </p:grpSpPr>
        <p:sp>
          <p:nvSpPr>
            <p:cNvPr id="8" name="object 8"/>
            <p:cNvSpPr/>
            <p:nvPr/>
          </p:nvSpPr>
          <p:spPr>
            <a:xfrm>
              <a:off x="1043177" y="2838449"/>
              <a:ext cx="2614930" cy="400050"/>
            </a:xfrm>
            <a:custGeom>
              <a:avLst/>
              <a:gdLst/>
              <a:ahLst/>
              <a:cxnLst/>
              <a:rect l="l" t="t" r="r" b="b"/>
              <a:pathLst>
                <a:path w="2614929" h="400050">
                  <a:moveTo>
                    <a:pt x="2614422" y="400049"/>
                  </a:moveTo>
                  <a:lnTo>
                    <a:pt x="2614422" y="0"/>
                  </a:lnTo>
                  <a:lnTo>
                    <a:pt x="0" y="0"/>
                  </a:lnTo>
                  <a:lnTo>
                    <a:pt x="0" y="400050"/>
                  </a:lnTo>
                  <a:lnTo>
                    <a:pt x="2614422" y="400049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8700" y="2824733"/>
              <a:ext cx="2643505" cy="428625"/>
            </a:xfrm>
            <a:custGeom>
              <a:avLst/>
              <a:gdLst/>
              <a:ahLst/>
              <a:cxnLst/>
              <a:rect l="l" t="t" r="r" b="b"/>
              <a:pathLst>
                <a:path w="2643504" h="428625">
                  <a:moveTo>
                    <a:pt x="2643378" y="428244"/>
                  </a:moveTo>
                  <a:lnTo>
                    <a:pt x="2643378" y="0"/>
                  </a:lnTo>
                  <a:lnTo>
                    <a:pt x="0" y="0"/>
                  </a:lnTo>
                  <a:lnTo>
                    <a:pt x="0" y="428244"/>
                  </a:lnTo>
                  <a:lnTo>
                    <a:pt x="14477" y="428244"/>
                  </a:lnTo>
                  <a:lnTo>
                    <a:pt x="14478" y="28194"/>
                  </a:lnTo>
                  <a:lnTo>
                    <a:pt x="28955" y="13716"/>
                  </a:lnTo>
                  <a:lnTo>
                    <a:pt x="28955" y="28194"/>
                  </a:lnTo>
                  <a:lnTo>
                    <a:pt x="2615184" y="28193"/>
                  </a:lnTo>
                  <a:lnTo>
                    <a:pt x="2615184" y="13716"/>
                  </a:lnTo>
                  <a:lnTo>
                    <a:pt x="2628900" y="28193"/>
                  </a:lnTo>
                  <a:lnTo>
                    <a:pt x="2628900" y="428244"/>
                  </a:lnTo>
                  <a:lnTo>
                    <a:pt x="2643378" y="428244"/>
                  </a:lnTo>
                  <a:close/>
                </a:path>
                <a:path w="2643504" h="428625">
                  <a:moveTo>
                    <a:pt x="28955" y="28194"/>
                  </a:moveTo>
                  <a:lnTo>
                    <a:pt x="28955" y="13716"/>
                  </a:lnTo>
                  <a:lnTo>
                    <a:pt x="14478" y="28194"/>
                  </a:lnTo>
                  <a:lnTo>
                    <a:pt x="28955" y="28194"/>
                  </a:lnTo>
                  <a:close/>
                </a:path>
                <a:path w="2643504" h="428625">
                  <a:moveTo>
                    <a:pt x="28955" y="400050"/>
                  </a:moveTo>
                  <a:lnTo>
                    <a:pt x="28955" y="28194"/>
                  </a:lnTo>
                  <a:lnTo>
                    <a:pt x="14478" y="28194"/>
                  </a:lnTo>
                  <a:lnTo>
                    <a:pt x="14478" y="400050"/>
                  </a:lnTo>
                  <a:lnTo>
                    <a:pt x="28955" y="400050"/>
                  </a:lnTo>
                  <a:close/>
                </a:path>
                <a:path w="2643504" h="428625">
                  <a:moveTo>
                    <a:pt x="2628900" y="400050"/>
                  </a:moveTo>
                  <a:lnTo>
                    <a:pt x="14478" y="400050"/>
                  </a:lnTo>
                  <a:lnTo>
                    <a:pt x="28955" y="413766"/>
                  </a:lnTo>
                  <a:lnTo>
                    <a:pt x="28955" y="428244"/>
                  </a:lnTo>
                  <a:lnTo>
                    <a:pt x="2615184" y="428244"/>
                  </a:lnTo>
                  <a:lnTo>
                    <a:pt x="2615184" y="413766"/>
                  </a:lnTo>
                  <a:lnTo>
                    <a:pt x="2628900" y="400050"/>
                  </a:lnTo>
                  <a:close/>
                </a:path>
                <a:path w="2643504" h="428625">
                  <a:moveTo>
                    <a:pt x="28955" y="428244"/>
                  </a:moveTo>
                  <a:lnTo>
                    <a:pt x="28955" y="413766"/>
                  </a:lnTo>
                  <a:lnTo>
                    <a:pt x="14478" y="400050"/>
                  </a:lnTo>
                  <a:lnTo>
                    <a:pt x="14477" y="428244"/>
                  </a:lnTo>
                  <a:lnTo>
                    <a:pt x="28955" y="428244"/>
                  </a:lnTo>
                  <a:close/>
                </a:path>
                <a:path w="2643504" h="428625">
                  <a:moveTo>
                    <a:pt x="2628900" y="28193"/>
                  </a:moveTo>
                  <a:lnTo>
                    <a:pt x="2615184" y="13716"/>
                  </a:lnTo>
                  <a:lnTo>
                    <a:pt x="2615184" y="28193"/>
                  </a:lnTo>
                  <a:lnTo>
                    <a:pt x="2628900" y="28193"/>
                  </a:lnTo>
                  <a:close/>
                </a:path>
                <a:path w="2643504" h="428625">
                  <a:moveTo>
                    <a:pt x="2628900" y="400050"/>
                  </a:moveTo>
                  <a:lnTo>
                    <a:pt x="2628900" y="28193"/>
                  </a:lnTo>
                  <a:lnTo>
                    <a:pt x="2615184" y="28193"/>
                  </a:lnTo>
                  <a:lnTo>
                    <a:pt x="2615184" y="400050"/>
                  </a:lnTo>
                  <a:lnTo>
                    <a:pt x="2628900" y="400050"/>
                  </a:lnTo>
                  <a:close/>
                </a:path>
                <a:path w="2643504" h="428625">
                  <a:moveTo>
                    <a:pt x="2628900" y="428244"/>
                  </a:moveTo>
                  <a:lnTo>
                    <a:pt x="2628900" y="400050"/>
                  </a:lnTo>
                  <a:lnTo>
                    <a:pt x="2615184" y="413766"/>
                  </a:lnTo>
                  <a:lnTo>
                    <a:pt x="2615184" y="428244"/>
                  </a:lnTo>
                  <a:lnTo>
                    <a:pt x="2628900" y="428244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43177" y="2838450"/>
            <a:ext cx="2614930" cy="4000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2000" spc="-10" dirty="0">
                <a:solidFill>
                  <a:srgbClr val="44546A"/>
                </a:solidFill>
                <a:latin typeface="Arial"/>
                <a:cs typeface="Arial"/>
              </a:rPr>
              <a:t>Control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83208" y="4019550"/>
            <a:ext cx="2098675" cy="429259"/>
            <a:chOff x="1283208" y="4019550"/>
            <a:chExt cx="2098675" cy="429259"/>
          </a:xfrm>
        </p:grpSpPr>
        <p:sp>
          <p:nvSpPr>
            <p:cNvPr id="12" name="object 12"/>
            <p:cNvSpPr/>
            <p:nvPr/>
          </p:nvSpPr>
          <p:spPr>
            <a:xfrm>
              <a:off x="1297686" y="4034027"/>
              <a:ext cx="2070100" cy="400050"/>
            </a:xfrm>
            <a:custGeom>
              <a:avLst/>
              <a:gdLst/>
              <a:ahLst/>
              <a:cxnLst/>
              <a:rect l="l" t="t" r="r" b="b"/>
              <a:pathLst>
                <a:path w="2070100" h="400050">
                  <a:moveTo>
                    <a:pt x="2069591" y="400050"/>
                  </a:moveTo>
                  <a:lnTo>
                    <a:pt x="2069591" y="0"/>
                  </a:lnTo>
                  <a:lnTo>
                    <a:pt x="0" y="0"/>
                  </a:lnTo>
                  <a:lnTo>
                    <a:pt x="0" y="400050"/>
                  </a:lnTo>
                  <a:lnTo>
                    <a:pt x="2069591" y="40005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3208" y="4019550"/>
              <a:ext cx="2098675" cy="429259"/>
            </a:xfrm>
            <a:custGeom>
              <a:avLst/>
              <a:gdLst/>
              <a:ahLst/>
              <a:cxnLst/>
              <a:rect l="l" t="t" r="r" b="b"/>
              <a:pathLst>
                <a:path w="2098675" h="429260">
                  <a:moveTo>
                    <a:pt x="2098548" y="429005"/>
                  </a:moveTo>
                  <a:lnTo>
                    <a:pt x="2098548" y="0"/>
                  </a:lnTo>
                  <a:lnTo>
                    <a:pt x="0" y="0"/>
                  </a:lnTo>
                  <a:lnTo>
                    <a:pt x="0" y="429005"/>
                  </a:lnTo>
                  <a:lnTo>
                    <a:pt x="14478" y="429005"/>
                  </a:lnTo>
                  <a:lnTo>
                    <a:pt x="14478" y="28955"/>
                  </a:lnTo>
                  <a:lnTo>
                    <a:pt x="28193" y="14477"/>
                  </a:lnTo>
                  <a:lnTo>
                    <a:pt x="28193" y="28955"/>
                  </a:lnTo>
                  <a:lnTo>
                    <a:pt x="2069591" y="28955"/>
                  </a:lnTo>
                  <a:lnTo>
                    <a:pt x="2069591" y="14477"/>
                  </a:lnTo>
                  <a:lnTo>
                    <a:pt x="2084069" y="28955"/>
                  </a:lnTo>
                  <a:lnTo>
                    <a:pt x="2084069" y="429005"/>
                  </a:lnTo>
                  <a:lnTo>
                    <a:pt x="2098548" y="429005"/>
                  </a:lnTo>
                  <a:close/>
                </a:path>
                <a:path w="2098675" h="429260">
                  <a:moveTo>
                    <a:pt x="28193" y="28955"/>
                  </a:moveTo>
                  <a:lnTo>
                    <a:pt x="28193" y="14477"/>
                  </a:lnTo>
                  <a:lnTo>
                    <a:pt x="14478" y="28955"/>
                  </a:lnTo>
                  <a:lnTo>
                    <a:pt x="28193" y="28955"/>
                  </a:lnTo>
                  <a:close/>
                </a:path>
                <a:path w="2098675" h="429260">
                  <a:moveTo>
                    <a:pt x="28193" y="400050"/>
                  </a:moveTo>
                  <a:lnTo>
                    <a:pt x="28193" y="28955"/>
                  </a:lnTo>
                  <a:lnTo>
                    <a:pt x="14478" y="28955"/>
                  </a:lnTo>
                  <a:lnTo>
                    <a:pt x="14478" y="400050"/>
                  </a:lnTo>
                  <a:lnTo>
                    <a:pt x="28193" y="400050"/>
                  </a:lnTo>
                  <a:close/>
                </a:path>
                <a:path w="2098675" h="429260">
                  <a:moveTo>
                    <a:pt x="2084069" y="400050"/>
                  </a:moveTo>
                  <a:lnTo>
                    <a:pt x="14478" y="400050"/>
                  </a:lnTo>
                  <a:lnTo>
                    <a:pt x="28193" y="414527"/>
                  </a:lnTo>
                  <a:lnTo>
                    <a:pt x="28193" y="429005"/>
                  </a:lnTo>
                  <a:lnTo>
                    <a:pt x="2069591" y="429005"/>
                  </a:lnTo>
                  <a:lnTo>
                    <a:pt x="2069591" y="414527"/>
                  </a:lnTo>
                  <a:lnTo>
                    <a:pt x="2084069" y="400050"/>
                  </a:lnTo>
                  <a:close/>
                </a:path>
                <a:path w="2098675" h="429260">
                  <a:moveTo>
                    <a:pt x="28193" y="429005"/>
                  </a:moveTo>
                  <a:lnTo>
                    <a:pt x="28193" y="414527"/>
                  </a:lnTo>
                  <a:lnTo>
                    <a:pt x="14478" y="400050"/>
                  </a:lnTo>
                  <a:lnTo>
                    <a:pt x="14478" y="429005"/>
                  </a:lnTo>
                  <a:lnTo>
                    <a:pt x="28193" y="429005"/>
                  </a:lnTo>
                  <a:close/>
                </a:path>
                <a:path w="2098675" h="429260">
                  <a:moveTo>
                    <a:pt x="2084069" y="28955"/>
                  </a:moveTo>
                  <a:lnTo>
                    <a:pt x="2069591" y="14477"/>
                  </a:lnTo>
                  <a:lnTo>
                    <a:pt x="2069591" y="28955"/>
                  </a:lnTo>
                  <a:lnTo>
                    <a:pt x="2084069" y="28955"/>
                  </a:lnTo>
                  <a:close/>
                </a:path>
                <a:path w="2098675" h="429260">
                  <a:moveTo>
                    <a:pt x="2084069" y="400050"/>
                  </a:moveTo>
                  <a:lnTo>
                    <a:pt x="2084069" y="28955"/>
                  </a:lnTo>
                  <a:lnTo>
                    <a:pt x="2069591" y="28955"/>
                  </a:lnTo>
                  <a:lnTo>
                    <a:pt x="2069591" y="400050"/>
                  </a:lnTo>
                  <a:lnTo>
                    <a:pt x="2084069" y="400050"/>
                  </a:lnTo>
                  <a:close/>
                </a:path>
                <a:path w="2098675" h="429260">
                  <a:moveTo>
                    <a:pt x="2084069" y="429005"/>
                  </a:moveTo>
                  <a:lnTo>
                    <a:pt x="2084069" y="400050"/>
                  </a:lnTo>
                  <a:lnTo>
                    <a:pt x="2069591" y="414527"/>
                  </a:lnTo>
                  <a:lnTo>
                    <a:pt x="2069591" y="429005"/>
                  </a:lnTo>
                  <a:lnTo>
                    <a:pt x="2084069" y="429005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97686" y="4034028"/>
            <a:ext cx="2070100" cy="4000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9878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solidFill>
                  <a:srgbClr val="44546A"/>
                </a:solidFill>
                <a:latin typeface="Arial"/>
                <a:cs typeface="Arial"/>
              </a:rPr>
              <a:t>Description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649729" y="5143500"/>
            <a:ext cx="1400810" cy="454659"/>
            <a:chOff x="1649729" y="5143500"/>
            <a:chExt cx="1400810" cy="454659"/>
          </a:xfrm>
        </p:grpSpPr>
        <p:sp>
          <p:nvSpPr>
            <p:cNvPr id="16" name="object 16"/>
            <p:cNvSpPr/>
            <p:nvPr/>
          </p:nvSpPr>
          <p:spPr>
            <a:xfrm>
              <a:off x="1664207" y="5157977"/>
              <a:ext cx="1371600" cy="426084"/>
            </a:xfrm>
            <a:custGeom>
              <a:avLst/>
              <a:gdLst/>
              <a:ahLst/>
              <a:cxnLst/>
              <a:rect l="l" t="t" r="r" b="b"/>
              <a:pathLst>
                <a:path w="1371600" h="426085">
                  <a:moveTo>
                    <a:pt x="1371600" y="425958"/>
                  </a:moveTo>
                  <a:lnTo>
                    <a:pt x="1371600" y="0"/>
                  </a:lnTo>
                  <a:lnTo>
                    <a:pt x="0" y="0"/>
                  </a:lnTo>
                  <a:lnTo>
                    <a:pt x="0" y="425958"/>
                  </a:lnTo>
                  <a:lnTo>
                    <a:pt x="1371600" y="425958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49729" y="5143500"/>
              <a:ext cx="1400810" cy="454659"/>
            </a:xfrm>
            <a:custGeom>
              <a:avLst/>
              <a:gdLst/>
              <a:ahLst/>
              <a:cxnLst/>
              <a:rect l="l" t="t" r="r" b="b"/>
              <a:pathLst>
                <a:path w="1400810" h="454660">
                  <a:moveTo>
                    <a:pt x="1400556" y="454151"/>
                  </a:moveTo>
                  <a:lnTo>
                    <a:pt x="1400556" y="0"/>
                  </a:lnTo>
                  <a:lnTo>
                    <a:pt x="0" y="0"/>
                  </a:lnTo>
                  <a:lnTo>
                    <a:pt x="0" y="454151"/>
                  </a:lnTo>
                  <a:lnTo>
                    <a:pt x="14477" y="454151"/>
                  </a:lnTo>
                  <a:lnTo>
                    <a:pt x="14477" y="28955"/>
                  </a:lnTo>
                  <a:lnTo>
                    <a:pt x="28956" y="14477"/>
                  </a:lnTo>
                  <a:lnTo>
                    <a:pt x="28956" y="28955"/>
                  </a:lnTo>
                  <a:lnTo>
                    <a:pt x="1371599" y="28955"/>
                  </a:lnTo>
                  <a:lnTo>
                    <a:pt x="1371599" y="14477"/>
                  </a:lnTo>
                  <a:lnTo>
                    <a:pt x="1386077" y="28955"/>
                  </a:lnTo>
                  <a:lnTo>
                    <a:pt x="1386077" y="454151"/>
                  </a:lnTo>
                  <a:lnTo>
                    <a:pt x="1400556" y="454151"/>
                  </a:lnTo>
                  <a:close/>
                </a:path>
                <a:path w="1400810" h="454660">
                  <a:moveTo>
                    <a:pt x="28956" y="28955"/>
                  </a:moveTo>
                  <a:lnTo>
                    <a:pt x="28956" y="14477"/>
                  </a:lnTo>
                  <a:lnTo>
                    <a:pt x="14477" y="28955"/>
                  </a:lnTo>
                  <a:lnTo>
                    <a:pt x="28956" y="28955"/>
                  </a:lnTo>
                  <a:close/>
                </a:path>
                <a:path w="1400810" h="454660">
                  <a:moveTo>
                    <a:pt x="28956" y="425958"/>
                  </a:moveTo>
                  <a:lnTo>
                    <a:pt x="28956" y="28955"/>
                  </a:lnTo>
                  <a:lnTo>
                    <a:pt x="14477" y="28955"/>
                  </a:lnTo>
                  <a:lnTo>
                    <a:pt x="14477" y="425958"/>
                  </a:lnTo>
                  <a:lnTo>
                    <a:pt x="28956" y="425958"/>
                  </a:lnTo>
                  <a:close/>
                </a:path>
                <a:path w="1400810" h="454660">
                  <a:moveTo>
                    <a:pt x="1386077" y="425958"/>
                  </a:moveTo>
                  <a:lnTo>
                    <a:pt x="14477" y="425958"/>
                  </a:lnTo>
                  <a:lnTo>
                    <a:pt x="28956" y="440436"/>
                  </a:lnTo>
                  <a:lnTo>
                    <a:pt x="28956" y="454151"/>
                  </a:lnTo>
                  <a:lnTo>
                    <a:pt x="1371599" y="454151"/>
                  </a:lnTo>
                  <a:lnTo>
                    <a:pt x="1371599" y="440436"/>
                  </a:lnTo>
                  <a:lnTo>
                    <a:pt x="1386077" y="425958"/>
                  </a:lnTo>
                  <a:close/>
                </a:path>
                <a:path w="1400810" h="454660">
                  <a:moveTo>
                    <a:pt x="28956" y="454151"/>
                  </a:moveTo>
                  <a:lnTo>
                    <a:pt x="28956" y="440436"/>
                  </a:lnTo>
                  <a:lnTo>
                    <a:pt x="14477" y="425958"/>
                  </a:lnTo>
                  <a:lnTo>
                    <a:pt x="14477" y="454151"/>
                  </a:lnTo>
                  <a:lnTo>
                    <a:pt x="28956" y="454151"/>
                  </a:lnTo>
                  <a:close/>
                </a:path>
                <a:path w="1400810" h="454660">
                  <a:moveTo>
                    <a:pt x="1386077" y="28955"/>
                  </a:moveTo>
                  <a:lnTo>
                    <a:pt x="1371599" y="14477"/>
                  </a:lnTo>
                  <a:lnTo>
                    <a:pt x="1371599" y="28955"/>
                  </a:lnTo>
                  <a:lnTo>
                    <a:pt x="1386077" y="28955"/>
                  </a:lnTo>
                  <a:close/>
                </a:path>
                <a:path w="1400810" h="454660">
                  <a:moveTo>
                    <a:pt x="1386077" y="425958"/>
                  </a:moveTo>
                  <a:lnTo>
                    <a:pt x="1386077" y="28955"/>
                  </a:lnTo>
                  <a:lnTo>
                    <a:pt x="1371599" y="28955"/>
                  </a:lnTo>
                  <a:lnTo>
                    <a:pt x="1371599" y="425958"/>
                  </a:lnTo>
                  <a:lnTo>
                    <a:pt x="1386077" y="425958"/>
                  </a:lnTo>
                  <a:close/>
                </a:path>
                <a:path w="1400810" h="454660">
                  <a:moveTo>
                    <a:pt x="1386077" y="454151"/>
                  </a:moveTo>
                  <a:lnTo>
                    <a:pt x="1386077" y="425958"/>
                  </a:lnTo>
                  <a:lnTo>
                    <a:pt x="1371599" y="440436"/>
                  </a:lnTo>
                  <a:lnTo>
                    <a:pt x="1371599" y="454151"/>
                  </a:lnTo>
                  <a:lnTo>
                    <a:pt x="1386077" y="454151"/>
                  </a:lnTo>
                  <a:close/>
                </a:path>
              </a:pathLst>
            </a:custGeom>
            <a:solidFill>
              <a:srgbClr val="00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664207" y="5157978"/>
            <a:ext cx="1371600" cy="426084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solidFill>
                  <a:srgbClr val="44546A"/>
                </a:solidFill>
                <a:latin typeface="Arial"/>
                <a:cs typeface="Arial"/>
              </a:rPr>
              <a:t>Discover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25509" y="6582219"/>
            <a:ext cx="42672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Page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fld id="{81D60167-4931-47E6-BA6A-407CBD079E47}" type="slidenum"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2</a:t>
            </a:fld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63059" y="1660667"/>
            <a:ext cx="4528185" cy="440817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b="1" dirty="0">
                <a:latin typeface="Arial"/>
                <a:cs typeface="Arial"/>
              </a:rPr>
              <a:t>What </a:t>
            </a:r>
            <a:r>
              <a:rPr sz="1800" b="1" spc="-5" dirty="0">
                <a:latin typeface="Arial"/>
                <a:cs typeface="Arial"/>
              </a:rPr>
              <a:t>steps are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required</a:t>
            </a:r>
            <a:endParaRPr sz="1800">
              <a:latin typeface="Arial"/>
              <a:cs typeface="Arial"/>
            </a:endParaRPr>
          </a:p>
          <a:p>
            <a:pPr marL="450850" marR="69215">
              <a:lnSpc>
                <a:spcPct val="100000"/>
              </a:lnSpc>
              <a:spcBef>
                <a:spcPts val="160"/>
              </a:spcBef>
            </a:pPr>
            <a:r>
              <a:rPr sz="1800" b="1" spc="-5" dirty="0">
                <a:solidFill>
                  <a:srgbClr val="548335"/>
                </a:solidFill>
                <a:latin typeface="Arial"/>
                <a:cs typeface="Arial"/>
              </a:rPr>
              <a:t>E.g. First request list of content  transfer protocols then decide which  one to</a:t>
            </a:r>
            <a:r>
              <a:rPr sz="1800" b="1" dirty="0">
                <a:solidFill>
                  <a:srgbClr val="54833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48335"/>
                </a:solidFill>
                <a:latin typeface="Arial"/>
                <a:cs typeface="Arial"/>
              </a:rPr>
              <a:t>use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25"/>
              </a:lnSpc>
              <a:spcBef>
                <a:spcPts val="700"/>
              </a:spcBef>
            </a:pPr>
            <a:r>
              <a:rPr sz="1800" b="1" dirty="0">
                <a:latin typeface="Arial"/>
                <a:cs typeface="Arial"/>
              </a:rPr>
              <a:t>What does </a:t>
            </a:r>
            <a:r>
              <a:rPr sz="1800" b="1" spc="-5" dirty="0">
                <a:latin typeface="Arial"/>
                <a:cs typeface="Arial"/>
              </a:rPr>
              <a:t>a </a:t>
            </a:r>
            <a:r>
              <a:rPr sz="1800" b="1" dirty="0">
                <a:latin typeface="Arial"/>
                <a:cs typeface="Arial"/>
              </a:rPr>
              <a:t>command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</a:t>
            </a:r>
            <a:endParaRPr sz="1800">
              <a:latin typeface="Arial"/>
              <a:cs typeface="Arial"/>
            </a:endParaRPr>
          </a:p>
          <a:p>
            <a:pPr marL="450850">
              <a:lnSpc>
                <a:spcPts val="2025"/>
              </a:lnSpc>
            </a:pPr>
            <a:r>
              <a:rPr sz="1800" b="1" dirty="0">
                <a:solidFill>
                  <a:srgbClr val="548335"/>
                </a:solidFill>
                <a:latin typeface="Arial"/>
                <a:cs typeface="Arial"/>
              </a:rPr>
              <a:t>E.g. </a:t>
            </a:r>
            <a:r>
              <a:rPr sz="1800" b="1" spc="-20" dirty="0">
                <a:solidFill>
                  <a:srgbClr val="548335"/>
                </a:solidFill>
                <a:latin typeface="Arial"/>
                <a:cs typeface="Arial"/>
              </a:rPr>
              <a:t>setVolume </a:t>
            </a:r>
            <a:r>
              <a:rPr sz="1800" b="1" spc="-5" dirty="0">
                <a:solidFill>
                  <a:srgbClr val="548335"/>
                </a:solidFill>
                <a:latin typeface="Arial"/>
                <a:cs typeface="Arial"/>
              </a:rPr>
              <a:t>– sets </a:t>
            </a:r>
            <a:r>
              <a:rPr sz="1800" b="1" dirty="0">
                <a:solidFill>
                  <a:srgbClr val="548335"/>
                </a:solidFill>
                <a:latin typeface="Arial"/>
                <a:cs typeface="Arial"/>
              </a:rPr>
              <a:t>volume</a:t>
            </a:r>
            <a:endParaRPr sz="1800">
              <a:latin typeface="Arial"/>
              <a:cs typeface="Arial"/>
            </a:endParaRPr>
          </a:p>
          <a:p>
            <a:pPr marL="450850">
              <a:lnSpc>
                <a:spcPct val="100000"/>
              </a:lnSpc>
            </a:pPr>
            <a:r>
              <a:rPr sz="1800" b="1" dirty="0">
                <a:solidFill>
                  <a:srgbClr val="548335"/>
                </a:solidFill>
                <a:latin typeface="Arial"/>
                <a:cs typeface="Arial"/>
              </a:rPr>
              <a:t>between </a:t>
            </a:r>
            <a:r>
              <a:rPr sz="1800" b="1" spc="-5" dirty="0">
                <a:solidFill>
                  <a:srgbClr val="548335"/>
                </a:solidFill>
                <a:latin typeface="Arial"/>
                <a:cs typeface="Arial"/>
              </a:rPr>
              <a:t>1 </a:t>
            </a:r>
            <a:r>
              <a:rPr sz="1800" b="1" dirty="0">
                <a:solidFill>
                  <a:srgbClr val="548335"/>
                </a:solidFill>
                <a:latin typeface="Arial"/>
                <a:cs typeface="Arial"/>
              </a:rPr>
              <a:t>and </a:t>
            </a:r>
            <a:r>
              <a:rPr sz="1800" b="1" spc="-5" dirty="0">
                <a:solidFill>
                  <a:srgbClr val="548335"/>
                </a:solidFill>
                <a:latin typeface="Arial"/>
                <a:cs typeface="Arial"/>
              </a:rPr>
              <a:t>some </a:t>
            </a:r>
            <a:r>
              <a:rPr sz="1800" b="1" dirty="0">
                <a:solidFill>
                  <a:srgbClr val="548335"/>
                </a:solidFill>
                <a:latin typeface="Arial"/>
                <a:cs typeface="Arial"/>
              </a:rPr>
              <a:t>device </a:t>
            </a:r>
            <a:r>
              <a:rPr sz="1800" b="1" spc="-5" dirty="0">
                <a:solidFill>
                  <a:srgbClr val="548335"/>
                </a:solidFill>
                <a:latin typeface="Arial"/>
                <a:cs typeface="Arial"/>
              </a:rPr>
              <a:t>max</a:t>
            </a:r>
            <a:r>
              <a:rPr sz="1800" b="1" spc="-80" dirty="0">
                <a:solidFill>
                  <a:srgbClr val="54833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48335"/>
                </a:solidFill>
                <a:latin typeface="Arial"/>
                <a:cs typeface="Arial"/>
              </a:rPr>
              <a:t>Play</a:t>
            </a:r>
            <a:endParaRPr sz="1800">
              <a:latin typeface="Arial"/>
              <a:cs typeface="Arial"/>
            </a:endParaRPr>
          </a:p>
          <a:p>
            <a:pPr marL="450850">
              <a:lnSpc>
                <a:spcPct val="100000"/>
              </a:lnSpc>
            </a:pPr>
            <a:r>
              <a:rPr sz="1800" b="1" spc="-5" dirty="0">
                <a:solidFill>
                  <a:srgbClr val="548335"/>
                </a:solidFill>
                <a:latin typeface="Arial"/>
                <a:cs typeface="Arial"/>
              </a:rPr>
              <a:t>– set a </a:t>
            </a:r>
            <a:r>
              <a:rPr sz="1800" b="1" dirty="0">
                <a:solidFill>
                  <a:srgbClr val="548335"/>
                </a:solidFill>
                <a:latin typeface="Arial"/>
                <a:cs typeface="Arial"/>
              </a:rPr>
              <a:t>MediaRenderer </a:t>
            </a:r>
            <a:r>
              <a:rPr sz="1800" b="1" spc="-5" dirty="0">
                <a:solidFill>
                  <a:srgbClr val="548335"/>
                </a:solidFill>
                <a:latin typeface="Arial"/>
                <a:cs typeface="Arial"/>
              </a:rPr>
              <a:t>in</a:t>
            </a:r>
            <a:r>
              <a:rPr sz="1800" b="1" spc="-40" dirty="0">
                <a:solidFill>
                  <a:srgbClr val="54833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48335"/>
                </a:solidFill>
                <a:latin typeface="Arial"/>
                <a:cs typeface="Arial"/>
              </a:rPr>
              <a:t>PlayState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800" b="1" spc="-5" dirty="0">
                <a:latin typeface="Arial"/>
                <a:cs typeface="Arial"/>
              </a:rPr>
              <a:t>Which information is exchanged</a:t>
            </a:r>
            <a:endParaRPr sz="1800">
              <a:latin typeface="Arial"/>
              <a:cs typeface="Arial"/>
            </a:endParaRPr>
          </a:p>
          <a:p>
            <a:pPr marL="450850" marR="247015">
              <a:lnSpc>
                <a:spcPct val="100000"/>
              </a:lnSpc>
              <a:spcBef>
                <a:spcPts val="625"/>
              </a:spcBef>
            </a:pPr>
            <a:r>
              <a:rPr sz="1800" b="1" spc="-5" dirty="0">
                <a:solidFill>
                  <a:srgbClr val="548335"/>
                </a:solidFill>
                <a:latin typeface="Arial"/>
                <a:cs typeface="Arial"/>
              </a:rPr>
              <a:t>E.g. List of supported functions  grouped in services, function calls,  events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855"/>
              </a:lnSpc>
            </a:pPr>
            <a:r>
              <a:rPr sz="1800" b="1" spc="-5" dirty="0">
                <a:latin typeface="Arial"/>
                <a:cs typeface="Arial"/>
              </a:rPr>
              <a:t>How do devices detect each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other</a:t>
            </a:r>
            <a:endParaRPr sz="1800">
              <a:latin typeface="Arial"/>
              <a:cs typeface="Arial"/>
            </a:endParaRPr>
          </a:p>
          <a:p>
            <a:pPr marL="450850" marR="220979">
              <a:lnSpc>
                <a:spcPct val="100000"/>
              </a:lnSpc>
              <a:spcBef>
                <a:spcPts val="180"/>
              </a:spcBef>
            </a:pPr>
            <a:r>
              <a:rPr sz="1800" b="1" spc="-5" dirty="0">
                <a:solidFill>
                  <a:srgbClr val="548335"/>
                </a:solidFill>
                <a:latin typeface="Arial"/>
                <a:cs typeface="Arial"/>
              </a:rPr>
              <a:t>E.g. regular “alive” messages, </a:t>
            </a:r>
            <a:r>
              <a:rPr sz="1800" b="1" spc="-10" dirty="0">
                <a:solidFill>
                  <a:srgbClr val="548335"/>
                </a:solidFill>
                <a:latin typeface="Arial"/>
                <a:cs typeface="Arial"/>
              </a:rPr>
              <a:t>Bye-  </a:t>
            </a:r>
            <a:r>
              <a:rPr sz="1800" b="1" spc="-5" dirty="0">
                <a:solidFill>
                  <a:srgbClr val="548335"/>
                </a:solidFill>
                <a:latin typeface="Arial"/>
                <a:cs typeface="Arial"/>
              </a:rPr>
              <a:t>bye</a:t>
            </a:r>
            <a:r>
              <a:rPr sz="1800" b="1" spc="-10" dirty="0">
                <a:solidFill>
                  <a:srgbClr val="54833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48335"/>
                </a:solidFill>
                <a:latin typeface="Arial"/>
                <a:cs typeface="Arial"/>
              </a:rPr>
              <a:t>messages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292" y="5499608"/>
            <a:ext cx="6704330" cy="848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20"/>
              </a:lnSpc>
              <a:spcBef>
                <a:spcPts val="95"/>
              </a:spcBef>
            </a:pPr>
            <a:r>
              <a:rPr sz="2000" spc="-10" dirty="0">
                <a:solidFill>
                  <a:srgbClr val="0D2D4A"/>
                </a:solidFill>
                <a:latin typeface="Calibri"/>
                <a:cs typeface="Calibri"/>
              </a:rPr>
              <a:t>Device </a:t>
            </a:r>
            <a:r>
              <a:rPr sz="2000" spc="-5" dirty="0">
                <a:solidFill>
                  <a:srgbClr val="0D2D4A"/>
                </a:solidFill>
                <a:latin typeface="Calibri"/>
                <a:cs typeface="Calibri"/>
              </a:rPr>
              <a:t>sends same property set to each </a:t>
            </a:r>
            <a:r>
              <a:rPr sz="2000" spc="-10" dirty="0">
                <a:solidFill>
                  <a:srgbClr val="0D2D4A"/>
                </a:solidFill>
                <a:latin typeface="Calibri"/>
                <a:cs typeface="Calibri"/>
              </a:rPr>
              <a:t>subscribed </a:t>
            </a:r>
            <a:r>
              <a:rPr sz="2000" spc="-5" dirty="0">
                <a:solidFill>
                  <a:srgbClr val="0D2D4A"/>
                </a:solidFill>
                <a:latin typeface="Calibri"/>
                <a:cs typeface="Calibri"/>
              </a:rPr>
              <a:t>control</a:t>
            </a:r>
            <a:r>
              <a:rPr sz="2000" spc="250" dirty="0">
                <a:solidFill>
                  <a:srgbClr val="0D2D4A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2D4A"/>
                </a:solidFill>
                <a:latin typeface="Calibri"/>
                <a:cs typeface="Calibri"/>
              </a:rPr>
              <a:t>point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ts val="2039"/>
              </a:lnSpc>
              <a:buClr>
                <a:srgbClr val="6DC069"/>
              </a:buClr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000" spc="-10" dirty="0">
                <a:solidFill>
                  <a:srgbClr val="0D2D4A"/>
                </a:solidFill>
                <a:latin typeface="Calibri"/>
                <a:cs typeface="Calibri"/>
              </a:rPr>
              <a:t>Sequence </a:t>
            </a:r>
            <a:r>
              <a:rPr sz="2000" spc="-5" dirty="0">
                <a:solidFill>
                  <a:srgbClr val="0D2D4A"/>
                </a:solidFill>
                <a:latin typeface="Calibri"/>
                <a:cs typeface="Calibri"/>
              </a:rPr>
              <a:t>(SEQ) is tracking initial &amp; </a:t>
            </a:r>
            <a:r>
              <a:rPr sz="2000" spc="-10" dirty="0">
                <a:solidFill>
                  <a:srgbClr val="0D2D4A"/>
                </a:solidFill>
                <a:latin typeface="Calibri"/>
                <a:cs typeface="Calibri"/>
              </a:rPr>
              <a:t>following</a:t>
            </a:r>
            <a:r>
              <a:rPr sz="2000" spc="175" dirty="0">
                <a:solidFill>
                  <a:srgbClr val="0D2D4A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2D4A"/>
                </a:solidFill>
                <a:latin typeface="Calibri"/>
                <a:cs typeface="Calibri"/>
              </a:rPr>
              <a:t>notification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ts val="2220"/>
              </a:lnSpc>
              <a:buClr>
                <a:srgbClr val="6DC069"/>
              </a:buClr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solidFill>
                  <a:srgbClr val="0D2D4A"/>
                </a:solidFill>
                <a:latin typeface="Calibri"/>
                <a:cs typeface="Calibri"/>
              </a:rPr>
              <a:t>Initial notification is ALWAYS sent by the</a:t>
            </a:r>
            <a:r>
              <a:rPr sz="2000" spc="95" dirty="0">
                <a:solidFill>
                  <a:srgbClr val="0D2D4A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2D4A"/>
                </a:solidFill>
                <a:latin typeface="Calibri"/>
                <a:cs typeface="Calibri"/>
              </a:rPr>
              <a:t>device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3339" y="65785"/>
            <a:ext cx="38747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GENA ‐</a:t>
            </a:r>
            <a:r>
              <a:rPr sz="5400" spc="-90" dirty="0"/>
              <a:t> </a:t>
            </a:r>
            <a:r>
              <a:rPr sz="5400" spc="10" dirty="0"/>
              <a:t>Notify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544830" y="1533462"/>
            <a:ext cx="3328035" cy="80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NOTIFY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delivery path</a:t>
            </a:r>
            <a:r>
              <a:rPr sz="1800" i="1" spc="-3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HTTP/1.1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45" dirty="0">
                <a:latin typeface="Arial"/>
                <a:cs typeface="Arial"/>
              </a:rPr>
              <a:t>HOST: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delivery host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delivery</a:t>
            </a:r>
            <a:r>
              <a:rPr sz="1800" i="1" spc="3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800080"/>
                </a:solidFill>
                <a:latin typeface="Arial"/>
                <a:cs typeface="Arial"/>
              </a:rPr>
              <a:t>port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CONTENT-TYPE: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text/xml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334" y="1359408"/>
            <a:ext cx="8455660" cy="4005579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52400" rIns="0" bIns="0" rtlCol="0">
            <a:spAutoFit/>
          </a:bodyPr>
          <a:lstStyle/>
          <a:p>
            <a:pPr marL="158115" marR="4960620">
              <a:lnSpc>
                <a:spcPct val="100000"/>
              </a:lnSpc>
              <a:spcBef>
                <a:spcPts val="1200"/>
              </a:spcBef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NOTIFY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delivery path </a:t>
            </a:r>
            <a:r>
              <a:rPr sz="1800" spc="-5" dirty="0">
                <a:latin typeface="Arial"/>
                <a:cs typeface="Arial"/>
              </a:rPr>
              <a:t>HTTP/1.1  </a:t>
            </a:r>
            <a:r>
              <a:rPr sz="1800" spc="-45" dirty="0">
                <a:latin typeface="Arial"/>
                <a:cs typeface="Arial"/>
              </a:rPr>
              <a:t>HOST: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delivery host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delivery </a:t>
            </a:r>
            <a:r>
              <a:rPr sz="1800" i="1" dirty="0">
                <a:solidFill>
                  <a:srgbClr val="800080"/>
                </a:solidFill>
                <a:latin typeface="Arial"/>
                <a:cs typeface="Arial"/>
              </a:rPr>
              <a:t>port  </a:t>
            </a:r>
            <a:r>
              <a:rPr sz="1800" spc="-15" dirty="0">
                <a:latin typeface="Arial"/>
                <a:cs typeface="Arial"/>
              </a:rPr>
              <a:t>CONTENT-TYPE: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text/xml</a:t>
            </a:r>
            <a:endParaRPr sz="1800">
              <a:latin typeface="Arial"/>
              <a:cs typeface="Arial"/>
            </a:endParaRPr>
          </a:p>
          <a:p>
            <a:pPr marL="194310">
              <a:lnSpc>
                <a:spcPts val="1800"/>
              </a:lnSpc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NT</a:t>
            </a:r>
            <a:r>
              <a:rPr sz="1800" spc="-5" dirty="0">
                <a:latin typeface="Arial"/>
                <a:cs typeface="Arial"/>
              </a:rPr>
              <a:t>: </a:t>
            </a:r>
            <a:r>
              <a:rPr sz="18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upnp:event</a:t>
            </a:r>
            <a:endParaRPr sz="1800">
              <a:latin typeface="Arial"/>
              <a:cs typeface="Arial"/>
            </a:endParaRPr>
          </a:p>
          <a:p>
            <a:pPr marL="194310" marR="5393690">
              <a:lnSpc>
                <a:spcPct val="96400"/>
              </a:lnSpc>
              <a:spcBef>
                <a:spcPts val="75"/>
              </a:spcBef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NTS</a:t>
            </a:r>
            <a:r>
              <a:rPr sz="1800" spc="-5" dirty="0">
                <a:latin typeface="Arial"/>
                <a:cs typeface="Arial"/>
              </a:rPr>
              <a:t>: </a:t>
            </a:r>
            <a:r>
              <a:rPr sz="18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upnp:propchange </a:t>
            </a: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SID</a:t>
            </a:r>
            <a:r>
              <a:rPr sz="1800" spc="-5" dirty="0">
                <a:latin typeface="Arial"/>
                <a:cs typeface="Arial"/>
              </a:rPr>
              <a:t>: uuid: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subscription-UUID  </a:t>
            </a:r>
            <a:r>
              <a:rPr sz="18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SEQ</a:t>
            </a:r>
            <a:r>
              <a:rPr sz="1800" spc="-5" dirty="0">
                <a:latin typeface="Arial"/>
                <a:cs typeface="Arial"/>
              </a:rPr>
              <a:t>: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event</a:t>
            </a:r>
            <a:r>
              <a:rPr sz="1800" i="1" spc="-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key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19431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</a:t>
            </a:r>
            <a:r>
              <a:rPr sz="18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propertyset</a:t>
            </a:r>
            <a:r>
              <a:rPr sz="1800" b="1" spc="-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xmlns:</a:t>
            </a:r>
            <a:r>
              <a:rPr sz="18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="urn:</a:t>
            </a:r>
            <a:r>
              <a:rPr sz="18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schemas-upnp-org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event-1-0</a:t>
            </a:r>
            <a:r>
              <a:rPr sz="1800" spc="-5" dirty="0">
                <a:latin typeface="Arial"/>
                <a:cs typeface="Arial"/>
              </a:rPr>
              <a:t>"&gt;</a:t>
            </a:r>
            <a:endParaRPr sz="1800">
              <a:latin typeface="Arial"/>
              <a:cs typeface="Arial"/>
            </a:endParaRPr>
          </a:p>
          <a:p>
            <a:pPr marL="32131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</a:t>
            </a:r>
            <a:r>
              <a:rPr sz="18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property</a:t>
            </a:r>
            <a:r>
              <a:rPr sz="1800" spc="-5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44767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variableName</a:t>
            </a:r>
            <a:r>
              <a:rPr sz="1800" spc="-5" dirty="0">
                <a:latin typeface="Arial"/>
                <a:cs typeface="Arial"/>
              </a:rPr>
              <a:t>&gt;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new value</a:t>
            </a:r>
            <a:r>
              <a:rPr sz="1800" spc="-5" dirty="0">
                <a:latin typeface="Arial"/>
                <a:cs typeface="Arial"/>
              </a:rPr>
              <a:t>&lt;/</a:t>
            </a:r>
            <a:r>
              <a:rPr sz="1800" i="1" spc="-5" dirty="0">
                <a:solidFill>
                  <a:srgbClr val="FF0000"/>
                </a:solidFill>
                <a:latin typeface="Arial"/>
                <a:cs typeface="Arial"/>
              </a:rPr>
              <a:t>variableName</a:t>
            </a:r>
            <a:r>
              <a:rPr sz="1800" spc="-5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32131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&lt;/</a:t>
            </a:r>
            <a:r>
              <a:rPr sz="18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property</a:t>
            </a:r>
            <a:r>
              <a:rPr sz="1800" spc="-5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321310">
              <a:lnSpc>
                <a:spcPct val="100000"/>
              </a:lnSpc>
            </a:pPr>
            <a:r>
              <a:rPr sz="1800" i="1" dirty="0">
                <a:latin typeface="Arial"/>
                <a:cs typeface="Arial"/>
              </a:rPr>
              <a:t>Other </a:t>
            </a:r>
            <a:r>
              <a:rPr sz="1800" i="1" spc="-5" dirty="0">
                <a:latin typeface="Arial"/>
                <a:cs typeface="Arial"/>
              </a:rPr>
              <a:t>variable names and values </a:t>
            </a:r>
            <a:r>
              <a:rPr sz="1800" i="1" dirty="0">
                <a:latin typeface="Arial"/>
                <a:cs typeface="Arial"/>
              </a:rPr>
              <a:t>(if </a:t>
            </a:r>
            <a:r>
              <a:rPr sz="1800" i="1" spc="-5" dirty="0">
                <a:latin typeface="Arial"/>
                <a:cs typeface="Arial"/>
              </a:rPr>
              <a:t>any) go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here</a:t>
            </a:r>
            <a:endParaRPr sz="1800">
              <a:latin typeface="Arial"/>
              <a:cs typeface="Arial"/>
            </a:endParaRPr>
          </a:p>
          <a:p>
            <a:pPr marL="19367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&lt;/</a:t>
            </a:r>
            <a:r>
              <a:rPr sz="18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propertyset</a:t>
            </a:r>
            <a:r>
              <a:rPr sz="1800" spc="-5" dirty="0"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4101" y="103886"/>
            <a:ext cx="602932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UPnP Phases</a:t>
            </a:r>
            <a:r>
              <a:rPr sz="5000" spc="-35" dirty="0"/>
              <a:t> </a:t>
            </a:r>
            <a:r>
              <a:rPr sz="5000" spc="-25" dirty="0"/>
              <a:t>(Protocol)</a:t>
            </a:r>
            <a:endParaRPr sz="5000"/>
          </a:p>
        </p:txBody>
      </p:sp>
      <p:grpSp>
        <p:nvGrpSpPr>
          <p:cNvPr id="3" name="object 3"/>
          <p:cNvGrpSpPr/>
          <p:nvPr/>
        </p:nvGrpSpPr>
        <p:grpSpPr>
          <a:xfrm>
            <a:off x="506730" y="2247900"/>
            <a:ext cx="7793990" cy="1709420"/>
            <a:chOff x="506730" y="2247900"/>
            <a:chExt cx="7793990" cy="1709420"/>
          </a:xfrm>
        </p:grpSpPr>
        <p:sp>
          <p:nvSpPr>
            <p:cNvPr id="4" name="object 4"/>
            <p:cNvSpPr/>
            <p:nvPr/>
          </p:nvSpPr>
          <p:spPr>
            <a:xfrm>
              <a:off x="506730" y="3316224"/>
              <a:ext cx="7793735" cy="6408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3930" y="2780537"/>
              <a:ext cx="7336535" cy="6408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21130" y="2247900"/>
              <a:ext cx="6879335" cy="6408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9156" y="2443988"/>
            <a:ext cx="8160384" cy="3235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16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Description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862965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Discovery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Addressing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sz="2200" dirty="0">
                <a:solidFill>
                  <a:srgbClr val="6DC069"/>
                </a:solidFill>
                <a:latin typeface="Calibri"/>
                <a:cs typeface="Calibri"/>
              </a:rPr>
              <a:t>5	</a:t>
            </a:r>
            <a:r>
              <a:rPr sz="2200" spc="-10" dirty="0">
                <a:solidFill>
                  <a:srgbClr val="0D2C4D"/>
                </a:solidFill>
                <a:latin typeface="Calibri"/>
                <a:cs typeface="Calibri"/>
              </a:rPr>
              <a:t>List </a:t>
            </a:r>
            <a:r>
              <a:rPr sz="2200" dirty="0">
                <a:solidFill>
                  <a:srgbClr val="0D2C4D"/>
                </a:solidFill>
                <a:latin typeface="Calibri"/>
                <a:cs typeface="Calibri"/>
              </a:rPr>
              <a:t>of </a:t>
            </a:r>
            <a:r>
              <a:rPr sz="2200" spc="-10" dirty="0">
                <a:solidFill>
                  <a:srgbClr val="0D2C4D"/>
                </a:solidFill>
                <a:latin typeface="Calibri"/>
                <a:cs typeface="Calibri"/>
              </a:rPr>
              <a:t>logical </a:t>
            </a:r>
            <a:r>
              <a:rPr sz="2200" dirty="0">
                <a:solidFill>
                  <a:srgbClr val="0D2C4D"/>
                </a:solidFill>
                <a:latin typeface="Calibri"/>
                <a:cs typeface="Calibri"/>
              </a:rPr>
              <a:t>sequences on </a:t>
            </a:r>
            <a:r>
              <a:rPr sz="2200" spc="-10" dirty="0">
                <a:solidFill>
                  <a:srgbClr val="0D2C4D"/>
                </a:solidFill>
                <a:latin typeface="Calibri"/>
                <a:cs typeface="Calibri"/>
              </a:rPr>
              <a:t>top </a:t>
            </a:r>
            <a:r>
              <a:rPr sz="2200" dirty="0">
                <a:solidFill>
                  <a:srgbClr val="0D2C4D"/>
                </a:solidFill>
                <a:latin typeface="Calibri"/>
                <a:cs typeface="Calibri"/>
              </a:rPr>
              <a:t>of </a:t>
            </a:r>
            <a:r>
              <a:rPr sz="2200" spc="-10" dirty="0">
                <a:solidFill>
                  <a:srgbClr val="0D2C4D"/>
                </a:solidFill>
                <a:latin typeface="Calibri"/>
                <a:cs typeface="Calibri"/>
              </a:rPr>
              <a:t>Control </a:t>
            </a:r>
            <a:r>
              <a:rPr sz="2200" dirty="0">
                <a:solidFill>
                  <a:srgbClr val="0D2C4D"/>
                </a:solidFill>
                <a:latin typeface="Calibri"/>
                <a:cs typeface="Calibri"/>
              </a:rPr>
              <a:t>and</a:t>
            </a:r>
            <a:r>
              <a:rPr sz="2200" spc="-30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D2C4D"/>
                </a:solidFill>
                <a:latin typeface="Calibri"/>
                <a:cs typeface="Calibri"/>
              </a:rPr>
              <a:t>Eventing.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Calibri"/>
              <a:cs typeface="Calibri"/>
            </a:endParaRPr>
          </a:p>
          <a:p>
            <a:pPr marL="621665">
              <a:lnSpc>
                <a:spcPct val="100000"/>
              </a:lnSpc>
            </a:pPr>
            <a:r>
              <a:rPr sz="2200" spc="-10" dirty="0">
                <a:solidFill>
                  <a:srgbClr val="0D2C4D"/>
                </a:solidFill>
                <a:latin typeface="Calibri"/>
                <a:cs typeface="Calibri"/>
              </a:rPr>
              <a:t>Control point </a:t>
            </a:r>
            <a:r>
              <a:rPr sz="2200" spc="-15" dirty="0">
                <a:solidFill>
                  <a:srgbClr val="0D2C4D"/>
                </a:solidFill>
                <a:latin typeface="Calibri"/>
                <a:cs typeface="Calibri"/>
              </a:rPr>
              <a:t>interacts </a:t>
            </a:r>
            <a:r>
              <a:rPr sz="2200" spc="-5" dirty="0">
                <a:solidFill>
                  <a:srgbClr val="0D2C4D"/>
                </a:solidFill>
                <a:latin typeface="Calibri"/>
                <a:cs typeface="Calibri"/>
              </a:rPr>
              <a:t>with multiple devices </a:t>
            </a:r>
            <a:r>
              <a:rPr sz="2200" spc="-15" dirty="0">
                <a:solidFill>
                  <a:srgbClr val="0D2C4D"/>
                </a:solidFill>
                <a:latin typeface="Calibri"/>
                <a:cs typeface="Calibri"/>
              </a:rPr>
              <a:t>to create </a:t>
            </a:r>
            <a:r>
              <a:rPr sz="2200" dirty="0">
                <a:solidFill>
                  <a:srgbClr val="0D2C4D"/>
                </a:solidFill>
                <a:latin typeface="Calibri"/>
                <a:cs typeface="Calibri"/>
              </a:rPr>
              <a:t>an</a:t>
            </a:r>
            <a:r>
              <a:rPr sz="2200" spc="-5" dirty="0">
                <a:solidFill>
                  <a:srgbClr val="0D2C4D"/>
                </a:solidFill>
                <a:latin typeface="Calibri"/>
                <a:cs typeface="Calibri"/>
              </a:rPr>
              <a:t> scenario.</a:t>
            </a:r>
            <a:endParaRPr sz="2200">
              <a:latin typeface="Calibri"/>
              <a:cs typeface="Calibri"/>
            </a:endParaRPr>
          </a:p>
          <a:p>
            <a:pPr marL="621665" marR="74930" indent="-635">
              <a:lnSpc>
                <a:spcPct val="65000"/>
              </a:lnSpc>
              <a:spcBef>
                <a:spcPts val="1005"/>
              </a:spcBef>
            </a:pPr>
            <a:r>
              <a:rPr sz="2200" dirty="0">
                <a:solidFill>
                  <a:srgbClr val="0D2C4D"/>
                </a:solidFill>
                <a:latin typeface="Calibri"/>
                <a:cs typeface="Calibri"/>
              </a:rPr>
              <a:t>Also </a:t>
            </a:r>
            <a:r>
              <a:rPr sz="2200" spc="-15" dirty="0">
                <a:solidFill>
                  <a:srgbClr val="0D2C4D"/>
                </a:solidFill>
                <a:latin typeface="Calibri"/>
                <a:cs typeface="Calibri"/>
              </a:rPr>
              <a:t>control </a:t>
            </a:r>
            <a:r>
              <a:rPr sz="2200" spc="-10" dirty="0">
                <a:solidFill>
                  <a:srgbClr val="0D2C4D"/>
                </a:solidFill>
                <a:latin typeface="Calibri"/>
                <a:cs typeface="Calibri"/>
              </a:rPr>
              <a:t>points </a:t>
            </a:r>
            <a:r>
              <a:rPr sz="2200" spc="-5" dirty="0">
                <a:solidFill>
                  <a:srgbClr val="0D2C4D"/>
                </a:solidFill>
                <a:latin typeface="Calibri"/>
                <a:cs typeface="Calibri"/>
              </a:rPr>
              <a:t>should </a:t>
            </a:r>
            <a:r>
              <a:rPr sz="2200" spc="-10" dirty="0">
                <a:solidFill>
                  <a:srgbClr val="0D2C4D"/>
                </a:solidFill>
                <a:latin typeface="Calibri"/>
                <a:cs typeface="Calibri"/>
              </a:rPr>
              <a:t>listen </a:t>
            </a:r>
            <a:r>
              <a:rPr sz="2200" spc="-15" dirty="0">
                <a:solidFill>
                  <a:srgbClr val="0D2C4D"/>
                </a:solidFill>
                <a:latin typeface="Calibri"/>
                <a:cs typeface="Calibri"/>
              </a:rPr>
              <a:t>to </a:t>
            </a:r>
            <a:r>
              <a:rPr sz="2200" spc="-10" dirty="0">
                <a:solidFill>
                  <a:srgbClr val="0D2C4D"/>
                </a:solidFill>
                <a:latin typeface="Calibri"/>
                <a:cs typeface="Calibri"/>
              </a:rPr>
              <a:t>events, </a:t>
            </a:r>
            <a:r>
              <a:rPr sz="2200" dirty="0">
                <a:solidFill>
                  <a:srgbClr val="0D2C4D"/>
                </a:solidFill>
                <a:latin typeface="Calibri"/>
                <a:cs typeface="Calibri"/>
              </a:rPr>
              <a:t>so </a:t>
            </a:r>
            <a:r>
              <a:rPr sz="2200" spc="-5" dirty="0">
                <a:solidFill>
                  <a:srgbClr val="0D2C4D"/>
                </a:solidFill>
                <a:latin typeface="Calibri"/>
                <a:cs typeface="Calibri"/>
              </a:rPr>
              <a:t>they </a:t>
            </a:r>
            <a:r>
              <a:rPr sz="2200" dirty="0">
                <a:solidFill>
                  <a:srgbClr val="0D2C4D"/>
                </a:solidFill>
                <a:latin typeface="Calibri"/>
                <a:cs typeface="Calibri"/>
              </a:rPr>
              <a:t>know </a:t>
            </a:r>
            <a:r>
              <a:rPr sz="2200" spc="-10" dirty="0">
                <a:solidFill>
                  <a:srgbClr val="0D2C4D"/>
                </a:solidFill>
                <a:latin typeface="Calibri"/>
                <a:cs typeface="Calibri"/>
              </a:rPr>
              <a:t>what </a:t>
            </a:r>
            <a:r>
              <a:rPr sz="2200" dirty="0">
                <a:solidFill>
                  <a:srgbClr val="0D2C4D"/>
                </a:solidFill>
                <a:latin typeface="Calibri"/>
                <a:cs typeface="Calibri"/>
              </a:rPr>
              <a:t>has  </a:t>
            </a:r>
            <a:r>
              <a:rPr sz="2200" spc="-10" dirty="0">
                <a:solidFill>
                  <a:srgbClr val="0D2C4D"/>
                </a:solidFill>
                <a:latin typeface="Calibri"/>
                <a:cs typeface="Calibri"/>
              </a:rPr>
              <a:t>changed </a:t>
            </a:r>
            <a:r>
              <a:rPr sz="2200" spc="-5" dirty="0">
                <a:solidFill>
                  <a:srgbClr val="0D2C4D"/>
                </a:solidFill>
                <a:latin typeface="Calibri"/>
                <a:cs typeface="Calibri"/>
              </a:rPr>
              <a:t>in </a:t>
            </a:r>
            <a:r>
              <a:rPr sz="2200" dirty="0">
                <a:solidFill>
                  <a:srgbClr val="0D2C4D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0D2C4D"/>
                </a:solidFill>
                <a:latin typeface="Calibri"/>
                <a:cs typeface="Calibri"/>
              </a:rPr>
              <a:t>eco </a:t>
            </a:r>
            <a:r>
              <a:rPr sz="2200" spc="-20" dirty="0">
                <a:solidFill>
                  <a:srgbClr val="0D2C4D"/>
                </a:solidFill>
                <a:latin typeface="Calibri"/>
                <a:cs typeface="Calibri"/>
              </a:rPr>
              <a:t>system, </a:t>
            </a:r>
            <a:r>
              <a:rPr sz="2200" dirty="0">
                <a:solidFill>
                  <a:srgbClr val="0D2C4D"/>
                </a:solidFill>
                <a:latin typeface="Calibri"/>
                <a:cs typeface="Calibri"/>
              </a:rPr>
              <a:t>and </a:t>
            </a:r>
            <a:r>
              <a:rPr sz="2200" spc="-5" dirty="0">
                <a:solidFill>
                  <a:srgbClr val="0D2C4D"/>
                </a:solidFill>
                <a:latin typeface="Calibri"/>
                <a:cs typeface="Calibri"/>
              </a:rPr>
              <a:t>should </a:t>
            </a:r>
            <a:r>
              <a:rPr sz="2200" spc="-10" dirty="0">
                <a:solidFill>
                  <a:srgbClr val="0D2C4D"/>
                </a:solidFill>
                <a:latin typeface="Calibri"/>
                <a:cs typeface="Calibri"/>
              </a:rPr>
              <a:t>reflect </a:t>
            </a:r>
            <a:r>
              <a:rPr sz="2200" spc="-5" dirty="0">
                <a:solidFill>
                  <a:srgbClr val="0D2C4D"/>
                </a:solidFill>
                <a:latin typeface="Calibri"/>
                <a:cs typeface="Calibri"/>
              </a:rPr>
              <a:t>this in </a:t>
            </a:r>
            <a:r>
              <a:rPr sz="2200" dirty="0">
                <a:solidFill>
                  <a:srgbClr val="0D2C4D"/>
                </a:solidFill>
                <a:latin typeface="Calibri"/>
                <a:cs typeface="Calibri"/>
              </a:rPr>
              <a:t>their</a:t>
            </a:r>
            <a:r>
              <a:rPr sz="2200" spc="-5" dirty="0">
                <a:solidFill>
                  <a:srgbClr val="0D2C4D"/>
                </a:solidFill>
                <a:latin typeface="Calibri"/>
                <a:cs typeface="Calibri"/>
              </a:rPr>
              <a:t> UI.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67805" y="1724405"/>
            <a:ext cx="2232660" cy="6408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14947" y="1919732"/>
            <a:ext cx="1143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5729" y="1724405"/>
            <a:ext cx="2228850" cy="6408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81347" y="1919732"/>
            <a:ext cx="1181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Eventing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99082" y="1724405"/>
            <a:ext cx="2232660" cy="6408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47748" y="1919732"/>
            <a:ext cx="1028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216" y="1376878"/>
            <a:ext cx="7421880" cy="343979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Steps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needed </a:t>
            </a:r>
            <a:r>
              <a:rPr sz="2000" spc="-15" dirty="0">
                <a:solidFill>
                  <a:srgbClr val="0D2C4D"/>
                </a:solidFill>
                <a:latin typeface="Calibri"/>
                <a:cs typeface="Calibri"/>
              </a:rPr>
              <a:t>to play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an </a:t>
            </a: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item from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a Media Server on a Media</a:t>
            </a:r>
            <a:r>
              <a:rPr sz="2000" spc="180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Renderer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960"/>
              </a:spcBef>
              <a:buClr>
                <a:srgbClr val="6DC069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Select a Media</a:t>
            </a:r>
            <a:r>
              <a:rPr sz="2000" spc="55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server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960"/>
              </a:spcBef>
              <a:buClr>
                <a:srgbClr val="6DC069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spc="-25" dirty="0">
                <a:solidFill>
                  <a:srgbClr val="0D2C4D"/>
                </a:solidFill>
                <a:latin typeface="Calibri"/>
                <a:cs typeface="Calibri"/>
              </a:rPr>
              <a:t>Invoke </a:t>
            </a:r>
            <a:r>
              <a:rPr sz="2000" spc="-15" dirty="0">
                <a:solidFill>
                  <a:srgbClr val="0D2C4D"/>
                </a:solidFill>
                <a:latin typeface="Calibri"/>
                <a:cs typeface="Calibri"/>
              </a:rPr>
              <a:t>Browse(), to </a:t>
            </a: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present </a:t>
            </a:r>
            <a:r>
              <a:rPr sz="2000" spc="-15" dirty="0">
                <a:solidFill>
                  <a:srgbClr val="0D2C4D"/>
                </a:solidFill>
                <a:latin typeface="Calibri"/>
                <a:cs typeface="Calibri"/>
              </a:rPr>
              <a:t>content </a:t>
            </a:r>
            <a:r>
              <a:rPr sz="2000" spc="-20" dirty="0">
                <a:solidFill>
                  <a:srgbClr val="0D2C4D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selection </a:t>
            </a:r>
            <a:r>
              <a:rPr sz="2000" spc="-20" dirty="0">
                <a:solidFill>
                  <a:srgbClr val="0D2C4D"/>
                </a:solidFill>
                <a:latin typeface="Calibri"/>
                <a:cs typeface="Calibri"/>
              </a:rPr>
              <a:t>for</a:t>
            </a:r>
            <a:r>
              <a:rPr sz="2000" spc="170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playback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960"/>
              </a:spcBef>
              <a:buClr>
                <a:srgbClr val="6DC069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Select a Media</a:t>
            </a:r>
            <a:r>
              <a:rPr sz="2000" spc="55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Server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960"/>
              </a:spcBef>
              <a:buClr>
                <a:srgbClr val="6DC069"/>
              </a:buClr>
              <a:buAutoNum type="arabicPeriod"/>
              <a:tabLst>
                <a:tab pos="469265" algn="l"/>
                <a:tab pos="470534" algn="l"/>
              </a:tabLst>
            </a:pPr>
            <a:r>
              <a:rPr sz="2000" spc="-25" dirty="0">
                <a:solidFill>
                  <a:srgbClr val="0D2C4D"/>
                </a:solidFill>
                <a:latin typeface="Calibri"/>
                <a:cs typeface="Calibri"/>
              </a:rPr>
              <a:t>Invoke </a:t>
            </a:r>
            <a:r>
              <a:rPr sz="2000" spc="-15" dirty="0">
                <a:solidFill>
                  <a:srgbClr val="0D2C4D"/>
                </a:solidFill>
                <a:latin typeface="Calibri"/>
                <a:cs typeface="Calibri"/>
              </a:rPr>
              <a:t>GetProtocolInfo()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on the Media</a:t>
            </a:r>
            <a:r>
              <a:rPr sz="2000" spc="85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Renderer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960"/>
              </a:spcBef>
              <a:buClr>
                <a:srgbClr val="6DC069"/>
              </a:buClr>
              <a:buAutoNum type="arabicPeriod"/>
              <a:tabLst>
                <a:tab pos="469265" algn="l"/>
                <a:tab pos="470534" algn="l"/>
              </a:tabLst>
            </a:pP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Match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0D2C4D"/>
                </a:solidFill>
                <a:latin typeface="Calibri"/>
                <a:cs typeface="Calibri"/>
              </a:rPr>
              <a:t>ProtocolInfo </a:t>
            </a: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from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0D2C4D"/>
                </a:solidFill>
                <a:latin typeface="Calibri"/>
                <a:cs typeface="Calibri"/>
              </a:rPr>
              <a:t>content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and the</a:t>
            </a:r>
            <a:r>
              <a:rPr sz="2000" spc="130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MediaRenderer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960"/>
              </a:spcBef>
              <a:buClr>
                <a:srgbClr val="6DC069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25" dirty="0">
                <a:solidFill>
                  <a:srgbClr val="0D2C4D"/>
                </a:solidFill>
                <a:latin typeface="Calibri"/>
                <a:cs typeface="Calibri"/>
              </a:rPr>
              <a:t>Invoke </a:t>
            </a:r>
            <a:r>
              <a:rPr sz="2000" spc="-20" dirty="0">
                <a:solidFill>
                  <a:srgbClr val="0D2C4D"/>
                </a:solidFill>
                <a:latin typeface="Calibri"/>
                <a:cs typeface="Calibri"/>
              </a:rPr>
              <a:t>SetAVTransportURI()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with the </a:t>
            </a: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matched</a:t>
            </a:r>
            <a:r>
              <a:rPr sz="2000" spc="125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D2C4D"/>
                </a:solidFill>
                <a:latin typeface="Calibri"/>
                <a:cs typeface="Calibri"/>
              </a:rPr>
              <a:t>content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960"/>
              </a:spcBef>
              <a:buClr>
                <a:srgbClr val="6DC069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000" spc="-25" dirty="0">
                <a:solidFill>
                  <a:srgbClr val="0D2C4D"/>
                </a:solidFill>
                <a:latin typeface="Calibri"/>
                <a:cs typeface="Calibri"/>
              </a:rPr>
              <a:t>Invoke </a:t>
            </a: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Play(), </a:t>
            </a:r>
            <a:r>
              <a:rPr sz="2000" spc="-15" dirty="0">
                <a:solidFill>
                  <a:srgbClr val="0D2C4D"/>
                </a:solidFill>
                <a:latin typeface="Calibri"/>
                <a:cs typeface="Calibri"/>
              </a:rPr>
              <a:t>to start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playback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of the</a:t>
            </a:r>
            <a:r>
              <a:rPr sz="2000" spc="135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D2C4D"/>
                </a:solidFill>
                <a:latin typeface="Calibri"/>
                <a:cs typeface="Calibri"/>
              </a:rPr>
              <a:t>content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2336165" marR="5080">
              <a:lnSpc>
                <a:spcPct val="70000"/>
              </a:lnSpc>
              <a:spcBef>
                <a:spcPts val="1755"/>
              </a:spcBef>
            </a:pPr>
            <a:r>
              <a:rPr spc="-25" dirty="0"/>
              <a:t>Protocol </a:t>
            </a:r>
            <a:r>
              <a:rPr spc="-30" dirty="0"/>
              <a:t>example  </a:t>
            </a:r>
            <a:r>
              <a:rPr spc="-5" dirty="0"/>
              <a:t>(sequence of</a:t>
            </a:r>
            <a:r>
              <a:rPr spc="-90" dirty="0"/>
              <a:t> </a:t>
            </a:r>
            <a:r>
              <a:rPr spc="-5" dirty="0"/>
              <a:t>actions)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1920" y="5478271"/>
            <a:ext cx="3819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5" dirty="0">
                <a:solidFill>
                  <a:srgbClr val="0D2C4D"/>
                </a:solidFill>
                <a:latin typeface="Calibri"/>
                <a:cs typeface="Calibri"/>
              </a:rPr>
              <a:t>For </a:t>
            </a:r>
            <a:r>
              <a:rPr sz="2400" i="1" dirty="0">
                <a:solidFill>
                  <a:srgbClr val="0D2C4D"/>
                </a:solidFill>
                <a:latin typeface="Calibri"/>
                <a:cs typeface="Calibri"/>
              </a:rPr>
              <a:t>the </a:t>
            </a:r>
            <a:r>
              <a:rPr sz="2400" i="1" spc="-10" dirty="0">
                <a:solidFill>
                  <a:srgbClr val="0D2C4D"/>
                </a:solidFill>
                <a:latin typeface="Calibri"/>
                <a:cs typeface="Calibri"/>
              </a:rPr>
              <a:t>interconnected</a:t>
            </a:r>
            <a:r>
              <a:rPr sz="2400" i="1" spc="-35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0D2C4D"/>
                </a:solidFill>
                <a:latin typeface="Calibri"/>
                <a:cs typeface="Calibri"/>
              </a:rPr>
              <a:t>lifestyle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" y="293370"/>
            <a:ext cx="9143619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5" dirty="0"/>
              <a:t>Page</a:t>
            </a:r>
            <a:r>
              <a:rPr spc="-45" dirty="0"/>
              <a:t> </a:t>
            </a: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018" y="4092963"/>
            <a:ext cx="141605" cy="20212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800" dirty="0">
                <a:solidFill>
                  <a:srgbClr val="0D2C4D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solidFill>
                  <a:srgbClr val="0D2C4D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800" dirty="0">
                <a:solidFill>
                  <a:srgbClr val="0D2C4D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800" dirty="0">
                <a:solidFill>
                  <a:srgbClr val="6DC069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dirty="0">
                <a:solidFill>
                  <a:srgbClr val="6DC069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1800" dirty="0">
                <a:solidFill>
                  <a:srgbClr val="6DC069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411" y="4092963"/>
            <a:ext cx="7269480" cy="202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41069">
              <a:lnSpc>
                <a:spcPct val="121100"/>
              </a:lnSpc>
              <a:spcBef>
                <a:spcPts val="100"/>
              </a:spcBef>
            </a:pPr>
            <a:r>
              <a:rPr sz="1800" spc="-10" dirty="0">
                <a:solidFill>
                  <a:srgbClr val="0D2C4D"/>
                </a:solidFill>
                <a:latin typeface="Calibri"/>
                <a:cs typeface="Calibri"/>
              </a:rPr>
              <a:t>Control points </a:t>
            </a:r>
            <a:r>
              <a:rPr sz="1800" dirty="0">
                <a:solidFill>
                  <a:srgbClr val="0D2C4D"/>
                </a:solidFill>
                <a:latin typeface="Calibri"/>
                <a:cs typeface="Calibri"/>
              </a:rPr>
              <a:t>and </a:t>
            </a:r>
            <a:r>
              <a:rPr sz="1800" spc="-5" dirty="0">
                <a:solidFill>
                  <a:srgbClr val="0D2C4D"/>
                </a:solidFill>
                <a:latin typeface="Calibri"/>
                <a:cs typeface="Calibri"/>
              </a:rPr>
              <a:t>devices </a:t>
            </a:r>
            <a:r>
              <a:rPr sz="1800" spc="-15" dirty="0">
                <a:solidFill>
                  <a:srgbClr val="0D2C4D"/>
                </a:solidFill>
                <a:latin typeface="Calibri"/>
                <a:cs typeface="Calibri"/>
              </a:rPr>
              <a:t>get </a:t>
            </a:r>
            <a:r>
              <a:rPr sz="1800" dirty="0">
                <a:solidFill>
                  <a:srgbClr val="0D2C4D"/>
                </a:solidFill>
                <a:latin typeface="Calibri"/>
                <a:cs typeface="Calibri"/>
              </a:rPr>
              <a:t>IP </a:t>
            </a:r>
            <a:r>
              <a:rPr sz="1800" spc="-5" dirty="0">
                <a:solidFill>
                  <a:srgbClr val="0D2C4D"/>
                </a:solidFill>
                <a:latin typeface="Calibri"/>
                <a:cs typeface="Calibri"/>
              </a:rPr>
              <a:t>addresses </a:t>
            </a:r>
            <a:r>
              <a:rPr sz="1800" dirty="0">
                <a:solidFill>
                  <a:srgbClr val="0D2C4D"/>
                </a:solidFill>
                <a:latin typeface="Calibri"/>
                <a:cs typeface="Calibri"/>
              </a:rPr>
              <a:t>using DHCP </a:t>
            </a:r>
            <a:r>
              <a:rPr sz="1800" spc="-5" dirty="0">
                <a:solidFill>
                  <a:srgbClr val="0D2C4D"/>
                </a:solidFill>
                <a:latin typeface="Calibri"/>
                <a:cs typeface="Calibri"/>
              </a:rPr>
              <a:t>(, or AutoIP)  </a:t>
            </a:r>
            <a:r>
              <a:rPr sz="1800" spc="-10" dirty="0">
                <a:solidFill>
                  <a:srgbClr val="0D2C4D"/>
                </a:solidFill>
                <a:latin typeface="Calibri"/>
                <a:cs typeface="Calibri"/>
              </a:rPr>
              <a:t>Control </a:t>
            </a:r>
            <a:r>
              <a:rPr sz="1800" spc="-5" dirty="0">
                <a:solidFill>
                  <a:srgbClr val="0D2C4D"/>
                </a:solidFill>
                <a:latin typeface="Calibri"/>
                <a:cs typeface="Calibri"/>
              </a:rPr>
              <a:t>point </a:t>
            </a:r>
            <a:r>
              <a:rPr sz="1800" dirty="0">
                <a:solidFill>
                  <a:srgbClr val="0D2C4D"/>
                </a:solidFill>
                <a:latin typeface="Calibri"/>
                <a:cs typeface="Calibri"/>
              </a:rPr>
              <a:t>finds </a:t>
            </a:r>
            <a:r>
              <a:rPr sz="1800" spc="-10" dirty="0">
                <a:solidFill>
                  <a:srgbClr val="0D2C4D"/>
                </a:solidFill>
                <a:latin typeface="Calibri"/>
                <a:cs typeface="Calibri"/>
              </a:rPr>
              <a:t>interesting</a:t>
            </a:r>
            <a:r>
              <a:rPr sz="1800" spc="40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2C4D"/>
                </a:solidFill>
                <a:latin typeface="Calibri"/>
                <a:cs typeface="Calibri"/>
              </a:rPr>
              <a:t>device</a:t>
            </a:r>
            <a:endParaRPr sz="1800">
              <a:latin typeface="Calibri"/>
              <a:cs typeface="Calibri"/>
            </a:endParaRPr>
          </a:p>
          <a:p>
            <a:pPr marL="12700" marR="2921635">
              <a:lnSpc>
                <a:spcPct val="121200"/>
              </a:lnSpc>
              <a:spcBef>
                <a:spcPts val="5"/>
              </a:spcBef>
            </a:pPr>
            <a:r>
              <a:rPr sz="1800" spc="-10" dirty="0">
                <a:solidFill>
                  <a:srgbClr val="0D2C4D"/>
                </a:solidFill>
                <a:latin typeface="Calibri"/>
                <a:cs typeface="Calibri"/>
              </a:rPr>
              <a:t>Control </a:t>
            </a:r>
            <a:r>
              <a:rPr sz="1800" spc="-5" dirty="0">
                <a:solidFill>
                  <a:srgbClr val="0D2C4D"/>
                </a:solidFill>
                <a:latin typeface="Calibri"/>
                <a:cs typeface="Calibri"/>
              </a:rPr>
              <a:t>point </a:t>
            </a:r>
            <a:r>
              <a:rPr sz="1800" dirty="0">
                <a:solidFill>
                  <a:srgbClr val="0D2C4D"/>
                </a:solidFill>
                <a:latin typeface="Calibri"/>
                <a:cs typeface="Calibri"/>
              </a:rPr>
              <a:t>learns about </a:t>
            </a:r>
            <a:r>
              <a:rPr sz="1800" spc="-5" dirty="0">
                <a:solidFill>
                  <a:srgbClr val="0D2C4D"/>
                </a:solidFill>
                <a:latin typeface="Calibri"/>
                <a:cs typeface="Calibri"/>
              </a:rPr>
              <a:t>device </a:t>
            </a:r>
            <a:r>
              <a:rPr sz="1800" spc="-10" dirty="0">
                <a:solidFill>
                  <a:srgbClr val="0D2C4D"/>
                </a:solidFill>
                <a:latin typeface="Calibri"/>
                <a:cs typeface="Calibri"/>
              </a:rPr>
              <a:t>capabilities  Control </a:t>
            </a:r>
            <a:r>
              <a:rPr sz="1800" spc="-5" dirty="0">
                <a:solidFill>
                  <a:srgbClr val="0D2C4D"/>
                </a:solidFill>
                <a:latin typeface="Calibri"/>
                <a:cs typeface="Calibri"/>
              </a:rPr>
              <a:t>point </a:t>
            </a:r>
            <a:r>
              <a:rPr sz="1800" spc="-20" dirty="0">
                <a:solidFill>
                  <a:srgbClr val="0D2C4D"/>
                </a:solidFill>
                <a:latin typeface="Calibri"/>
                <a:cs typeface="Calibri"/>
              </a:rPr>
              <a:t>invokes </a:t>
            </a:r>
            <a:r>
              <a:rPr sz="1800" dirty="0">
                <a:solidFill>
                  <a:srgbClr val="0D2C4D"/>
                </a:solidFill>
                <a:latin typeface="Calibri"/>
                <a:cs typeface="Calibri"/>
              </a:rPr>
              <a:t>actions </a:t>
            </a:r>
            <a:r>
              <a:rPr sz="1800" spc="-5" dirty="0">
                <a:solidFill>
                  <a:srgbClr val="0D2C4D"/>
                </a:solidFill>
                <a:latin typeface="Calibri"/>
                <a:cs typeface="Calibri"/>
              </a:rPr>
              <a:t>on device  </a:t>
            </a:r>
            <a:r>
              <a:rPr sz="1800" spc="-10" dirty="0">
                <a:solidFill>
                  <a:srgbClr val="0D2C4D"/>
                </a:solidFill>
                <a:latin typeface="Calibri"/>
                <a:cs typeface="Calibri"/>
              </a:rPr>
              <a:t>Control </a:t>
            </a:r>
            <a:r>
              <a:rPr sz="1800" spc="-5" dirty="0">
                <a:solidFill>
                  <a:srgbClr val="0D2C4D"/>
                </a:solidFill>
                <a:latin typeface="Calibri"/>
                <a:cs typeface="Calibri"/>
              </a:rPr>
              <a:t>point </a:t>
            </a:r>
            <a:r>
              <a:rPr sz="1800" spc="-10" dirty="0">
                <a:solidFill>
                  <a:srgbClr val="0D2C4D"/>
                </a:solidFill>
                <a:latin typeface="Calibri"/>
                <a:cs typeface="Calibri"/>
              </a:rPr>
              <a:t>listens </a:t>
            </a:r>
            <a:r>
              <a:rPr sz="1800" spc="-15" dirty="0">
                <a:solidFill>
                  <a:srgbClr val="0D2C4D"/>
                </a:solidFill>
                <a:latin typeface="Calibri"/>
                <a:cs typeface="Calibri"/>
              </a:rPr>
              <a:t>to </a:t>
            </a:r>
            <a:r>
              <a:rPr sz="1800" spc="-20" dirty="0">
                <a:solidFill>
                  <a:srgbClr val="0D2C4D"/>
                </a:solidFill>
                <a:latin typeface="Calibri"/>
                <a:cs typeface="Calibri"/>
              </a:rPr>
              <a:t>state </a:t>
            </a:r>
            <a:r>
              <a:rPr sz="1800" spc="-5" dirty="0">
                <a:solidFill>
                  <a:srgbClr val="0D2C4D"/>
                </a:solidFill>
                <a:latin typeface="Calibri"/>
                <a:cs typeface="Calibri"/>
              </a:rPr>
              <a:t>changes of</a:t>
            </a:r>
            <a:r>
              <a:rPr sz="1800" spc="75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D2C4D"/>
                </a:solidFill>
                <a:latin typeface="Calibri"/>
                <a:cs typeface="Calibri"/>
              </a:rPr>
              <a:t>device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800" spc="-10" dirty="0">
                <a:solidFill>
                  <a:srgbClr val="0D2C4D"/>
                </a:solidFill>
                <a:latin typeface="Calibri"/>
                <a:cs typeface="Calibri"/>
              </a:rPr>
              <a:t>Control </a:t>
            </a:r>
            <a:r>
              <a:rPr sz="1800" spc="-5" dirty="0">
                <a:solidFill>
                  <a:srgbClr val="0D2C4D"/>
                </a:solidFill>
                <a:latin typeface="Calibri"/>
                <a:cs typeface="Calibri"/>
              </a:rPr>
              <a:t>point </a:t>
            </a:r>
            <a:r>
              <a:rPr sz="1800" spc="-10" dirty="0">
                <a:solidFill>
                  <a:srgbClr val="0D2C4D"/>
                </a:solidFill>
                <a:latin typeface="Calibri"/>
                <a:cs typeface="Calibri"/>
              </a:rPr>
              <a:t>interacts </a:t>
            </a:r>
            <a:r>
              <a:rPr sz="1800" spc="-5" dirty="0">
                <a:solidFill>
                  <a:srgbClr val="0D2C4D"/>
                </a:solidFill>
                <a:latin typeface="Calibri"/>
                <a:cs typeface="Calibri"/>
              </a:rPr>
              <a:t>with </a:t>
            </a:r>
            <a:r>
              <a:rPr sz="1800" dirty="0">
                <a:solidFill>
                  <a:srgbClr val="0D2C4D"/>
                </a:solidFill>
                <a:latin typeface="Calibri"/>
                <a:cs typeface="Calibri"/>
              </a:rPr>
              <a:t>a </a:t>
            </a:r>
            <a:r>
              <a:rPr sz="1800" spc="-5" dirty="0">
                <a:solidFill>
                  <a:srgbClr val="0D2C4D"/>
                </a:solidFill>
                <a:latin typeface="Calibri"/>
                <a:cs typeface="Calibri"/>
              </a:rPr>
              <a:t>device with sequences of commands </a:t>
            </a:r>
            <a:r>
              <a:rPr sz="1800" dirty="0">
                <a:solidFill>
                  <a:srgbClr val="0D2C4D"/>
                </a:solidFill>
                <a:latin typeface="Calibri"/>
                <a:cs typeface="Calibri"/>
              </a:rPr>
              <a:t>and</a:t>
            </a:r>
            <a:r>
              <a:rPr sz="1800" spc="100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D2C4D"/>
                </a:solidFill>
                <a:latin typeface="Calibri"/>
                <a:cs typeface="Calibri"/>
              </a:rPr>
              <a:t>events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94101" y="103886"/>
            <a:ext cx="622617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UPnP Phases</a:t>
            </a:r>
            <a:r>
              <a:rPr sz="5000" spc="-50" dirty="0"/>
              <a:t> </a:t>
            </a:r>
            <a:r>
              <a:rPr sz="5000" spc="-10" dirty="0"/>
              <a:t>(overview)</a:t>
            </a:r>
            <a:endParaRPr sz="5000"/>
          </a:p>
        </p:txBody>
      </p:sp>
      <p:grpSp>
        <p:nvGrpSpPr>
          <p:cNvPr id="5" name="object 5"/>
          <p:cNvGrpSpPr/>
          <p:nvPr/>
        </p:nvGrpSpPr>
        <p:grpSpPr>
          <a:xfrm>
            <a:off x="506730" y="2206751"/>
            <a:ext cx="7793990" cy="1709420"/>
            <a:chOff x="506730" y="2206751"/>
            <a:chExt cx="7793990" cy="1709420"/>
          </a:xfrm>
        </p:grpSpPr>
        <p:sp>
          <p:nvSpPr>
            <p:cNvPr id="6" name="object 6"/>
            <p:cNvSpPr/>
            <p:nvPr/>
          </p:nvSpPr>
          <p:spPr>
            <a:xfrm>
              <a:off x="506730" y="3275075"/>
              <a:ext cx="7793735" cy="6408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3930" y="2738627"/>
              <a:ext cx="7336535" cy="6446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21130" y="2206751"/>
              <a:ext cx="6879335" cy="6408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52348" y="2402840"/>
            <a:ext cx="238823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Description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Discovery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Addressing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67805" y="1683258"/>
            <a:ext cx="2232660" cy="6408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14947" y="1878584"/>
            <a:ext cx="1143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35729" y="1683258"/>
            <a:ext cx="2228850" cy="6408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81347" y="1878584"/>
            <a:ext cx="1181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Eventing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99082" y="1683258"/>
            <a:ext cx="2232660" cy="6408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47748" y="1878584"/>
            <a:ext cx="1028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25509" y="6582219"/>
            <a:ext cx="42672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Page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fld id="{81D60167-4931-47E6-BA6A-407CBD079E47}" type="slidenum"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3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4101" y="103886"/>
            <a:ext cx="635952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0" spc="-5" dirty="0"/>
              <a:t>UPnP Phases</a:t>
            </a:r>
            <a:r>
              <a:rPr sz="5000" spc="-20" dirty="0"/>
              <a:t> </a:t>
            </a:r>
            <a:r>
              <a:rPr sz="5000" spc="-15" dirty="0"/>
              <a:t>(Discovery)</a:t>
            </a:r>
            <a:endParaRPr sz="5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506730" y="1886711"/>
            <a:ext cx="7793990" cy="1704975"/>
            <a:chOff x="506730" y="1886711"/>
            <a:chExt cx="7793990" cy="1704975"/>
          </a:xfrm>
        </p:grpSpPr>
        <p:sp>
          <p:nvSpPr>
            <p:cNvPr id="4" name="object 4"/>
            <p:cNvSpPr/>
            <p:nvPr/>
          </p:nvSpPr>
          <p:spPr>
            <a:xfrm>
              <a:off x="506730" y="2950463"/>
              <a:ext cx="7793735" cy="6408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3930" y="2418587"/>
              <a:ext cx="7336535" cy="6408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21130" y="1886711"/>
              <a:ext cx="6879335" cy="6408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5825" y="2080514"/>
            <a:ext cx="8047990" cy="190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349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Description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836294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Discovery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"/>
              <a:cs typeface="Arial"/>
            </a:endParaRPr>
          </a:p>
          <a:p>
            <a:pPr marL="379095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Addressing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  <a:tabLst>
                <a:tab pos="621665" algn="l"/>
              </a:tabLst>
            </a:pPr>
            <a:r>
              <a:rPr sz="2400" dirty="0">
                <a:solidFill>
                  <a:srgbClr val="6DC069"/>
                </a:solidFill>
                <a:latin typeface="Calibri"/>
                <a:cs typeface="Calibri"/>
              </a:rPr>
              <a:t>1	</a:t>
            </a:r>
            <a:r>
              <a:rPr sz="2400" spc="-5" dirty="0">
                <a:solidFill>
                  <a:srgbClr val="0D2C4D"/>
                </a:solidFill>
                <a:latin typeface="Calibri"/>
                <a:cs typeface="Calibri"/>
              </a:rPr>
              <a:t>Find devices: </a:t>
            </a:r>
            <a:r>
              <a:rPr sz="2400" spc="-15" dirty="0">
                <a:solidFill>
                  <a:srgbClr val="0D2C4D"/>
                </a:solidFill>
                <a:latin typeface="Calibri"/>
                <a:cs typeface="Calibri"/>
              </a:rPr>
              <a:t>Listen </a:t>
            </a:r>
            <a:r>
              <a:rPr sz="2400" spc="-20" dirty="0">
                <a:solidFill>
                  <a:srgbClr val="0D2C4D"/>
                </a:solidFill>
                <a:latin typeface="Calibri"/>
                <a:cs typeface="Calibri"/>
              </a:rPr>
              <a:t>for </a:t>
            </a:r>
            <a:r>
              <a:rPr sz="2400" spc="-5" dirty="0">
                <a:solidFill>
                  <a:srgbClr val="0D2C4D"/>
                </a:solidFill>
                <a:latin typeface="Calibri"/>
                <a:cs typeface="Calibri"/>
              </a:rPr>
              <a:t>SSDP Alive </a:t>
            </a:r>
            <a:r>
              <a:rPr sz="2400" spc="-10" dirty="0">
                <a:solidFill>
                  <a:srgbClr val="0D2C4D"/>
                </a:solidFill>
                <a:latin typeface="Calibri"/>
                <a:cs typeface="Calibri"/>
              </a:rPr>
              <a:t>messages, </a:t>
            </a:r>
            <a:r>
              <a:rPr sz="2400" spc="-5" dirty="0">
                <a:solidFill>
                  <a:srgbClr val="0D2C4D"/>
                </a:solidFill>
                <a:latin typeface="Calibri"/>
                <a:cs typeface="Calibri"/>
              </a:rPr>
              <a:t>or issue</a:t>
            </a:r>
            <a:r>
              <a:rPr sz="2400" spc="30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2C4D"/>
                </a:solidFill>
                <a:latin typeface="Calibri"/>
                <a:cs typeface="Calibri"/>
              </a:rPr>
              <a:t>search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67805" y="1363218"/>
            <a:ext cx="2232660" cy="6408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14947" y="1557020"/>
            <a:ext cx="1143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35729" y="1363218"/>
            <a:ext cx="2228850" cy="6408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81347" y="1557020"/>
            <a:ext cx="1181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Eventing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99082" y="1363218"/>
            <a:ext cx="2232660" cy="6408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47748" y="1557020"/>
            <a:ext cx="1028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25509" y="6582219"/>
            <a:ext cx="42672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Page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fld id="{81D60167-4931-47E6-BA6A-407CBD079E47}" type="slidenum"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4</a:t>
            </a:fld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1781" y="4296474"/>
            <a:ext cx="3025140" cy="53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M-SEARCH </a:t>
            </a:r>
            <a:r>
              <a:rPr sz="1800" spc="-5" dirty="0">
                <a:latin typeface="Arial"/>
                <a:cs typeface="Arial"/>
              </a:rPr>
              <a:t>*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HTTP/1.1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45" dirty="0">
                <a:latin typeface="Arial"/>
                <a:cs typeface="Arial"/>
              </a:rPr>
              <a:t>HOST: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239.255.255.250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1900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286" y="4121658"/>
            <a:ext cx="3782695" cy="221678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53035" rIns="0" bIns="0" rtlCol="0">
            <a:spAutoFit/>
          </a:bodyPr>
          <a:lstStyle/>
          <a:p>
            <a:pPr marL="158115" marR="591185">
              <a:lnSpc>
                <a:spcPct val="100000"/>
              </a:lnSpc>
              <a:spcBef>
                <a:spcPts val="1205"/>
              </a:spcBef>
            </a:pP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M-SEARCH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* HTTP/1.1  </a:t>
            </a:r>
            <a:r>
              <a:rPr sz="1800" spc="-45" dirty="0">
                <a:latin typeface="Arial"/>
                <a:cs typeface="Arial"/>
              </a:rPr>
              <a:t>HOST: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239.255.255.250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1900</a:t>
            </a:r>
            <a:endParaRPr sz="1800">
              <a:latin typeface="Arial"/>
              <a:cs typeface="Arial"/>
            </a:endParaRPr>
          </a:p>
          <a:p>
            <a:pPr marL="89535">
              <a:lnSpc>
                <a:spcPts val="1625"/>
              </a:lnSpc>
            </a:pPr>
            <a:r>
              <a:rPr sz="1800" spc="-5" dirty="0">
                <a:latin typeface="Arial"/>
                <a:cs typeface="Arial"/>
              </a:rPr>
              <a:t>MAN: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"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ssdp:discover</a:t>
            </a:r>
            <a:r>
              <a:rPr sz="1800" spc="-5" dirty="0">
                <a:latin typeface="Arial"/>
                <a:cs typeface="Arial"/>
              </a:rPr>
              <a:t>"</a:t>
            </a:r>
            <a:endParaRPr sz="1800">
              <a:latin typeface="Arial"/>
              <a:cs typeface="Arial"/>
            </a:endParaRPr>
          </a:p>
          <a:p>
            <a:pPr marL="89535">
              <a:lnSpc>
                <a:spcPts val="2100"/>
              </a:lnSpc>
            </a:pPr>
            <a:r>
              <a:rPr sz="1800" spc="-5" dirty="0">
                <a:latin typeface="Arial"/>
                <a:cs typeface="Arial"/>
              </a:rPr>
              <a:t>MX: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seconds to delay</a:t>
            </a:r>
            <a:r>
              <a:rPr sz="1800" i="1" spc="-3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800080"/>
                </a:solidFill>
                <a:latin typeface="Arial"/>
                <a:cs typeface="Arial"/>
              </a:rPr>
              <a:t>response</a:t>
            </a:r>
            <a:endParaRPr sz="1800">
              <a:latin typeface="Arial"/>
              <a:cs typeface="Arial"/>
            </a:endParaRPr>
          </a:p>
          <a:p>
            <a:pPr marL="89535">
              <a:lnSpc>
                <a:spcPts val="2100"/>
              </a:lnSpc>
            </a:pPr>
            <a:r>
              <a:rPr sz="1800" u="heavy" spc="-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ST</a:t>
            </a:r>
            <a:r>
              <a:rPr sz="1800" spc="-70" dirty="0">
                <a:latin typeface="Arial"/>
                <a:cs typeface="Arial"/>
              </a:rPr>
              <a:t>: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search</a:t>
            </a:r>
            <a:r>
              <a:rPr sz="1800" i="1" spc="5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target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24755" y="4296474"/>
            <a:ext cx="4122420" cy="80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dirty="0">
                <a:latin typeface="Arial"/>
                <a:cs typeface="Arial"/>
              </a:rPr>
              <a:t>HTTP/1.1 </a:t>
            </a:r>
            <a:r>
              <a:rPr sz="1800" spc="-5" dirty="0">
                <a:latin typeface="Arial"/>
                <a:cs typeface="Arial"/>
              </a:rPr>
              <a:t>200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OK</a:t>
            </a:r>
            <a:endParaRPr sz="1800">
              <a:latin typeface="Arial"/>
              <a:cs typeface="Arial"/>
            </a:endParaRPr>
          </a:p>
          <a:p>
            <a:pPr marL="914400" indent="-9144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CACHE-CONTROL: max-age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seconds  until advertisement</a:t>
            </a:r>
            <a:r>
              <a:rPr sz="1800" i="1" spc="-1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expires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66259" y="4121658"/>
            <a:ext cx="4500880" cy="224028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5303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205"/>
              </a:spcBef>
            </a:pPr>
            <a:r>
              <a:rPr sz="1800" dirty="0">
                <a:latin typeface="Arial"/>
                <a:cs typeface="Arial"/>
              </a:rPr>
              <a:t>HTTP/1.1 </a:t>
            </a:r>
            <a:r>
              <a:rPr sz="1800" spc="-5" dirty="0">
                <a:latin typeface="Arial"/>
                <a:cs typeface="Arial"/>
              </a:rPr>
              <a:t>200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OK</a:t>
            </a:r>
            <a:endParaRPr sz="1800">
              <a:latin typeface="Arial"/>
              <a:cs typeface="Arial"/>
            </a:endParaRPr>
          </a:p>
          <a:p>
            <a:pPr marL="1072515" marR="211454" indent="-9144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CACHE-CONTROL: max-age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seconds  until advertisement</a:t>
            </a:r>
            <a:r>
              <a:rPr sz="1800" i="1" spc="-1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expires</a:t>
            </a:r>
            <a:endParaRPr sz="1800">
              <a:latin typeface="Arial"/>
              <a:cs typeface="Arial"/>
            </a:endParaRPr>
          </a:p>
          <a:p>
            <a:pPr marL="1099185" marR="423545" indent="-914400">
              <a:lnSpc>
                <a:spcPct val="100000"/>
              </a:lnSpc>
              <a:spcBef>
                <a:spcPts val="204"/>
              </a:spcBef>
            </a:pPr>
            <a:r>
              <a:rPr sz="1800" spc="-20" dirty="0">
                <a:latin typeface="Arial"/>
                <a:cs typeface="Arial"/>
              </a:rPr>
              <a:t>LOCATION: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URL </a:t>
            </a:r>
            <a:r>
              <a:rPr sz="1800" i="1" dirty="0">
                <a:solidFill>
                  <a:srgbClr val="800080"/>
                </a:solidFill>
                <a:latin typeface="Arial"/>
                <a:cs typeface="Arial"/>
              </a:rPr>
              <a:t>for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UPnP</a:t>
            </a:r>
            <a:r>
              <a:rPr sz="1800" i="1" spc="-9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description  </a:t>
            </a:r>
            <a:r>
              <a:rPr sz="1800" i="1" dirty="0">
                <a:solidFill>
                  <a:srgbClr val="800080"/>
                </a:solidFill>
                <a:latin typeface="Arial"/>
                <a:cs typeface="Arial"/>
              </a:rPr>
              <a:t>for root</a:t>
            </a:r>
            <a:r>
              <a:rPr sz="1800" i="1" spc="-2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1800" u="heavy" spc="-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ST</a:t>
            </a:r>
            <a:r>
              <a:rPr sz="1800" spc="-70" dirty="0">
                <a:latin typeface="Arial"/>
                <a:cs typeface="Arial"/>
              </a:rPr>
              <a:t>: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search</a:t>
            </a:r>
            <a:r>
              <a:rPr sz="1800" i="1" spc="5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target</a:t>
            </a:r>
            <a:endParaRPr sz="18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</a:pP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USN</a:t>
            </a:r>
            <a:r>
              <a:rPr sz="1800" spc="-5" dirty="0">
                <a:latin typeface="Arial"/>
                <a:cs typeface="Arial"/>
              </a:rPr>
              <a:t>: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advertisement</a:t>
            </a:r>
            <a:r>
              <a:rPr sz="1800" i="1" spc="-1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800080"/>
                </a:solidFill>
                <a:latin typeface="Arial"/>
                <a:cs typeface="Arial"/>
              </a:rPr>
              <a:t>UUID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131B90-494A-4AAC-8733-48EF9A488244}"/>
              </a:ext>
            </a:extLst>
          </p:cNvPr>
          <p:cNvSpPr txBox="1"/>
          <p:nvPr/>
        </p:nvSpPr>
        <p:spPr>
          <a:xfrm>
            <a:off x="2362200" y="990600"/>
            <a:ext cx="3954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err="1">
                <a:solidFill>
                  <a:srgbClr val="FF0000"/>
                </a:solidFill>
              </a:rPr>
              <a:t>SSDP:Simple</a:t>
            </a:r>
            <a:r>
              <a:rPr lang="en-US" b="1" i="1" u="sng" dirty="0">
                <a:solidFill>
                  <a:srgbClr val="FF0000"/>
                </a:solidFill>
              </a:rPr>
              <a:t> Service Discovery Protocol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393" y="1473961"/>
            <a:ext cx="7369809" cy="225679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41300" marR="1115060" indent="-228600">
              <a:lnSpc>
                <a:spcPts val="2450"/>
              </a:lnSpc>
              <a:spcBef>
                <a:spcPts val="540"/>
              </a:spcBef>
            </a:pPr>
            <a:r>
              <a:rPr sz="2400" spc="-5" dirty="0">
                <a:solidFill>
                  <a:srgbClr val="0D2C4D"/>
                </a:solidFill>
                <a:latin typeface="Calibri"/>
                <a:cs typeface="Calibri"/>
              </a:rPr>
              <a:t>SSDP </a:t>
            </a:r>
            <a:r>
              <a:rPr sz="2400" dirty="0">
                <a:solidFill>
                  <a:srgbClr val="0D2C4D"/>
                </a:solidFill>
                <a:latin typeface="Calibri"/>
                <a:cs typeface="Calibri"/>
              </a:rPr>
              <a:t>‐ IETF </a:t>
            </a:r>
            <a:r>
              <a:rPr sz="2400" spc="-15" dirty="0">
                <a:solidFill>
                  <a:srgbClr val="0D2C4D"/>
                </a:solidFill>
                <a:latin typeface="Calibri"/>
                <a:cs typeface="Calibri"/>
              </a:rPr>
              <a:t>Draft </a:t>
            </a:r>
            <a:r>
              <a:rPr sz="2400" i="1" dirty="0">
                <a:solidFill>
                  <a:srgbClr val="0D2C4D"/>
                </a:solidFill>
                <a:latin typeface="Calibri"/>
                <a:cs typeface="Calibri"/>
              </a:rPr>
              <a:t>Simple </a:t>
            </a:r>
            <a:r>
              <a:rPr sz="2400" i="1" spc="-5" dirty="0">
                <a:solidFill>
                  <a:srgbClr val="0D2C4D"/>
                </a:solidFill>
                <a:latin typeface="Calibri"/>
                <a:cs typeface="Calibri"/>
              </a:rPr>
              <a:t>Service Discovery </a:t>
            </a:r>
            <a:r>
              <a:rPr sz="2400" i="1" spc="-15" dirty="0">
                <a:solidFill>
                  <a:srgbClr val="0D2C4D"/>
                </a:solidFill>
                <a:latin typeface="Calibri"/>
                <a:cs typeface="Calibri"/>
              </a:rPr>
              <a:t>Protocol  </a:t>
            </a:r>
            <a:r>
              <a:rPr sz="2400" i="1" dirty="0">
                <a:solidFill>
                  <a:srgbClr val="0D2C4D"/>
                </a:solidFill>
                <a:latin typeface="Calibri"/>
                <a:cs typeface="Calibri"/>
              </a:rPr>
              <a:t>Based </a:t>
            </a:r>
            <a:r>
              <a:rPr sz="2400" i="1" spc="-5" dirty="0">
                <a:solidFill>
                  <a:srgbClr val="0D2C4D"/>
                </a:solidFill>
                <a:latin typeface="Calibri"/>
                <a:cs typeface="Calibri"/>
              </a:rPr>
              <a:t>on </a:t>
            </a:r>
            <a:r>
              <a:rPr sz="2400" i="1" dirty="0">
                <a:solidFill>
                  <a:srgbClr val="0D2C4D"/>
                </a:solidFill>
                <a:latin typeface="Calibri"/>
                <a:cs typeface="Calibri"/>
              </a:rPr>
              <a:t>UDP</a:t>
            </a:r>
            <a:r>
              <a:rPr sz="2400" i="1" spc="-15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0D2C4D"/>
                </a:solidFill>
                <a:latin typeface="Calibri"/>
                <a:cs typeface="Calibri"/>
              </a:rPr>
              <a:t>Multicast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10"/>
              </a:lnSpc>
              <a:spcBef>
                <a:spcPts val="780"/>
              </a:spcBef>
            </a:pPr>
            <a:r>
              <a:rPr sz="2400" i="1" spc="-10" dirty="0">
                <a:solidFill>
                  <a:srgbClr val="548335"/>
                </a:solidFill>
                <a:latin typeface="Calibri"/>
                <a:cs typeface="Calibri"/>
              </a:rPr>
              <a:t>Devices </a:t>
            </a:r>
            <a:r>
              <a:rPr sz="2400" i="1" dirty="0">
                <a:solidFill>
                  <a:srgbClr val="548335"/>
                </a:solidFill>
                <a:latin typeface="Calibri"/>
                <a:cs typeface="Calibri"/>
              </a:rPr>
              <a:t>and </a:t>
            </a:r>
            <a:r>
              <a:rPr sz="2400" i="1" spc="-5" dirty="0">
                <a:solidFill>
                  <a:srgbClr val="548335"/>
                </a:solidFill>
                <a:latin typeface="Calibri"/>
                <a:cs typeface="Calibri"/>
              </a:rPr>
              <a:t>services </a:t>
            </a:r>
            <a:r>
              <a:rPr sz="2400" i="1" spc="-10" dirty="0">
                <a:solidFill>
                  <a:srgbClr val="0D2C4D"/>
                </a:solidFill>
                <a:latin typeface="Calibri"/>
                <a:cs typeface="Calibri"/>
              </a:rPr>
              <a:t>post </a:t>
            </a:r>
            <a:r>
              <a:rPr sz="2400" i="1" dirty="0">
                <a:solidFill>
                  <a:srgbClr val="548335"/>
                </a:solidFill>
                <a:latin typeface="Calibri"/>
                <a:cs typeface="Calibri"/>
              </a:rPr>
              <a:t>Alive </a:t>
            </a:r>
            <a:r>
              <a:rPr sz="2400" i="1" dirty="0">
                <a:solidFill>
                  <a:srgbClr val="0D2C4D"/>
                </a:solidFill>
                <a:latin typeface="Calibri"/>
                <a:cs typeface="Calibri"/>
              </a:rPr>
              <a:t>message at regular</a:t>
            </a:r>
            <a:r>
              <a:rPr sz="2400" i="1" spc="20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D2C4D"/>
                </a:solidFill>
                <a:latin typeface="Calibri"/>
                <a:cs typeface="Calibri"/>
              </a:rPr>
              <a:t>intervals</a:t>
            </a:r>
            <a:endParaRPr sz="2400">
              <a:latin typeface="Calibri"/>
              <a:cs typeface="Calibri"/>
            </a:endParaRPr>
          </a:p>
          <a:p>
            <a:pPr marL="698500" indent="-228600">
              <a:lnSpc>
                <a:spcPts val="2050"/>
              </a:lnSpc>
              <a:buClr>
                <a:srgbClr val="6DC069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Usually </a:t>
            </a:r>
            <a:r>
              <a:rPr sz="2000" spc="-15" dirty="0">
                <a:solidFill>
                  <a:srgbClr val="0D2C4D"/>
                </a:solidFill>
                <a:latin typeface="Calibri"/>
                <a:cs typeface="Calibri"/>
              </a:rPr>
              <a:t>repeated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3 times </a:t>
            </a: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(because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UDP messages might be</a:t>
            </a:r>
            <a:r>
              <a:rPr sz="2000" spc="185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lost)</a:t>
            </a:r>
            <a:endParaRPr sz="2000">
              <a:latin typeface="Calibri"/>
              <a:cs typeface="Calibri"/>
            </a:endParaRPr>
          </a:p>
          <a:p>
            <a:pPr marL="697865" indent="-229235">
              <a:lnSpc>
                <a:spcPts val="2039"/>
              </a:lnSpc>
              <a:buClr>
                <a:srgbClr val="6DC069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" dirty="0">
                <a:solidFill>
                  <a:srgbClr val="0D2C4D"/>
                </a:solidFill>
                <a:latin typeface="Calibri"/>
                <a:cs typeface="Calibri"/>
              </a:rPr>
              <a:t>Repeated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every </a:t>
            </a:r>
            <a:r>
              <a:rPr sz="2000" spc="-25" dirty="0">
                <a:solidFill>
                  <a:srgbClr val="0D2C4D"/>
                </a:solidFill>
                <a:latin typeface="Calibri"/>
                <a:cs typeface="Calibri"/>
              </a:rPr>
              <a:t>few </a:t>
            </a: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seconds </a:t>
            </a:r>
            <a:r>
              <a:rPr sz="2000" dirty="0">
                <a:solidFill>
                  <a:srgbClr val="0D2C4D"/>
                </a:solidFill>
                <a:latin typeface="Calibri"/>
                <a:cs typeface="Calibri"/>
              </a:rPr>
              <a:t>(e.g.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10</a:t>
            </a:r>
            <a:r>
              <a:rPr sz="2000" spc="70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secs)</a:t>
            </a:r>
            <a:endParaRPr sz="2000">
              <a:latin typeface="Calibri"/>
              <a:cs typeface="Calibri"/>
            </a:endParaRPr>
          </a:p>
          <a:p>
            <a:pPr marL="697865" indent="-229235">
              <a:lnSpc>
                <a:spcPts val="1995"/>
              </a:lnSpc>
              <a:buClr>
                <a:srgbClr val="6DC069"/>
              </a:buClr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Determines </a:t>
            </a:r>
            <a:r>
              <a:rPr sz="2000" spc="-20" dirty="0">
                <a:solidFill>
                  <a:srgbClr val="0D2C4D"/>
                </a:solidFill>
                <a:latin typeface="Calibri"/>
                <a:cs typeface="Calibri"/>
              </a:rPr>
              <a:t>worst </a:t>
            </a: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case detection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time of a</a:t>
            </a:r>
            <a:r>
              <a:rPr sz="2000" spc="114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device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655"/>
              </a:lnSpc>
            </a:pPr>
            <a:r>
              <a:rPr sz="2400" spc="-5" dirty="0">
                <a:solidFill>
                  <a:srgbClr val="0D2C4D"/>
                </a:solidFill>
                <a:latin typeface="Calibri"/>
                <a:cs typeface="Calibri"/>
              </a:rPr>
              <a:t>Other </a:t>
            </a:r>
            <a:r>
              <a:rPr sz="2400" spc="-10" dirty="0">
                <a:solidFill>
                  <a:srgbClr val="0D2C4D"/>
                </a:solidFill>
                <a:latin typeface="Calibri"/>
                <a:cs typeface="Calibri"/>
              </a:rPr>
              <a:t>Messages: Search,</a:t>
            </a:r>
            <a:r>
              <a:rPr sz="2400" spc="5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D2C4D"/>
                </a:solidFill>
                <a:latin typeface="Calibri"/>
                <a:cs typeface="Calibri"/>
              </a:rPr>
              <a:t>Bye‐Bye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3339" y="65785"/>
            <a:ext cx="14319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SSDP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553973" y="3986340"/>
            <a:ext cx="3025140" cy="53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NOTIFY </a:t>
            </a:r>
            <a:r>
              <a:rPr sz="1800" spc="-5" dirty="0">
                <a:latin typeface="Arial"/>
                <a:cs typeface="Arial"/>
              </a:rPr>
              <a:t>*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HTTP/1.1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45" dirty="0">
                <a:latin typeface="Arial"/>
                <a:cs typeface="Arial"/>
              </a:rPr>
              <a:t>HOST: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239.255.255.250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1900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5477" y="3812285"/>
            <a:ext cx="8455660" cy="2514600"/>
          </a:xfrm>
          <a:custGeom>
            <a:avLst/>
            <a:gdLst/>
            <a:ahLst/>
            <a:cxnLst/>
            <a:rect l="l" t="t" r="r" b="b"/>
            <a:pathLst>
              <a:path w="8455660" h="2514600">
                <a:moveTo>
                  <a:pt x="8455152" y="2514600"/>
                </a:moveTo>
                <a:lnTo>
                  <a:pt x="8455152" y="0"/>
                </a:lnTo>
                <a:lnTo>
                  <a:pt x="0" y="0"/>
                </a:lnTo>
                <a:lnTo>
                  <a:pt x="0" y="2514600"/>
                </a:lnTo>
                <a:lnTo>
                  <a:pt x="8455152" y="25146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1273" y="3951985"/>
            <a:ext cx="2057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NOTIFY </a:t>
            </a:r>
            <a:r>
              <a:rPr sz="1800" spc="-5" dirty="0">
                <a:latin typeface="Arial"/>
                <a:cs typeface="Arial"/>
              </a:rPr>
              <a:t>*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HTTP/1.1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273" y="4226305"/>
            <a:ext cx="3050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Arial"/>
                <a:cs typeface="Arial"/>
              </a:rPr>
              <a:t>HOST: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239.255.255.250</a:t>
            </a:r>
            <a:r>
              <a:rPr sz="1800" spc="-5" dirty="0">
                <a:latin typeface="Arial"/>
                <a:cs typeface="Arial"/>
              </a:rPr>
              <a:t>: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1900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794" y="4486909"/>
            <a:ext cx="3537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CACHE-CONTROL: max-age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794" y="4761229"/>
            <a:ext cx="3603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LOCATION: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URL </a:t>
            </a:r>
            <a:r>
              <a:rPr sz="1800" i="1" dirty="0">
                <a:solidFill>
                  <a:srgbClr val="800080"/>
                </a:solidFill>
                <a:latin typeface="Arial"/>
                <a:cs typeface="Arial"/>
              </a:rPr>
              <a:t>for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UPnP</a:t>
            </a:r>
            <a:r>
              <a:rPr sz="1800" i="1" spc="-10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descript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35452" y="4521264"/>
            <a:ext cx="3390265" cy="53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conds until advertisement</a:t>
            </a:r>
            <a:r>
              <a:rPr sz="1800" i="1" spc="2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expires</a:t>
            </a:r>
            <a:endParaRPr sz="18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</a:pP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ion </a:t>
            </a:r>
            <a:r>
              <a:rPr sz="1800" i="1" dirty="0">
                <a:solidFill>
                  <a:srgbClr val="800080"/>
                </a:solidFill>
                <a:latin typeface="Arial"/>
                <a:cs typeface="Arial"/>
              </a:rPr>
              <a:t>for root</a:t>
            </a:r>
            <a:r>
              <a:rPr sz="1800" i="1" spc="-3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794" y="5020302"/>
            <a:ext cx="26917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NT</a:t>
            </a:r>
            <a:r>
              <a:rPr sz="1800" spc="-5" dirty="0">
                <a:latin typeface="Arial"/>
                <a:cs typeface="Arial"/>
              </a:rPr>
              <a:t>: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search</a:t>
            </a:r>
            <a:r>
              <a:rPr sz="1800" i="1" spc="-2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target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80"/>
                </a:solidFill>
                <a:latin typeface="Arial"/>
                <a:cs typeface="Arial"/>
              </a:rPr>
              <a:t>NTS</a:t>
            </a:r>
            <a:r>
              <a:rPr sz="1800" spc="-5" dirty="0">
                <a:latin typeface="Arial"/>
                <a:cs typeface="Arial"/>
              </a:rPr>
              <a:t>: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ssdp:alive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USN</a:t>
            </a:r>
            <a:r>
              <a:rPr sz="1800" spc="-5" dirty="0">
                <a:latin typeface="Arial"/>
                <a:cs typeface="Arial"/>
              </a:rPr>
              <a:t>: </a:t>
            </a:r>
            <a:r>
              <a:rPr sz="1800" i="1" spc="-5" dirty="0">
                <a:solidFill>
                  <a:srgbClr val="800080"/>
                </a:solidFill>
                <a:latin typeface="Arial"/>
                <a:cs typeface="Arial"/>
              </a:rPr>
              <a:t>advertisement</a:t>
            </a:r>
            <a:r>
              <a:rPr sz="1800" i="1" spc="-6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800080"/>
                </a:solidFill>
                <a:latin typeface="Arial"/>
                <a:cs typeface="Arial"/>
              </a:rPr>
              <a:t>UUID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20902" y="4001261"/>
            <a:ext cx="7566025" cy="1629410"/>
            <a:chOff x="1120902" y="4001261"/>
            <a:chExt cx="7566025" cy="1629410"/>
          </a:xfrm>
        </p:grpSpPr>
        <p:sp>
          <p:nvSpPr>
            <p:cNvPr id="13" name="object 13"/>
            <p:cNvSpPr/>
            <p:nvPr/>
          </p:nvSpPr>
          <p:spPr>
            <a:xfrm>
              <a:off x="1120902" y="4114037"/>
              <a:ext cx="2832100" cy="540385"/>
            </a:xfrm>
            <a:custGeom>
              <a:avLst/>
              <a:gdLst/>
              <a:ahLst/>
              <a:cxnLst/>
              <a:rect l="l" t="t" r="r" b="b"/>
              <a:pathLst>
                <a:path w="2832100" h="540385">
                  <a:moveTo>
                    <a:pt x="2832100" y="286512"/>
                  </a:moveTo>
                  <a:lnTo>
                    <a:pt x="2832100" y="250697"/>
                  </a:lnTo>
                  <a:lnTo>
                    <a:pt x="2819400" y="229695"/>
                  </a:lnTo>
                  <a:lnTo>
                    <a:pt x="2781300" y="191126"/>
                  </a:lnTo>
                  <a:lnTo>
                    <a:pt x="2717800" y="156937"/>
                  </a:lnTo>
                  <a:lnTo>
                    <a:pt x="2679700" y="141410"/>
                  </a:lnTo>
                  <a:lnTo>
                    <a:pt x="2641600" y="126887"/>
                  </a:lnTo>
                  <a:lnTo>
                    <a:pt x="2590800" y="113338"/>
                  </a:lnTo>
                  <a:lnTo>
                    <a:pt x="2540000" y="100734"/>
                  </a:lnTo>
                  <a:lnTo>
                    <a:pt x="2489200" y="89043"/>
                  </a:lnTo>
                  <a:lnTo>
                    <a:pt x="2438400" y="78237"/>
                  </a:lnTo>
                  <a:lnTo>
                    <a:pt x="2374900" y="68284"/>
                  </a:lnTo>
                  <a:lnTo>
                    <a:pt x="2324100" y="59155"/>
                  </a:lnTo>
                  <a:lnTo>
                    <a:pt x="2260600" y="50820"/>
                  </a:lnTo>
                  <a:lnTo>
                    <a:pt x="2197100" y="43248"/>
                  </a:lnTo>
                  <a:lnTo>
                    <a:pt x="2133600" y="36409"/>
                  </a:lnTo>
                  <a:lnTo>
                    <a:pt x="2082800" y="30273"/>
                  </a:lnTo>
                  <a:lnTo>
                    <a:pt x="2019300" y="24810"/>
                  </a:lnTo>
                  <a:lnTo>
                    <a:pt x="1955800" y="19989"/>
                  </a:lnTo>
                  <a:lnTo>
                    <a:pt x="1905000" y="15781"/>
                  </a:lnTo>
                  <a:lnTo>
                    <a:pt x="1841500" y="12156"/>
                  </a:lnTo>
                  <a:lnTo>
                    <a:pt x="1790700" y="9083"/>
                  </a:lnTo>
                  <a:lnTo>
                    <a:pt x="1739900" y="6532"/>
                  </a:lnTo>
                  <a:lnTo>
                    <a:pt x="1689100" y="4473"/>
                  </a:lnTo>
                  <a:lnTo>
                    <a:pt x="1638300" y="2876"/>
                  </a:lnTo>
                  <a:lnTo>
                    <a:pt x="1600200" y="1710"/>
                  </a:lnTo>
                  <a:lnTo>
                    <a:pt x="1562100" y="946"/>
                  </a:lnTo>
                  <a:lnTo>
                    <a:pt x="1511300" y="502"/>
                  </a:lnTo>
                  <a:lnTo>
                    <a:pt x="1485900" y="762"/>
                  </a:lnTo>
                  <a:lnTo>
                    <a:pt x="1409700" y="0"/>
                  </a:lnTo>
                  <a:lnTo>
                    <a:pt x="1346200" y="762"/>
                  </a:lnTo>
                  <a:lnTo>
                    <a:pt x="1320800" y="502"/>
                  </a:lnTo>
                  <a:lnTo>
                    <a:pt x="1295400" y="552"/>
                  </a:lnTo>
                  <a:lnTo>
                    <a:pt x="1231900" y="1703"/>
                  </a:lnTo>
                  <a:lnTo>
                    <a:pt x="1193800" y="2866"/>
                  </a:lnTo>
                  <a:lnTo>
                    <a:pt x="1143000" y="4462"/>
                  </a:lnTo>
                  <a:lnTo>
                    <a:pt x="1092200" y="6522"/>
                  </a:lnTo>
                  <a:lnTo>
                    <a:pt x="1041400" y="9076"/>
                  </a:lnTo>
                  <a:lnTo>
                    <a:pt x="990600" y="12156"/>
                  </a:lnTo>
                  <a:lnTo>
                    <a:pt x="927100" y="15793"/>
                  </a:lnTo>
                  <a:lnTo>
                    <a:pt x="876300" y="20017"/>
                  </a:lnTo>
                  <a:lnTo>
                    <a:pt x="812800" y="24859"/>
                  </a:lnTo>
                  <a:lnTo>
                    <a:pt x="749300" y="30351"/>
                  </a:lnTo>
                  <a:lnTo>
                    <a:pt x="685800" y="36522"/>
                  </a:lnTo>
                  <a:lnTo>
                    <a:pt x="635000" y="43405"/>
                  </a:lnTo>
                  <a:lnTo>
                    <a:pt x="571500" y="51030"/>
                  </a:lnTo>
                  <a:lnTo>
                    <a:pt x="508000" y="59427"/>
                  </a:lnTo>
                  <a:lnTo>
                    <a:pt x="444500" y="68628"/>
                  </a:lnTo>
                  <a:lnTo>
                    <a:pt x="393700" y="78664"/>
                  </a:lnTo>
                  <a:lnTo>
                    <a:pt x="342900" y="89566"/>
                  </a:lnTo>
                  <a:lnTo>
                    <a:pt x="279400" y="101363"/>
                  </a:lnTo>
                  <a:lnTo>
                    <a:pt x="241300" y="114089"/>
                  </a:lnTo>
                  <a:lnTo>
                    <a:pt x="190500" y="127772"/>
                  </a:lnTo>
                  <a:lnTo>
                    <a:pt x="152400" y="142445"/>
                  </a:lnTo>
                  <a:lnTo>
                    <a:pt x="101599" y="158137"/>
                  </a:lnTo>
                  <a:lnTo>
                    <a:pt x="50799" y="192707"/>
                  </a:lnTo>
                  <a:lnTo>
                    <a:pt x="0" y="231727"/>
                  </a:lnTo>
                  <a:lnTo>
                    <a:pt x="0" y="306324"/>
                  </a:lnTo>
                  <a:lnTo>
                    <a:pt x="25400" y="335735"/>
                  </a:lnTo>
                  <a:lnTo>
                    <a:pt x="38100" y="344296"/>
                  </a:lnTo>
                  <a:lnTo>
                    <a:pt x="38100" y="257556"/>
                  </a:lnTo>
                  <a:lnTo>
                    <a:pt x="63500" y="225889"/>
                  </a:lnTo>
                  <a:lnTo>
                    <a:pt x="114300" y="198648"/>
                  </a:lnTo>
                  <a:lnTo>
                    <a:pt x="165100" y="176267"/>
                  </a:lnTo>
                  <a:lnTo>
                    <a:pt x="215900" y="159182"/>
                  </a:lnTo>
                  <a:lnTo>
                    <a:pt x="254000" y="147828"/>
                  </a:lnTo>
                  <a:lnTo>
                    <a:pt x="292100" y="138684"/>
                  </a:lnTo>
                  <a:lnTo>
                    <a:pt x="342900" y="128778"/>
                  </a:lnTo>
                  <a:lnTo>
                    <a:pt x="381000" y="119236"/>
                  </a:lnTo>
                  <a:lnTo>
                    <a:pt x="431800" y="110387"/>
                  </a:lnTo>
                  <a:lnTo>
                    <a:pt x="482600" y="102203"/>
                  </a:lnTo>
                  <a:lnTo>
                    <a:pt x="533400" y="94657"/>
                  </a:lnTo>
                  <a:lnTo>
                    <a:pt x="584200" y="87721"/>
                  </a:lnTo>
                  <a:lnTo>
                    <a:pt x="635000" y="81370"/>
                  </a:lnTo>
                  <a:lnTo>
                    <a:pt x="673100" y="75575"/>
                  </a:lnTo>
                  <a:lnTo>
                    <a:pt x="723900" y="70309"/>
                  </a:lnTo>
                  <a:lnTo>
                    <a:pt x="774700" y="65547"/>
                  </a:lnTo>
                  <a:lnTo>
                    <a:pt x="825500" y="61260"/>
                  </a:lnTo>
                  <a:lnTo>
                    <a:pt x="876300" y="57422"/>
                  </a:lnTo>
                  <a:lnTo>
                    <a:pt x="927100" y="54005"/>
                  </a:lnTo>
                  <a:lnTo>
                    <a:pt x="977900" y="50983"/>
                  </a:lnTo>
                  <a:lnTo>
                    <a:pt x="1028700" y="48329"/>
                  </a:lnTo>
                  <a:lnTo>
                    <a:pt x="1079500" y="46015"/>
                  </a:lnTo>
                  <a:lnTo>
                    <a:pt x="1130300" y="44014"/>
                  </a:lnTo>
                  <a:lnTo>
                    <a:pt x="1168400" y="42300"/>
                  </a:lnTo>
                  <a:lnTo>
                    <a:pt x="1219200" y="40846"/>
                  </a:lnTo>
                  <a:lnTo>
                    <a:pt x="1270000" y="39624"/>
                  </a:lnTo>
                  <a:lnTo>
                    <a:pt x="1409700" y="38100"/>
                  </a:lnTo>
                  <a:lnTo>
                    <a:pt x="1562100" y="39624"/>
                  </a:lnTo>
                  <a:lnTo>
                    <a:pt x="1612900" y="40975"/>
                  </a:lnTo>
                  <a:lnTo>
                    <a:pt x="1663700" y="42548"/>
                  </a:lnTo>
                  <a:lnTo>
                    <a:pt x="1714500" y="44379"/>
                  </a:lnTo>
                  <a:lnTo>
                    <a:pt x="1765300" y="46505"/>
                  </a:lnTo>
                  <a:lnTo>
                    <a:pt x="1816100" y="48962"/>
                  </a:lnTo>
                  <a:lnTo>
                    <a:pt x="1866900" y="51788"/>
                  </a:lnTo>
                  <a:lnTo>
                    <a:pt x="1917700" y="55017"/>
                  </a:lnTo>
                  <a:lnTo>
                    <a:pt x="1968500" y="58688"/>
                  </a:lnTo>
                  <a:lnTo>
                    <a:pt x="2019300" y="62838"/>
                  </a:lnTo>
                  <a:lnTo>
                    <a:pt x="2070100" y="67501"/>
                  </a:lnTo>
                  <a:lnTo>
                    <a:pt x="2133600" y="72716"/>
                  </a:lnTo>
                  <a:lnTo>
                    <a:pt x="2184400" y="78519"/>
                  </a:lnTo>
                  <a:lnTo>
                    <a:pt x="2235200" y="84947"/>
                  </a:lnTo>
                  <a:lnTo>
                    <a:pt x="2286000" y="92036"/>
                  </a:lnTo>
                  <a:lnTo>
                    <a:pt x="2336800" y="99823"/>
                  </a:lnTo>
                  <a:lnTo>
                    <a:pt x="2387600" y="108345"/>
                  </a:lnTo>
                  <a:lnTo>
                    <a:pt x="2438400" y="117637"/>
                  </a:lnTo>
                  <a:lnTo>
                    <a:pt x="2489200" y="127738"/>
                  </a:lnTo>
                  <a:lnTo>
                    <a:pt x="2540000" y="138684"/>
                  </a:lnTo>
                  <a:lnTo>
                    <a:pt x="2578100" y="148590"/>
                  </a:lnTo>
                  <a:lnTo>
                    <a:pt x="2603500" y="158496"/>
                  </a:lnTo>
                  <a:lnTo>
                    <a:pt x="2654300" y="172119"/>
                  </a:lnTo>
                  <a:lnTo>
                    <a:pt x="2705100" y="194519"/>
                  </a:lnTo>
                  <a:lnTo>
                    <a:pt x="2768600" y="224054"/>
                  </a:lnTo>
                  <a:lnTo>
                    <a:pt x="2794000" y="259079"/>
                  </a:lnTo>
                  <a:lnTo>
                    <a:pt x="2794000" y="339096"/>
                  </a:lnTo>
                  <a:lnTo>
                    <a:pt x="2806700" y="329324"/>
                  </a:lnTo>
                  <a:lnTo>
                    <a:pt x="2819400" y="308550"/>
                  </a:lnTo>
                  <a:lnTo>
                    <a:pt x="2832100" y="286512"/>
                  </a:lnTo>
                  <a:close/>
                </a:path>
                <a:path w="2832100" h="540385">
                  <a:moveTo>
                    <a:pt x="2794000" y="339096"/>
                  </a:moveTo>
                  <a:lnTo>
                    <a:pt x="2794000" y="282702"/>
                  </a:lnTo>
                  <a:lnTo>
                    <a:pt x="2768600" y="314026"/>
                  </a:lnTo>
                  <a:lnTo>
                    <a:pt x="2717800" y="341542"/>
                  </a:lnTo>
                  <a:lnTo>
                    <a:pt x="2667000" y="364292"/>
                  </a:lnTo>
                  <a:lnTo>
                    <a:pt x="2616200" y="381319"/>
                  </a:lnTo>
                  <a:lnTo>
                    <a:pt x="2578100" y="391668"/>
                  </a:lnTo>
                  <a:lnTo>
                    <a:pt x="2540000" y="401574"/>
                  </a:lnTo>
                  <a:lnTo>
                    <a:pt x="2489200" y="410718"/>
                  </a:lnTo>
                  <a:lnTo>
                    <a:pt x="2451100" y="420403"/>
                  </a:lnTo>
                  <a:lnTo>
                    <a:pt x="2400300" y="429377"/>
                  </a:lnTo>
                  <a:lnTo>
                    <a:pt x="2349500" y="437668"/>
                  </a:lnTo>
                  <a:lnTo>
                    <a:pt x="2298700" y="445305"/>
                  </a:lnTo>
                  <a:lnTo>
                    <a:pt x="2247900" y="452316"/>
                  </a:lnTo>
                  <a:lnTo>
                    <a:pt x="2197100" y="458729"/>
                  </a:lnTo>
                  <a:lnTo>
                    <a:pt x="2146300" y="464573"/>
                  </a:lnTo>
                  <a:lnTo>
                    <a:pt x="2108200" y="469876"/>
                  </a:lnTo>
                  <a:lnTo>
                    <a:pt x="2057400" y="474666"/>
                  </a:lnTo>
                  <a:lnTo>
                    <a:pt x="2006600" y="478973"/>
                  </a:lnTo>
                  <a:lnTo>
                    <a:pt x="1955800" y="482823"/>
                  </a:lnTo>
                  <a:lnTo>
                    <a:pt x="1905000" y="486247"/>
                  </a:lnTo>
                  <a:lnTo>
                    <a:pt x="1854200" y="489272"/>
                  </a:lnTo>
                  <a:lnTo>
                    <a:pt x="1803400" y="491926"/>
                  </a:lnTo>
                  <a:lnTo>
                    <a:pt x="1752600" y="494238"/>
                  </a:lnTo>
                  <a:lnTo>
                    <a:pt x="1701800" y="496236"/>
                  </a:lnTo>
                  <a:lnTo>
                    <a:pt x="1651000" y="497950"/>
                  </a:lnTo>
                  <a:lnTo>
                    <a:pt x="1612900" y="499406"/>
                  </a:lnTo>
                  <a:lnTo>
                    <a:pt x="1562100" y="500634"/>
                  </a:lnTo>
                  <a:lnTo>
                    <a:pt x="1409700" y="502158"/>
                  </a:lnTo>
                  <a:lnTo>
                    <a:pt x="1270000" y="500634"/>
                  </a:lnTo>
                  <a:lnTo>
                    <a:pt x="1219200" y="499406"/>
                  </a:lnTo>
                  <a:lnTo>
                    <a:pt x="1168400" y="497951"/>
                  </a:lnTo>
                  <a:lnTo>
                    <a:pt x="1130300" y="496239"/>
                  </a:lnTo>
                  <a:lnTo>
                    <a:pt x="1079500" y="494242"/>
                  </a:lnTo>
                  <a:lnTo>
                    <a:pt x="1028700" y="491932"/>
                  </a:lnTo>
                  <a:lnTo>
                    <a:pt x="977900" y="489279"/>
                  </a:lnTo>
                  <a:lnTo>
                    <a:pt x="927100" y="486257"/>
                  </a:lnTo>
                  <a:lnTo>
                    <a:pt x="876300" y="482835"/>
                  </a:lnTo>
                  <a:lnTo>
                    <a:pt x="825500" y="478986"/>
                  </a:lnTo>
                  <a:lnTo>
                    <a:pt x="774700" y="474681"/>
                  </a:lnTo>
                  <a:lnTo>
                    <a:pt x="723900" y="469892"/>
                  </a:lnTo>
                  <a:lnTo>
                    <a:pt x="673100" y="464589"/>
                  </a:lnTo>
                  <a:lnTo>
                    <a:pt x="635000" y="458746"/>
                  </a:lnTo>
                  <a:lnTo>
                    <a:pt x="584200" y="452332"/>
                  </a:lnTo>
                  <a:lnTo>
                    <a:pt x="533400" y="445320"/>
                  </a:lnTo>
                  <a:lnTo>
                    <a:pt x="482600" y="437681"/>
                  </a:lnTo>
                  <a:lnTo>
                    <a:pt x="431800" y="429387"/>
                  </a:lnTo>
                  <a:lnTo>
                    <a:pt x="381000" y="420408"/>
                  </a:lnTo>
                  <a:lnTo>
                    <a:pt x="342900" y="410718"/>
                  </a:lnTo>
                  <a:lnTo>
                    <a:pt x="292100" y="401574"/>
                  </a:lnTo>
                  <a:lnTo>
                    <a:pt x="254000" y="391668"/>
                  </a:lnTo>
                  <a:lnTo>
                    <a:pt x="215900" y="380369"/>
                  </a:lnTo>
                  <a:lnTo>
                    <a:pt x="165100" y="363997"/>
                  </a:lnTo>
                  <a:lnTo>
                    <a:pt x="114300" y="342681"/>
                  </a:lnTo>
                  <a:lnTo>
                    <a:pt x="63500" y="316555"/>
                  </a:lnTo>
                  <a:lnTo>
                    <a:pt x="38100" y="285750"/>
                  </a:lnTo>
                  <a:lnTo>
                    <a:pt x="38100" y="344296"/>
                  </a:lnTo>
                  <a:lnTo>
                    <a:pt x="63500" y="361417"/>
                  </a:lnTo>
                  <a:lnTo>
                    <a:pt x="114300" y="383514"/>
                  </a:lnTo>
                  <a:lnTo>
                    <a:pt x="165100" y="402169"/>
                  </a:lnTo>
                  <a:lnTo>
                    <a:pt x="203200" y="417524"/>
                  </a:lnTo>
                  <a:lnTo>
                    <a:pt x="254000" y="429724"/>
                  </a:lnTo>
                  <a:lnTo>
                    <a:pt x="292100" y="438912"/>
                  </a:lnTo>
                  <a:lnTo>
                    <a:pt x="368300" y="457200"/>
                  </a:lnTo>
                  <a:lnTo>
                    <a:pt x="419100" y="466383"/>
                  </a:lnTo>
                  <a:lnTo>
                    <a:pt x="469900" y="474893"/>
                  </a:lnTo>
                  <a:lnTo>
                    <a:pt x="520700" y="482752"/>
                  </a:lnTo>
                  <a:lnTo>
                    <a:pt x="571500" y="489984"/>
                  </a:lnTo>
                  <a:lnTo>
                    <a:pt x="622300" y="496614"/>
                  </a:lnTo>
                  <a:lnTo>
                    <a:pt x="673100" y="502664"/>
                  </a:lnTo>
                  <a:lnTo>
                    <a:pt x="723900" y="508160"/>
                  </a:lnTo>
                  <a:lnTo>
                    <a:pt x="774700" y="513124"/>
                  </a:lnTo>
                  <a:lnTo>
                    <a:pt x="825500" y="517581"/>
                  </a:lnTo>
                  <a:lnTo>
                    <a:pt x="876300" y="521554"/>
                  </a:lnTo>
                  <a:lnTo>
                    <a:pt x="939800" y="525068"/>
                  </a:lnTo>
                  <a:lnTo>
                    <a:pt x="990600" y="528146"/>
                  </a:lnTo>
                  <a:lnTo>
                    <a:pt x="1041400" y="530812"/>
                  </a:lnTo>
                  <a:lnTo>
                    <a:pt x="1092200" y="533090"/>
                  </a:lnTo>
                  <a:lnTo>
                    <a:pt x="1143000" y="535004"/>
                  </a:lnTo>
                  <a:lnTo>
                    <a:pt x="1193800" y="536578"/>
                  </a:lnTo>
                  <a:lnTo>
                    <a:pt x="1244600" y="537835"/>
                  </a:lnTo>
                  <a:lnTo>
                    <a:pt x="1295400" y="538800"/>
                  </a:lnTo>
                  <a:lnTo>
                    <a:pt x="1346200" y="539496"/>
                  </a:lnTo>
                  <a:lnTo>
                    <a:pt x="1409700" y="540258"/>
                  </a:lnTo>
                  <a:lnTo>
                    <a:pt x="1562100" y="538734"/>
                  </a:lnTo>
                  <a:lnTo>
                    <a:pt x="1574800" y="538707"/>
                  </a:lnTo>
                  <a:lnTo>
                    <a:pt x="1612900" y="538315"/>
                  </a:lnTo>
                  <a:lnTo>
                    <a:pt x="1676400" y="536296"/>
                  </a:lnTo>
                  <a:lnTo>
                    <a:pt x="1727200" y="534600"/>
                  </a:lnTo>
                  <a:lnTo>
                    <a:pt x="1765300" y="532401"/>
                  </a:lnTo>
                  <a:lnTo>
                    <a:pt x="1816100" y="529663"/>
                  </a:lnTo>
                  <a:lnTo>
                    <a:pt x="1879600" y="526353"/>
                  </a:lnTo>
                  <a:lnTo>
                    <a:pt x="1930400" y="522434"/>
                  </a:lnTo>
                  <a:lnTo>
                    <a:pt x="1993900" y="517874"/>
                  </a:lnTo>
                  <a:lnTo>
                    <a:pt x="2044700" y="512637"/>
                  </a:lnTo>
                  <a:lnTo>
                    <a:pt x="2108200" y="506688"/>
                  </a:lnTo>
                  <a:lnTo>
                    <a:pt x="2171700" y="499994"/>
                  </a:lnTo>
                  <a:lnTo>
                    <a:pt x="2235200" y="492518"/>
                  </a:lnTo>
                  <a:lnTo>
                    <a:pt x="2298700" y="484228"/>
                  </a:lnTo>
                  <a:lnTo>
                    <a:pt x="2362200" y="475087"/>
                  </a:lnTo>
                  <a:lnTo>
                    <a:pt x="2413000" y="465062"/>
                  </a:lnTo>
                  <a:lnTo>
                    <a:pt x="2476500" y="454118"/>
                  </a:lnTo>
                  <a:lnTo>
                    <a:pt x="2527300" y="442220"/>
                  </a:lnTo>
                  <a:lnTo>
                    <a:pt x="2578100" y="429334"/>
                  </a:lnTo>
                  <a:lnTo>
                    <a:pt x="2628900" y="415425"/>
                  </a:lnTo>
                  <a:lnTo>
                    <a:pt x="2679700" y="400459"/>
                  </a:lnTo>
                  <a:lnTo>
                    <a:pt x="2717800" y="384400"/>
                  </a:lnTo>
                  <a:lnTo>
                    <a:pt x="2755900" y="367214"/>
                  </a:lnTo>
                  <a:lnTo>
                    <a:pt x="2781300" y="348867"/>
                  </a:lnTo>
                  <a:lnTo>
                    <a:pt x="2794000" y="3390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33850" y="4020311"/>
              <a:ext cx="4533900" cy="1591310"/>
            </a:xfrm>
            <a:custGeom>
              <a:avLst/>
              <a:gdLst/>
              <a:ahLst/>
              <a:cxnLst/>
              <a:rect l="l" t="t" r="r" b="b"/>
              <a:pathLst>
                <a:path w="4533900" h="1591310">
                  <a:moveTo>
                    <a:pt x="4533900" y="1591056"/>
                  </a:moveTo>
                  <a:lnTo>
                    <a:pt x="4533900" y="0"/>
                  </a:lnTo>
                  <a:lnTo>
                    <a:pt x="0" y="0"/>
                  </a:lnTo>
                  <a:lnTo>
                    <a:pt x="0" y="1591056"/>
                  </a:lnTo>
                  <a:lnTo>
                    <a:pt x="4533900" y="1591056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14800" y="4001261"/>
              <a:ext cx="4572000" cy="1629410"/>
            </a:xfrm>
            <a:custGeom>
              <a:avLst/>
              <a:gdLst/>
              <a:ahLst/>
              <a:cxnLst/>
              <a:rect l="l" t="t" r="r" b="b"/>
              <a:pathLst>
                <a:path w="4572000" h="1629410">
                  <a:moveTo>
                    <a:pt x="4572000" y="1629156"/>
                  </a:moveTo>
                  <a:lnTo>
                    <a:pt x="4572000" y="0"/>
                  </a:lnTo>
                  <a:lnTo>
                    <a:pt x="0" y="0"/>
                  </a:lnTo>
                  <a:lnTo>
                    <a:pt x="0" y="1629156"/>
                  </a:lnTo>
                  <a:lnTo>
                    <a:pt x="19049" y="1629156"/>
                  </a:lnTo>
                  <a:lnTo>
                    <a:pt x="19050" y="38100"/>
                  </a:lnTo>
                  <a:lnTo>
                    <a:pt x="38100" y="19050"/>
                  </a:lnTo>
                  <a:lnTo>
                    <a:pt x="38100" y="38100"/>
                  </a:lnTo>
                  <a:lnTo>
                    <a:pt x="4533900" y="38100"/>
                  </a:lnTo>
                  <a:lnTo>
                    <a:pt x="4533900" y="19050"/>
                  </a:lnTo>
                  <a:lnTo>
                    <a:pt x="4552950" y="38100"/>
                  </a:lnTo>
                  <a:lnTo>
                    <a:pt x="4552950" y="1629156"/>
                  </a:lnTo>
                  <a:lnTo>
                    <a:pt x="4572000" y="1629156"/>
                  </a:lnTo>
                  <a:close/>
                </a:path>
                <a:path w="4572000" h="1629410">
                  <a:moveTo>
                    <a:pt x="38100" y="38100"/>
                  </a:moveTo>
                  <a:lnTo>
                    <a:pt x="38100" y="19050"/>
                  </a:lnTo>
                  <a:lnTo>
                    <a:pt x="19050" y="38100"/>
                  </a:lnTo>
                  <a:lnTo>
                    <a:pt x="38100" y="38100"/>
                  </a:lnTo>
                  <a:close/>
                </a:path>
                <a:path w="4572000" h="1629410">
                  <a:moveTo>
                    <a:pt x="38100" y="1591056"/>
                  </a:moveTo>
                  <a:lnTo>
                    <a:pt x="38100" y="38100"/>
                  </a:lnTo>
                  <a:lnTo>
                    <a:pt x="19050" y="38100"/>
                  </a:lnTo>
                  <a:lnTo>
                    <a:pt x="19050" y="1591056"/>
                  </a:lnTo>
                  <a:lnTo>
                    <a:pt x="38100" y="1591056"/>
                  </a:lnTo>
                  <a:close/>
                </a:path>
                <a:path w="4572000" h="1629410">
                  <a:moveTo>
                    <a:pt x="4552950" y="1591056"/>
                  </a:moveTo>
                  <a:lnTo>
                    <a:pt x="19050" y="1591056"/>
                  </a:lnTo>
                  <a:lnTo>
                    <a:pt x="38100" y="1610106"/>
                  </a:lnTo>
                  <a:lnTo>
                    <a:pt x="38100" y="1629156"/>
                  </a:lnTo>
                  <a:lnTo>
                    <a:pt x="4533900" y="1629156"/>
                  </a:lnTo>
                  <a:lnTo>
                    <a:pt x="4533900" y="1610106"/>
                  </a:lnTo>
                  <a:lnTo>
                    <a:pt x="4552950" y="1591056"/>
                  </a:lnTo>
                  <a:close/>
                </a:path>
                <a:path w="4572000" h="1629410">
                  <a:moveTo>
                    <a:pt x="38100" y="1629156"/>
                  </a:moveTo>
                  <a:lnTo>
                    <a:pt x="38100" y="1610106"/>
                  </a:lnTo>
                  <a:lnTo>
                    <a:pt x="19050" y="1591056"/>
                  </a:lnTo>
                  <a:lnTo>
                    <a:pt x="19049" y="1629156"/>
                  </a:lnTo>
                  <a:lnTo>
                    <a:pt x="38100" y="1629156"/>
                  </a:lnTo>
                  <a:close/>
                </a:path>
                <a:path w="4572000" h="1629410">
                  <a:moveTo>
                    <a:pt x="4552950" y="38100"/>
                  </a:moveTo>
                  <a:lnTo>
                    <a:pt x="4533900" y="19050"/>
                  </a:lnTo>
                  <a:lnTo>
                    <a:pt x="4533900" y="38100"/>
                  </a:lnTo>
                  <a:lnTo>
                    <a:pt x="4552950" y="38100"/>
                  </a:lnTo>
                  <a:close/>
                </a:path>
                <a:path w="4572000" h="1629410">
                  <a:moveTo>
                    <a:pt x="4552950" y="1591056"/>
                  </a:moveTo>
                  <a:lnTo>
                    <a:pt x="4552950" y="38100"/>
                  </a:lnTo>
                  <a:lnTo>
                    <a:pt x="4533900" y="38100"/>
                  </a:lnTo>
                  <a:lnTo>
                    <a:pt x="4533900" y="1591056"/>
                  </a:lnTo>
                  <a:lnTo>
                    <a:pt x="4552950" y="1591056"/>
                  </a:lnTo>
                  <a:close/>
                </a:path>
                <a:path w="4572000" h="1629410">
                  <a:moveTo>
                    <a:pt x="4552950" y="1629156"/>
                  </a:moveTo>
                  <a:lnTo>
                    <a:pt x="4552950" y="1591056"/>
                  </a:lnTo>
                  <a:lnTo>
                    <a:pt x="4533900" y="1610106"/>
                  </a:lnTo>
                  <a:lnTo>
                    <a:pt x="4533900" y="1629156"/>
                  </a:lnTo>
                  <a:lnTo>
                    <a:pt x="4552950" y="16291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212590" y="3893769"/>
            <a:ext cx="343789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4272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Multicast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address  Port usually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1900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DLNA: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port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1900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mandatory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459230" y="4641341"/>
            <a:ext cx="6377305" cy="1500505"/>
            <a:chOff x="1459230" y="4641341"/>
            <a:chExt cx="6377305" cy="1500505"/>
          </a:xfrm>
        </p:grpSpPr>
        <p:sp>
          <p:nvSpPr>
            <p:cNvPr id="18" name="object 18"/>
            <p:cNvSpPr/>
            <p:nvPr/>
          </p:nvSpPr>
          <p:spPr>
            <a:xfrm>
              <a:off x="1459230" y="4641341"/>
              <a:ext cx="4775200" cy="525780"/>
            </a:xfrm>
            <a:custGeom>
              <a:avLst/>
              <a:gdLst/>
              <a:ahLst/>
              <a:cxnLst/>
              <a:rect l="l" t="t" r="r" b="b"/>
              <a:pathLst>
                <a:path w="4775200" h="525779">
                  <a:moveTo>
                    <a:pt x="4737100" y="252221"/>
                  </a:moveTo>
                  <a:lnTo>
                    <a:pt x="4737100" y="202691"/>
                  </a:lnTo>
                  <a:lnTo>
                    <a:pt x="4699000" y="185076"/>
                  </a:lnTo>
                  <a:lnTo>
                    <a:pt x="4660900" y="171111"/>
                  </a:lnTo>
                  <a:lnTo>
                    <a:pt x="4622800" y="159602"/>
                  </a:lnTo>
                  <a:lnTo>
                    <a:pt x="4572000" y="149351"/>
                  </a:lnTo>
                  <a:lnTo>
                    <a:pt x="4559300" y="144017"/>
                  </a:lnTo>
                  <a:lnTo>
                    <a:pt x="4533900" y="138683"/>
                  </a:lnTo>
                  <a:lnTo>
                    <a:pt x="4470400" y="127525"/>
                  </a:lnTo>
                  <a:lnTo>
                    <a:pt x="4419600" y="117773"/>
                  </a:lnTo>
                  <a:lnTo>
                    <a:pt x="4368800" y="109028"/>
                  </a:lnTo>
                  <a:lnTo>
                    <a:pt x="4305300" y="100891"/>
                  </a:lnTo>
                  <a:lnTo>
                    <a:pt x="4254500" y="92963"/>
                  </a:lnTo>
                  <a:lnTo>
                    <a:pt x="4216400" y="88391"/>
                  </a:lnTo>
                  <a:lnTo>
                    <a:pt x="4178300" y="84581"/>
                  </a:lnTo>
                  <a:lnTo>
                    <a:pt x="4140200" y="80009"/>
                  </a:lnTo>
                  <a:lnTo>
                    <a:pt x="4089400" y="74657"/>
                  </a:lnTo>
                  <a:lnTo>
                    <a:pt x="4038600" y="69543"/>
                  </a:lnTo>
                  <a:lnTo>
                    <a:pt x="4000500" y="64663"/>
                  </a:lnTo>
                  <a:lnTo>
                    <a:pt x="3949700" y="60011"/>
                  </a:lnTo>
                  <a:lnTo>
                    <a:pt x="3898900" y="55582"/>
                  </a:lnTo>
                  <a:lnTo>
                    <a:pt x="3848100" y="51370"/>
                  </a:lnTo>
                  <a:lnTo>
                    <a:pt x="3797300" y="47371"/>
                  </a:lnTo>
                  <a:lnTo>
                    <a:pt x="3746500" y="43578"/>
                  </a:lnTo>
                  <a:lnTo>
                    <a:pt x="3695700" y="39986"/>
                  </a:lnTo>
                  <a:lnTo>
                    <a:pt x="3644900" y="36590"/>
                  </a:lnTo>
                  <a:lnTo>
                    <a:pt x="3594100" y="33384"/>
                  </a:lnTo>
                  <a:lnTo>
                    <a:pt x="3543300" y="30364"/>
                  </a:lnTo>
                  <a:lnTo>
                    <a:pt x="3492500" y="27523"/>
                  </a:lnTo>
                  <a:lnTo>
                    <a:pt x="3441700" y="24857"/>
                  </a:lnTo>
                  <a:lnTo>
                    <a:pt x="3390900" y="22359"/>
                  </a:lnTo>
                  <a:lnTo>
                    <a:pt x="3340100" y="20026"/>
                  </a:lnTo>
                  <a:lnTo>
                    <a:pt x="3289300" y="17850"/>
                  </a:lnTo>
                  <a:lnTo>
                    <a:pt x="3238500" y="15828"/>
                  </a:lnTo>
                  <a:lnTo>
                    <a:pt x="3187700" y="13953"/>
                  </a:lnTo>
                  <a:lnTo>
                    <a:pt x="3136900" y="12220"/>
                  </a:lnTo>
                  <a:lnTo>
                    <a:pt x="3086100" y="10623"/>
                  </a:lnTo>
                  <a:lnTo>
                    <a:pt x="3035300" y="9159"/>
                  </a:lnTo>
                  <a:lnTo>
                    <a:pt x="2984500" y="7820"/>
                  </a:lnTo>
                  <a:lnTo>
                    <a:pt x="2933700" y="6601"/>
                  </a:lnTo>
                  <a:lnTo>
                    <a:pt x="2882900" y="5498"/>
                  </a:lnTo>
                  <a:lnTo>
                    <a:pt x="2832100" y="4505"/>
                  </a:lnTo>
                  <a:lnTo>
                    <a:pt x="2781300" y="3617"/>
                  </a:lnTo>
                  <a:lnTo>
                    <a:pt x="2730500" y="2827"/>
                  </a:lnTo>
                  <a:lnTo>
                    <a:pt x="2679700" y="2131"/>
                  </a:lnTo>
                  <a:lnTo>
                    <a:pt x="2628900" y="1523"/>
                  </a:lnTo>
                  <a:lnTo>
                    <a:pt x="2514600" y="0"/>
                  </a:lnTo>
                  <a:lnTo>
                    <a:pt x="2260600" y="0"/>
                  </a:lnTo>
                  <a:lnTo>
                    <a:pt x="2146300" y="1523"/>
                  </a:lnTo>
                  <a:lnTo>
                    <a:pt x="2095500" y="2132"/>
                  </a:lnTo>
                  <a:lnTo>
                    <a:pt x="2044700" y="2829"/>
                  </a:lnTo>
                  <a:lnTo>
                    <a:pt x="1993900" y="3620"/>
                  </a:lnTo>
                  <a:lnTo>
                    <a:pt x="1943100" y="4510"/>
                  </a:lnTo>
                  <a:lnTo>
                    <a:pt x="1892300" y="5504"/>
                  </a:lnTo>
                  <a:lnTo>
                    <a:pt x="1841500" y="6608"/>
                  </a:lnTo>
                  <a:lnTo>
                    <a:pt x="1790700" y="7827"/>
                  </a:lnTo>
                  <a:lnTo>
                    <a:pt x="1739900" y="9166"/>
                  </a:lnTo>
                  <a:lnTo>
                    <a:pt x="1689100" y="10631"/>
                  </a:lnTo>
                  <a:lnTo>
                    <a:pt x="1638300" y="12228"/>
                  </a:lnTo>
                  <a:lnTo>
                    <a:pt x="1587500" y="13962"/>
                  </a:lnTo>
                  <a:lnTo>
                    <a:pt x="1536700" y="15837"/>
                  </a:lnTo>
                  <a:lnTo>
                    <a:pt x="1485900" y="17860"/>
                  </a:lnTo>
                  <a:lnTo>
                    <a:pt x="1435100" y="20035"/>
                  </a:lnTo>
                  <a:lnTo>
                    <a:pt x="1384300" y="22369"/>
                  </a:lnTo>
                  <a:lnTo>
                    <a:pt x="1333500" y="24866"/>
                  </a:lnTo>
                  <a:lnTo>
                    <a:pt x="1282700" y="27532"/>
                  </a:lnTo>
                  <a:lnTo>
                    <a:pt x="1231900" y="30373"/>
                  </a:lnTo>
                  <a:lnTo>
                    <a:pt x="1181100" y="33393"/>
                  </a:lnTo>
                  <a:lnTo>
                    <a:pt x="1130300" y="36598"/>
                  </a:lnTo>
                  <a:lnTo>
                    <a:pt x="1079500" y="39994"/>
                  </a:lnTo>
                  <a:lnTo>
                    <a:pt x="1028700" y="43585"/>
                  </a:lnTo>
                  <a:lnTo>
                    <a:pt x="977900" y="47378"/>
                  </a:lnTo>
                  <a:lnTo>
                    <a:pt x="927100" y="51377"/>
                  </a:lnTo>
                  <a:lnTo>
                    <a:pt x="876300" y="55588"/>
                  </a:lnTo>
                  <a:lnTo>
                    <a:pt x="825500" y="60016"/>
                  </a:lnTo>
                  <a:lnTo>
                    <a:pt x="774700" y="64667"/>
                  </a:lnTo>
                  <a:lnTo>
                    <a:pt x="723900" y="69546"/>
                  </a:lnTo>
                  <a:lnTo>
                    <a:pt x="673100" y="74658"/>
                  </a:lnTo>
                  <a:lnTo>
                    <a:pt x="622300" y="80009"/>
                  </a:lnTo>
                  <a:lnTo>
                    <a:pt x="584200" y="84581"/>
                  </a:lnTo>
                  <a:lnTo>
                    <a:pt x="546100" y="88391"/>
                  </a:lnTo>
                  <a:lnTo>
                    <a:pt x="520700" y="93725"/>
                  </a:lnTo>
                  <a:lnTo>
                    <a:pt x="457200" y="100954"/>
                  </a:lnTo>
                  <a:lnTo>
                    <a:pt x="406400" y="108925"/>
                  </a:lnTo>
                  <a:lnTo>
                    <a:pt x="355600" y="117778"/>
                  </a:lnTo>
                  <a:lnTo>
                    <a:pt x="292100" y="127651"/>
                  </a:lnTo>
                  <a:lnTo>
                    <a:pt x="241300" y="138683"/>
                  </a:lnTo>
                  <a:lnTo>
                    <a:pt x="190500" y="149351"/>
                  </a:lnTo>
                  <a:lnTo>
                    <a:pt x="152400" y="159543"/>
                  </a:lnTo>
                  <a:lnTo>
                    <a:pt x="114300" y="171435"/>
                  </a:lnTo>
                  <a:lnTo>
                    <a:pt x="76200" y="185811"/>
                  </a:lnTo>
                  <a:lnTo>
                    <a:pt x="38099" y="203453"/>
                  </a:lnTo>
                  <a:lnTo>
                    <a:pt x="12699" y="217169"/>
                  </a:lnTo>
                  <a:lnTo>
                    <a:pt x="12699" y="225551"/>
                  </a:lnTo>
                  <a:lnTo>
                    <a:pt x="0" y="231647"/>
                  </a:lnTo>
                  <a:lnTo>
                    <a:pt x="0" y="294131"/>
                  </a:lnTo>
                  <a:lnTo>
                    <a:pt x="25400" y="309371"/>
                  </a:lnTo>
                  <a:lnTo>
                    <a:pt x="25400" y="262127"/>
                  </a:lnTo>
                  <a:lnTo>
                    <a:pt x="26193" y="262413"/>
                  </a:lnTo>
                  <a:lnTo>
                    <a:pt x="26458" y="262381"/>
                  </a:lnTo>
                  <a:lnTo>
                    <a:pt x="38100" y="256793"/>
                  </a:lnTo>
                  <a:lnTo>
                    <a:pt x="38100" y="249935"/>
                  </a:lnTo>
                  <a:lnTo>
                    <a:pt x="50800" y="246125"/>
                  </a:lnTo>
                  <a:lnTo>
                    <a:pt x="50800" y="240791"/>
                  </a:lnTo>
                  <a:lnTo>
                    <a:pt x="63500" y="235457"/>
                  </a:lnTo>
                  <a:lnTo>
                    <a:pt x="88900" y="219423"/>
                  </a:lnTo>
                  <a:lnTo>
                    <a:pt x="127000" y="206697"/>
                  </a:lnTo>
                  <a:lnTo>
                    <a:pt x="165100" y="195969"/>
                  </a:lnTo>
                  <a:lnTo>
                    <a:pt x="203200" y="185927"/>
                  </a:lnTo>
                  <a:lnTo>
                    <a:pt x="254000" y="176021"/>
                  </a:lnTo>
                  <a:lnTo>
                    <a:pt x="304800" y="165094"/>
                  </a:lnTo>
                  <a:lnTo>
                    <a:pt x="355600" y="155284"/>
                  </a:lnTo>
                  <a:lnTo>
                    <a:pt x="419100" y="146442"/>
                  </a:lnTo>
                  <a:lnTo>
                    <a:pt x="469900" y="138419"/>
                  </a:lnTo>
                  <a:lnTo>
                    <a:pt x="520700" y="131063"/>
                  </a:lnTo>
                  <a:lnTo>
                    <a:pt x="635000" y="117347"/>
                  </a:lnTo>
                  <a:lnTo>
                    <a:pt x="685800" y="112091"/>
                  </a:lnTo>
                  <a:lnTo>
                    <a:pt x="736600" y="107062"/>
                  </a:lnTo>
                  <a:lnTo>
                    <a:pt x="787400" y="102257"/>
                  </a:lnTo>
                  <a:lnTo>
                    <a:pt x="838200" y="97671"/>
                  </a:lnTo>
                  <a:lnTo>
                    <a:pt x="889000" y="93298"/>
                  </a:lnTo>
                  <a:lnTo>
                    <a:pt x="927100" y="89134"/>
                  </a:lnTo>
                  <a:lnTo>
                    <a:pt x="977900" y="85175"/>
                  </a:lnTo>
                  <a:lnTo>
                    <a:pt x="1028700" y="81415"/>
                  </a:lnTo>
                  <a:lnTo>
                    <a:pt x="1079500" y="77850"/>
                  </a:lnTo>
                  <a:lnTo>
                    <a:pt x="1130300" y="74475"/>
                  </a:lnTo>
                  <a:lnTo>
                    <a:pt x="1181100" y="71286"/>
                  </a:lnTo>
                  <a:lnTo>
                    <a:pt x="1231900" y="68277"/>
                  </a:lnTo>
                  <a:lnTo>
                    <a:pt x="1282700" y="65444"/>
                  </a:lnTo>
                  <a:lnTo>
                    <a:pt x="1333500" y="62783"/>
                  </a:lnTo>
                  <a:lnTo>
                    <a:pt x="1384300" y="60288"/>
                  </a:lnTo>
                  <a:lnTo>
                    <a:pt x="1435100" y="57955"/>
                  </a:lnTo>
                  <a:lnTo>
                    <a:pt x="1485900" y="55779"/>
                  </a:lnTo>
                  <a:lnTo>
                    <a:pt x="1536700" y="53755"/>
                  </a:lnTo>
                  <a:lnTo>
                    <a:pt x="1587500" y="51878"/>
                  </a:lnTo>
                  <a:lnTo>
                    <a:pt x="1638300" y="50145"/>
                  </a:lnTo>
                  <a:lnTo>
                    <a:pt x="1689100" y="48549"/>
                  </a:lnTo>
                  <a:lnTo>
                    <a:pt x="1739900" y="47087"/>
                  </a:lnTo>
                  <a:lnTo>
                    <a:pt x="1790700" y="45754"/>
                  </a:lnTo>
                  <a:lnTo>
                    <a:pt x="1841500" y="44544"/>
                  </a:lnTo>
                  <a:lnTo>
                    <a:pt x="1892300" y="43454"/>
                  </a:lnTo>
                  <a:lnTo>
                    <a:pt x="1943100" y="42478"/>
                  </a:lnTo>
                  <a:lnTo>
                    <a:pt x="1993900" y="41612"/>
                  </a:lnTo>
                  <a:lnTo>
                    <a:pt x="2044700" y="40850"/>
                  </a:lnTo>
                  <a:lnTo>
                    <a:pt x="2095500" y="40189"/>
                  </a:lnTo>
                  <a:lnTo>
                    <a:pt x="2146300" y="39623"/>
                  </a:lnTo>
                  <a:lnTo>
                    <a:pt x="2260600" y="38099"/>
                  </a:lnTo>
                  <a:lnTo>
                    <a:pt x="2514600" y="38099"/>
                  </a:lnTo>
                  <a:lnTo>
                    <a:pt x="2679700" y="40251"/>
                  </a:lnTo>
                  <a:lnTo>
                    <a:pt x="2730500" y="40960"/>
                  </a:lnTo>
                  <a:lnTo>
                    <a:pt x="2781300" y="41755"/>
                  </a:lnTo>
                  <a:lnTo>
                    <a:pt x="2832100" y="42643"/>
                  </a:lnTo>
                  <a:lnTo>
                    <a:pt x="2882900" y="43630"/>
                  </a:lnTo>
                  <a:lnTo>
                    <a:pt x="2933700" y="44722"/>
                  </a:lnTo>
                  <a:lnTo>
                    <a:pt x="2984500" y="45925"/>
                  </a:lnTo>
                  <a:lnTo>
                    <a:pt x="3035300" y="47245"/>
                  </a:lnTo>
                  <a:lnTo>
                    <a:pt x="3086100" y="48688"/>
                  </a:lnTo>
                  <a:lnTo>
                    <a:pt x="3136900" y="50260"/>
                  </a:lnTo>
                  <a:lnTo>
                    <a:pt x="3187700" y="51968"/>
                  </a:lnTo>
                  <a:lnTo>
                    <a:pt x="3238500" y="53816"/>
                  </a:lnTo>
                  <a:lnTo>
                    <a:pt x="3289300" y="55812"/>
                  </a:lnTo>
                  <a:lnTo>
                    <a:pt x="3340100" y="57961"/>
                  </a:lnTo>
                  <a:lnTo>
                    <a:pt x="3390900" y="60269"/>
                  </a:lnTo>
                  <a:lnTo>
                    <a:pt x="3441700" y="62742"/>
                  </a:lnTo>
                  <a:lnTo>
                    <a:pt x="3492500" y="65387"/>
                  </a:lnTo>
                  <a:lnTo>
                    <a:pt x="3543300" y="68209"/>
                  </a:lnTo>
                  <a:lnTo>
                    <a:pt x="3581400" y="71215"/>
                  </a:lnTo>
                  <a:lnTo>
                    <a:pt x="3632200" y="74410"/>
                  </a:lnTo>
                  <a:lnTo>
                    <a:pt x="3683000" y="77801"/>
                  </a:lnTo>
                  <a:lnTo>
                    <a:pt x="3733800" y="81393"/>
                  </a:lnTo>
                  <a:lnTo>
                    <a:pt x="3784600" y="85193"/>
                  </a:lnTo>
                  <a:lnTo>
                    <a:pt x="3835400" y="89206"/>
                  </a:lnTo>
                  <a:lnTo>
                    <a:pt x="3886200" y="93439"/>
                  </a:lnTo>
                  <a:lnTo>
                    <a:pt x="3937000" y="97897"/>
                  </a:lnTo>
                  <a:lnTo>
                    <a:pt x="3987800" y="102588"/>
                  </a:lnTo>
                  <a:lnTo>
                    <a:pt x="4038600" y="107516"/>
                  </a:lnTo>
                  <a:lnTo>
                    <a:pt x="4089400" y="112688"/>
                  </a:lnTo>
                  <a:lnTo>
                    <a:pt x="4140200" y="118109"/>
                  </a:lnTo>
                  <a:lnTo>
                    <a:pt x="4178300" y="121919"/>
                  </a:lnTo>
                  <a:lnTo>
                    <a:pt x="4254500" y="131063"/>
                  </a:lnTo>
                  <a:lnTo>
                    <a:pt x="4305300" y="138482"/>
                  </a:lnTo>
                  <a:lnTo>
                    <a:pt x="4356100" y="146523"/>
                  </a:lnTo>
                  <a:lnTo>
                    <a:pt x="4419600" y="155350"/>
                  </a:lnTo>
                  <a:lnTo>
                    <a:pt x="4470400" y="165128"/>
                  </a:lnTo>
                  <a:lnTo>
                    <a:pt x="4521200" y="176021"/>
                  </a:lnTo>
                  <a:lnTo>
                    <a:pt x="4572000" y="186689"/>
                  </a:lnTo>
                  <a:lnTo>
                    <a:pt x="4610100" y="196163"/>
                  </a:lnTo>
                  <a:lnTo>
                    <a:pt x="4648200" y="206811"/>
                  </a:lnTo>
                  <a:lnTo>
                    <a:pt x="4673600" y="219781"/>
                  </a:lnTo>
                  <a:lnTo>
                    <a:pt x="4711700" y="236219"/>
                  </a:lnTo>
                  <a:lnTo>
                    <a:pt x="4724400" y="241553"/>
                  </a:lnTo>
                  <a:lnTo>
                    <a:pt x="4724400" y="246887"/>
                  </a:lnTo>
                  <a:lnTo>
                    <a:pt x="4737100" y="252221"/>
                  </a:lnTo>
                  <a:close/>
                </a:path>
                <a:path w="4775200" h="525779">
                  <a:moveTo>
                    <a:pt x="26193" y="262508"/>
                  </a:moveTo>
                  <a:lnTo>
                    <a:pt x="25400" y="262127"/>
                  </a:lnTo>
                  <a:lnTo>
                    <a:pt x="25400" y="262889"/>
                  </a:lnTo>
                  <a:lnTo>
                    <a:pt x="26193" y="262508"/>
                  </a:lnTo>
                  <a:close/>
                </a:path>
                <a:path w="4775200" h="525779">
                  <a:moveTo>
                    <a:pt x="4737100" y="322325"/>
                  </a:moveTo>
                  <a:lnTo>
                    <a:pt x="4737100" y="275081"/>
                  </a:lnTo>
                  <a:lnTo>
                    <a:pt x="4724400" y="279653"/>
                  </a:lnTo>
                  <a:lnTo>
                    <a:pt x="4724400" y="284225"/>
                  </a:lnTo>
                  <a:lnTo>
                    <a:pt x="4711700" y="289559"/>
                  </a:lnTo>
                  <a:lnTo>
                    <a:pt x="4673600" y="305491"/>
                  </a:lnTo>
                  <a:lnTo>
                    <a:pt x="4635500" y="318758"/>
                  </a:lnTo>
                  <a:lnTo>
                    <a:pt x="4610100" y="329809"/>
                  </a:lnTo>
                  <a:lnTo>
                    <a:pt x="4572000" y="339089"/>
                  </a:lnTo>
                  <a:lnTo>
                    <a:pt x="4470400" y="360422"/>
                  </a:lnTo>
                  <a:lnTo>
                    <a:pt x="4419600" y="370031"/>
                  </a:lnTo>
                  <a:lnTo>
                    <a:pt x="4356100" y="378728"/>
                  </a:lnTo>
                  <a:lnTo>
                    <a:pt x="4305300" y="386654"/>
                  </a:lnTo>
                  <a:lnTo>
                    <a:pt x="4254500" y="393953"/>
                  </a:lnTo>
                  <a:lnTo>
                    <a:pt x="4140200" y="407669"/>
                  </a:lnTo>
                  <a:lnTo>
                    <a:pt x="4089400" y="413016"/>
                  </a:lnTo>
                  <a:lnTo>
                    <a:pt x="4038600" y="418114"/>
                  </a:lnTo>
                  <a:lnTo>
                    <a:pt x="3987800" y="422971"/>
                  </a:lnTo>
                  <a:lnTo>
                    <a:pt x="3937000" y="427593"/>
                  </a:lnTo>
                  <a:lnTo>
                    <a:pt x="3886200" y="431986"/>
                  </a:lnTo>
                  <a:lnTo>
                    <a:pt x="3835400" y="436157"/>
                  </a:lnTo>
                  <a:lnTo>
                    <a:pt x="3784600" y="440112"/>
                  </a:lnTo>
                  <a:lnTo>
                    <a:pt x="3733800" y="443858"/>
                  </a:lnTo>
                  <a:lnTo>
                    <a:pt x="3683000" y="447400"/>
                  </a:lnTo>
                  <a:lnTo>
                    <a:pt x="3632200" y="450745"/>
                  </a:lnTo>
                  <a:lnTo>
                    <a:pt x="3581400" y="453900"/>
                  </a:lnTo>
                  <a:lnTo>
                    <a:pt x="3530600" y="456871"/>
                  </a:lnTo>
                  <a:lnTo>
                    <a:pt x="3492500" y="459664"/>
                  </a:lnTo>
                  <a:lnTo>
                    <a:pt x="3441700" y="462286"/>
                  </a:lnTo>
                  <a:lnTo>
                    <a:pt x="3390900" y="464743"/>
                  </a:lnTo>
                  <a:lnTo>
                    <a:pt x="3340100" y="467042"/>
                  </a:lnTo>
                  <a:lnTo>
                    <a:pt x="3289300" y="469188"/>
                  </a:lnTo>
                  <a:lnTo>
                    <a:pt x="3238500" y="471189"/>
                  </a:lnTo>
                  <a:lnTo>
                    <a:pt x="3187700" y="473051"/>
                  </a:lnTo>
                  <a:lnTo>
                    <a:pt x="3136900" y="474779"/>
                  </a:lnTo>
                  <a:lnTo>
                    <a:pt x="3086100" y="476381"/>
                  </a:lnTo>
                  <a:lnTo>
                    <a:pt x="3035300" y="477863"/>
                  </a:lnTo>
                  <a:lnTo>
                    <a:pt x="2984500" y="479231"/>
                  </a:lnTo>
                  <a:lnTo>
                    <a:pt x="2933700" y="480491"/>
                  </a:lnTo>
                  <a:lnTo>
                    <a:pt x="2882900" y="481651"/>
                  </a:lnTo>
                  <a:lnTo>
                    <a:pt x="2832100" y="482715"/>
                  </a:lnTo>
                  <a:lnTo>
                    <a:pt x="2781300" y="483692"/>
                  </a:lnTo>
                  <a:lnTo>
                    <a:pt x="2730500" y="484586"/>
                  </a:lnTo>
                  <a:lnTo>
                    <a:pt x="2679700" y="485406"/>
                  </a:lnTo>
                  <a:lnTo>
                    <a:pt x="2628900" y="486155"/>
                  </a:lnTo>
                  <a:lnTo>
                    <a:pt x="2387600" y="487679"/>
                  </a:lnTo>
                  <a:lnTo>
                    <a:pt x="2146300" y="486155"/>
                  </a:lnTo>
                  <a:lnTo>
                    <a:pt x="2095500" y="485407"/>
                  </a:lnTo>
                  <a:lnTo>
                    <a:pt x="2044700" y="484588"/>
                  </a:lnTo>
                  <a:lnTo>
                    <a:pt x="1993900" y="483694"/>
                  </a:lnTo>
                  <a:lnTo>
                    <a:pt x="1943100" y="482717"/>
                  </a:lnTo>
                  <a:lnTo>
                    <a:pt x="1892300" y="481651"/>
                  </a:lnTo>
                  <a:lnTo>
                    <a:pt x="1841500" y="480491"/>
                  </a:lnTo>
                  <a:lnTo>
                    <a:pt x="1790700" y="479229"/>
                  </a:lnTo>
                  <a:lnTo>
                    <a:pt x="1739900" y="477860"/>
                  </a:lnTo>
                  <a:lnTo>
                    <a:pt x="1689100" y="476377"/>
                  </a:lnTo>
                  <a:lnTo>
                    <a:pt x="1638300" y="474773"/>
                  </a:lnTo>
                  <a:lnTo>
                    <a:pt x="1587500" y="473043"/>
                  </a:lnTo>
                  <a:lnTo>
                    <a:pt x="1536700" y="471180"/>
                  </a:lnTo>
                  <a:lnTo>
                    <a:pt x="1485900" y="469178"/>
                  </a:lnTo>
                  <a:lnTo>
                    <a:pt x="1435100" y="467029"/>
                  </a:lnTo>
                  <a:lnTo>
                    <a:pt x="1384300" y="464729"/>
                  </a:lnTo>
                  <a:lnTo>
                    <a:pt x="1333500" y="462270"/>
                  </a:lnTo>
                  <a:lnTo>
                    <a:pt x="1282700" y="459647"/>
                  </a:lnTo>
                  <a:lnTo>
                    <a:pt x="1231900" y="456853"/>
                  </a:lnTo>
                  <a:lnTo>
                    <a:pt x="1181100" y="453881"/>
                  </a:lnTo>
                  <a:lnTo>
                    <a:pt x="1130300" y="450725"/>
                  </a:lnTo>
                  <a:lnTo>
                    <a:pt x="1079500" y="447380"/>
                  </a:lnTo>
                  <a:lnTo>
                    <a:pt x="1028700" y="443838"/>
                  </a:lnTo>
                  <a:lnTo>
                    <a:pt x="977900" y="440093"/>
                  </a:lnTo>
                  <a:lnTo>
                    <a:pt x="927100" y="436139"/>
                  </a:lnTo>
                  <a:lnTo>
                    <a:pt x="876300" y="431970"/>
                  </a:lnTo>
                  <a:lnTo>
                    <a:pt x="838200" y="427579"/>
                  </a:lnTo>
                  <a:lnTo>
                    <a:pt x="787400" y="422959"/>
                  </a:lnTo>
                  <a:lnTo>
                    <a:pt x="736600" y="418106"/>
                  </a:lnTo>
                  <a:lnTo>
                    <a:pt x="685800" y="413011"/>
                  </a:lnTo>
                  <a:lnTo>
                    <a:pt x="635000" y="407669"/>
                  </a:lnTo>
                  <a:lnTo>
                    <a:pt x="520700" y="393953"/>
                  </a:lnTo>
                  <a:lnTo>
                    <a:pt x="469900" y="386742"/>
                  </a:lnTo>
                  <a:lnTo>
                    <a:pt x="419100" y="378808"/>
                  </a:lnTo>
                  <a:lnTo>
                    <a:pt x="355600" y="370060"/>
                  </a:lnTo>
                  <a:lnTo>
                    <a:pt x="304800" y="360407"/>
                  </a:lnTo>
                  <a:lnTo>
                    <a:pt x="203200" y="339089"/>
                  </a:lnTo>
                  <a:lnTo>
                    <a:pt x="165100" y="329801"/>
                  </a:lnTo>
                  <a:lnTo>
                    <a:pt x="127000" y="318463"/>
                  </a:lnTo>
                  <a:lnTo>
                    <a:pt x="88900" y="304866"/>
                  </a:lnTo>
                  <a:lnTo>
                    <a:pt x="63500" y="288797"/>
                  </a:lnTo>
                  <a:lnTo>
                    <a:pt x="38100" y="278129"/>
                  </a:lnTo>
                  <a:lnTo>
                    <a:pt x="38100" y="268223"/>
                  </a:lnTo>
                  <a:lnTo>
                    <a:pt x="26458" y="262635"/>
                  </a:lnTo>
                  <a:lnTo>
                    <a:pt x="26193" y="262604"/>
                  </a:lnTo>
                  <a:lnTo>
                    <a:pt x="25400" y="262889"/>
                  </a:lnTo>
                  <a:lnTo>
                    <a:pt x="25400" y="316229"/>
                  </a:lnTo>
                  <a:lnTo>
                    <a:pt x="76200" y="340262"/>
                  </a:lnTo>
                  <a:lnTo>
                    <a:pt x="114300" y="354149"/>
                  </a:lnTo>
                  <a:lnTo>
                    <a:pt x="152400" y="365649"/>
                  </a:lnTo>
                  <a:lnTo>
                    <a:pt x="190500" y="376427"/>
                  </a:lnTo>
                  <a:lnTo>
                    <a:pt x="241300" y="387095"/>
                  </a:lnTo>
                  <a:lnTo>
                    <a:pt x="292100" y="397961"/>
                  </a:lnTo>
                  <a:lnTo>
                    <a:pt x="355600" y="407719"/>
                  </a:lnTo>
                  <a:lnTo>
                    <a:pt x="406400" y="416541"/>
                  </a:lnTo>
                  <a:lnTo>
                    <a:pt x="457200" y="424596"/>
                  </a:lnTo>
                  <a:lnTo>
                    <a:pt x="520700" y="432053"/>
                  </a:lnTo>
                  <a:lnTo>
                    <a:pt x="546100" y="436625"/>
                  </a:lnTo>
                  <a:lnTo>
                    <a:pt x="622300" y="445769"/>
                  </a:lnTo>
                  <a:lnTo>
                    <a:pt x="673100" y="451037"/>
                  </a:lnTo>
                  <a:lnTo>
                    <a:pt x="723900" y="456071"/>
                  </a:lnTo>
                  <a:lnTo>
                    <a:pt x="774700" y="460876"/>
                  </a:lnTo>
                  <a:lnTo>
                    <a:pt x="825500" y="465459"/>
                  </a:lnTo>
                  <a:lnTo>
                    <a:pt x="876300" y="469825"/>
                  </a:lnTo>
                  <a:lnTo>
                    <a:pt x="927100" y="473978"/>
                  </a:lnTo>
                  <a:lnTo>
                    <a:pt x="977900" y="477925"/>
                  </a:lnTo>
                  <a:lnTo>
                    <a:pt x="1028700" y="481671"/>
                  </a:lnTo>
                  <a:lnTo>
                    <a:pt x="1079500" y="485222"/>
                  </a:lnTo>
                  <a:lnTo>
                    <a:pt x="1130300" y="488583"/>
                  </a:lnTo>
                  <a:lnTo>
                    <a:pt x="1181100" y="491758"/>
                  </a:lnTo>
                  <a:lnTo>
                    <a:pt x="1231900" y="494755"/>
                  </a:lnTo>
                  <a:lnTo>
                    <a:pt x="1282700" y="497578"/>
                  </a:lnTo>
                  <a:lnTo>
                    <a:pt x="1333500" y="500233"/>
                  </a:lnTo>
                  <a:lnTo>
                    <a:pt x="1384300" y="502724"/>
                  </a:lnTo>
                  <a:lnTo>
                    <a:pt x="1435100" y="505058"/>
                  </a:lnTo>
                  <a:lnTo>
                    <a:pt x="1485900" y="507241"/>
                  </a:lnTo>
                  <a:lnTo>
                    <a:pt x="1536700" y="509276"/>
                  </a:lnTo>
                  <a:lnTo>
                    <a:pt x="1587500" y="511171"/>
                  </a:lnTo>
                  <a:lnTo>
                    <a:pt x="1638300" y="512930"/>
                  </a:lnTo>
                  <a:lnTo>
                    <a:pt x="1689100" y="514559"/>
                  </a:lnTo>
                  <a:lnTo>
                    <a:pt x="1739900" y="516063"/>
                  </a:lnTo>
                  <a:lnTo>
                    <a:pt x="1790700" y="517447"/>
                  </a:lnTo>
                  <a:lnTo>
                    <a:pt x="1841500" y="518718"/>
                  </a:lnTo>
                  <a:lnTo>
                    <a:pt x="1892300" y="519880"/>
                  </a:lnTo>
                  <a:lnTo>
                    <a:pt x="1943100" y="520939"/>
                  </a:lnTo>
                  <a:lnTo>
                    <a:pt x="1993900" y="521901"/>
                  </a:lnTo>
                  <a:lnTo>
                    <a:pt x="2044700" y="522771"/>
                  </a:lnTo>
                  <a:lnTo>
                    <a:pt x="2095500" y="523554"/>
                  </a:lnTo>
                  <a:lnTo>
                    <a:pt x="2146300" y="524255"/>
                  </a:lnTo>
                  <a:lnTo>
                    <a:pt x="2387600" y="525779"/>
                  </a:lnTo>
                  <a:lnTo>
                    <a:pt x="2628900" y="524255"/>
                  </a:lnTo>
                  <a:lnTo>
                    <a:pt x="2679700" y="523555"/>
                  </a:lnTo>
                  <a:lnTo>
                    <a:pt x="2730500" y="522774"/>
                  </a:lnTo>
                  <a:lnTo>
                    <a:pt x="2781300" y="521906"/>
                  </a:lnTo>
                  <a:lnTo>
                    <a:pt x="2832100" y="520946"/>
                  </a:lnTo>
                  <a:lnTo>
                    <a:pt x="2882900" y="519888"/>
                  </a:lnTo>
                  <a:lnTo>
                    <a:pt x="2933700" y="518728"/>
                  </a:lnTo>
                  <a:lnTo>
                    <a:pt x="2984500" y="517459"/>
                  </a:lnTo>
                  <a:lnTo>
                    <a:pt x="3035300" y="516076"/>
                  </a:lnTo>
                  <a:lnTo>
                    <a:pt x="3086100" y="514574"/>
                  </a:lnTo>
                  <a:lnTo>
                    <a:pt x="3136900" y="512947"/>
                  </a:lnTo>
                  <a:lnTo>
                    <a:pt x="3187700" y="511190"/>
                  </a:lnTo>
                  <a:lnTo>
                    <a:pt x="3238500" y="509297"/>
                  </a:lnTo>
                  <a:lnTo>
                    <a:pt x="3289300" y="507262"/>
                  </a:lnTo>
                  <a:lnTo>
                    <a:pt x="3340100" y="505081"/>
                  </a:lnTo>
                  <a:lnTo>
                    <a:pt x="3390900" y="502748"/>
                  </a:lnTo>
                  <a:lnTo>
                    <a:pt x="3441700" y="500257"/>
                  </a:lnTo>
                  <a:lnTo>
                    <a:pt x="3492500" y="497603"/>
                  </a:lnTo>
                  <a:lnTo>
                    <a:pt x="3543300" y="494781"/>
                  </a:lnTo>
                  <a:lnTo>
                    <a:pt x="3594100" y="491784"/>
                  </a:lnTo>
                  <a:lnTo>
                    <a:pt x="3644900" y="488608"/>
                  </a:lnTo>
                  <a:lnTo>
                    <a:pt x="3695700" y="485247"/>
                  </a:lnTo>
                  <a:lnTo>
                    <a:pt x="3746500" y="481695"/>
                  </a:lnTo>
                  <a:lnTo>
                    <a:pt x="3797300" y="477948"/>
                  </a:lnTo>
                  <a:lnTo>
                    <a:pt x="3848100" y="473999"/>
                  </a:lnTo>
                  <a:lnTo>
                    <a:pt x="3898900" y="469843"/>
                  </a:lnTo>
                  <a:lnTo>
                    <a:pt x="3949700" y="465475"/>
                  </a:lnTo>
                  <a:lnTo>
                    <a:pt x="3987800" y="460889"/>
                  </a:lnTo>
                  <a:lnTo>
                    <a:pt x="4038600" y="456080"/>
                  </a:lnTo>
                  <a:lnTo>
                    <a:pt x="4089400" y="451042"/>
                  </a:lnTo>
                  <a:lnTo>
                    <a:pt x="4140200" y="445769"/>
                  </a:lnTo>
                  <a:lnTo>
                    <a:pt x="4254500" y="432053"/>
                  </a:lnTo>
                  <a:lnTo>
                    <a:pt x="4305300" y="424655"/>
                  </a:lnTo>
                  <a:lnTo>
                    <a:pt x="4368800" y="416537"/>
                  </a:lnTo>
                  <a:lnTo>
                    <a:pt x="4419600" y="407623"/>
                  </a:lnTo>
                  <a:lnTo>
                    <a:pt x="4470400" y="397834"/>
                  </a:lnTo>
                  <a:lnTo>
                    <a:pt x="4533900" y="387095"/>
                  </a:lnTo>
                  <a:lnTo>
                    <a:pt x="4559300" y="381761"/>
                  </a:lnTo>
                  <a:lnTo>
                    <a:pt x="4572000" y="375665"/>
                  </a:lnTo>
                  <a:lnTo>
                    <a:pt x="4622800" y="365720"/>
                  </a:lnTo>
                  <a:lnTo>
                    <a:pt x="4660900" y="353844"/>
                  </a:lnTo>
                  <a:lnTo>
                    <a:pt x="4699000" y="339543"/>
                  </a:lnTo>
                  <a:lnTo>
                    <a:pt x="4737100" y="322325"/>
                  </a:lnTo>
                  <a:close/>
                </a:path>
                <a:path w="4775200" h="525779">
                  <a:moveTo>
                    <a:pt x="38100" y="266699"/>
                  </a:moveTo>
                  <a:lnTo>
                    <a:pt x="38100" y="258317"/>
                  </a:lnTo>
                  <a:lnTo>
                    <a:pt x="26458" y="262508"/>
                  </a:lnTo>
                  <a:lnTo>
                    <a:pt x="38100" y="266699"/>
                  </a:lnTo>
                  <a:close/>
                </a:path>
                <a:path w="4775200" h="525779">
                  <a:moveTo>
                    <a:pt x="4762500" y="300227"/>
                  </a:moveTo>
                  <a:lnTo>
                    <a:pt x="4762500" y="223265"/>
                  </a:lnTo>
                  <a:lnTo>
                    <a:pt x="4737100" y="209549"/>
                  </a:lnTo>
                  <a:lnTo>
                    <a:pt x="4737100" y="315467"/>
                  </a:lnTo>
                  <a:lnTo>
                    <a:pt x="4762500" y="300227"/>
                  </a:lnTo>
                  <a:close/>
                </a:path>
                <a:path w="4775200" h="525779">
                  <a:moveTo>
                    <a:pt x="4775200" y="291083"/>
                  </a:moveTo>
                  <a:lnTo>
                    <a:pt x="4775200" y="233933"/>
                  </a:lnTo>
                  <a:lnTo>
                    <a:pt x="4762500" y="231647"/>
                  </a:lnTo>
                  <a:lnTo>
                    <a:pt x="4762500" y="292607"/>
                  </a:lnTo>
                  <a:lnTo>
                    <a:pt x="4775200" y="2910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34156" y="5261609"/>
              <a:ext cx="4283710" cy="861060"/>
            </a:xfrm>
            <a:custGeom>
              <a:avLst/>
              <a:gdLst/>
              <a:ahLst/>
              <a:cxnLst/>
              <a:rect l="l" t="t" r="r" b="b"/>
              <a:pathLst>
                <a:path w="4283709" h="861060">
                  <a:moveTo>
                    <a:pt x="4283202" y="861060"/>
                  </a:moveTo>
                  <a:lnTo>
                    <a:pt x="4283202" y="0"/>
                  </a:lnTo>
                  <a:lnTo>
                    <a:pt x="0" y="0"/>
                  </a:lnTo>
                  <a:lnTo>
                    <a:pt x="0" y="861060"/>
                  </a:lnTo>
                  <a:lnTo>
                    <a:pt x="4283202" y="86106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15106" y="5242559"/>
              <a:ext cx="4321810" cy="899160"/>
            </a:xfrm>
            <a:custGeom>
              <a:avLst/>
              <a:gdLst/>
              <a:ahLst/>
              <a:cxnLst/>
              <a:rect l="l" t="t" r="r" b="b"/>
              <a:pathLst>
                <a:path w="4321809" h="899160">
                  <a:moveTo>
                    <a:pt x="4321302" y="899160"/>
                  </a:moveTo>
                  <a:lnTo>
                    <a:pt x="4321302" y="0"/>
                  </a:lnTo>
                  <a:lnTo>
                    <a:pt x="0" y="0"/>
                  </a:lnTo>
                  <a:lnTo>
                    <a:pt x="0" y="899160"/>
                  </a:lnTo>
                  <a:lnTo>
                    <a:pt x="19050" y="899160"/>
                  </a:lnTo>
                  <a:lnTo>
                    <a:pt x="19050" y="38100"/>
                  </a:lnTo>
                  <a:lnTo>
                    <a:pt x="38100" y="19050"/>
                  </a:lnTo>
                  <a:lnTo>
                    <a:pt x="38100" y="38100"/>
                  </a:lnTo>
                  <a:lnTo>
                    <a:pt x="4283202" y="38100"/>
                  </a:lnTo>
                  <a:lnTo>
                    <a:pt x="4283202" y="19050"/>
                  </a:lnTo>
                  <a:lnTo>
                    <a:pt x="4302252" y="38100"/>
                  </a:lnTo>
                  <a:lnTo>
                    <a:pt x="4302252" y="899160"/>
                  </a:lnTo>
                  <a:lnTo>
                    <a:pt x="4321302" y="899160"/>
                  </a:lnTo>
                  <a:close/>
                </a:path>
                <a:path w="4321809" h="899160">
                  <a:moveTo>
                    <a:pt x="38100" y="38100"/>
                  </a:moveTo>
                  <a:lnTo>
                    <a:pt x="38100" y="19050"/>
                  </a:lnTo>
                  <a:lnTo>
                    <a:pt x="19050" y="38100"/>
                  </a:lnTo>
                  <a:lnTo>
                    <a:pt x="38100" y="38100"/>
                  </a:lnTo>
                  <a:close/>
                </a:path>
                <a:path w="4321809" h="899160">
                  <a:moveTo>
                    <a:pt x="38100" y="861060"/>
                  </a:moveTo>
                  <a:lnTo>
                    <a:pt x="38100" y="38100"/>
                  </a:lnTo>
                  <a:lnTo>
                    <a:pt x="19050" y="38100"/>
                  </a:lnTo>
                  <a:lnTo>
                    <a:pt x="19050" y="861060"/>
                  </a:lnTo>
                  <a:lnTo>
                    <a:pt x="38100" y="861060"/>
                  </a:lnTo>
                  <a:close/>
                </a:path>
                <a:path w="4321809" h="899160">
                  <a:moveTo>
                    <a:pt x="4302252" y="861060"/>
                  </a:moveTo>
                  <a:lnTo>
                    <a:pt x="19050" y="861060"/>
                  </a:lnTo>
                  <a:lnTo>
                    <a:pt x="38100" y="880110"/>
                  </a:lnTo>
                  <a:lnTo>
                    <a:pt x="38100" y="899160"/>
                  </a:lnTo>
                  <a:lnTo>
                    <a:pt x="4283202" y="899160"/>
                  </a:lnTo>
                  <a:lnTo>
                    <a:pt x="4283202" y="880110"/>
                  </a:lnTo>
                  <a:lnTo>
                    <a:pt x="4302252" y="861060"/>
                  </a:lnTo>
                  <a:close/>
                </a:path>
                <a:path w="4321809" h="899160">
                  <a:moveTo>
                    <a:pt x="38100" y="899160"/>
                  </a:moveTo>
                  <a:lnTo>
                    <a:pt x="38100" y="880110"/>
                  </a:lnTo>
                  <a:lnTo>
                    <a:pt x="19050" y="861060"/>
                  </a:lnTo>
                  <a:lnTo>
                    <a:pt x="19050" y="899160"/>
                  </a:lnTo>
                  <a:lnTo>
                    <a:pt x="38100" y="899160"/>
                  </a:lnTo>
                  <a:close/>
                </a:path>
                <a:path w="4321809" h="899160">
                  <a:moveTo>
                    <a:pt x="4302252" y="38100"/>
                  </a:moveTo>
                  <a:lnTo>
                    <a:pt x="4283202" y="19050"/>
                  </a:lnTo>
                  <a:lnTo>
                    <a:pt x="4283202" y="38100"/>
                  </a:lnTo>
                  <a:lnTo>
                    <a:pt x="4302252" y="38100"/>
                  </a:lnTo>
                  <a:close/>
                </a:path>
                <a:path w="4321809" h="899160">
                  <a:moveTo>
                    <a:pt x="4302252" y="861060"/>
                  </a:moveTo>
                  <a:lnTo>
                    <a:pt x="4302252" y="38100"/>
                  </a:lnTo>
                  <a:lnTo>
                    <a:pt x="4283202" y="38100"/>
                  </a:lnTo>
                  <a:lnTo>
                    <a:pt x="4283202" y="861060"/>
                  </a:lnTo>
                  <a:lnTo>
                    <a:pt x="4302252" y="861060"/>
                  </a:lnTo>
                  <a:close/>
                </a:path>
                <a:path w="4321809" h="899160">
                  <a:moveTo>
                    <a:pt x="4302252" y="899160"/>
                  </a:moveTo>
                  <a:lnTo>
                    <a:pt x="4302252" y="861060"/>
                  </a:lnTo>
                  <a:lnTo>
                    <a:pt x="4283202" y="880110"/>
                  </a:lnTo>
                  <a:lnTo>
                    <a:pt x="4283202" y="899160"/>
                  </a:lnTo>
                  <a:lnTo>
                    <a:pt x="4302252" y="899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612896" y="5287771"/>
            <a:ext cx="3239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Location of device for further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communication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25509" y="6582219"/>
            <a:ext cx="42672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Page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fld id="{81D60167-4931-47E6-BA6A-407CBD079E47}" type="slidenum"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5</a:t>
            </a:fld>
            <a:endParaRPr sz="1100">
              <a:latin typeface="Calibri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9DC0E9-F1B7-4813-B213-B9BE50C23290}"/>
              </a:ext>
            </a:extLst>
          </p:cNvPr>
          <p:cNvSpPr txBox="1"/>
          <p:nvPr/>
        </p:nvSpPr>
        <p:spPr>
          <a:xfrm>
            <a:off x="3733800" y="2057400"/>
            <a:ext cx="367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solidFill>
                  <a:srgbClr val="FF0000"/>
                </a:solidFill>
              </a:rPr>
              <a:t>In UDP, we can unicast and multicast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156" y="3900170"/>
            <a:ext cx="14795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6DC069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741" y="3874565"/>
            <a:ext cx="7447280" cy="65659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900" spc="-5" dirty="0">
                <a:solidFill>
                  <a:srgbClr val="0D2C4D"/>
                </a:solidFill>
                <a:latin typeface="Calibri"/>
                <a:cs typeface="Calibri"/>
              </a:rPr>
              <a:t>Use URL </a:t>
            </a:r>
            <a:r>
              <a:rPr sz="1900" spc="-10" dirty="0">
                <a:solidFill>
                  <a:srgbClr val="0D2C4D"/>
                </a:solidFill>
                <a:latin typeface="Calibri"/>
                <a:cs typeface="Calibri"/>
              </a:rPr>
              <a:t>from </a:t>
            </a:r>
            <a:r>
              <a:rPr sz="1900" dirty="0">
                <a:solidFill>
                  <a:srgbClr val="0D2C4D"/>
                </a:solidFill>
                <a:latin typeface="Calibri"/>
                <a:cs typeface="Calibri"/>
              </a:rPr>
              <a:t>SSDP </a:t>
            </a:r>
            <a:r>
              <a:rPr sz="1900" spc="-5" dirty="0">
                <a:solidFill>
                  <a:srgbClr val="0D2C4D"/>
                </a:solidFill>
                <a:latin typeface="Calibri"/>
                <a:cs typeface="Calibri"/>
              </a:rPr>
              <a:t>message </a:t>
            </a:r>
            <a:r>
              <a:rPr sz="1900" spc="-10" dirty="0">
                <a:solidFill>
                  <a:srgbClr val="0D2C4D"/>
                </a:solidFill>
                <a:latin typeface="Calibri"/>
                <a:cs typeface="Calibri"/>
              </a:rPr>
              <a:t>to get </a:t>
            </a:r>
            <a:r>
              <a:rPr sz="1900" spc="-5" dirty="0">
                <a:solidFill>
                  <a:srgbClr val="548335"/>
                </a:solidFill>
                <a:latin typeface="Calibri"/>
                <a:cs typeface="Calibri"/>
              </a:rPr>
              <a:t>device</a:t>
            </a:r>
            <a:r>
              <a:rPr sz="1900" dirty="0">
                <a:solidFill>
                  <a:srgbClr val="548335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D2C4D"/>
                </a:solidFill>
                <a:latin typeface="Calibri"/>
                <a:cs typeface="Calibri"/>
              </a:rPr>
              <a:t>description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900" spc="-5" dirty="0">
                <a:solidFill>
                  <a:srgbClr val="0D2C4D"/>
                </a:solidFill>
                <a:latin typeface="Calibri"/>
                <a:cs typeface="Calibri"/>
              </a:rPr>
              <a:t>Use URL </a:t>
            </a:r>
            <a:r>
              <a:rPr sz="1900" spc="-10" dirty="0">
                <a:solidFill>
                  <a:srgbClr val="0D2C4D"/>
                </a:solidFill>
                <a:latin typeface="Calibri"/>
                <a:cs typeface="Calibri"/>
              </a:rPr>
              <a:t>from </a:t>
            </a:r>
            <a:r>
              <a:rPr sz="1900" dirty="0">
                <a:solidFill>
                  <a:srgbClr val="0D2C4D"/>
                </a:solidFill>
                <a:latin typeface="Calibri"/>
                <a:cs typeface="Calibri"/>
              </a:rPr>
              <a:t>SSDP </a:t>
            </a:r>
            <a:r>
              <a:rPr sz="1900" spc="-5" dirty="0">
                <a:solidFill>
                  <a:srgbClr val="0D2C4D"/>
                </a:solidFill>
                <a:latin typeface="Calibri"/>
                <a:cs typeface="Calibri"/>
              </a:rPr>
              <a:t>message or device description </a:t>
            </a:r>
            <a:r>
              <a:rPr sz="1900" spc="-10" dirty="0">
                <a:solidFill>
                  <a:srgbClr val="0D2C4D"/>
                </a:solidFill>
                <a:latin typeface="Calibri"/>
                <a:cs typeface="Calibri"/>
              </a:rPr>
              <a:t>to get </a:t>
            </a:r>
            <a:r>
              <a:rPr sz="1900" dirty="0">
                <a:solidFill>
                  <a:srgbClr val="548335"/>
                </a:solidFill>
                <a:latin typeface="Calibri"/>
                <a:cs typeface="Calibri"/>
              </a:rPr>
              <a:t>service</a:t>
            </a:r>
            <a:r>
              <a:rPr sz="1900" spc="20" dirty="0">
                <a:solidFill>
                  <a:srgbClr val="548335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0D2C4D"/>
                </a:solidFill>
                <a:latin typeface="Calibri"/>
                <a:cs typeface="Calibri"/>
              </a:rPr>
              <a:t>description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156" y="4820200"/>
            <a:ext cx="5169535" cy="1286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892810" indent="-610235">
              <a:lnSpc>
                <a:spcPct val="108900"/>
              </a:lnSpc>
              <a:spcBef>
                <a:spcPts val="100"/>
              </a:spcBef>
            </a:pPr>
            <a:r>
              <a:rPr sz="1900" dirty="0">
                <a:solidFill>
                  <a:srgbClr val="0D2C4D"/>
                </a:solidFill>
                <a:latin typeface="Calibri"/>
                <a:cs typeface="Calibri"/>
              </a:rPr>
              <a:t>Descriptions use XML </a:t>
            </a:r>
            <a:r>
              <a:rPr sz="1900" spc="-10" dirty="0">
                <a:solidFill>
                  <a:srgbClr val="0D2C4D"/>
                </a:solidFill>
                <a:latin typeface="Calibri"/>
                <a:cs typeface="Calibri"/>
              </a:rPr>
              <a:t>to </a:t>
            </a:r>
            <a:r>
              <a:rPr sz="1900" dirty="0">
                <a:solidFill>
                  <a:srgbClr val="0D2C4D"/>
                </a:solidFill>
                <a:latin typeface="Calibri"/>
                <a:cs typeface="Calibri"/>
              </a:rPr>
              <a:t>describe </a:t>
            </a:r>
            <a:r>
              <a:rPr sz="1900" spc="-5" dirty="0">
                <a:solidFill>
                  <a:srgbClr val="0D2C4D"/>
                </a:solidFill>
                <a:latin typeface="Calibri"/>
                <a:cs typeface="Calibri"/>
              </a:rPr>
              <a:t>what  </a:t>
            </a:r>
            <a:r>
              <a:rPr sz="1900" dirty="0">
                <a:solidFill>
                  <a:srgbClr val="0D2C4D"/>
                </a:solidFill>
                <a:latin typeface="Calibri"/>
                <a:cs typeface="Calibri"/>
              </a:rPr>
              <a:t>services and functions a </a:t>
            </a:r>
            <a:r>
              <a:rPr sz="1900" spc="-5" dirty="0">
                <a:solidFill>
                  <a:srgbClr val="0D2C4D"/>
                </a:solidFill>
                <a:latin typeface="Calibri"/>
                <a:cs typeface="Calibri"/>
              </a:rPr>
              <a:t>device</a:t>
            </a:r>
            <a:r>
              <a:rPr sz="1900" spc="-95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0D2C4D"/>
                </a:solidFill>
                <a:latin typeface="Calibri"/>
                <a:cs typeface="Calibri"/>
              </a:rPr>
              <a:t>offers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900" dirty="0">
                <a:solidFill>
                  <a:srgbClr val="0D2C4D"/>
                </a:solidFill>
                <a:latin typeface="Calibri"/>
                <a:cs typeface="Calibri"/>
              </a:rPr>
              <a:t>Find out which Optional functions </a:t>
            </a:r>
            <a:r>
              <a:rPr sz="1900" spc="-10" dirty="0">
                <a:solidFill>
                  <a:srgbClr val="0D2C4D"/>
                </a:solidFill>
                <a:latin typeface="Calibri"/>
                <a:cs typeface="Calibri"/>
              </a:rPr>
              <a:t>are</a:t>
            </a:r>
            <a:r>
              <a:rPr sz="1900" spc="-90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D2C4D"/>
                </a:solidFill>
                <a:latin typeface="Calibri"/>
                <a:cs typeface="Calibri"/>
              </a:rPr>
              <a:t>available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900" dirty="0">
                <a:solidFill>
                  <a:srgbClr val="0D2C4D"/>
                </a:solidFill>
                <a:latin typeface="Calibri"/>
                <a:cs typeface="Calibri"/>
              </a:rPr>
              <a:t>Find out </a:t>
            </a:r>
            <a:r>
              <a:rPr sz="1900" spc="-5" dirty="0">
                <a:solidFill>
                  <a:srgbClr val="0D2C4D"/>
                </a:solidFill>
                <a:latin typeface="Calibri"/>
                <a:cs typeface="Calibri"/>
              </a:rPr>
              <a:t>what vendor </a:t>
            </a:r>
            <a:r>
              <a:rPr sz="1900" dirty="0">
                <a:solidFill>
                  <a:srgbClr val="0D2C4D"/>
                </a:solidFill>
                <a:latin typeface="Calibri"/>
                <a:cs typeface="Calibri"/>
              </a:rPr>
              <a:t>specific functions </a:t>
            </a:r>
            <a:r>
              <a:rPr sz="1900" spc="-10" dirty="0">
                <a:solidFill>
                  <a:srgbClr val="0D2C4D"/>
                </a:solidFill>
                <a:latin typeface="Calibri"/>
                <a:cs typeface="Calibri"/>
              </a:rPr>
              <a:t>are</a:t>
            </a:r>
            <a:r>
              <a:rPr sz="1900" spc="-105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D2C4D"/>
                </a:solidFill>
                <a:latin typeface="Calibri"/>
                <a:cs typeface="Calibri"/>
              </a:rPr>
              <a:t>available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4101" y="119125"/>
            <a:ext cx="627189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UPnP Phases</a:t>
            </a:r>
            <a:r>
              <a:rPr spc="-125" dirty="0"/>
              <a:t> </a:t>
            </a:r>
            <a:r>
              <a:rPr spc="-5" dirty="0"/>
              <a:t>(Description)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68231" y="6446773"/>
            <a:ext cx="9652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6730" y="2019300"/>
            <a:ext cx="7793990" cy="1709420"/>
            <a:chOff x="506730" y="2019300"/>
            <a:chExt cx="7793990" cy="1709420"/>
          </a:xfrm>
        </p:grpSpPr>
        <p:sp>
          <p:nvSpPr>
            <p:cNvPr id="8" name="object 8"/>
            <p:cNvSpPr/>
            <p:nvPr/>
          </p:nvSpPr>
          <p:spPr>
            <a:xfrm>
              <a:off x="506730" y="3087624"/>
              <a:ext cx="7793735" cy="6408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3930" y="2551937"/>
              <a:ext cx="7336535" cy="6408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21130" y="2019300"/>
              <a:ext cx="6879335" cy="6408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52348" y="2215388"/>
            <a:ext cx="238823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Description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Discovery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Addressing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67805" y="1495805"/>
            <a:ext cx="2232660" cy="6408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14947" y="1691132"/>
            <a:ext cx="1143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Protocol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35729" y="1495805"/>
            <a:ext cx="2228850" cy="6408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81347" y="1691132"/>
            <a:ext cx="1181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Eventing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99082" y="1495805"/>
            <a:ext cx="2232660" cy="6408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47748" y="1691132"/>
            <a:ext cx="1028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25509" y="6582219"/>
            <a:ext cx="42672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Page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fld id="{81D60167-4931-47E6-BA6A-407CBD079E47}" type="slidenum"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6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216" y="1529588"/>
            <a:ext cx="5284470" cy="3683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548335"/>
                </a:solidFill>
                <a:latin typeface="Calibri"/>
                <a:cs typeface="Calibri"/>
              </a:rPr>
              <a:t>UPnP</a:t>
            </a:r>
            <a:r>
              <a:rPr sz="2000" dirty="0">
                <a:solidFill>
                  <a:srgbClr val="54833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548335"/>
                </a:solidFill>
                <a:latin typeface="Calibri"/>
                <a:cs typeface="Calibri"/>
              </a:rPr>
              <a:t>Device: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Clr>
                <a:srgbClr val="6DC069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Not a </a:t>
            </a: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real </a:t>
            </a:r>
            <a:r>
              <a:rPr sz="2000" spc="-15" dirty="0">
                <a:solidFill>
                  <a:srgbClr val="0D2C4D"/>
                </a:solidFill>
                <a:latin typeface="Calibri"/>
                <a:cs typeface="Calibri"/>
              </a:rPr>
              <a:t>physical</a:t>
            </a:r>
            <a:r>
              <a:rPr sz="2000" spc="30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device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Clr>
                <a:srgbClr val="6DC069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Representation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of a </a:t>
            </a: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logical</a:t>
            </a:r>
            <a:r>
              <a:rPr sz="2000" spc="35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entity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Clr>
                <a:srgbClr val="6DC069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set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of functions and</a:t>
            </a:r>
            <a:r>
              <a:rPr sz="2000" spc="45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D2C4D"/>
                </a:solidFill>
                <a:latin typeface="Calibri"/>
                <a:cs typeface="Calibri"/>
              </a:rPr>
              <a:t>state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6DC069"/>
              </a:buClr>
              <a:buFont typeface="Arial"/>
              <a:buChar char="•"/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548335"/>
                </a:solidFill>
                <a:latin typeface="Calibri"/>
                <a:cs typeface="Calibri"/>
              </a:rPr>
              <a:t>UPnP Device</a:t>
            </a:r>
            <a:r>
              <a:rPr sz="2000" spc="15" dirty="0">
                <a:solidFill>
                  <a:srgbClr val="548335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548335"/>
                </a:solidFill>
                <a:latin typeface="Calibri"/>
                <a:cs typeface="Calibri"/>
              </a:rPr>
              <a:t>examples: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Clr>
                <a:srgbClr val="6DC069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Media</a:t>
            </a:r>
            <a:r>
              <a:rPr sz="2000" spc="15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Server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Clr>
                <a:srgbClr val="6DC069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Media</a:t>
            </a:r>
            <a:r>
              <a:rPr sz="2000" spc="15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Renderer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Clr>
                <a:srgbClr val="6DC069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Internet </a:t>
            </a:r>
            <a:r>
              <a:rPr sz="2000" spc="-20" dirty="0">
                <a:solidFill>
                  <a:srgbClr val="0D2C4D"/>
                </a:solidFill>
                <a:latin typeface="Calibri"/>
                <a:cs typeface="Calibri"/>
              </a:rPr>
              <a:t>Gateway</a:t>
            </a:r>
            <a:r>
              <a:rPr sz="2000" spc="25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device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6DC069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Printer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6DC069"/>
              </a:buClr>
              <a:buFont typeface="Arial"/>
              <a:buChar char="•"/>
            </a:pPr>
            <a:endParaRPr sz="19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6DC069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548335"/>
                </a:solidFill>
                <a:latin typeface="Calibri"/>
                <a:cs typeface="Calibri"/>
              </a:rPr>
              <a:t>No 1 </a:t>
            </a:r>
            <a:r>
              <a:rPr sz="2000" spc="-15" dirty="0">
                <a:solidFill>
                  <a:srgbClr val="548335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548335"/>
                </a:solidFill>
                <a:latin typeface="Calibri"/>
                <a:cs typeface="Calibri"/>
              </a:rPr>
              <a:t>1 mapping with </a:t>
            </a:r>
            <a:r>
              <a:rPr sz="2000" spc="-10" dirty="0">
                <a:solidFill>
                  <a:srgbClr val="548335"/>
                </a:solidFill>
                <a:latin typeface="Calibri"/>
                <a:cs typeface="Calibri"/>
              </a:rPr>
              <a:t>real world</a:t>
            </a:r>
            <a:r>
              <a:rPr sz="2000" spc="25" dirty="0">
                <a:solidFill>
                  <a:srgbClr val="548335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48335"/>
                </a:solidFill>
                <a:latin typeface="Calibri"/>
                <a:cs typeface="Calibri"/>
              </a:rPr>
              <a:t>devices/boxes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25509" y="6582219"/>
            <a:ext cx="42672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Page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fld id="{81D60167-4931-47E6-BA6A-407CBD079E47}" type="slidenum"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7</a:t>
            </a:fld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140" y="5187184"/>
            <a:ext cx="255079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Clr>
                <a:srgbClr val="6DC069"/>
              </a:buClr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000" spc="-30" dirty="0">
                <a:solidFill>
                  <a:srgbClr val="0D2C4D"/>
                </a:solidFill>
                <a:latin typeface="Calibri"/>
                <a:cs typeface="Calibri"/>
              </a:rPr>
              <a:t>TV: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6DC069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PC: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Clr>
                <a:srgbClr val="6DC069"/>
              </a:buClr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Wireless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Access</a:t>
            </a:r>
            <a:r>
              <a:rPr sz="2000" spc="30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point: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1138" y="5187184"/>
            <a:ext cx="543687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19935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Media </a:t>
            </a:r>
            <a:r>
              <a:rPr sz="2000" spc="-15" dirty="0">
                <a:solidFill>
                  <a:srgbClr val="0D2C4D"/>
                </a:solidFill>
                <a:latin typeface="Calibri"/>
                <a:cs typeface="Calibri"/>
              </a:rPr>
              <a:t>Player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+ Media </a:t>
            </a: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Renderer 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Media Server + </a:t>
            </a: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Printer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+</a:t>
            </a:r>
            <a:r>
              <a:rPr sz="2000" spc="15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Scanner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Wireless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Access </a:t>
            </a: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point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device + </a:t>
            </a:r>
            <a:r>
              <a:rPr sz="2000" spc="-10" dirty="0">
                <a:solidFill>
                  <a:srgbClr val="0D2C4D"/>
                </a:solidFill>
                <a:latin typeface="Calibri"/>
                <a:cs typeface="Calibri"/>
              </a:rPr>
              <a:t>Printer </a:t>
            </a:r>
            <a:r>
              <a:rPr sz="2000" spc="-5" dirty="0">
                <a:solidFill>
                  <a:srgbClr val="0D2C4D"/>
                </a:solidFill>
                <a:latin typeface="Calibri"/>
                <a:cs typeface="Calibri"/>
              </a:rPr>
              <a:t>device</a:t>
            </a:r>
            <a:r>
              <a:rPr sz="2000" spc="150" dirty="0">
                <a:solidFill>
                  <a:srgbClr val="0D2C4D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D2C4D"/>
                </a:solidFill>
                <a:latin typeface="Calibri"/>
                <a:cs typeface="Calibri"/>
              </a:rPr>
              <a:t>(proxy)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3339" y="65785"/>
            <a:ext cx="21526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Devices</a:t>
            </a:r>
            <a:endParaRPr sz="5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2336165" marR="5080">
              <a:lnSpc>
                <a:spcPct val="70000"/>
              </a:lnSpc>
              <a:spcBef>
                <a:spcPts val="1755"/>
              </a:spcBef>
            </a:pPr>
            <a:r>
              <a:rPr spc="-10" dirty="0"/>
              <a:t>Device </a:t>
            </a:r>
            <a:r>
              <a:rPr spc="-5" dirty="0"/>
              <a:t>Description</a:t>
            </a:r>
            <a:r>
              <a:rPr spc="-95" dirty="0"/>
              <a:t> </a:t>
            </a:r>
            <a:r>
              <a:rPr dirty="0"/>
              <a:t>–  </a:t>
            </a:r>
            <a:r>
              <a:rPr spc="-25" dirty="0"/>
              <a:t>general</a:t>
            </a:r>
            <a:r>
              <a:rPr spc="-30" dirty="0"/>
              <a:t> </a:t>
            </a:r>
            <a:r>
              <a:rPr spc="-35" dirty="0"/>
              <a:t>info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019" y="1500600"/>
            <a:ext cx="6449695" cy="4875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0"/>
              </a:lnSpc>
            </a:pPr>
            <a:r>
              <a:rPr sz="1600" spc="-5" dirty="0">
                <a:latin typeface="Arial"/>
                <a:cs typeface="Arial"/>
              </a:rPr>
              <a:t>&lt;?xml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version="1.0"?&gt;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root</a:t>
            </a:r>
            <a:r>
              <a:rPr sz="1600" b="1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xmlns="urn: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schemas-upnp-org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device-1-0</a:t>
            </a:r>
            <a:r>
              <a:rPr sz="1600" spc="-5" dirty="0">
                <a:latin typeface="Arial"/>
                <a:cs typeface="Arial"/>
              </a:rPr>
              <a:t>"&gt;</a:t>
            </a:r>
            <a:endParaRPr sz="1600">
              <a:latin typeface="Arial"/>
              <a:cs typeface="Arial"/>
            </a:endParaRPr>
          </a:p>
          <a:p>
            <a:pPr marL="33020">
              <a:lnSpc>
                <a:spcPts val="340"/>
              </a:lnSpc>
              <a:spcBef>
                <a:spcPts val="40"/>
              </a:spcBef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URLBase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base URL for all relative</a:t>
            </a:r>
            <a:r>
              <a:rPr sz="300" i="1" spc="-6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URLs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URLBase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14300">
              <a:lnSpc>
                <a:spcPts val="19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device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friendlyName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short </a:t>
            </a:r>
            <a:r>
              <a:rPr sz="1600" i="1" spc="-10" dirty="0">
                <a:solidFill>
                  <a:srgbClr val="800080"/>
                </a:solidFill>
                <a:latin typeface="Arial"/>
                <a:cs typeface="Arial"/>
              </a:rPr>
              <a:t>user-friendly</a:t>
            </a:r>
            <a:r>
              <a:rPr sz="1600" i="1" spc="2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title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friendlyName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manufacturer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manufacturer</a:t>
            </a:r>
            <a:r>
              <a:rPr sz="1600" i="1" spc="2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name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manufacturer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manufacturerURL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URL to manufacturer</a:t>
            </a:r>
            <a:r>
              <a:rPr sz="1600" i="1" spc="-2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site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manufacturerURL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modelDescription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long </a:t>
            </a:r>
            <a:r>
              <a:rPr sz="1600" i="1" spc="-10" dirty="0">
                <a:solidFill>
                  <a:srgbClr val="800080"/>
                </a:solidFill>
                <a:latin typeface="Arial"/>
                <a:cs typeface="Arial"/>
              </a:rPr>
              <a:t>user-friendly</a:t>
            </a:r>
            <a:r>
              <a:rPr sz="1600" i="1" spc="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title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modelDescription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modelName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model name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modelName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modelNumber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model</a:t>
            </a:r>
            <a:r>
              <a:rPr sz="1600" i="1" spc="-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number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modelNumber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modelURL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URL to model</a:t>
            </a:r>
            <a:r>
              <a:rPr sz="1600" i="1" spc="-4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site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modelURL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serialNumber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manufacturer's serial</a:t>
            </a:r>
            <a:r>
              <a:rPr sz="1600" i="1" spc="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number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serialNumber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UDN</a:t>
            </a:r>
            <a:r>
              <a:rPr sz="1600" spc="-5" dirty="0">
                <a:latin typeface="Arial"/>
                <a:cs typeface="Arial"/>
              </a:rPr>
              <a:t>&gt;uuid: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UUID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UDN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UPC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Universal Product</a:t>
            </a:r>
            <a:r>
              <a:rPr sz="1600" i="1" spc="-2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Code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UPC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  <a:spcBef>
                <a:spcPts val="40"/>
              </a:spcBef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deviceType</a:t>
            </a:r>
            <a:r>
              <a:rPr sz="300" spc="-5" dirty="0">
                <a:latin typeface="Arial"/>
                <a:cs typeface="Arial"/>
              </a:rPr>
              <a:t>&gt;urn: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schemas-upnp-org</a:t>
            </a:r>
            <a:r>
              <a:rPr sz="300" spc="-5" dirty="0">
                <a:latin typeface="Arial"/>
                <a:cs typeface="Arial"/>
              </a:rPr>
              <a:t>: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device</a:t>
            </a:r>
            <a:r>
              <a:rPr sz="300" spc="-5" dirty="0">
                <a:latin typeface="Arial"/>
                <a:cs typeface="Arial"/>
              </a:rPr>
              <a:t>: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deviceType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deviceType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serviceList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service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serviceType</a:t>
            </a:r>
            <a:r>
              <a:rPr sz="300" spc="-5" dirty="0">
                <a:latin typeface="Arial"/>
                <a:cs typeface="Arial"/>
              </a:rPr>
              <a:t>&gt;urn: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schemas-upnp-org:service</a:t>
            </a:r>
            <a:r>
              <a:rPr sz="300" spc="-5" dirty="0">
                <a:latin typeface="Arial"/>
                <a:cs typeface="Arial"/>
              </a:rPr>
              <a:t>: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serviceType</a:t>
            </a:r>
            <a:r>
              <a:rPr sz="300" spc="-5" dirty="0">
                <a:latin typeface="Arial"/>
                <a:cs typeface="Arial"/>
              </a:rPr>
              <a:t>: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serviceType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serviceId</a:t>
            </a:r>
            <a:r>
              <a:rPr sz="300" spc="-5" dirty="0">
                <a:latin typeface="Arial"/>
                <a:cs typeface="Arial"/>
              </a:rPr>
              <a:t>&gt;urn: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upnp-org:serviceId</a:t>
            </a:r>
            <a:r>
              <a:rPr sz="300" spc="-5" dirty="0">
                <a:latin typeface="Arial"/>
                <a:cs typeface="Arial"/>
              </a:rPr>
              <a:t>: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serviceID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serviceId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SCPDURL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URL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to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service</a:t>
            </a:r>
            <a:r>
              <a:rPr sz="300" i="1" spc="-2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description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SCPDURL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controlURL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URL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for</a:t>
            </a:r>
            <a:r>
              <a:rPr sz="300" i="1" spc="-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control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controlURL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eventSubURL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URL for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eventing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eventSubURL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service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300" i="1" spc="-5" dirty="0">
                <a:latin typeface="Arial"/>
                <a:cs typeface="Arial"/>
              </a:rPr>
              <a:t>Declarations </a:t>
            </a:r>
            <a:r>
              <a:rPr sz="300" i="1" dirty="0">
                <a:latin typeface="Arial"/>
                <a:cs typeface="Arial"/>
              </a:rPr>
              <a:t>for other </a:t>
            </a:r>
            <a:r>
              <a:rPr sz="300" i="1" spc="-5" dirty="0">
                <a:latin typeface="Arial"/>
                <a:cs typeface="Arial"/>
              </a:rPr>
              <a:t>services (if </a:t>
            </a:r>
            <a:r>
              <a:rPr sz="300" i="1" dirty="0">
                <a:latin typeface="Arial"/>
                <a:cs typeface="Arial"/>
              </a:rPr>
              <a:t>any) go</a:t>
            </a:r>
            <a:r>
              <a:rPr sz="300" i="1" spc="-40" dirty="0">
                <a:latin typeface="Arial"/>
                <a:cs typeface="Arial"/>
              </a:rPr>
              <a:t> </a:t>
            </a:r>
            <a:r>
              <a:rPr sz="300" i="1" dirty="0">
                <a:latin typeface="Arial"/>
                <a:cs typeface="Arial"/>
              </a:rPr>
              <a:t>here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serviceList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deviceList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latin typeface="Arial"/>
                <a:cs typeface="Arial"/>
              </a:rPr>
              <a:t>Description </a:t>
            </a:r>
            <a:r>
              <a:rPr sz="300" i="1" dirty="0">
                <a:latin typeface="Arial"/>
                <a:cs typeface="Arial"/>
              </a:rPr>
              <a:t>of </a:t>
            </a:r>
            <a:r>
              <a:rPr sz="300" i="1" spc="-5" dirty="0">
                <a:latin typeface="Arial"/>
                <a:cs typeface="Arial"/>
              </a:rPr>
              <a:t>embedded devices (if </a:t>
            </a:r>
            <a:r>
              <a:rPr sz="300" i="1" dirty="0">
                <a:latin typeface="Arial"/>
                <a:cs typeface="Arial"/>
              </a:rPr>
              <a:t>any) go</a:t>
            </a:r>
            <a:r>
              <a:rPr sz="300" i="1" spc="-30" dirty="0">
                <a:latin typeface="Arial"/>
                <a:cs typeface="Arial"/>
              </a:rPr>
              <a:t> </a:t>
            </a:r>
            <a:r>
              <a:rPr sz="300" i="1" spc="-5" dirty="0">
                <a:latin typeface="Arial"/>
                <a:cs typeface="Arial"/>
              </a:rPr>
              <a:t>here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deviceList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iconList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icon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mimetype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image/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format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mimetype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width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horizontal</a:t>
            </a:r>
            <a:r>
              <a:rPr sz="300" i="1" spc="-2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pixels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width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height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vertical</a:t>
            </a:r>
            <a:r>
              <a:rPr sz="300" i="1" spc="-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pixels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height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depth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color</a:t>
            </a:r>
            <a:r>
              <a:rPr sz="300" i="1" spc="-1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depth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depth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url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URL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to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icon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url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icon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XML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to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declare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other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icons, if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any, go</a:t>
            </a:r>
            <a:r>
              <a:rPr sz="300" i="1" spc="-2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here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iconList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ts val="34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presentationURL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URL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for</a:t>
            </a:r>
            <a:r>
              <a:rPr sz="300" i="1" spc="-1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presentation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presentationURL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14300">
              <a:lnSpc>
                <a:spcPts val="1900"/>
              </a:lnSpc>
            </a:pP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device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40"/>
              </a:spcBef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specVersion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dirty="0">
                <a:latin typeface="Arial"/>
                <a:cs typeface="Arial"/>
              </a:rPr>
              <a:t>&lt;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major</a:t>
            </a:r>
            <a:r>
              <a:rPr sz="300" dirty="0">
                <a:latin typeface="Arial"/>
                <a:cs typeface="Arial"/>
              </a:rPr>
              <a:t>&gt;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1</a:t>
            </a:r>
            <a:r>
              <a:rPr sz="300" dirty="0">
                <a:latin typeface="Arial"/>
                <a:cs typeface="Arial"/>
              </a:rPr>
              <a:t>&lt;/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major</a:t>
            </a:r>
            <a:r>
              <a:rPr sz="300" dirty="0">
                <a:latin typeface="Arial"/>
                <a:cs typeface="Arial"/>
              </a:rPr>
              <a:t>&gt;&lt;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minor</a:t>
            </a:r>
            <a:r>
              <a:rPr sz="300" dirty="0">
                <a:latin typeface="Arial"/>
                <a:cs typeface="Arial"/>
              </a:rPr>
              <a:t>&gt;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0</a:t>
            </a:r>
            <a:r>
              <a:rPr sz="300" dirty="0">
                <a:latin typeface="Arial"/>
                <a:cs typeface="Arial"/>
              </a:rPr>
              <a:t>&lt;/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minor</a:t>
            </a:r>
            <a:r>
              <a:rPr sz="300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21590">
              <a:lnSpc>
                <a:spcPts val="34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specVersion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>
              <a:lnSpc>
                <a:spcPts val="1900"/>
              </a:lnSpc>
            </a:pP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root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3286" y="1328927"/>
            <a:ext cx="8454390" cy="5227320"/>
            <a:chOff x="383286" y="1328927"/>
            <a:chExt cx="8454390" cy="5227320"/>
          </a:xfrm>
        </p:grpSpPr>
        <p:sp>
          <p:nvSpPr>
            <p:cNvPr id="5" name="object 5"/>
            <p:cNvSpPr/>
            <p:nvPr/>
          </p:nvSpPr>
          <p:spPr>
            <a:xfrm>
              <a:off x="383286" y="1328927"/>
              <a:ext cx="8454390" cy="5227320"/>
            </a:xfrm>
            <a:custGeom>
              <a:avLst/>
              <a:gdLst/>
              <a:ahLst/>
              <a:cxnLst/>
              <a:rect l="l" t="t" r="r" b="b"/>
              <a:pathLst>
                <a:path w="8454390" h="5227320">
                  <a:moveTo>
                    <a:pt x="8454390" y="5227320"/>
                  </a:moveTo>
                  <a:lnTo>
                    <a:pt x="8454390" y="0"/>
                  </a:lnTo>
                  <a:lnTo>
                    <a:pt x="0" y="0"/>
                  </a:lnTo>
                  <a:lnTo>
                    <a:pt x="0" y="5227320"/>
                  </a:lnTo>
                  <a:lnTo>
                    <a:pt x="8454390" y="522732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8076" y="4744211"/>
              <a:ext cx="1331595" cy="1344930"/>
            </a:xfrm>
            <a:custGeom>
              <a:avLst/>
              <a:gdLst/>
              <a:ahLst/>
              <a:cxnLst/>
              <a:rect l="l" t="t" r="r" b="b"/>
              <a:pathLst>
                <a:path w="1331595" h="1344929">
                  <a:moveTo>
                    <a:pt x="92964" y="822960"/>
                  </a:moveTo>
                  <a:lnTo>
                    <a:pt x="44958" y="822960"/>
                  </a:lnTo>
                  <a:lnTo>
                    <a:pt x="44958" y="826770"/>
                  </a:lnTo>
                  <a:lnTo>
                    <a:pt x="92964" y="826770"/>
                  </a:lnTo>
                  <a:lnTo>
                    <a:pt x="92964" y="822960"/>
                  </a:lnTo>
                  <a:close/>
                </a:path>
                <a:path w="1331595" h="1344929">
                  <a:moveTo>
                    <a:pt x="147066" y="1341120"/>
                  </a:moveTo>
                  <a:lnTo>
                    <a:pt x="125730" y="1341120"/>
                  </a:lnTo>
                  <a:lnTo>
                    <a:pt x="125730" y="1344930"/>
                  </a:lnTo>
                  <a:lnTo>
                    <a:pt x="147066" y="1344930"/>
                  </a:lnTo>
                  <a:lnTo>
                    <a:pt x="147066" y="1341120"/>
                  </a:lnTo>
                  <a:close/>
                </a:path>
                <a:path w="1331595" h="1344929">
                  <a:moveTo>
                    <a:pt x="147066" y="548640"/>
                  </a:moveTo>
                  <a:lnTo>
                    <a:pt x="0" y="548640"/>
                  </a:lnTo>
                  <a:lnTo>
                    <a:pt x="0" y="552462"/>
                  </a:lnTo>
                  <a:lnTo>
                    <a:pt x="147066" y="552462"/>
                  </a:lnTo>
                  <a:lnTo>
                    <a:pt x="147066" y="548640"/>
                  </a:lnTo>
                  <a:close/>
                </a:path>
                <a:path w="1331595" h="1344929">
                  <a:moveTo>
                    <a:pt x="157734" y="960120"/>
                  </a:moveTo>
                  <a:lnTo>
                    <a:pt x="10668" y="960120"/>
                  </a:lnTo>
                  <a:lnTo>
                    <a:pt x="10668" y="963930"/>
                  </a:lnTo>
                  <a:lnTo>
                    <a:pt x="157734" y="963930"/>
                  </a:lnTo>
                  <a:lnTo>
                    <a:pt x="157734" y="960120"/>
                  </a:lnTo>
                  <a:close/>
                </a:path>
                <a:path w="1331595" h="1344929">
                  <a:moveTo>
                    <a:pt x="252984" y="274320"/>
                  </a:moveTo>
                  <a:lnTo>
                    <a:pt x="44958" y="274320"/>
                  </a:lnTo>
                  <a:lnTo>
                    <a:pt x="44958" y="278130"/>
                  </a:lnTo>
                  <a:lnTo>
                    <a:pt x="252984" y="278130"/>
                  </a:lnTo>
                  <a:lnTo>
                    <a:pt x="252984" y="274320"/>
                  </a:lnTo>
                  <a:close/>
                </a:path>
                <a:path w="1331595" h="1344929">
                  <a:moveTo>
                    <a:pt x="294132" y="320040"/>
                  </a:moveTo>
                  <a:lnTo>
                    <a:pt x="44958" y="320040"/>
                  </a:lnTo>
                  <a:lnTo>
                    <a:pt x="44958" y="323862"/>
                  </a:lnTo>
                  <a:lnTo>
                    <a:pt x="294132" y="323862"/>
                  </a:lnTo>
                  <a:lnTo>
                    <a:pt x="294132" y="320040"/>
                  </a:lnTo>
                  <a:close/>
                </a:path>
                <a:path w="1331595" h="1344929">
                  <a:moveTo>
                    <a:pt x="394716" y="822960"/>
                  </a:moveTo>
                  <a:lnTo>
                    <a:pt x="346710" y="822960"/>
                  </a:lnTo>
                  <a:lnTo>
                    <a:pt x="346710" y="826770"/>
                  </a:lnTo>
                  <a:lnTo>
                    <a:pt x="394716" y="826770"/>
                  </a:lnTo>
                  <a:lnTo>
                    <a:pt x="394716" y="822960"/>
                  </a:lnTo>
                  <a:close/>
                </a:path>
                <a:path w="1331595" h="1344929">
                  <a:moveTo>
                    <a:pt x="486918" y="1341120"/>
                  </a:moveTo>
                  <a:lnTo>
                    <a:pt x="465582" y="1341120"/>
                  </a:lnTo>
                  <a:lnTo>
                    <a:pt x="465582" y="1344930"/>
                  </a:lnTo>
                  <a:lnTo>
                    <a:pt x="486918" y="1344930"/>
                  </a:lnTo>
                  <a:lnTo>
                    <a:pt x="486918" y="1341120"/>
                  </a:lnTo>
                  <a:close/>
                </a:path>
                <a:path w="1331595" h="1344929">
                  <a:moveTo>
                    <a:pt x="637032" y="0"/>
                  </a:moveTo>
                  <a:lnTo>
                    <a:pt x="295656" y="0"/>
                  </a:lnTo>
                  <a:lnTo>
                    <a:pt x="295656" y="3822"/>
                  </a:lnTo>
                  <a:lnTo>
                    <a:pt x="637032" y="3822"/>
                  </a:lnTo>
                  <a:lnTo>
                    <a:pt x="637032" y="0"/>
                  </a:lnTo>
                  <a:close/>
                </a:path>
                <a:path w="1331595" h="1344929">
                  <a:moveTo>
                    <a:pt x="642366" y="182880"/>
                  </a:moveTo>
                  <a:lnTo>
                    <a:pt x="297180" y="182880"/>
                  </a:lnTo>
                  <a:lnTo>
                    <a:pt x="297180" y="186702"/>
                  </a:lnTo>
                  <a:lnTo>
                    <a:pt x="642366" y="186702"/>
                  </a:lnTo>
                  <a:lnTo>
                    <a:pt x="642366" y="182880"/>
                  </a:lnTo>
                  <a:close/>
                </a:path>
                <a:path w="1331595" h="1344929">
                  <a:moveTo>
                    <a:pt x="766572" y="0"/>
                  </a:moveTo>
                  <a:lnTo>
                    <a:pt x="647700" y="0"/>
                  </a:lnTo>
                  <a:lnTo>
                    <a:pt x="647700" y="3822"/>
                  </a:lnTo>
                  <a:lnTo>
                    <a:pt x="766572" y="3822"/>
                  </a:lnTo>
                  <a:lnTo>
                    <a:pt x="766572" y="0"/>
                  </a:lnTo>
                  <a:close/>
                </a:path>
                <a:path w="1331595" h="1344929">
                  <a:moveTo>
                    <a:pt x="771906" y="274320"/>
                  </a:moveTo>
                  <a:lnTo>
                    <a:pt x="563880" y="274320"/>
                  </a:lnTo>
                  <a:lnTo>
                    <a:pt x="563880" y="278130"/>
                  </a:lnTo>
                  <a:lnTo>
                    <a:pt x="771906" y="278130"/>
                  </a:lnTo>
                  <a:lnTo>
                    <a:pt x="771906" y="274320"/>
                  </a:lnTo>
                  <a:close/>
                </a:path>
                <a:path w="1331595" h="1344929">
                  <a:moveTo>
                    <a:pt x="835914" y="137160"/>
                  </a:moveTo>
                  <a:lnTo>
                    <a:pt x="351282" y="137160"/>
                  </a:lnTo>
                  <a:lnTo>
                    <a:pt x="351282" y="140970"/>
                  </a:lnTo>
                  <a:lnTo>
                    <a:pt x="835914" y="140970"/>
                  </a:lnTo>
                  <a:lnTo>
                    <a:pt x="835914" y="137160"/>
                  </a:lnTo>
                  <a:close/>
                </a:path>
                <a:path w="1331595" h="1344929">
                  <a:moveTo>
                    <a:pt x="882396" y="320040"/>
                  </a:moveTo>
                  <a:lnTo>
                    <a:pt x="633984" y="320040"/>
                  </a:lnTo>
                  <a:lnTo>
                    <a:pt x="633984" y="323862"/>
                  </a:lnTo>
                  <a:lnTo>
                    <a:pt x="882396" y="323862"/>
                  </a:lnTo>
                  <a:lnTo>
                    <a:pt x="882396" y="320040"/>
                  </a:lnTo>
                  <a:close/>
                </a:path>
                <a:path w="1331595" h="1344929">
                  <a:moveTo>
                    <a:pt x="1331214" y="137160"/>
                  </a:moveTo>
                  <a:lnTo>
                    <a:pt x="1113282" y="137160"/>
                  </a:lnTo>
                  <a:lnTo>
                    <a:pt x="1113282" y="140970"/>
                  </a:lnTo>
                  <a:lnTo>
                    <a:pt x="1331214" y="140970"/>
                  </a:lnTo>
                  <a:lnTo>
                    <a:pt x="1331214" y="13716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28319" y="1468627"/>
            <a:ext cx="6475095" cy="491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&lt;?xml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version="1.0"?&gt;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root</a:t>
            </a:r>
            <a:r>
              <a:rPr sz="1600" b="1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xmlns="urn: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schemas-upnp-org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device-1-0</a:t>
            </a:r>
            <a:r>
              <a:rPr sz="1600" spc="-5" dirty="0">
                <a:latin typeface="Arial"/>
                <a:cs typeface="Arial"/>
              </a:rPr>
              <a:t>"&gt;</a:t>
            </a:r>
            <a:endParaRPr sz="1600">
              <a:latin typeface="Arial"/>
              <a:cs typeface="Arial"/>
            </a:endParaRPr>
          </a:p>
          <a:p>
            <a:pPr marL="45720">
              <a:lnSpc>
                <a:spcPts val="340"/>
              </a:lnSpc>
              <a:spcBef>
                <a:spcPts val="40"/>
              </a:spcBef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URLBas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base URL for all relative</a:t>
            </a:r>
            <a:r>
              <a:rPr sz="300" i="1" spc="-6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URLs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URLBas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27000">
              <a:lnSpc>
                <a:spcPts val="19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device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friendlyName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short </a:t>
            </a:r>
            <a:r>
              <a:rPr sz="1600" i="1" spc="-10" dirty="0">
                <a:solidFill>
                  <a:srgbClr val="800080"/>
                </a:solidFill>
                <a:latin typeface="Arial"/>
                <a:cs typeface="Arial"/>
              </a:rPr>
              <a:t>user-friendly</a:t>
            </a:r>
            <a:r>
              <a:rPr sz="1600" i="1" spc="2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title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friendlyName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manufacturer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manufacturer</a:t>
            </a:r>
            <a:r>
              <a:rPr sz="1600" i="1" spc="2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name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manufacturer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manufacturerURL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URL to manufacturer</a:t>
            </a:r>
            <a:r>
              <a:rPr sz="1600" i="1" spc="-2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site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manufacturerURL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modelDescription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long </a:t>
            </a:r>
            <a:r>
              <a:rPr sz="1600" i="1" spc="-10" dirty="0">
                <a:solidFill>
                  <a:srgbClr val="800080"/>
                </a:solidFill>
                <a:latin typeface="Arial"/>
                <a:cs typeface="Arial"/>
              </a:rPr>
              <a:t>user-friendly</a:t>
            </a:r>
            <a:r>
              <a:rPr sz="1600" i="1" spc="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title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modelDescription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modelName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model name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modelName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modelNumber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model</a:t>
            </a:r>
            <a:r>
              <a:rPr sz="1600" i="1" spc="-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number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modelNumber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modelURL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URL to model</a:t>
            </a:r>
            <a:r>
              <a:rPr sz="1600" i="1" spc="-4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site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modelURL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serialNumber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manufacturer's serial</a:t>
            </a:r>
            <a:r>
              <a:rPr sz="1600" i="1" spc="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number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serialNumber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UDN</a:t>
            </a:r>
            <a:r>
              <a:rPr sz="1600" spc="-5" dirty="0">
                <a:latin typeface="Arial"/>
                <a:cs typeface="Arial"/>
              </a:rPr>
              <a:t>&gt;uuid: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UUID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UDN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UPC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Universal Product</a:t>
            </a:r>
            <a:r>
              <a:rPr sz="1600" i="1" spc="-2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Code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UPC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40"/>
              </a:spcBef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deviceTyp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&gt;urn: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schemas-upnp-org</a:t>
            </a:r>
            <a:r>
              <a:rPr sz="300" spc="-5" dirty="0">
                <a:latin typeface="Arial"/>
                <a:cs typeface="Arial"/>
              </a:rPr>
              <a:t>: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device</a:t>
            </a:r>
            <a:r>
              <a:rPr sz="300" spc="-5" dirty="0">
                <a:latin typeface="Arial"/>
                <a:cs typeface="Arial"/>
              </a:rPr>
              <a:t>:</a:t>
            </a:r>
            <a:r>
              <a:rPr sz="300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deviceTyp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deviceTyp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serviceLis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servic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serviceTyp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&gt;urn: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schemas-upnp-org:service</a:t>
            </a:r>
            <a:r>
              <a:rPr sz="300" spc="-5" dirty="0">
                <a:latin typeface="Arial"/>
                <a:cs typeface="Arial"/>
              </a:rPr>
              <a:t>:</a:t>
            </a:r>
            <a:r>
              <a:rPr sz="300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serviceType</a:t>
            </a:r>
            <a:r>
              <a:rPr sz="300" u="sng" spc="-5" dirty="0"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:</a:t>
            </a:r>
            <a:r>
              <a:rPr sz="300" i="1" spc="-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serviceType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serviceI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300" spc="-5" dirty="0">
                <a:latin typeface="Arial"/>
                <a:cs typeface="Arial"/>
              </a:rPr>
              <a:t>&gt;urn: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upnp-org:serviceId</a:t>
            </a:r>
            <a:r>
              <a:rPr sz="300" spc="-5" dirty="0">
                <a:latin typeface="Arial"/>
                <a:cs typeface="Arial"/>
              </a:rPr>
              <a:t>:</a:t>
            </a:r>
            <a:r>
              <a:rPr sz="300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serviceID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serviceI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SCPDUR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URL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to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service</a:t>
            </a:r>
            <a:r>
              <a:rPr sz="300" i="1" spc="-2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description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SCPDUR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controlURL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URL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for</a:t>
            </a:r>
            <a:r>
              <a:rPr sz="300" i="1" spc="-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control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controlURL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eventSubURL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URL for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eventing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eventSubURL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servic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</a:pPr>
            <a:r>
              <a:rPr sz="300" i="1" spc="-5" dirty="0">
                <a:latin typeface="Arial"/>
                <a:cs typeface="Arial"/>
              </a:rPr>
              <a:t>Declarations </a:t>
            </a:r>
            <a:r>
              <a:rPr sz="300" i="1" dirty="0">
                <a:latin typeface="Arial"/>
                <a:cs typeface="Arial"/>
              </a:rPr>
              <a:t>for other </a:t>
            </a:r>
            <a:r>
              <a:rPr sz="300" i="1" spc="-5" dirty="0">
                <a:latin typeface="Arial"/>
                <a:cs typeface="Arial"/>
              </a:rPr>
              <a:t>services (if </a:t>
            </a:r>
            <a:r>
              <a:rPr sz="300" i="1" dirty="0">
                <a:latin typeface="Arial"/>
                <a:cs typeface="Arial"/>
              </a:rPr>
              <a:t>any) go</a:t>
            </a:r>
            <a:r>
              <a:rPr sz="300" i="1" spc="-40" dirty="0">
                <a:latin typeface="Arial"/>
                <a:cs typeface="Arial"/>
              </a:rPr>
              <a:t> </a:t>
            </a:r>
            <a:r>
              <a:rPr sz="300" i="1" dirty="0">
                <a:latin typeface="Arial"/>
                <a:cs typeface="Arial"/>
              </a:rPr>
              <a:t>here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serviceLis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deviceLis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latin typeface="Arial"/>
                <a:cs typeface="Arial"/>
              </a:rPr>
              <a:t>Description </a:t>
            </a:r>
            <a:r>
              <a:rPr sz="300" i="1" dirty="0">
                <a:latin typeface="Arial"/>
                <a:cs typeface="Arial"/>
              </a:rPr>
              <a:t>of </a:t>
            </a:r>
            <a:r>
              <a:rPr sz="300" i="1" spc="-5" dirty="0">
                <a:latin typeface="Arial"/>
                <a:cs typeface="Arial"/>
              </a:rPr>
              <a:t>embedded devices (if </a:t>
            </a:r>
            <a:r>
              <a:rPr sz="300" i="1" dirty="0">
                <a:latin typeface="Arial"/>
                <a:cs typeface="Arial"/>
              </a:rPr>
              <a:t>any) go</a:t>
            </a:r>
            <a:r>
              <a:rPr sz="300" i="1" spc="-30" dirty="0">
                <a:latin typeface="Arial"/>
                <a:cs typeface="Arial"/>
              </a:rPr>
              <a:t> </a:t>
            </a:r>
            <a:r>
              <a:rPr sz="300" i="1" spc="-5" dirty="0">
                <a:latin typeface="Arial"/>
                <a:cs typeface="Arial"/>
              </a:rPr>
              <a:t>here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deviceLis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iconList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ico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mimetype</a:t>
            </a:r>
            <a:r>
              <a:rPr sz="300" u="sng" spc="-5" dirty="0"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&gt;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image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format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mimetyp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widt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horizontal</a:t>
            </a:r>
            <a:r>
              <a:rPr sz="300" i="1" spc="-2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pixels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widt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heigh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vertical</a:t>
            </a:r>
            <a:r>
              <a:rPr sz="300" i="1" spc="-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pixels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heigh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dept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color</a:t>
            </a:r>
            <a:r>
              <a:rPr sz="300" i="1" spc="-1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depth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dept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url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URL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to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icon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url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ico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</a:pP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XML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to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declare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other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icons, if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any, go</a:t>
            </a:r>
            <a:r>
              <a:rPr sz="300" i="1" spc="-2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here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iconList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ts val="34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presentationUR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URL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for</a:t>
            </a:r>
            <a:r>
              <a:rPr sz="300" i="1" spc="-1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presentation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presentationUR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27000">
              <a:lnSpc>
                <a:spcPts val="1900"/>
              </a:lnSpc>
            </a:pP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device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0"/>
              </a:spcBef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specVersio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dirty="0">
                <a:latin typeface="Arial"/>
                <a:cs typeface="Arial"/>
              </a:rPr>
              <a:t>&lt;</a:t>
            </a:r>
            <a:r>
              <a:rPr sz="300" b="1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majo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00" dirty="0">
                <a:latin typeface="Arial"/>
                <a:cs typeface="Arial"/>
              </a:rPr>
              <a:t>&gt;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1</a:t>
            </a:r>
            <a:r>
              <a:rPr sz="300" dirty="0">
                <a:latin typeface="Arial"/>
                <a:cs typeface="Arial"/>
              </a:rPr>
              <a:t>&lt;/</a:t>
            </a:r>
            <a:r>
              <a:rPr sz="300" b="1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majo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00" dirty="0">
                <a:latin typeface="Arial"/>
                <a:cs typeface="Arial"/>
              </a:rPr>
              <a:t>&gt;&lt;</a:t>
            </a:r>
            <a:r>
              <a:rPr sz="300" b="1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mino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00" dirty="0">
                <a:latin typeface="Arial"/>
                <a:cs typeface="Arial"/>
              </a:rPr>
              <a:t>&gt;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0</a:t>
            </a:r>
            <a:r>
              <a:rPr sz="300" dirty="0">
                <a:latin typeface="Arial"/>
                <a:cs typeface="Arial"/>
              </a:rPr>
              <a:t>&lt;/</a:t>
            </a:r>
            <a:r>
              <a:rPr sz="300" b="1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mino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00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34290">
              <a:lnSpc>
                <a:spcPts val="34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specVersio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2700">
              <a:lnSpc>
                <a:spcPts val="1900"/>
              </a:lnSpc>
            </a:pP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root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25509" y="6582219"/>
            <a:ext cx="42672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Page</a:t>
            </a:r>
            <a:r>
              <a:rPr sz="11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fld id="{81D60167-4931-47E6-BA6A-407CBD079E47}" type="slidenum"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8</a:t>
            </a:fld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" y="0"/>
            <a:ext cx="9144000" cy="6743065"/>
            <a:chOff x="380" y="0"/>
            <a:chExt cx="9144000" cy="6743065"/>
          </a:xfrm>
        </p:grpSpPr>
        <p:sp>
          <p:nvSpPr>
            <p:cNvPr id="3" name="object 3"/>
            <p:cNvSpPr/>
            <p:nvPr/>
          </p:nvSpPr>
          <p:spPr>
            <a:xfrm>
              <a:off x="345185" y="1118616"/>
              <a:ext cx="8454390" cy="5624830"/>
            </a:xfrm>
            <a:custGeom>
              <a:avLst/>
              <a:gdLst/>
              <a:ahLst/>
              <a:cxnLst/>
              <a:rect l="l" t="t" r="r" b="b"/>
              <a:pathLst>
                <a:path w="8454390" h="5624830">
                  <a:moveTo>
                    <a:pt x="8454390" y="5624322"/>
                  </a:moveTo>
                  <a:lnTo>
                    <a:pt x="8454390" y="0"/>
                  </a:lnTo>
                  <a:lnTo>
                    <a:pt x="0" y="0"/>
                  </a:lnTo>
                  <a:lnTo>
                    <a:pt x="0" y="5624322"/>
                  </a:lnTo>
                  <a:lnTo>
                    <a:pt x="8454390" y="5624322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9976" y="2415539"/>
              <a:ext cx="1028065" cy="3859529"/>
            </a:xfrm>
            <a:custGeom>
              <a:avLst/>
              <a:gdLst/>
              <a:ahLst/>
              <a:cxnLst/>
              <a:rect l="l" t="t" r="r" b="b"/>
              <a:pathLst>
                <a:path w="1028065" h="3859529">
                  <a:moveTo>
                    <a:pt x="92964" y="3337560"/>
                  </a:moveTo>
                  <a:lnTo>
                    <a:pt x="44958" y="3337560"/>
                  </a:lnTo>
                  <a:lnTo>
                    <a:pt x="44958" y="3341370"/>
                  </a:lnTo>
                  <a:lnTo>
                    <a:pt x="92964" y="3341370"/>
                  </a:lnTo>
                  <a:lnTo>
                    <a:pt x="92964" y="3337560"/>
                  </a:lnTo>
                  <a:close/>
                </a:path>
                <a:path w="1028065" h="3859529">
                  <a:moveTo>
                    <a:pt x="147066" y="3855720"/>
                  </a:moveTo>
                  <a:lnTo>
                    <a:pt x="125730" y="3855720"/>
                  </a:lnTo>
                  <a:lnTo>
                    <a:pt x="125730" y="3859530"/>
                  </a:lnTo>
                  <a:lnTo>
                    <a:pt x="147066" y="3859530"/>
                  </a:lnTo>
                  <a:lnTo>
                    <a:pt x="147066" y="3855720"/>
                  </a:lnTo>
                  <a:close/>
                </a:path>
                <a:path w="1028065" h="3859529">
                  <a:moveTo>
                    <a:pt x="147066" y="3063240"/>
                  </a:moveTo>
                  <a:lnTo>
                    <a:pt x="0" y="3063240"/>
                  </a:lnTo>
                  <a:lnTo>
                    <a:pt x="0" y="3067062"/>
                  </a:lnTo>
                  <a:lnTo>
                    <a:pt x="147066" y="3067062"/>
                  </a:lnTo>
                  <a:lnTo>
                    <a:pt x="147066" y="3063240"/>
                  </a:lnTo>
                  <a:close/>
                </a:path>
                <a:path w="1028065" h="3859529">
                  <a:moveTo>
                    <a:pt x="157734" y="3474720"/>
                  </a:moveTo>
                  <a:lnTo>
                    <a:pt x="10668" y="3474720"/>
                  </a:lnTo>
                  <a:lnTo>
                    <a:pt x="10668" y="3478530"/>
                  </a:lnTo>
                  <a:lnTo>
                    <a:pt x="157734" y="3478530"/>
                  </a:lnTo>
                  <a:lnTo>
                    <a:pt x="157734" y="3474720"/>
                  </a:lnTo>
                  <a:close/>
                </a:path>
                <a:path w="1028065" h="3859529">
                  <a:moveTo>
                    <a:pt x="394716" y="3337560"/>
                  </a:moveTo>
                  <a:lnTo>
                    <a:pt x="346710" y="3337560"/>
                  </a:lnTo>
                  <a:lnTo>
                    <a:pt x="346710" y="3341370"/>
                  </a:lnTo>
                  <a:lnTo>
                    <a:pt x="394716" y="3341370"/>
                  </a:lnTo>
                  <a:lnTo>
                    <a:pt x="394716" y="3337560"/>
                  </a:lnTo>
                  <a:close/>
                </a:path>
                <a:path w="1028065" h="3859529">
                  <a:moveTo>
                    <a:pt x="486918" y="3855720"/>
                  </a:moveTo>
                  <a:lnTo>
                    <a:pt x="465582" y="3855720"/>
                  </a:lnTo>
                  <a:lnTo>
                    <a:pt x="465582" y="3859530"/>
                  </a:lnTo>
                  <a:lnTo>
                    <a:pt x="486918" y="3859530"/>
                  </a:lnTo>
                  <a:lnTo>
                    <a:pt x="486918" y="3855720"/>
                  </a:lnTo>
                  <a:close/>
                </a:path>
                <a:path w="1028065" h="3859529">
                  <a:moveTo>
                    <a:pt x="1027938" y="0"/>
                  </a:moveTo>
                  <a:lnTo>
                    <a:pt x="786384" y="0"/>
                  </a:lnTo>
                  <a:lnTo>
                    <a:pt x="786384" y="3810"/>
                  </a:lnTo>
                  <a:lnTo>
                    <a:pt x="1027938" y="3810"/>
                  </a:lnTo>
                  <a:lnTo>
                    <a:pt x="102793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90219" y="1263650"/>
            <a:ext cx="7573009" cy="506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40"/>
              </a:lnSpc>
              <a:spcBef>
                <a:spcPts val="100"/>
              </a:spcBef>
            </a:pPr>
            <a:r>
              <a:rPr sz="300" spc="-5" dirty="0">
                <a:latin typeface="Arial"/>
                <a:cs typeface="Arial"/>
              </a:rPr>
              <a:t>&lt;?xml</a:t>
            </a:r>
            <a:r>
              <a:rPr sz="300" spc="5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version="1.0"?&gt;</a:t>
            </a:r>
            <a:endParaRPr sz="300">
              <a:latin typeface="Arial"/>
              <a:cs typeface="Arial"/>
            </a:endParaRPr>
          </a:p>
          <a:p>
            <a:pPr marL="12700">
              <a:lnSpc>
                <a:spcPts val="19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root</a:t>
            </a:r>
            <a:r>
              <a:rPr sz="1600" b="1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xmlns="urn: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schemas-upnp-org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device-1-0</a:t>
            </a:r>
            <a:r>
              <a:rPr sz="1600" spc="-5" dirty="0">
                <a:latin typeface="Arial"/>
                <a:cs typeface="Arial"/>
              </a:rPr>
              <a:t>"&gt;</a:t>
            </a:r>
            <a:endParaRPr sz="1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URLBase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base URL for all relative</a:t>
            </a:r>
            <a:r>
              <a:rPr sz="1600" i="1" spc="-4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URLs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URLBase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device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40"/>
              </a:spcBef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friendlyNam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short user-friendly</a:t>
            </a:r>
            <a:r>
              <a:rPr sz="300" i="1" spc="3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title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friendlyNam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manufacture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manufacturer</a:t>
            </a:r>
            <a:r>
              <a:rPr sz="300" i="1" spc="-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name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manufacture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manufacturerUR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URL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to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manufacturer</a:t>
            </a:r>
            <a:r>
              <a:rPr sz="300" i="1" spc="-3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site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manufacturerUR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modelDescriptio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long user-friendly</a:t>
            </a:r>
            <a:r>
              <a:rPr sz="300" i="1" spc="-2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title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modelDescriptio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modelNam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model</a:t>
            </a:r>
            <a:r>
              <a:rPr sz="300" i="1" spc="-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name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modelNam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modelNumbe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model</a:t>
            </a:r>
            <a:r>
              <a:rPr sz="300" i="1" spc="-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number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modelNumbe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modelUR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URL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to model</a:t>
            </a:r>
            <a:r>
              <a:rPr sz="300" i="1" spc="-3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site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modelUR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serialNumbe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manufacturer's serial</a:t>
            </a:r>
            <a:r>
              <a:rPr sz="300" i="1" spc="-2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number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serialNumber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UDN</a:t>
            </a:r>
            <a:r>
              <a:rPr sz="300" spc="-5" dirty="0">
                <a:latin typeface="Arial"/>
                <a:cs typeface="Arial"/>
              </a:rPr>
              <a:t>&gt;uuid: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UUID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UDN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ts val="34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UPC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Universal Product</a:t>
            </a:r>
            <a:r>
              <a:rPr sz="300" i="1" spc="-2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Code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UPC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241300">
              <a:lnSpc>
                <a:spcPts val="1900"/>
              </a:lnSpc>
            </a:pPr>
            <a:r>
              <a:rPr sz="1600" spc="-10" dirty="0">
                <a:latin typeface="Arial"/>
                <a:cs typeface="Arial"/>
              </a:rPr>
              <a:t>&lt;</a:t>
            </a:r>
            <a:r>
              <a:rPr sz="1600" b="1" u="heavy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deviceType</a:t>
            </a:r>
            <a:r>
              <a:rPr sz="1600" spc="-10" dirty="0">
                <a:latin typeface="Arial"/>
                <a:cs typeface="Arial"/>
              </a:rPr>
              <a:t>&gt;urn:</a:t>
            </a:r>
            <a:r>
              <a:rPr sz="1600" b="1" u="heavy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schemas-upnp-org</a:t>
            </a:r>
            <a:r>
              <a:rPr sz="1600" spc="-10" dirty="0">
                <a:latin typeface="Arial"/>
                <a:cs typeface="Arial"/>
              </a:rPr>
              <a:t>:</a:t>
            </a:r>
            <a:r>
              <a:rPr sz="1600" b="1" u="heavy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device</a:t>
            </a:r>
            <a:r>
              <a:rPr sz="1600" spc="-10" dirty="0">
                <a:latin typeface="Arial"/>
                <a:cs typeface="Arial"/>
              </a:rPr>
              <a:t>:</a:t>
            </a:r>
            <a:r>
              <a:rPr sz="1600" i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deviceType</a:t>
            </a:r>
            <a:r>
              <a:rPr sz="1600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:</a:t>
            </a:r>
            <a:r>
              <a:rPr sz="1600" i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&lt;/</a:t>
            </a:r>
            <a:r>
              <a:rPr sz="1600" b="1" u="heavy" spc="-1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deviceType</a:t>
            </a:r>
            <a:r>
              <a:rPr sz="1600" spc="-1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serviceList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service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</a:t>
            </a:r>
            <a:r>
              <a:rPr sz="1600" b="1" u="heavy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serviceType</a:t>
            </a:r>
            <a:r>
              <a:rPr sz="1600" spc="-10" dirty="0">
                <a:latin typeface="Arial"/>
                <a:cs typeface="Arial"/>
              </a:rPr>
              <a:t>&gt;urn:</a:t>
            </a:r>
            <a:r>
              <a:rPr sz="1600" b="1" u="heavy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schemas-upnp-org:service</a:t>
            </a:r>
            <a:r>
              <a:rPr sz="1600" spc="-10" dirty="0">
                <a:latin typeface="Arial"/>
                <a:cs typeface="Arial"/>
              </a:rPr>
              <a:t>:</a:t>
            </a:r>
            <a:r>
              <a:rPr sz="1600" i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serviceType</a:t>
            </a:r>
            <a:r>
              <a:rPr sz="1600" spc="-10" dirty="0">
                <a:latin typeface="Arial"/>
                <a:cs typeface="Arial"/>
              </a:rPr>
              <a:t>:</a:t>
            </a:r>
            <a:r>
              <a:rPr sz="1600" i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&lt;/</a:t>
            </a:r>
            <a:r>
              <a:rPr sz="1600" b="1" u="heavy" spc="-1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serviceType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serviceId</a:t>
            </a:r>
            <a:r>
              <a:rPr sz="1600" spc="-5" dirty="0">
                <a:latin typeface="Arial"/>
                <a:cs typeface="Arial"/>
              </a:rPr>
              <a:t>&gt;urn: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upnp-org:serviceId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serviceID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serviceId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SCPDURL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URL to service</a:t>
            </a:r>
            <a:r>
              <a:rPr sz="1600" i="1" spc="-4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description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SCPDURL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controlURL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URL for</a:t>
            </a:r>
            <a:r>
              <a:rPr sz="1600" i="1" spc="-4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control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controlURL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eventSubURL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URL for</a:t>
            </a:r>
            <a:r>
              <a:rPr sz="1600" i="1" spc="-4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eventing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eventSubURL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service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Declarations for other services (if any) go</a:t>
            </a:r>
            <a:r>
              <a:rPr sz="1600" i="1" spc="4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here</a:t>
            </a:r>
            <a:endParaRPr sz="16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serviceList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deviceList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latin typeface="Arial"/>
                <a:cs typeface="Arial"/>
              </a:rPr>
              <a:t>Description of embedded devices (if any) go</a:t>
            </a:r>
            <a:r>
              <a:rPr sz="1600" i="1" spc="5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here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deviceList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40"/>
              </a:spcBef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iconList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ico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mimetype</a:t>
            </a:r>
            <a:r>
              <a:rPr sz="300" u="sng" spc="-5" dirty="0"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&gt;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image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/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format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mimetyp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widt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horizontal</a:t>
            </a:r>
            <a:r>
              <a:rPr sz="300" i="1" spc="-2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pixels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widt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heigh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vertical</a:t>
            </a:r>
            <a:r>
              <a:rPr sz="300" i="1" spc="-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pixels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heigh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dept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color</a:t>
            </a:r>
            <a:r>
              <a:rPr sz="300" i="1" spc="-1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depth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dept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url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URL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to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icon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url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ico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</a:pP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XML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to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declare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other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icons, if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any, go</a:t>
            </a:r>
            <a:r>
              <a:rPr sz="300" i="1" spc="-2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here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iconList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ts val="34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presentationUR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URL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for</a:t>
            </a:r>
            <a:r>
              <a:rPr sz="300" i="1" spc="-1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presentation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presentationUR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27000">
              <a:lnSpc>
                <a:spcPts val="1900"/>
              </a:lnSpc>
            </a:pP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device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  <a:spcBef>
                <a:spcPts val="40"/>
              </a:spcBef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specVersio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</a:pPr>
            <a:r>
              <a:rPr sz="300" dirty="0">
                <a:latin typeface="Arial"/>
                <a:cs typeface="Arial"/>
              </a:rPr>
              <a:t>&lt;</a:t>
            </a:r>
            <a:r>
              <a:rPr sz="300" b="1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majo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00" dirty="0">
                <a:latin typeface="Arial"/>
                <a:cs typeface="Arial"/>
              </a:rPr>
              <a:t>&gt;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1</a:t>
            </a:r>
            <a:r>
              <a:rPr sz="300" dirty="0">
                <a:latin typeface="Arial"/>
                <a:cs typeface="Arial"/>
              </a:rPr>
              <a:t>&lt;/</a:t>
            </a:r>
            <a:r>
              <a:rPr sz="300" b="1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majo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00" dirty="0">
                <a:latin typeface="Arial"/>
                <a:cs typeface="Arial"/>
              </a:rPr>
              <a:t>&gt;&lt;</a:t>
            </a:r>
            <a:r>
              <a:rPr sz="300" b="1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mino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00" dirty="0">
                <a:latin typeface="Arial"/>
                <a:cs typeface="Arial"/>
              </a:rPr>
              <a:t>&gt;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0</a:t>
            </a:r>
            <a:r>
              <a:rPr sz="300" dirty="0">
                <a:latin typeface="Arial"/>
                <a:cs typeface="Arial"/>
              </a:rPr>
              <a:t>&lt;/</a:t>
            </a:r>
            <a:r>
              <a:rPr sz="300" b="1" u="sng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mino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300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3429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u="sng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specVersio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7447" y="6594919"/>
            <a:ext cx="27495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Page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919" y="1279959"/>
            <a:ext cx="7547609" cy="528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0"/>
              </a:lnSpc>
            </a:pPr>
            <a:r>
              <a:rPr sz="300" spc="-5" dirty="0">
                <a:latin typeface="Arial"/>
                <a:cs typeface="Arial"/>
              </a:rPr>
              <a:t>&lt;?xml</a:t>
            </a:r>
            <a:r>
              <a:rPr sz="300" spc="5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version="1.0"?&gt;</a:t>
            </a:r>
            <a:endParaRPr sz="300">
              <a:latin typeface="Arial"/>
              <a:cs typeface="Arial"/>
            </a:endParaRPr>
          </a:p>
          <a:p>
            <a:pPr>
              <a:lnSpc>
                <a:spcPts val="19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root</a:t>
            </a:r>
            <a:r>
              <a:rPr sz="1600" b="1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xmlns="urn: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schemas-upnp-org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device-1-0</a:t>
            </a:r>
            <a:r>
              <a:rPr sz="1600" spc="-5" dirty="0">
                <a:latin typeface="Arial"/>
                <a:cs typeface="Arial"/>
              </a:rPr>
              <a:t>"&gt;</a:t>
            </a:r>
            <a:endParaRPr sz="16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URLBase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base URL for all relative</a:t>
            </a:r>
            <a:r>
              <a:rPr sz="1600" i="1" spc="-4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URLs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URLBase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device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  <a:spcBef>
                <a:spcPts val="40"/>
              </a:spcBef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friendlyName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short user-friendly</a:t>
            </a:r>
            <a:r>
              <a:rPr sz="300" i="1" spc="3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title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friendlyName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manufacturer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manufacturer</a:t>
            </a:r>
            <a:r>
              <a:rPr sz="300" i="1" spc="-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name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manufacturer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manufacturerURL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URL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to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manufacturer</a:t>
            </a:r>
            <a:r>
              <a:rPr sz="300" i="1" spc="-3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site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manufacturerURL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modelDescription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long user-friendly</a:t>
            </a:r>
            <a:r>
              <a:rPr sz="300" i="1" spc="-2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title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modelDescription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modelName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model</a:t>
            </a:r>
            <a:r>
              <a:rPr sz="300" i="1" spc="-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name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modelName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modelNumber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model</a:t>
            </a:r>
            <a:r>
              <a:rPr sz="300" i="1" spc="-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number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modelNumber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modelURL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URL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to model</a:t>
            </a:r>
            <a:r>
              <a:rPr sz="300" i="1" spc="-3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site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modelURL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serialNumber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manufacturer's serial</a:t>
            </a:r>
            <a:r>
              <a:rPr sz="300" i="1" spc="-2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number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serialNumber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UDN</a:t>
            </a:r>
            <a:r>
              <a:rPr sz="300" spc="-5" dirty="0">
                <a:latin typeface="Arial"/>
                <a:cs typeface="Arial"/>
              </a:rPr>
              <a:t>&gt;uuid: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UUID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UDN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ts val="34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UPC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Universal Product</a:t>
            </a:r>
            <a:r>
              <a:rPr sz="300" i="1" spc="-2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Code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UPC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228600">
              <a:lnSpc>
                <a:spcPts val="1900"/>
              </a:lnSpc>
            </a:pPr>
            <a:r>
              <a:rPr sz="1600" spc="-10" dirty="0">
                <a:latin typeface="Arial"/>
                <a:cs typeface="Arial"/>
              </a:rPr>
              <a:t>&lt;</a:t>
            </a:r>
            <a:r>
              <a:rPr sz="1600" b="1" spc="-10" dirty="0">
                <a:solidFill>
                  <a:srgbClr val="008000"/>
                </a:solidFill>
                <a:latin typeface="Arial"/>
                <a:cs typeface="Arial"/>
              </a:rPr>
              <a:t>deviceType</a:t>
            </a:r>
            <a:r>
              <a:rPr sz="1600" spc="-10" dirty="0">
                <a:latin typeface="Arial"/>
                <a:cs typeface="Arial"/>
              </a:rPr>
              <a:t>&gt;urn:</a:t>
            </a:r>
            <a:r>
              <a:rPr sz="1600" b="1" spc="-10" dirty="0">
                <a:solidFill>
                  <a:srgbClr val="008000"/>
                </a:solidFill>
                <a:latin typeface="Arial"/>
                <a:cs typeface="Arial"/>
              </a:rPr>
              <a:t>schemas-upnp-org</a:t>
            </a:r>
            <a:r>
              <a:rPr sz="1600" spc="-10" dirty="0">
                <a:latin typeface="Arial"/>
                <a:cs typeface="Arial"/>
              </a:rPr>
              <a:t>:</a:t>
            </a:r>
            <a:r>
              <a:rPr sz="1600" b="1" spc="-10" dirty="0">
                <a:solidFill>
                  <a:srgbClr val="008000"/>
                </a:solidFill>
                <a:latin typeface="Arial"/>
                <a:cs typeface="Arial"/>
              </a:rPr>
              <a:t>device</a:t>
            </a:r>
            <a:r>
              <a:rPr sz="1600" spc="-10" dirty="0">
                <a:latin typeface="Arial"/>
                <a:cs typeface="Arial"/>
              </a:rPr>
              <a:t>:</a:t>
            </a:r>
            <a:r>
              <a:rPr sz="1600" i="1" spc="-10" dirty="0">
                <a:solidFill>
                  <a:srgbClr val="FF0000"/>
                </a:solidFill>
                <a:latin typeface="Arial"/>
                <a:cs typeface="Arial"/>
              </a:rPr>
              <a:t>deviceType</a:t>
            </a:r>
            <a:r>
              <a:rPr sz="16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:</a:t>
            </a:r>
            <a:r>
              <a:rPr sz="1600" i="1" spc="-1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spc="-15" dirty="0">
                <a:latin typeface="Arial"/>
                <a:cs typeface="Arial"/>
              </a:rPr>
              <a:t>&lt;/</a:t>
            </a:r>
            <a:r>
              <a:rPr sz="1600" b="1" spc="-15" dirty="0">
                <a:solidFill>
                  <a:srgbClr val="008000"/>
                </a:solidFill>
                <a:latin typeface="Arial"/>
                <a:cs typeface="Arial"/>
              </a:rPr>
              <a:t>deviceType</a:t>
            </a:r>
            <a:r>
              <a:rPr sz="1600" spc="-1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serviceList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service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&lt;</a:t>
            </a:r>
            <a:r>
              <a:rPr sz="1600" b="1" spc="-10" dirty="0">
                <a:solidFill>
                  <a:srgbClr val="008000"/>
                </a:solidFill>
                <a:latin typeface="Arial"/>
                <a:cs typeface="Arial"/>
              </a:rPr>
              <a:t>serviceType</a:t>
            </a:r>
            <a:r>
              <a:rPr sz="1600" spc="-10" dirty="0">
                <a:latin typeface="Arial"/>
                <a:cs typeface="Arial"/>
              </a:rPr>
              <a:t>&gt;urn:</a:t>
            </a:r>
            <a:r>
              <a:rPr sz="1600" b="1" spc="-10" dirty="0">
                <a:solidFill>
                  <a:srgbClr val="008000"/>
                </a:solidFill>
                <a:latin typeface="Arial"/>
                <a:cs typeface="Arial"/>
              </a:rPr>
              <a:t>schemas-upnp-org:service</a:t>
            </a:r>
            <a:r>
              <a:rPr sz="1600" spc="-10" dirty="0">
                <a:latin typeface="Arial"/>
                <a:cs typeface="Arial"/>
              </a:rPr>
              <a:t>:</a:t>
            </a:r>
            <a:r>
              <a:rPr sz="1600" i="1" spc="-10" dirty="0">
                <a:solidFill>
                  <a:srgbClr val="FF0000"/>
                </a:solidFill>
                <a:latin typeface="Arial"/>
                <a:cs typeface="Arial"/>
              </a:rPr>
              <a:t>serviceType</a:t>
            </a:r>
            <a:r>
              <a:rPr sz="1600" spc="-10" dirty="0">
                <a:latin typeface="Arial"/>
                <a:cs typeface="Arial"/>
              </a:rPr>
              <a:t>:</a:t>
            </a:r>
            <a:r>
              <a:rPr sz="1600" i="1" spc="-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&lt;/</a:t>
            </a:r>
            <a:r>
              <a:rPr sz="1600" b="1" spc="-10" dirty="0">
                <a:solidFill>
                  <a:srgbClr val="008000"/>
                </a:solidFill>
                <a:latin typeface="Arial"/>
                <a:cs typeface="Arial"/>
              </a:rPr>
              <a:t>serviceType</a:t>
            </a:r>
            <a:r>
              <a:rPr sz="1600" spc="-10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serviceId</a:t>
            </a:r>
            <a:r>
              <a:rPr sz="1600" spc="-5" dirty="0">
                <a:latin typeface="Arial"/>
                <a:cs typeface="Arial"/>
              </a:rPr>
              <a:t>&gt;urn: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upnp-org:serviceId</a:t>
            </a:r>
            <a:r>
              <a:rPr sz="1600" spc="-5" dirty="0">
                <a:latin typeface="Arial"/>
                <a:cs typeface="Arial"/>
              </a:rPr>
              <a:t>:</a:t>
            </a:r>
            <a:r>
              <a:rPr sz="1600" i="1" spc="-5" dirty="0">
                <a:solidFill>
                  <a:srgbClr val="FF0000"/>
                </a:solidFill>
                <a:latin typeface="Arial"/>
                <a:cs typeface="Arial"/>
              </a:rPr>
              <a:t>serviceID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serviceId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SCPDURL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URL to service</a:t>
            </a:r>
            <a:r>
              <a:rPr sz="1600" i="1" spc="-4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description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SCPDURL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controlURL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URL for</a:t>
            </a:r>
            <a:r>
              <a:rPr sz="1600" i="1" spc="-4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control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controlURL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eventSubURL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URL for</a:t>
            </a:r>
            <a:r>
              <a:rPr sz="1600" i="1" spc="-4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800080"/>
                </a:solidFill>
                <a:latin typeface="Arial"/>
                <a:cs typeface="Arial"/>
              </a:rPr>
              <a:t>eventing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eventSubURL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service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</a:pPr>
            <a:r>
              <a:rPr sz="1600" i="1" spc="-5" dirty="0">
                <a:latin typeface="Arial"/>
                <a:cs typeface="Arial"/>
              </a:rPr>
              <a:t>Declarations for other services (if any) go</a:t>
            </a:r>
            <a:r>
              <a:rPr sz="1600" i="1" spc="4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here</a:t>
            </a:r>
            <a:endParaRPr sz="1600">
              <a:latin typeface="Arial"/>
              <a:cs typeface="Arial"/>
            </a:endParaRPr>
          </a:p>
          <a:p>
            <a:pPr marL="22796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serviceList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deviceList</a:t>
            </a:r>
            <a:r>
              <a:rPr sz="1600" spc="-5" dirty="0">
                <a:latin typeface="Arial"/>
                <a:cs typeface="Arial"/>
              </a:rPr>
              <a:t>&gt;</a:t>
            </a:r>
            <a:r>
              <a:rPr sz="1600" i="1" spc="-5" dirty="0">
                <a:latin typeface="Arial"/>
                <a:cs typeface="Arial"/>
              </a:rPr>
              <a:t>Description of embedded devices (if any) go</a:t>
            </a:r>
            <a:r>
              <a:rPr sz="1600" i="1" spc="5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here</a:t>
            </a: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deviceList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  <a:spcBef>
                <a:spcPts val="40"/>
              </a:spcBef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iconList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icon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mimetype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image/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format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mimetype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width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horizontal</a:t>
            </a:r>
            <a:r>
              <a:rPr sz="300" i="1" spc="-2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pixels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width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height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vertical</a:t>
            </a:r>
            <a:r>
              <a:rPr sz="300" i="1" spc="-10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pixels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height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depth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color</a:t>
            </a:r>
            <a:r>
              <a:rPr sz="300" i="1" spc="-1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depth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depth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url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URL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to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icon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url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icon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66675">
              <a:lnSpc>
                <a:spcPct val="100000"/>
              </a:lnSpc>
            </a:pP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XML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to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declare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other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icons, if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any, go</a:t>
            </a:r>
            <a:r>
              <a:rPr sz="300" i="1" spc="-2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here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iconList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ts val="340"/>
              </a:lnSpc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presentationURL</a:t>
            </a:r>
            <a:r>
              <a:rPr sz="300" spc="-5" dirty="0">
                <a:latin typeface="Arial"/>
                <a:cs typeface="Arial"/>
              </a:rPr>
              <a:t>&gt;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URL </a:t>
            </a:r>
            <a:r>
              <a:rPr sz="300" i="1" dirty="0">
                <a:solidFill>
                  <a:srgbClr val="800080"/>
                </a:solidFill>
                <a:latin typeface="Arial"/>
                <a:cs typeface="Arial"/>
              </a:rPr>
              <a:t>for</a:t>
            </a:r>
            <a:r>
              <a:rPr sz="300" i="1" spc="-15" dirty="0">
                <a:solidFill>
                  <a:srgbClr val="800080"/>
                </a:solidFill>
                <a:latin typeface="Arial"/>
                <a:cs typeface="Arial"/>
              </a:rPr>
              <a:t> </a:t>
            </a:r>
            <a:r>
              <a:rPr sz="300" i="1" spc="-5" dirty="0">
                <a:solidFill>
                  <a:srgbClr val="800080"/>
                </a:solidFill>
                <a:latin typeface="Arial"/>
                <a:cs typeface="Arial"/>
              </a:rPr>
              <a:t>presentation</a:t>
            </a: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presentationURL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114300">
              <a:lnSpc>
                <a:spcPts val="1900"/>
              </a:lnSpc>
            </a:pP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device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40"/>
              </a:spcBef>
            </a:pPr>
            <a:r>
              <a:rPr sz="300" spc="-5" dirty="0">
                <a:latin typeface="Arial"/>
                <a:cs typeface="Arial"/>
              </a:rPr>
              <a:t>&lt;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specVersion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</a:pPr>
            <a:r>
              <a:rPr sz="300" dirty="0">
                <a:latin typeface="Arial"/>
                <a:cs typeface="Arial"/>
              </a:rPr>
              <a:t>&lt;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major</a:t>
            </a:r>
            <a:r>
              <a:rPr sz="300" dirty="0">
                <a:latin typeface="Arial"/>
                <a:cs typeface="Arial"/>
              </a:rPr>
              <a:t>&gt;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1</a:t>
            </a:r>
            <a:r>
              <a:rPr sz="300" dirty="0">
                <a:latin typeface="Arial"/>
                <a:cs typeface="Arial"/>
              </a:rPr>
              <a:t>&lt;/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major</a:t>
            </a:r>
            <a:r>
              <a:rPr sz="300" dirty="0">
                <a:latin typeface="Arial"/>
                <a:cs typeface="Arial"/>
              </a:rPr>
              <a:t>&gt;&lt;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minor</a:t>
            </a:r>
            <a:r>
              <a:rPr sz="300" dirty="0">
                <a:latin typeface="Arial"/>
                <a:cs typeface="Arial"/>
              </a:rPr>
              <a:t>&gt;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0</a:t>
            </a:r>
            <a:r>
              <a:rPr sz="300" dirty="0">
                <a:latin typeface="Arial"/>
                <a:cs typeface="Arial"/>
              </a:rPr>
              <a:t>&lt;/</a:t>
            </a:r>
            <a:r>
              <a:rPr sz="300" b="1" dirty="0">
                <a:solidFill>
                  <a:srgbClr val="008000"/>
                </a:solidFill>
                <a:latin typeface="Arial"/>
                <a:cs typeface="Arial"/>
              </a:rPr>
              <a:t>minor</a:t>
            </a:r>
            <a:r>
              <a:rPr sz="300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 marL="21590">
              <a:lnSpc>
                <a:spcPts val="340"/>
              </a:lnSpc>
            </a:pPr>
            <a:r>
              <a:rPr sz="300" spc="-5" dirty="0">
                <a:latin typeface="Arial"/>
                <a:cs typeface="Arial"/>
              </a:rPr>
              <a:t>&lt;/</a:t>
            </a:r>
            <a:r>
              <a:rPr sz="300" b="1" spc="-5" dirty="0">
                <a:solidFill>
                  <a:srgbClr val="008000"/>
                </a:solidFill>
                <a:latin typeface="Arial"/>
                <a:cs typeface="Arial"/>
              </a:rPr>
              <a:t>specVersion</a:t>
            </a:r>
            <a:r>
              <a:rPr sz="300" spc="-5" dirty="0">
                <a:latin typeface="Arial"/>
                <a:cs typeface="Arial"/>
              </a:rPr>
              <a:t>&gt;</a:t>
            </a:r>
            <a:endParaRPr sz="300">
              <a:latin typeface="Arial"/>
              <a:cs typeface="Arial"/>
            </a:endParaRPr>
          </a:p>
          <a:p>
            <a:pPr>
              <a:lnSpc>
                <a:spcPts val="1900"/>
              </a:lnSpc>
            </a:pP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008000"/>
                </a:solidFill>
                <a:latin typeface="Arial"/>
                <a:cs typeface="Arial"/>
              </a:rPr>
              <a:t>root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219" y="6322027"/>
            <a:ext cx="71501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&lt;/</a:t>
            </a:r>
            <a:r>
              <a:rPr sz="1600" b="1" u="heavy" spc="-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Arial"/>
                <a:cs typeface="Arial"/>
              </a:rPr>
              <a:t>root</a:t>
            </a:r>
            <a:r>
              <a:rPr sz="1600" spc="-5" dirty="0"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04149" y="6582219"/>
            <a:ext cx="14732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5"/>
              </a:lnSpc>
            </a:pPr>
            <a:fld id="{81D60167-4931-47E6-BA6A-407CBD079E47}" type="slidenum">
              <a:rPr sz="1100" spc="-5" dirty="0">
                <a:solidFill>
                  <a:srgbClr val="585858"/>
                </a:solidFill>
                <a:latin typeface="Calibri"/>
                <a:cs typeface="Calibri"/>
              </a:rPr>
              <a:t>9</a:t>
            </a:fld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2336165" marR="5080">
              <a:lnSpc>
                <a:spcPct val="70000"/>
              </a:lnSpc>
              <a:spcBef>
                <a:spcPts val="1755"/>
              </a:spcBef>
            </a:pPr>
            <a:r>
              <a:rPr spc="-5" dirty="0"/>
              <a:t>Device Description</a:t>
            </a:r>
            <a:r>
              <a:rPr spc="-105" dirty="0"/>
              <a:t> </a:t>
            </a:r>
            <a:r>
              <a:rPr dirty="0"/>
              <a:t>–  </a:t>
            </a:r>
            <a:r>
              <a:rPr spc="-5" dirty="0"/>
              <a:t>service</a:t>
            </a:r>
            <a:r>
              <a:rPr spc="-40" dirty="0"/>
              <a:t> </a:t>
            </a:r>
            <a:r>
              <a:rPr spc="-5" dirty="0"/>
              <a:t>information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4738</Words>
  <Application>Microsoft Office PowerPoint</Application>
  <PresentationFormat>On-screen Show (4:3)</PresentationFormat>
  <Paragraphs>714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Gill Sans MT</vt:lpstr>
      <vt:lpstr>Office Theme</vt:lpstr>
      <vt:lpstr>UPnP Technical basics:</vt:lpstr>
      <vt:lpstr>UPnP Functionality</vt:lpstr>
      <vt:lpstr>UPnP Phases (overview)</vt:lpstr>
      <vt:lpstr>UPnP Phases (Discovery)</vt:lpstr>
      <vt:lpstr>SSDP</vt:lpstr>
      <vt:lpstr>UPnP Phases (Description)</vt:lpstr>
      <vt:lpstr>Devices</vt:lpstr>
      <vt:lpstr>Device Description –  general info</vt:lpstr>
      <vt:lpstr>Device Description –  service information</vt:lpstr>
      <vt:lpstr>Device Description –  display information</vt:lpstr>
      <vt:lpstr>Services</vt:lpstr>
      <vt:lpstr>Service Description ‐ actions</vt:lpstr>
      <vt:lpstr>Service Description – state  variables</vt:lpstr>
      <vt:lpstr>UPnP Phases (Control)</vt:lpstr>
      <vt:lpstr>Remote Procedure Calls</vt:lpstr>
      <vt:lpstr>Remote Procedure Call  Response</vt:lpstr>
      <vt:lpstr>UPnP Phases (Eventing)</vt:lpstr>
      <vt:lpstr>PowerPoint Presentation</vt:lpstr>
      <vt:lpstr>GENA ‐ Subscribe</vt:lpstr>
      <vt:lpstr>GENA ‐ Notify</vt:lpstr>
      <vt:lpstr>UPnP Phases (Protocol)</vt:lpstr>
      <vt:lpstr>Protocol example  (sequence of actions)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UPnP DA tutorial-16-06-2014_new template.pptx</dc:title>
  <dc:creator>amurray</dc:creator>
  <cp:lastModifiedBy>Aninda M</cp:lastModifiedBy>
  <cp:revision>6</cp:revision>
  <dcterms:created xsi:type="dcterms:W3CDTF">2021-01-03T22:37:37Z</dcterms:created>
  <dcterms:modified xsi:type="dcterms:W3CDTF">2021-01-04T00:07:30Z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2014-07-29T00:00:00Z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2021-01-03T00:00:00Z</vt:filetime>
  </property>
</Properties>
</file>