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66" r:id="rId4"/>
    <p:sldId id="270" r:id="rId5"/>
    <p:sldId id="260" r:id="rId6"/>
    <p:sldId id="264" r:id="rId7"/>
    <p:sldId id="265" r:id="rId8"/>
    <p:sldId id="259" r:id="rId9"/>
    <p:sldId id="261" r:id="rId10"/>
    <p:sldId id="262" r:id="rId11"/>
    <p:sldId id="263" r:id="rId12"/>
    <p:sldId id="267" r:id="rId13"/>
    <p:sldId id="268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nda" initials="A" lastIdx="1" clrIdx="0">
    <p:extLst>
      <p:ext uri="{19B8F6BF-5375-455C-9EA6-DF929625EA0E}">
        <p15:presenceInfo xmlns:p15="http://schemas.microsoft.com/office/powerpoint/2012/main" userId="272a9bf76320d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8T21:53:09.92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2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8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8C40-89A3-4186-ADF1-E80B86B0F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CPS2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9C2D-D749-4D97-9511-029DE5A2B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41548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Dharmalingam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Dhayananth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Aninda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Maulik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5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4D79B-84F9-4BDC-BB89-5F973D0F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60" y="828675"/>
            <a:ext cx="104679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6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68D50-026E-4121-86B4-4D0F4F8F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89" y="594202"/>
            <a:ext cx="10182225" cy="543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2E486-5C60-4776-86D6-1213A45D51E3}"/>
              </a:ext>
            </a:extLst>
          </p:cNvPr>
          <p:cNvSpPr txBox="1"/>
          <p:nvPr/>
        </p:nvSpPr>
        <p:spPr>
          <a:xfrm>
            <a:off x="8753383" y="6454066"/>
            <a:ext cx="133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VDMA,2018</a:t>
            </a:r>
          </a:p>
        </p:txBody>
      </p:sp>
    </p:spTree>
    <p:extLst>
      <p:ext uri="{BB962C8B-B14F-4D97-AF65-F5344CB8AC3E}">
        <p14:creationId xmlns:p14="http://schemas.microsoft.com/office/powerpoint/2010/main" val="130521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A3E0A-6D3A-4C7E-A30D-3C7637C84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714375"/>
            <a:ext cx="72771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3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9D4D-B7A2-4CE7-8A37-6A80156C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1" u="sng" dirty="0">
                <a:effectLst/>
                <a:latin typeface="Noto Serif"/>
              </a:rPr>
              <a:t>Objective</a:t>
            </a:r>
            <a:br>
              <a:rPr lang="en-US" sz="2800" b="1" i="1" u="sng" dirty="0">
                <a:effectLst/>
                <a:latin typeface="Noto Serif"/>
              </a:rPr>
            </a:b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Propose an efficiently query system that would query the huge graph data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32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0D49-5361-45AB-9DF4-5417E01A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uery OPC UA graphs through </a:t>
            </a:r>
            <a:r>
              <a:rPr lang="en-US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SparQl</a:t>
            </a:r>
            <a:endParaRPr lang="en-US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ransform OPC UA queries to </a:t>
            </a:r>
            <a:r>
              <a:rPr lang="en-US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SparQl</a:t>
            </a:r>
            <a:endParaRPr lang="en-US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Bypass the flaws through </a:t>
            </a:r>
            <a:r>
              <a:rPr lang="en-US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SparQl</a:t>
            </a:r>
            <a:endParaRPr lang="en-US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0874-4105-49DC-AB38-1AAB1437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51" y="1"/>
            <a:ext cx="10091474" cy="488272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E832-7F43-4C5B-AFAF-3436EC70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88272"/>
            <a:ext cx="10018715" cy="5486399"/>
          </a:xfrm>
        </p:spPr>
        <p:txBody>
          <a:bodyPr/>
          <a:lstStyle/>
          <a:p>
            <a:r>
              <a:rPr lang="en-US" dirty="0"/>
              <a:t>OPC UA produces huge connected graphs</a:t>
            </a:r>
          </a:p>
          <a:p>
            <a:pPr lvl="1"/>
            <a:r>
              <a:rPr lang="en-US" dirty="0"/>
              <a:t>Is OPC UA query system, capable to query such huge connected graphs?</a:t>
            </a:r>
          </a:p>
          <a:p>
            <a:pPr lvl="1"/>
            <a:r>
              <a:rPr lang="en-US" dirty="0"/>
              <a:t>How can OWL be integrated into the automation standard of OPC UA?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519C6E-21A7-4BF9-9B80-FDC1CCA9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26" y="2078855"/>
            <a:ext cx="2820764" cy="18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BAF67-81DC-4F3D-A8C1-61F865047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49" y="2078855"/>
            <a:ext cx="3509130" cy="180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7C20A6-AC3E-48A5-9319-633269076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893" y="2078855"/>
            <a:ext cx="2724150" cy="180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34EAD-0027-4C4F-8871-37658717B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091" y="4024512"/>
            <a:ext cx="3368388" cy="18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BE7D-EF62-402F-95FC-ADB0C4E2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Noto Serif"/>
              </a:rPr>
              <a:t>Your opinion on the proposal: what is reusable, why and how,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918148-1D94-4E0A-B724-7900548A3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693" y="2438399"/>
            <a:ext cx="4834974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AA3F1-C3D0-46AF-86E5-786F621E3B73}"/>
              </a:ext>
            </a:extLst>
          </p:cNvPr>
          <p:cNvSpPr txBox="1"/>
          <p:nvPr/>
        </p:nvSpPr>
        <p:spPr>
          <a:xfrm>
            <a:off x="6720397" y="2645546"/>
            <a:ext cx="54716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IIOT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Using SPARQL to Query </a:t>
            </a:r>
            <a:r>
              <a:rPr lang="en-US" dirty="0" err="1">
                <a:solidFill>
                  <a:srgbClr val="333333"/>
                </a:solidFill>
                <a:latin typeface="Georgia" panose="02040502050405020303" pitchFamily="18" charset="0"/>
              </a:rPr>
              <a:t>BioPortal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Ontologies and Metadata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Performance Evaluation of Storage-Independent Model for SPARQL-to-SQL Translation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 Semantic Bayesian Network for Web Mashup Network Construction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b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n-US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AF99-7FBA-495B-94A1-435CF29E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4819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Noto Serif"/>
              </a:rPr>
              <a:t>what raises questions, doubts and why,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577D-B7EB-4DAD-BB4E-F7D68BAB3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2773"/>
            <a:ext cx="10018713" cy="4468427"/>
          </a:xfrm>
        </p:spPr>
        <p:txBody>
          <a:bodyPr/>
          <a:lstStyle/>
          <a:p>
            <a:r>
              <a:rPr lang="en-US" dirty="0"/>
              <a:t>9 example queries of OPC UA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C8B69D-330B-46EB-986B-E97CD9D7BB2A}"/>
              </a:ext>
            </a:extLst>
          </p:cNvPr>
          <p:cNvSpPr txBox="1"/>
          <p:nvPr/>
        </p:nvSpPr>
        <p:spPr>
          <a:xfrm>
            <a:off x="2148396" y="1615736"/>
            <a:ext cx="6993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effectLst/>
                <a:latin typeface="Noto Serif"/>
              </a:rPr>
              <a:t>Context and motivation of the Work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378057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C3A14-30D3-457E-9338-5AF9948B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528887"/>
            <a:ext cx="73056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4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5C708-BAF3-4ACD-958D-1DDBF2D7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90487"/>
            <a:ext cx="64579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7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9BE833B-3E05-4936-AC14-F54A01BD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17" y="89452"/>
            <a:ext cx="9601200" cy="6003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11FDE9-9E2D-4477-B0C5-2D0F6637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075" y="89452"/>
            <a:ext cx="27336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ABF3D-6C8A-44B0-BD50-D263E6C0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628650"/>
            <a:ext cx="48196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5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2F2256-ECB9-4D55-A8E1-7D0DC28E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6" y="248574"/>
            <a:ext cx="9324442" cy="62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3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52725A-5C82-4528-A380-C9785EC1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33" y="1332112"/>
            <a:ext cx="8010525" cy="4000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56EB7-9DC4-4F6A-A822-D6185966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458" y="1332113"/>
            <a:ext cx="1876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601B56-588E-4478-9389-AAD68635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62" y="1211709"/>
            <a:ext cx="6153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141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Consolas</vt:lpstr>
      <vt:lpstr>Corbel</vt:lpstr>
      <vt:lpstr>Georgia</vt:lpstr>
      <vt:lpstr>Noto Serif</vt:lpstr>
      <vt:lpstr>Times New Roman</vt:lpstr>
      <vt:lpstr>Wingdings</vt:lpstr>
      <vt:lpstr>Parallax</vt:lpstr>
      <vt:lpstr>CPS2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Propose an efficiently query system that would query the huge graph data </vt:lpstr>
      <vt:lpstr>Research Questions</vt:lpstr>
      <vt:lpstr>Your opinion on the proposal: what is reusable, why and how,</vt:lpstr>
      <vt:lpstr>what raises questions, doubts and why,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CPS2 PROJECT</dc:title>
  <dc:creator>Dhayananth</dc:creator>
  <cp:lastModifiedBy>Aninda</cp:lastModifiedBy>
  <cp:revision>31</cp:revision>
  <dcterms:created xsi:type="dcterms:W3CDTF">2021-01-18T00:29:54Z</dcterms:created>
  <dcterms:modified xsi:type="dcterms:W3CDTF">2021-01-18T23:47:36Z</dcterms:modified>
</cp:coreProperties>
</file>