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6" r:id="rId9"/>
    <p:sldId id="265" r:id="rId10"/>
    <p:sldId id="264"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1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A9DA3F-4F0E-4C8C-A5EC-98ABEBA6F5D0}"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45BDF-64E3-4C13-8483-2CA61BCD75F8}" type="slidenum">
              <a:rPr lang="en-US" smtClean="0"/>
              <a:t>‹#›</a:t>
            </a:fld>
            <a:endParaRPr lang="en-US" dirty="0"/>
          </a:p>
        </p:txBody>
      </p:sp>
    </p:spTree>
    <p:extLst>
      <p:ext uri="{BB962C8B-B14F-4D97-AF65-F5344CB8AC3E}">
        <p14:creationId xmlns:p14="http://schemas.microsoft.com/office/powerpoint/2010/main" val="326756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A9DA3F-4F0E-4C8C-A5EC-98ABEBA6F5D0}"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45BDF-64E3-4C13-8483-2CA61BCD75F8}" type="slidenum">
              <a:rPr lang="en-US" smtClean="0"/>
              <a:t>‹#›</a:t>
            </a:fld>
            <a:endParaRPr lang="en-US" dirty="0"/>
          </a:p>
        </p:txBody>
      </p:sp>
    </p:spTree>
    <p:extLst>
      <p:ext uri="{BB962C8B-B14F-4D97-AF65-F5344CB8AC3E}">
        <p14:creationId xmlns:p14="http://schemas.microsoft.com/office/powerpoint/2010/main" val="17574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A9DA3F-4F0E-4C8C-A5EC-98ABEBA6F5D0}"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45BDF-64E3-4C13-8483-2CA61BCD75F8}" type="slidenum">
              <a:rPr lang="en-US" smtClean="0"/>
              <a:t>‹#›</a:t>
            </a:fld>
            <a:endParaRPr lang="en-US" dirty="0"/>
          </a:p>
        </p:txBody>
      </p:sp>
    </p:spTree>
    <p:extLst>
      <p:ext uri="{BB962C8B-B14F-4D97-AF65-F5344CB8AC3E}">
        <p14:creationId xmlns:p14="http://schemas.microsoft.com/office/powerpoint/2010/main" val="8801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A9DA3F-4F0E-4C8C-A5EC-98ABEBA6F5D0}"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45BDF-64E3-4C13-8483-2CA61BCD75F8}" type="slidenum">
              <a:rPr lang="en-US" smtClean="0"/>
              <a:t>‹#›</a:t>
            </a:fld>
            <a:endParaRPr lang="en-US" dirty="0"/>
          </a:p>
        </p:txBody>
      </p:sp>
    </p:spTree>
    <p:extLst>
      <p:ext uri="{BB962C8B-B14F-4D97-AF65-F5344CB8AC3E}">
        <p14:creationId xmlns:p14="http://schemas.microsoft.com/office/powerpoint/2010/main" val="10907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9DA3F-4F0E-4C8C-A5EC-98ABEBA6F5D0}"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45BDF-64E3-4C13-8483-2CA61BCD75F8}" type="slidenum">
              <a:rPr lang="en-US" smtClean="0"/>
              <a:t>‹#›</a:t>
            </a:fld>
            <a:endParaRPr lang="en-US" dirty="0"/>
          </a:p>
        </p:txBody>
      </p:sp>
    </p:spTree>
    <p:extLst>
      <p:ext uri="{BB962C8B-B14F-4D97-AF65-F5344CB8AC3E}">
        <p14:creationId xmlns:p14="http://schemas.microsoft.com/office/powerpoint/2010/main" val="397848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A9DA3F-4F0E-4C8C-A5EC-98ABEBA6F5D0}" type="datetimeFigureOut">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245BDF-64E3-4C13-8483-2CA61BCD75F8}" type="slidenum">
              <a:rPr lang="en-US" smtClean="0"/>
              <a:t>‹#›</a:t>
            </a:fld>
            <a:endParaRPr lang="en-US" dirty="0"/>
          </a:p>
        </p:txBody>
      </p:sp>
    </p:spTree>
    <p:extLst>
      <p:ext uri="{BB962C8B-B14F-4D97-AF65-F5344CB8AC3E}">
        <p14:creationId xmlns:p14="http://schemas.microsoft.com/office/powerpoint/2010/main" val="131329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A9DA3F-4F0E-4C8C-A5EC-98ABEBA6F5D0}" type="datetimeFigureOut">
              <a:rPr lang="en-US" smtClean="0"/>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245BDF-64E3-4C13-8483-2CA61BCD75F8}" type="slidenum">
              <a:rPr lang="en-US" smtClean="0"/>
              <a:t>‹#›</a:t>
            </a:fld>
            <a:endParaRPr lang="en-US" dirty="0"/>
          </a:p>
        </p:txBody>
      </p:sp>
    </p:spTree>
    <p:extLst>
      <p:ext uri="{BB962C8B-B14F-4D97-AF65-F5344CB8AC3E}">
        <p14:creationId xmlns:p14="http://schemas.microsoft.com/office/powerpoint/2010/main" val="167229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A9DA3F-4F0E-4C8C-A5EC-98ABEBA6F5D0}" type="datetimeFigureOut">
              <a:rPr lang="en-US" smtClean="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245BDF-64E3-4C13-8483-2CA61BCD75F8}" type="slidenum">
              <a:rPr lang="en-US" smtClean="0"/>
              <a:t>‹#›</a:t>
            </a:fld>
            <a:endParaRPr lang="en-US" dirty="0"/>
          </a:p>
        </p:txBody>
      </p:sp>
    </p:spTree>
    <p:extLst>
      <p:ext uri="{BB962C8B-B14F-4D97-AF65-F5344CB8AC3E}">
        <p14:creationId xmlns:p14="http://schemas.microsoft.com/office/powerpoint/2010/main" val="313889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9DA3F-4F0E-4C8C-A5EC-98ABEBA6F5D0}" type="datetimeFigureOut">
              <a:rPr lang="en-US" smtClean="0"/>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245BDF-64E3-4C13-8483-2CA61BCD75F8}" type="slidenum">
              <a:rPr lang="en-US" smtClean="0"/>
              <a:t>‹#›</a:t>
            </a:fld>
            <a:endParaRPr lang="en-US" dirty="0"/>
          </a:p>
        </p:txBody>
      </p:sp>
    </p:spTree>
    <p:extLst>
      <p:ext uri="{BB962C8B-B14F-4D97-AF65-F5344CB8AC3E}">
        <p14:creationId xmlns:p14="http://schemas.microsoft.com/office/powerpoint/2010/main" val="19876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A9DA3F-4F0E-4C8C-A5EC-98ABEBA6F5D0}" type="datetimeFigureOut">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245BDF-64E3-4C13-8483-2CA61BCD75F8}" type="slidenum">
              <a:rPr lang="en-US" smtClean="0"/>
              <a:t>‹#›</a:t>
            </a:fld>
            <a:endParaRPr lang="en-US" dirty="0"/>
          </a:p>
        </p:txBody>
      </p:sp>
    </p:spTree>
    <p:extLst>
      <p:ext uri="{BB962C8B-B14F-4D97-AF65-F5344CB8AC3E}">
        <p14:creationId xmlns:p14="http://schemas.microsoft.com/office/powerpoint/2010/main" val="392450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A9DA3F-4F0E-4C8C-A5EC-98ABEBA6F5D0}" type="datetimeFigureOut">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245BDF-64E3-4C13-8483-2CA61BCD75F8}" type="slidenum">
              <a:rPr lang="en-US" smtClean="0"/>
              <a:t>‹#›</a:t>
            </a:fld>
            <a:endParaRPr lang="en-US" dirty="0"/>
          </a:p>
        </p:txBody>
      </p:sp>
    </p:spTree>
    <p:extLst>
      <p:ext uri="{BB962C8B-B14F-4D97-AF65-F5344CB8AC3E}">
        <p14:creationId xmlns:p14="http://schemas.microsoft.com/office/powerpoint/2010/main" val="411463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9DA3F-4F0E-4C8C-A5EC-98ABEBA6F5D0}" type="datetimeFigureOut">
              <a:rPr lang="en-US" smtClean="0"/>
              <a:t>4/22/2020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45BDF-64E3-4C13-8483-2CA61BCD75F8}" type="slidenum">
              <a:rPr lang="en-US" smtClean="0"/>
              <a:t>‹#›</a:t>
            </a:fld>
            <a:endParaRPr lang="en-US" dirty="0"/>
          </a:p>
        </p:txBody>
      </p:sp>
    </p:spTree>
    <p:extLst>
      <p:ext uri="{BB962C8B-B14F-4D97-AF65-F5344CB8AC3E}">
        <p14:creationId xmlns:p14="http://schemas.microsoft.com/office/powerpoint/2010/main" val="192805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hyperlink" Target="https://www.mathplanet.com/education/algebra-2/conic-sections/distance-between-two-points-and-the-midpoint"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mmons.wikimedia.org/wiki/File:Michaelmarra.pk_(3).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2000" dirty="0"/>
              <a:t>Adding metadata to images using Adobe Bridge</a:t>
            </a:r>
          </a:p>
        </p:txBody>
      </p:sp>
      <p:sp>
        <p:nvSpPr>
          <p:cNvPr id="4" name="Content Placeholder 3"/>
          <p:cNvSpPr>
            <a:spLocks noGrp="1"/>
          </p:cNvSpPr>
          <p:nvPr>
            <p:ph sz="half" idx="2"/>
          </p:nvPr>
        </p:nvSpPr>
        <p:spPr>
          <a:xfrm>
            <a:off x="4648200" y="762000"/>
            <a:ext cx="4038600" cy="5364163"/>
          </a:xfrm>
        </p:spPr>
        <p:txBody>
          <a:bodyPr>
            <a:normAutofit fontScale="62500" lnSpcReduction="20000"/>
          </a:bodyPr>
          <a:lstStyle/>
          <a:p>
            <a:r>
              <a:rPr lang="en-US" dirty="0"/>
              <a:t>Step 1</a:t>
            </a:r>
          </a:p>
          <a:p>
            <a:pPr>
              <a:buFont typeface="Wingdings" panose="05000000000000000000" pitchFamily="2" charset="2"/>
              <a:buChar char="Ø"/>
            </a:pPr>
            <a:r>
              <a:rPr lang="en-US" dirty="0"/>
              <a:t>Tools- Create metadata template</a:t>
            </a:r>
          </a:p>
          <a:p>
            <a:r>
              <a:rPr lang="en-US" dirty="0"/>
              <a:t>Step 2</a:t>
            </a:r>
          </a:p>
          <a:p>
            <a:pPr>
              <a:buFont typeface="Wingdings" panose="05000000000000000000" pitchFamily="2" charset="2"/>
              <a:buChar char="Ø"/>
            </a:pPr>
            <a:r>
              <a:rPr lang="en-US" dirty="0"/>
              <a:t>Template Name: </a:t>
            </a:r>
            <a:r>
              <a:rPr lang="en-US" dirty="0" err="1"/>
              <a:t>WildLife</a:t>
            </a:r>
            <a:endParaRPr lang="en-US" dirty="0"/>
          </a:p>
          <a:p>
            <a:pPr>
              <a:buFont typeface="Wingdings" panose="05000000000000000000" pitchFamily="2" charset="2"/>
              <a:buChar char="Ø"/>
            </a:pPr>
            <a:r>
              <a:rPr lang="en-US" dirty="0"/>
              <a:t>Creator: </a:t>
            </a:r>
            <a:r>
              <a:rPr lang="en-US" dirty="0" err="1"/>
              <a:t>Aninda</a:t>
            </a:r>
            <a:endParaRPr lang="en-US" dirty="0"/>
          </a:p>
          <a:p>
            <a:pPr>
              <a:buFont typeface="Wingdings" panose="05000000000000000000" pitchFamily="2" charset="2"/>
              <a:buChar char="Ø"/>
            </a:pPr>
            <a:r>
              <a:rPr lang="en-US" dirty="0"/>
              <a:t>Description: Herbivores giant wild </a:t>
            </a:r>
          </a:p>
          <a:p>
            <a:pPr>
              <a:buFont typeface="Wingdings" panose="05000000000000000000" pitchFamily="2" charset="2"/>
              <a:buChar char="Ø"/>
            </a:pPr>
            <a:r>
              <a:rPr lang="en-US" dirty="0"/>
              <a:t>Keyboards: Herbivores, giant, wild,  elephant, largest, wildlife, safari, Terrestrial animal, natural landscape</a:t>
            </a:r>
          </a:p>
          <a:p>
            <a:pPr>
              <a:buFont typeface="Wingdings" panose="05000000000000000000" pitchFamily="2" charset="2"/>
              <a:buChar char="Ø"/>
            </a:pPr>
            <a:r>
              <a:rPr lang="en-US" dirty="0"/>
              <a:t>Copyright Status: Copyrighted</a:t>
            </a:r>
          </a:p>
          <a:p>
            <a:pPr>
              <a:buFont typeface="Wingdings" panose="05000000000000000000" pitchFamily="2" charset="2"/>
              <a:buChar char="Ø"/>
            </a:pPr>
            <a:r>
              <a:rPr lang="en-US" dirty="0"/>
              <a:t>Save</a:t>
            </a:r>
          </a:p>
          <a:p>
            <a:r>
              <a:rPr lang="en-US" dirty="0"/>
              <a:t>Step 3</a:t>
            </a:r>
          </a:p>
          <a:p>
            <a:pPr>
              <a:buFont typeface="Wingdings" panose="05000000000000000000" pitchFamily="2" charset="2"/>
              <a:buChar char="Ø"/>
            </a:pPr>
            <a:r>
              <a:rPr lang="en-US" dirty="0"/>
              <a:t>Select all panels</a:t>
            </a:r>
          </a:p>
          <a:p>
            <a:pPr>
              <a:buFont typeface="Wingdings" panose="05000000000000000000" pitchFamily="2" charset="2"/>
              <a:buChar char="Ø"/>
            </a:pPr>
            <a:r>
              <a:rPr lang="en-US" dirty="0"/>
              <a:t>Tools- Replace metadata- choose ‘</a:t>
            </a:r>
            <a:r>
              <a:rPr lang="en-US" dirty="0" err="1"/>
              <a:t>WildLife</a:t>
            </a:r>
            <a:r>
              <a:rPr lang="en-US" dirty="0"/>
              <a:t>’</a:t>
            </a:r>
          </a:p>
          <a:p>
            <a:r>
              <a:rPr lang="en-US" dirty="0"/>
              <a:t>Step 4 -Illegal copyright and copying is protected</a:t>
            </a:r>
          </a:p>
          <a:p>
            <a:r>
              <a:rPr lang="en-US" dirty="0"/>
              <a:t>Step 5- This can be used for search through google.com </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4038600" cy="518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9507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607AB-ECC6-4ADC-9903-02857EF4A7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48FDD9-CEBB-4081-A857-C7FE35FC5644}"/>
              </a:ext>
            </a:extLst>
          </p:cNvPr>
          <p:cNvSpPr>
            <a:spLocks noGrp="1"/>
          </p:cNvSpPr>
          <p:nvPr>
            <p:ph sz="half" idx="1"/>
          </p:nvPr>
        </p:nvSpPr>
        <p:spPr/>
        <p:txBody>
          <a:bodyPr>
            <a:normAutofit fontScale="92500" lnSpcReduction="20000"/>
          </a:bodyPr>
          <a:lstStyle/>
          <a:p>
            <a:r>
              <a:rPr lang="en-US" dirty="0"/>
              <a:t>If the end points of a line segment is (x1, y1) and (x2, y2) then the midpoint of the line segment has the coordinates:[(x1+x2)/2,(y1+y2)/2]</a:t>
            </a:r>
          </a:p>
          <a:p>
            <a:r>
              <a:rPr lang="en-US" dirty="0">
                <a:hlinkClick r:id="rId2"/>
              </a:rPr>
              <a:t>https://www.mathplanet.com/education/algebra-2/conic-sections/distance-between-two-points-and-the-midpoint</a:t>
            </a:r>
            <a:endParaRPr lang="en-US" dirty="0"/>
          </a:p>
        </p:txBody>
      </p:sp>
      <p:sp>
        <p:nvSpPr>
          <p:cNvPr id="4" name="Content Placeholder 3">
            <a:extLst>
              <a:ext uri="{FF2B5EF4-FFF2-40B4-BE49-F238E27FC236}">
                <a16:creationId xmlns:a16="http://schemas.microsoft.com/office/drawing/2014/main" id="{86BECB7E-8DB7-4610-ACB4-EED8D3790F47}"/>
              </a:ext>
            </a:extLst>
          </p:cNvPr>
          <p:cNvSpPr>
            <a:spLocks noGrp="1"/>
          </p:cNvSpPr>
          <p:nvPr>
            <p:ph sz="half" idx="2"/>
          </p:nvPr>
        </p:nvSpPr>
        <p:spPr/>
        <p:txBody>
          <a:bodyPr>
            <a:normAutofit fontScale="92500" lnSpcReduction="20000"/>
          </a:bodyPr>
          <a:lstStyle/>
          <a:p>
            <a:endParaRPr lang="en-US" dirty="0"/>
          </a:p>
        </p:txBody>
      </p:sp>
    </p:spTree>
    <p:extLst>
      <p:ext uri="{BB962C8B-B14F-4D97-AF65-F5344CB8AC3E}">
        <p14:creationId xmlns:p14="http://schemas.microsoft.com/office/powerpoint/2010/main" val="187197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E5DB76-B38A-4AD9-9B40-880D7808E2ED}"/>
              </a:ext>
            </a:extLst>
          </p:cNvPr>
          <p:cNvPicPr>
            <a:picLocks noChangeAspect="1"/>
          </p:cNvPicPr>
          <p:nvPr/>
        </p:nvPicPr>
        <p:blipFill>
          <a:blip r:embed="rId2"/>
          <a:stretch>
            <a:fillRect/>
          </a:stretch>
        </p:blipFill>
        <p:spPr>
          <a:xfrm>
            <a:off x="152400" y="0"/>
            <a:ext cx="8610600" cy="6629400"/>
          </a:xfrm>
          <a:prstGeom prst="rect">
            <a:avLst/>
          </a:prstGeom>
        </p:spPr>
      </p:pic>
    </p:spTree>
    <p:extLst>
      <p:ext uri="{BB962C8B-B14F-4D97-AF65-F5344CB8AC3E}">
        <p14:creationId xmlns:p14="http://schemas.microsoft.com/office/powerpoint/2010/main" val="62735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Possible Algorithm</a:t>
            </a:r>
          </a:p>
        </p:txBody>
      </p:sp>
      <p:sp>
        <p:nvSpPr>
          <p:cNvPr id="3" name="Content Placeholder 2"/>
          <p:cNvSpPr>
            <a:spLocks noGrp="1"/>
          </p:cNvSpPr>
          <p:nvPr>
            <p:ph idx="1"/>
          </p:nvPr>
        </p:nvSpPr>
        <p:spPr>
          <a:xfrm>
            <a:off x="457200" y="838200"/>
            <a:ext cx="8229600" cy="5943600"/>
          </a:xfrm>
        </p:spPr>
        <p:txBody>
          <a:bodyPr>
            <a:normAutofit lnSpcReduction="10000"/>
          </a:bodyPr>
          <a:lstStyle/>
          <a:p>
            <a:r>
              <a:rPr lang="en-US" sz="2000" dirty="0"/>
              <a:t>Downloading a collection of images (100-1000) for a given subject. </a:t>
            </a:r>
            <a:r>
              <a:rPr lang="en-US" sz="2000" dirty="0">
                <a:solidFill>
                  <a:srgbClr val="FF0000"/>
                </a:solidFill>
              </a:rPr>
              <a:t>Problem: </a:t>
            </a:r>
            <a:r>
              <a:rPr lang="en-US" sz="2000" dirty="0">
                <a:solidFill>
                  <a:schemeClr val="tx2"/>
                </a:solidFill>
              </a:rPr>
              <a:t>downloading manually, need to figure out bulk download method</a:t>
            </a:r>
          </a:p>
          <a:p>
            <a:r>
              <a:rPr lang="en-US" sz="2000" dirty="0"/>
              <a:t>Including metadata to all the downloaded images in ways of adding keywords  so that we can just test and find out if images comes up in google search or not, initially by simply using apps like Adobe Bridge.</a:t>
            </a:r>
          </a:p>
          <a:p>
            <a:r>
              <a:rPr lang="en-US" sz="2000" dirty="0"/>
              <a:t>For </a:t>
            </a:r>
            <a:r>
              <a:rPr lang="en-US" sz="2000" dirty="0" err="1"/>
              <a:t>Qanswer</a:t>
            </a:r>
            <a:r>
              <a:rPr lang="en-US" sz="2000" dirty="0"/>
              <a:t>, we see that it runs queries from the following</a:t>
            </a:r>
          </a:p>
          <a:p>
            <a:pPr marL="0" indent="0">
              <a:buNone/>
            </a:pPr>
            <a:r>
              <a:rPr lang="en-US" sz="2000" dirty="0">
                <a:solidFill>
                  <a:schemeClr val="bg2">
                    <a:lumMod val="50000"/>
                  </a:schemeClr>
                </a:solidFill>
              </a:rPr>
              <a:t>If we just try to get the get the images from let’s say </a:t>
            </a:r>
            <a:r>
              <a:rPr lang="en-US" sz="2000" dirty="0" err="1">
                <a:solidFill>
                  <a:schemeClr val="bg2">
                    <a:lumMod val="50000"/>
                  </a:schemeClr>
                </a:solidFill>
              </a:rPr>
              <a:t>wikidata</a:t>
            </a:r>
            <a:r>
              <a:rPr lang="en-US" sz="2000" dirty="0">
                <a:solidFill>
                  <a:schemeClr val="bg2">
                    <a:lumMod val="50000"/>
                  </a:schemeClr>
                </a:solidFill>
              </a:rPr>
              <a:t> </a:t>
            </a:r>
          </a:p>
          <a:p>
            <a:pPr marL="0" indent="0">
              <a:buNone/>
            </a:pPr>
            <a:r>
              <a:rPr lang="en-US" sz="2000" dirty="0">
                <a:solidFill>
                  <a:schemeClr val="bg2">
                    <a:lumMod val="50000"/>
                  </a:schemeClr>
                </a:solidFill>
              </a:rPr>
              <a:t>then, Go to the </a:t>
            </a:r>
            <a:r>
              <a:rPr lang="en-US" sz="2000" dirty="0" err="1">
                <a:solidFill>
                  <a:schemeClr val="bg2">
                    <a:lumMod val="50000"/>
                  </a:schemeClr>
                </a:solidFill>
              </a:rPr>
              <a:t>WikiData</a:t>
            </a:r>
            <a:r>
              <a:rPr lang="en-US" sz="2000" dirty="0">
                <a:solidFill>
                  <a:schemeClr val="bg2">
                    <a:lumMod val="50000"/>
                  </a:schemeClr>
                </a:solidFill>
              </a:rPr>
              <a:t> entry that you’re interested in. </a:t>
            </a:r>
          </a:p>
          <a:p>
            <a:pPr marL="0" indent="0">
              <a:buNone/>
            </a:pPr>
            <a:r>
              <a:rPr lang="en-US" sz="2000" dirty="0">
                <a:solidFill>
                  <a:schemeClr val="bg2">
                    <a:lumMod val="50000"/>
                  </a:schemeClr>
                </a:solidFill>
              </a:rPr>
              <a:t>Eg:Q7378, trunk bearing large mammal</a:t>
            </a:r>
          </a:p>
          <a:p>
            <a:pPr marL="0" indent="0">
              <a:buNone/>
            </a:pPr>
            <a:r>
              <a:rPr lang="en-US" sz="2000" dirty="0">
                <a:solidFill>
                  <a:schemeClr val="bg2">
                    <a:lumMod val="50000"/>
                  </a:schemeClr>
                </a:solidFill>
              </a:rPr>
              <a:t>Look under</a:t>
            </a:r>
            <a:r>
              <a:rPr lang="en-US" sz="2000" b="1" dirty="0">
                <a:solidFill>
                  <a:schemeClr val="bg2">
                    <a:lumMod val="50000"/>
                  </a:schemeClr>
                </a:solidFill>
              </a:rPr>
              <a:t> Statements</a:t>
            </a:r>
            <a:r>
              <a:rPr lang="en-US" sz="2000" dirty="0">
                <a:solidFill>
                  <a:schemeClr val="bg2">
                    <a:lumMod val="50000"/>
                  </a:schemeClr>
                </a:solidFill>
              </a:rPr>
              <a:t> where you’ll see a list of different boxes with different items of information. At the end of the list of statements, you’ll see</a:t>
            </a:r>
            <a:r>
              <a:rPr lang="en-US" sz="2000" b="1" dirty="0">
                <a:solidFill>
                  <a:schemeClr val="bg2">
                    <a:lumMod val="50000"/>
                  </a:schemeClr>
                </a:solidFill>
              </a:rPr>
              <a:t>  [add]  </a:t>
            </a:r>
            <a:r>
              <a:rPr lang="en-US" sz="2000" dirty="0">
                <a:solidFill>
                  <a:schemeClr val="bg2">
                    <a:lumMod val="50000"/>
                  </a:schemeClr>
                </a:solidFill>
              </a:rPr>
              <a:t>or</a:t>
            </a:r>
            <a:r>
              <a:rPr lang="en-US" sz="2000" b="1" dirty="0">
                <a:solidFill>
                  <a:schemeClr val="bg2">
                    <a:lumMod val="50000"/>
                  </a:schemeClr>
                </a:solidFill>
              </a:rPr>
              <a:t> add statement.</a:t>
            </a:r>
            <a:r>
              <a:rPr lang="en-US" sz="2000" dirty="0">
                <a:solidFill>
                  <a:schemeClr val="bg2">
                    <a:lumMod val="50000"/>
                  </a:schemeClr>
                </a:solidFill>
              </a:rPr>
              <a:t> Click here. In the box marked ‘</a:t>
            </a:r>
            <a:r>
              <a:rPr lang="en-US" sz="2000" b="1" dirty="0">
                <a:solidFill>
                  <a:schemeClr val="bg2">
                    <a:lumMod val="50000"/>
                  </a:schemeClr>
                </a:solidFill>
              </a:rPr>
              <a:t>property’</a:t>
            </a:r>
            <a:r>
              <a:rPr lang="en-US" sz="2000" dirty="0">
                <a:solidFill>
                  <a:schemeClr val="bg2">
                    <a:lumMod val="50000"/>
                  </a:schemeClr>
                </a:solidFill>
              </a:rPr>
              <a:t>, enter ‘</a:t>
            </a:r>
            <a:r>
              <a:rPr lang="en-US" sz="2000" b="1" dirty="0">
                <a:solidFill>
                  <a:schemeClr val="bg2">
                    <a:lumMod val="50000"/>
                  </a:schemeClr>
                </a:solidFill>
              </a:rPr>
              <a:t>image’</a:t>
            </a:r>
            <a:r>
              <a:rPr lang="en-US" sz="2000" dirty="0">
                <a:solidFill>
                  <a:schemeClr val="bg2">
                    <a:lumMod val="50000"/>
                  </a:schemeClr>
                </a:solidFill>
              </a:rPr>
              <a:t> or ‘</a:t>
            </a:r>
            <a:r>
              <a:rPr lang="en-US" sz="2000" b="1" dirty="0">
                <a:solidFill>
                  <a:schemeClr val="bg2">
                    <a:lumMod val="50000"/>
                  </a:schemeClr>
                </a:solidFill>
              </a:rPr>
              <a:t>P18’</a:t>
            </a:r>
            <a:r>
              <a:rPr lang="en-US" sz="2000" dirty="0">
                <a:solidFill>
                  <a:schemeClr val="bg2">
                    <a:lumMod val="50000"/>
                  </a:schemeClr>
                </a:solidFill>
              </a:rPr>
              <a:t> which is the number code for images. In the box next to this, enter the file name of the image as it appears on </a:t>
            </a:r>
            <a:r>
              <a:rPr lang="en-US" sz="2000" dirty="0" err="1">
                <a:solidFill>
                  <a:schemeClr val="bg2">
                    <a:lumMod val="50000"/>
                  </a:schemeClr>
                </a:solidFill>
              </a:rPr>
              <a:t>WikiCommons</a:t>
            </a:r>
            <a:r>
              <a:rPr lang="en-US" sz="2000" dirty="0">
                <a:solidFill>
                  <a:schemeClr val="bg2">
                    <a:lumMod val="50000"/>
                  </a:schemeClr>
                </a:solidFill>
              </a:rPr>
              <a:t> e.g.. </a:t>
            </a:r>
            <a:r>
              <a:rPr lang="en-US" sz="2000" dirty="0" err="1">
                <a:solidFill>
                  <a:schemeClr val="bg2">
                    <a:lumMod val="50000"/>
                  </a:schemeClr>
                </a:solidFill>
                <a:hlinkClick r:id="rId2"/>
              </a:rPr>
              <a:t>ElephantsTest</a:t>
            </a:r>
            <a:r>
              <a:rPr lang="en-US" sz="2000" dirty="0">
                <a:solidFill>
                  <a:schemeClr val="bg2">
                    <a:lumMod val="50000"/>
                  </a:schemeClr>
                </a:solidFill>
                <a:hlinkClick r:id="rId2"/>
              </a:rPr>
              <a:t> (3).jpg</a:t>
            </a:r>
            <a:r>
              <a:rPr lang="en-US" sz="2000" dirty="0">
                <a:solidFill>
                  <a:schemeClr val="bg2">
                    <a:lumMod val="50000"/>
                  </a:schemeClr>
                </a:solidFill>
              </a:rPr>
              <a:t> Click on </a:t>
            </a:r>
            <a:r>
              <a:rPr lang="en-US" sz="2000" b="1" dirty="0">
                <a:solidFill>
                  <a:schemeClr val="bg2">
                    <a:lumMod val="50000"/>
                  </a:schemeClr>
                </a:solidFill>
              </a:rPr>
              <a:t>✓ Save</a:t>
            </a:r>
            <a:r>
              <a:rPr lang="en-US" sz="2000" dirty="0">
                <a:solidFill>
                  <a:schemeClr val="bg2">
                    <a:lumMod val="50000"/>
                  </a:schemeClr>
                </a:solidFill>
              </a:rPr>
              <a:t> to the right of the box.</a:t>
            </a:r>
          </a:p>
          <a:p>
            <a:r>
              <a:rPr lang="en-US" sz="2000" dirty="0"/>
              <a:t>Customizing metadata using computer vision would be the next course of action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1" y="2819400"/>
            <a:ext cx="1371600" cy="1114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4673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400" dirty="0"/>
              <a:t>Possible Algorithm for add metadata to images using computer vision </a:t>
            </a:r>
            <a:r>
              <a:rPr lang="en-US" sz="2400" dirty="0" err="1"/>
              <a:t>api</a:t>
            </a:r>
            <a:endParaRPr lang="en-US" sz="2400" dirty="0"/>
          </a:p>
        </p:txBody>
      </p:sp>
      <p:sp>
        <p:nvSpPr>
          <p:cNvPr id="3" name="Content Placeholder 2"/>
          <p:cNvSpPr>
            <a:spLocks noGrp="1"/>
          </p:cNvSpPr>
          <p:nvPr>
            <p:ph idx="1"/>
          </p:nvPr>
        </p:nvSpPr>
        <p:spPr>
          <a:xfrm>
            <a:off x="457200" y="914400"/>
            <a:ext cx="8229600" cy="5211763"/>
          </a:xfrm>
        </p:spPr>
        <p:txBody>
          <a:bodyPr/>
          <a:lstStyle/>
          <a:p>
            <a:r>
              <a:rPr lang="en-US" dirty="0"/>
              <a:t>Let’s consider the following images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399097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1" y="1466515"/>
            <a:ext cx="4038600" cy="3943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859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1"/>
            <a:ext cx="6749427"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95400"/>
            <a:ext cx="2657475"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19" y="4419601"/>
            <a:ext cx="9053781" cy="236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96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1368-E45C-4C01-9B53-98C5A84B60F2}"/>
              </a:ext>
            </a:extLst>
          </p:cNvPr>
          <p:cNvSpPr>
            <a:spLocks noGrp="1"/>
          </p:cNvSpPr>
          <p:nvPr>
            <p:ph type="title"/>
          </p:nvPr>
        </p:nvSpPr>
        <p:spPr>
          <a:xfrm>
            <a:off x="457200" y="274638"/>
            <a:ext cx="8229600" cy="457199"/>
          </a:xfrm>
        </p:spPr>
        <p:txBody>
          <a:bodyPr>
            <a:normAutofit fontScale="90000"/>
          </a:bodyPr>
          <a:lstStyle/>
          <a:p>
            <a:r>
              <a:rPr lang="en-US" dirty="0"/>
              <a:t>Simple python using Wikipedia </a:t>
            </a:r>
            <a:r>
              <a:rPr lang="en-US" dirty="0" err="1"/>
              <a:t>api</a:t>
            </a:r>
            <a:endParaRPr lang="en-US" dirty="0"/>
          </a:p>
        </p:txBody>
      </p:sp>
      <p:pic>
        <p:nvPicPr>
          <p:cNvPr id="5" name="Content Placeholder 4">
            <a:extLst>
              <a:ext uri="{FF2B5EF4-FFF2-40B4-BE49-F238E27FC236}">
                <a16:creationId xmlns:a16="http://schemas.microsoft.com/office/drawing/2014/main" id="{4FF9F021-427D-448E-9D24-B373CEE0DEBD}"/>
              </a:ext>
            </a:extLst>
          </p:cNvPr>
          <p:cNvPicPr>
            <a:picLocks noGrp="1" noChangeAspect="1"/>
          </p:cNvPicPr>
          <p:nvPr>
            <p:ph sz="half" idx="1"/>
          </p:nvPr>
        </p:nvPicPr>
        <p:blipFill>
          <a:blip r:embed="rId2"/>
          <a:stretch>
            <a:fillRect/>
          </a:stretch>
        </p:blipFill>
        <p:spPr>
          <a:xfrm>
            <a:off x="742950" y="1595511"/>
            <a:ext cx="3829050" cy="1781175"/>
          </a:xfrm>
          <a:prstGeom prst="rect">
            <a:avLst/>
          </a:prstGeom>
        </p:spPr>
      </p:pic>
      <p:sp>
        <p:nvSpPr>
          <p:cNvPr id="4" name="Content Placeholder 3">
            <a:extLst>
              <a:ext uri="{FF2B5EF4-FFF2-40B4-BE49-F238E27FC236}">
                <a16:creationId xmlns:a16="http://schemas.microsoft.com/office/drawing/2014/main" id="{142B1C41-DEDC-46B0-93E3-0A325B72EB74}"/>
              </a:ext>
            </a:extLst>
          </p:cNvPr>
          <p:cNvSpPr>
            <a:spLocks noGrp="1"/>
          </p:cNvSpPr>
          <p:nvPr>
            <p:ph sz="half" idx="2"/>
          </p:nvPr>
        </p:nvSpPr>
        <p:spPr/>
        <p:txBody>
          <a:bodyPr/>
          <a:lstStyle/>
          <a:p>
            <a:endParaRPr lang="en-US" dirty="0"/>
          </a:p>
        </p:txBody>
      </p:sp>
      <p:pic>
        <p:nvPicPr>
          <p:cNvPr id="6" name="Picture 5">
            <a:extLst>
              <a:ext uri="{FF2B5EF4-FFF2-40B4-BE49-F238E27FC236}">
                <a16:creationId xmlns:a16="http://schemas.microsoft.com/office/drawing/2014/main" id="{E0D6CF34-FF9F-4E45-A798-1F57E318A480}"/>
              </a:ext>
            </a:extLst>
          </p:cNvPr>
          <p:cNvPicPr>
            <a:picLocks noChangeAspect="1"/>
          </p:cNvPicPr>
          <p:nvPr/>
        </p:nvPicPr>
        <p:blipFill>
          <a:blip r:embed="rId3"/>
          <a:stretch>
            <a:fillRect/>
          </a:stretch>
        </p:blipFill>
        <p:spPr>
          <a:xfrm>
            <a:off x="734744" y="3429000"/>
            <a:ext cx="3837256" cy="1943100"/>
          </a:xfrm>
          <a:prstGeom prst="rect">
            <a:avLst/>
          </a:prstGeom>
        </p:spPr>
      </p:pic>
    </p:spTree>
    <p:extLst>
      <p:ext uri="{BB962C8B-B14F-4D97-AF65-F5344CB8AC3E}">
        <p14:creationId xmlns:p14="http://schemas.microsoft.com/office/powerpoint/2010/main" val="409925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D812CF-4269-4F3B-8FF5-C79E6C804F5B}"/>
              </a:ext>
            </a:extLst>
          </p:cNvPr>
          <p:cNvPicPr>
            <a:picLocks noChangeAspect="1"/>
          </p:cNvPicPr>
          <p:nvPr/>
        </p:nvPicPr>
        <p:blipFill>
          <a:blip r:embed="rId2"/>
          <a:stretch>
            <a:fillRect/>
          </a:stretch>
        </p:blipFill>
        <p:spPr>
          <a:xfrm>
            <a:off x="-35169" y="21102"/>
            <a:ext cx="9144000" cy="1597704"/>
          </a:xfrm>
          <a:prstGeom prst="rect">
            <a:avLst/>
          </a:prstGeom>
        </p:spPr>
      </p:pic>
      <p:pic>
        <p:nvPicPr>
          <p:cNvPr id="3" name="Picture 2">
            <a:extLst>
              <a:ext uri="{FF2B5EF4-FFF2-40B4-BE49-F238E27FC236}">
                <a16:creationId xmlns:a16="http://schemas.microsoft.com/office/drawing/2014/main" id="{9C975082-83A7-4226-A135-B3EAE86BD732}"/>
              </a:ext>
            </a:extLst>
          </p:cNvPr>
          <p:cNvPicPr>
            <a:picLocks noChangeAspect="1"/>
          </p:cNvPicPr>
          <p:nvPr/>
        </p:nvPicPr>
        <p:blipFill>
          <a:blip r:embed="rId3"/>
          <a:stretch>
            <a:fillRect/>
          </a:stretch>
        </p:blipFill>
        <p:spPr>
          <a:xfrm>
            <a:off x="1871662" y="2724150"/>
            <a:ext cx="5400675" cy="1409700"/>
          </a:xfrm>
          <a:prstGeom prst="rect">
            <a:avLst/>
          </a:prstGeom>
        </p:spPr>
      </p:pic>
      <p:pic>
        <p:nvPicPr>
          <p:cNvPr id="4" name="Picture 3">
            <a:extLst>
              <a:ext uri="{FF2B5EF4-FFF2-40B4-BE49-F238E27FC236}">
                <a16:creationId xmlns:a16="http://schemas.microsoft.com/office/drawing/2014/main" id="{AC7C53B4-506B-4857-BFDD-1E43578640B5}"/>
              </a:ext>
            </a:extLst>
          </p:cNvPr>
          <p:cNvPicPr>
            <a:picLocks noChangeAspect="1"/>
          </p:cNvPicPr>
          <p:nvPr/>
        </p:nvPicPr>
        <p:blipFill>
          <a:blip r:embed="rId4"/>
          <a:stretch>
            <a:fillRect/>
          </a:stretch>
        </p:blipFill>
        <p:spPr>
          <a:xfrm>
            <a:off x="152400" y="4419600"/>
            <a:ext cx="9144000" cy="1031703"/>
          </a:xfrm>
          <a:prstGeom prst="rect">
            <a:avLst/>
          </a:prstGeom>
        </p:spPr>
      </p:pic>
    </p:spTree>
    <p:extLst>
      <p:ext uri="{BB962C8B-B14F-4D97-AF65-F5344CB8AC3E}">
        <p14:creationId xmlns:p14="http://schemas.microsoft.com/office/powerpoint/2010/main" val="31360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72E5B08-32FA-4C81-8543-40785A9294E1}"/>
              </a:ext>
            </a:extLst>
          </p:cNvPr>
          <p:cNvPicPr>
            <a:picLocks noChangeAspect="1"/>
          </p:cNvPicPr>
          <p:nvPr/>
        </p:nvPicPr>
        <p:blipFill>
          <a:blip r:embed="rId2"/>
          <a:stretch>
            <a:fillRect/>
          </a:stretch>
        </p:blipFill>
        <p:spPr>
          <a:xfrm>
            <a:off x="0" y="855814"/>
            <a:ext cx="9144000" cy="5146372"/>
          </a:xfrm>
          <a:prstGeom prst="rect">
            <a:avLst/>
          </a:prstGeom>
        </p:spPr>
      </p:pic>
      <p:cxnSp>
        <p:nvCxnSpPr>
          <p:cNvPr id="21" name="Straight Arrow Connector 20">
            <a:extLst>
              <a:ext uri="{FF2B5EF4-FFF2-40B4-BE49-F238E27FC236}">
                <a16:creationId xmlns:a16="http://schemas.microsoft.com/office/drawing/2014/main" id="{057DE608-73B0-433C-B38E-F08667F8311D}"/>
              </a:ext>
            </a:extLst>
          </p:cNvPr>
          <p:cNvCxnSpPr/>
          <p:nvPr/>
        </p:nvCxnSpPr>
        <p:spPr>
          <a:xfrm>
            <a:off x="5486400" y="5181600"/>
            <a:ext cx="2209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0E5AA3-3CF6-408D-92A8-4585327B685D}"/>
              </a:ext>
            </a:extLst>
          </p:cNvPr>
          <p:cNvCxnSpPr/>
          <p:nvPr/>
        </p:nvCxnSpPr>
        <p:spPr>
          <a:xfrm flipH="1">
            <a:off x="1143000" y="5181600"/>
            <a:ext cx="243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F00525F6-931C-4289-BE1C-7D120814D176}"/>
              </a:ext>
            </a:extLst>
          </p:cNvPr>
          <p:cNvSpPr/>
          <p:nvPr/>
        </p:nvSpPr>
        <p:spPr>
          <a:xfrm>
            <a:off x="3352800" y="2590806"/>
            <a:ext cx="2590800" cy="990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Least Difference between X of </a:t>
            </a:r>
            <a:r>
              <a:rPr lang="en-US" sz="1200" dirty="0" err="1"/>
              <a:t>centre</a:t>
            </a:r>
            <a:r>
              <a:rPr lang="en-US" sz="1200" dirty="0"/>
              <a:t> and Y of </a:t>
            </a:r>
            <a:r>
              <a:rPr lang="en-US" sz="1200" dirty="0" err="1"/>
              <a:t>centre,with</a:t>
            </a:r>
            <a:r>
              <a:rPr lang="en-US" sz="1200" dirty="0"/>
              <a:t> bounding box’s central </a:t>
            </a:r>
            <a:r>
              <a:rPr lang="en-US" sz="1200" dirty="0" err="1"/>
              <a:t>x,y</a:t>
            </a:r>
            <a:r>
              <a:rPr lang="en-US" sz="1200" dirty="0"/>
              <a:t> coordinates</a:t>
            </a:r>
          </a:p>
        </p:txBody>
      </p:sp>
    </p:spTree>
    <p:extLst>
      <p:ext uri="{BB962C8B-B14F-4D97-AF65-F5344CB8AC3E}">
        <p14:creationId xmlns:p14="http://schemas.microsoft.com/office/powerpoint/2010/main" val="6402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0FD4C629-DF99-43D3-B7C3-3731D18F32F1}"/>
              </a:ext>
            </a:extLst>
          </p:cNvPr>
          <p:cNvPicPr>
            <a:picLocks noChangeAspect="1"/>
          </p:cNvPicPr>
          <p:nvPr/>
        </p:nvPicPr>
        <p:blipFill>
          <a:blip r:embed="rId2"/>
          <a:stretch>
            <a:fillRect/>
          </a:stretch>
        </p:blipFill>
        <p:spPr>
          <a:xfrm>
            <a:off x="0" y="855814"/>
            <a:ext cx="9144000" cy="5146372"/>
          </a:xfrm>
          <a:prstGeom prst="rect">
            <a:avLst/>
          </a:prstGeom>
        </p:spPr>
      </p:pic>
    </p:spTree>
    <p:extLst>
      <p:ext uri="{BB962C8B-B14F-4D97-AF65-F5344CB8AC3E}">
        <p14:creationId xmlns:p14="http://schemas.microsoft.com/office/powerpoint/2010/main" val="364132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FBB3AA2-B64D-4EE9-B3D9-68F43F2EF1C1}"/>
              </a:ext>
            </a:extLst>
          </p:cNvPr>
          <p:cNvPicPr>
            <a:picLocks noChangeAspect="1"/>
          </p:cNvPicPr>
          <p:nvPr/>
        </p:nvPicPr>
        <p:blipFill rotWithShape="1">
          <a:blip r:embed="rId2"/>
          <a:srcRect r="24956" b="-3"/>
          <a:stretch/>
        </p:blipFill>
        <p:spPr>
          <a:xfrm>
            <a:off x="20" y="10"/>
            <a:ext cx="9143980" cy="6857990"/>
          </a:xfrm>
          <a:prstGeom prst="rect">
            <a:avLst/>
          </a:prstGeom>
        </p:spPr>
      </p:pic>
    </p:spTree>
    <p:extLst>
      <p:ext uri="{BB962C8B-B14F-4D97-AF65-F5344CB8AC3E}">
        <p14:creationId xmlns:p14="http://schemas.microsoft.com/office/powerpoint/2010/main" val="2874649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2934</TotalTime>
  <Words>325</Words>
  <Application>Microsoft Office PowerPoint</Application>
  <PresentationFormat>On-screen Show (4:3)</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Adding metadata to images using Adobe Bridge</vt:lpstr>
      <vt:lpstr>Possible Algorithm</vt:lpstr>
      <vt:lpstr>Possible Algorithm for add metadata to images using computer vision api</vt:lpstr>
      <vt:lpstr>PowerPoint Presentation</vt:lpstr>
      <vt:lpstr>Simple python using Wikipedia api</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Adding metadata to images using Adobe Bridge</dc:title>
  <dc:creator>Aninda Maulik</dc:creator>
  <cp:lastModifiedBy>Aninda Maulik</cp:lastModifiedBy>
  <cp:revision>5</cp:revision>
  <dcterms:created xsi:type="dcterms:W3CDTF">2020-04-22T11:20:37Z</dcterms:created>
  <dcterms:modified xsi:type="dcterms:W3CDTF">2020-04-24T12:14:45Z</dcterms:modified>
</cp:coreProperties>
</file>