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chowdhury, A. C." initials="RAC" lastIdx="1" clrIdx="0">
    <p:extLst>
      <p:ext uri="{19B8F6BF-5375-455C-9EA6-DF929625EA0E}">
        <p15:presenceInfo xmlns:p15="http://schemas.microsoft.com/office/powerpoint/2012/main" userId="S-1-5-21-329068152-1454471165-1417001333-59445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21T16:14:35.468" idx="1">
    <p:pos x="498" y="50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542F2B5-12A6-4501-99F3-B07BA23BA8EF}"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114501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542F2B5-12A6-4501-99F3-B07BA23BA8EF}"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115703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542F2B5-12A6-4501-99F3-B07BA23BA8EF}"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193278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7542F2B5-12A6-4501-99F3-B07BA23BA8EF}"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127921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42F2B5-12A6-4501-99F3-B07BA23BA8EF}" type="datetimeFigureOut">
              <a:rPr lang="en-US" smtClean="0"/>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365993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7542F2B5-12A6-4501-99F3-B07BA23BA8EF}"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127702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7542F2B5-12A6-4501-99F3-B07BA23BA8EF}" type="datetimeFigureOut">
              <a:rPr lang="en-US" smtClean="0"/>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429256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42F2B5-12A6-4501-99F3-B07BA23BA8EF}" type="datetimeFigureOut">
              <a:rPr lang="en-US" smtClean="0"/>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355662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2F2B5-12A6-4501-99F3-B07BA23BA8EF}" type="datetimeFigureOut">
              <a:rPr lang="en-US" smtClean="0"/>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98014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42F2B5-12A6-4501-99F3-B07BA23BA8EF}"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277719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42F2B5-12A6-4501-99F3-B07BA23BA8EF}" type="datetimeFigureOut">
              <a:rPr lang="en-US" smtClean="0"/>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91D42-BEAE-4B31-AD34-37DA5D7CB4DE}" type="slidenum">
              <a:rPr lang="en-US" smtClean="0"/>
              <a:t>‹#›</a:t>
            </a:fld>
            <a:endParaRPr lang="en-US"/>
          </a:p>
        </p:txBody>
      </p:sp>
    </p:spTree>
    <p:extLst>
      <p:ext uri="{BB962C8B-B14F-4D97-AF65-F5344CB8AC3E}">
        <p14:creationId xmlns:p14="http://schemas.microsoft.com/office/powerpoint/2010/main" val="191367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2F2B5-12A6-4501-99F3-B07BA23BA8EF}" type="datetimeFigureOut">
              <a:rPr lang="en-US" smtClean="0"/>
              <a:t>8/21/2017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91D42-BEAE-4B31-AD34-37DA5D7CB4DE}" type="slidenum">
              <a:rPr lang="en-US" smtClean="0"/>
              <a:t>‹#›</a:t>
            </a:fld>
            <a:endParaRPr lang="en-US"/>
          </a:p>
        </p:txBody>
      </p:sp>
    </p:spTree>
    <p:extLst>
      <p:ext uri="{BB962C8B-B14F-4D97-AF65-F5344CB8AC3E}">
        <p14:creationId xmlns:p14="http://schemas.microsoft.com/office/powerpoint/2010/main" val="271341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0400" y="562233"/>
            <a:ext cx="2679700" cy="1219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dirty="0"/>
              <a:t>.Developers develops code</a:t>
            </a:r>
          </a:p>
        </p:txBody>
      </p:sp>
      <p:sp>
        <p:nvSpPr>
          <p:cNvPr id="6" name="Arrow: Right 5"/>
          <p:cNvSpPr/>
          <p:nvPr/>
        </p:nvSpPr>
        <p:spPr>
          <a:xfrm>
            <a:off x="3340100" y="889000"/>
            <a:ext cx="482600"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22700" y="562233"/>
            <a:ext cx="3530600" cy="12191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2</a:t>
            </a:r>
            <a:r>
              <a:rPr lang="en-US" dirty="0"/>
              <a:t>.Source control/Version control tools</a:t>
            </a:r>
          </a:p>
        </p:txBody>
      </p:sp>
      <p:sp>
        <p:nvSpPr>
          <p:cNvPr id="8" name="Arrow: Right 7"/>
          <p:cNvSpPr/>
          <p:nvPr/>
        </p:nvSpPr>
        <p:spPr>
          <a:xfrm>
            <a:off x="7353300" y="994033"/>
            <a:ext cx="908050" cy="327024"/>
          </a:xfrm>
          <a:prstGeom prst="rightArrow">
            <a:avLst>
              <a:gd name="adj1" fmla="val 5714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261350" y="562232"/>
            <a:ext cx="3441700" cy="1219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3</a:t>
            </a:r>
            <a:r>
              <a:rPr lang="en-US" dirty="0"/>
              <a:t>.Continuous Integration</a:t>
            </a:r>
          </a:p>
        </p:txBody>
      </p:sp>
      <p:sp>
        <p:nvSpPr>
          <p:cNvPr id="15" name="Arrow: Down 14"/>
          <p:cNvSpPr/>
          <p:nvPr/>
        </p:nvSpPr>
        <p:spPr>
          <a:xfrm>
            <a:off x="9880600" y="1781432"/>
            <a:ext cx="444500" cy="529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78900" y="2311400"/>
            <a:ext cx="2724150" cy="147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4</a:t>
            </a:r>
            <a:r>
              <a:rPr lang="en-US" dirty="0"/>
              <a:t>.</a:t>
            </a:r>
            <a:r>
              <a:rPr lang="en-US" dirty="0"/>
              <a:t> Continuous Testing</a:t>
            </a:r>
            <a:endParaRPr lang="en-US" dirty="0"/>
          </a:p>
        </p:txBody>
      </p:sp>
      <p:sp>
        <p:nvSpPr>
          <p:cNvPr id="18" name="Arrow: Right 17"/>
          <p:cNvSpPr/>
          <p:nvPr/>
        </p:nvSpPr>
        <p:spPr>
          <a:xfrm flipH="1">
            <a:off x="8261350" y="2800350"/>
            <a:ext cx="71755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68900" y="2311400"/>
            <a:ext cx="3092450" cy="147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5</a:t>
            </a:r>
            <a:r>
              <a:rPr lang="en-US" dirty="0"/>
              <a:t>.</a:t>
            </a:r>
            <a:r>
              <a:rPr lang="en-US" dirty="0"/>
              <a:t> Continuous Deployment (Configuration management and Containerization)</a:t>
            </a:r>
            <a:endParaRPr lang="en-US" dirty="0"/>
          </a:p>
        </p:txBody>
      </p:sp>
      <p:sp>
        <p:nvSpPr>
          <p:cNvPr id="20" name="Rectangle 19"/>
          <p:cNvSpPr/>
          <p:nvPr/>
        </p:nvSpPr>
        <p:spPr>
          <a:xfrm>
            <a:off x="660400" y="4216400"/>
            <a:ext cx="11099800" cy="233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t>Whenever new changes are committed </a:t>
            </a:r>
            <a:r>
              <a:rPr lang="en-US" dirty="0"/>
              <a:t>in the Version Control tool</a:t>
            </a:r>
            <a:r>
              <a:rPr lang="en-US" dirty="0"/>
              <a:t> , the CI tools continuously builds and tests </a:t>
            </a:r>
            <a:r>
              <a:rPr lang="en-US" dirty="0" err="1"/>
              <a:t>them.It</a:t>
            </a:r>
            <a:r>
              <a:rPr lang="en-US" dirty="0"/>
              <a:t> then notifies the developer of the successful build and assigns a label to the version it just built. Incase the code doesn’t works CI server alerts the developer. Jenkins(CI tools) pulls the code from the repository and builds it using tools like Maven and Ant .</a:t>
            </a:r>
          </a:p>
        </p:txBody>
      </p:sp>
      <p:sp>
        <p:nvSpPr>
          <p:cNvPr id="21" name="TextBox 20"/>
          <p:cNvSpPr txBox="1"/>
          <p:nvPr/>
        </p:nvSpPr>
        <p:spPr>
          <a:xfrm>
            <a:off x="0" y="100568"/>
            <a:ext cx="8826500" cy="461665"/>
          </a:xfrm>
          <a:prstGeom prst="rect">
            <a:avLst/>
          </a:prstGeom>
          <a:noFill/>
        </p:spPr>
        <p:txBody>
          <a:bodyPr wrap="square" rtlCol="0">
            <a:spAutoFit/>
          </a:bodyPr>
          <a:lstStyle/>
          <a:p>
            <a:r>
              <a:rPr lang="en-US" sz="2400" b="1" u="sng" dirty="0"/>
              <a:t>Major Components of the Devops Orchestration</a:t>
            </a:r>
            <a:r>
              <a:rPr lang="en-US" sz="2400" dirty="0"/>
              <a:t>:</a:t>
            </a:r>
          </a:p>
        </p:txBody>
      </p:sp>
      <p:sp>
        <p:nvSpPr>
          <p:cNvPr id="22" name="Arrow: Right 21"/>
          <p:cNvSpPr/>
          <p:nvPr/>
        </p:nvSpPr>
        <p:spPr>
          <a:xfrm flipH="1">
            <a:off x="4051300" y="2800350"/>
            <a:ext cx="11176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46200" y="2311400"/>
            <a:ext cx="2705100" cy="147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6</a:t>
            </a:r>
            <a:r>
              <a:rPr lang="en-US" dirty="0"/>
              <a:t>.Continuous Monitoring</a:t>
            </a:r>
            <a:endParaRPr lang="en-US" dirty="0"/>
          </a:p>
        </p:txBody>
      </p:sp>
      <p:cxnSp>
        <p:nvCxnSpPr>
          <p:cNvPr id="28" name="Straight Connector 27"/>
          <p:cNvCxnSpPr/>
          <p:nvPr/>
        </p:nvCxnSpPr>
        <p:spPr>
          <a:xfrm flipH="1">
            <a:off x="1765300" y="2146300"/>
            <a:ext cx="56769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752600" y="1781432"/>
            <a:ext cx="0" cy="339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410200" y="1993900"/>
            <a:ext cx="355600" cy="165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410200" y="2159000"/>
            <a:ext cx="355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978900" y="1781432"/>
            <a:ext cx="0" cy="37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7600950" y="2146300"/>
            <a:ext cx="137795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54900" y="2146300"/>
            <a:ext cx="146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42200" y="2146300"/>
            <a:ext cx="35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46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0375"/>
          </a:xfrm>
        </p:spPr>
        <p:txBody>
          <a:bodyPr>
            <a:normAutofit/>
          </a:bodyPr>
          <a:lstStyle/>
          <a:p>
            <a:r>
              <a:rPr lang="en-US" sz="2400" b="1" u="sng" dirty="0"/>
              <a:t>Some popular tools used:</a:t>
            </a:r>
          </a:p>
        </p:txBody>
      </p:sp>
      <p:sp>
        <p:nvSpPr>
          <p:cNvPr id="3" name="Content Placeholder 2"/>
          <p:cNvSpPr>
            <a:spLocks noGrp="1"/>
          </p:cNvSpPr>
          <p:nvPr>
            <p:ph idx="1"/>
          </p:nvPr>
        </p:nvSpPr>
        <p:spPr>
          <a:xfrm>
            <a:off x="838200" y="825500"/>
            <a:ext cx="10515600" cy="5351463"/>
          </a:xfrm>
        </p:spPr>
        <p:txBody>
          <a:bodyPr/>
          <a:lstStyle/>
          <a:p>
            <a:r>
              <a:rPr lang="en-US" dirty="0"/>
              <a:t>Source control or Version control tools: GIT and Subversion</a:t>
            </a:r>
          </a:p>
          <a:p>
            <a:r>
              <a:rPr lang="en-US" dirty="0"/>
              <a:t>Continuous integration: Jenkins</a:t>
            </a:r>
          </a:p>
          <a:p>
            <a:r>
              <a:rPr lang="en-US" dirty="0"/>
              <a:t>Build tool: Marven, Ant,</a:t>
            </a:r>
          </a:p>
          <a:p>
            <a:r>
              <a:rPr lang="en-US" dirty="0"/>
              <a:t>Continuous testing: Selenium, Junit</a:t>
            </a:r>
          </a:p>
          <a:p>
            <a:r>
              <a:rPr lang="en-US" dirty="0"/>
              <a:t>Configuration management: </a:t>
            </a:r>
            <a:r>
              <a:rPr lang="en-US" dirty="0" err="1"/>
              <a:t>Ansible</a:t>
            </a:r>
            <a:r>
              <a:rPr lang="en-US" dirty="0"/>
              <a:t>, Puppet, Chef, </a:t>
            </a:r>
            <a:r>
              <a:rPr lang="en-US" dirty="0" err="1"/>
              <a:t>Saltstack</a:t>
            </a:r>
            <a:endParaRPr lang="en-US" dirty="0"/>
          </a:p>
          <a:p>
            <a:r>
              <a:rPr lang="en-US" dirty="0"/>
              <a:t>Containerization: Docker</a:t>
            </a:r>
          </a:p>
          <a:p>
            <a:r>
              <a:rPr lang="en-US" dirty="0"/>
              <a:t>Continuous Monitoring: Nagios</a:t>
            </a:r>
          </a:p>
          <a:p>
            <a:endParaRPr lang="en-US" dirty="0"/>
          </a:p>
          <a:p>
            <a:endParaRPr lang="en-US" dirty="0"/>
          </a:p>
          <a:p>
            <a:endParaRPr lang="en-US" dirty="0"/>
          </a:p>
        </p:txBody>
      </p:sp>
    </p:spTree>
    <p:extLst>
      <p:ext uri="{BB962C8B-B14F-4D97-AF65-F5344CB8AC3E}">
        <p14:creationId xmlns:p14="http://schemas.microsoft.com/office/powerpoint/2010/main" val="355614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8975"/>
          </a:xfrm>
        </p:spPr>
        <p:txBody>
          <a:bodyPr>
            <a:normAutofit/>
          </a:bodyPr>
          <a:lstStyle/>
          <a:p>
            <a:r>
              <a:rPr lang="en-US" sz="2400" b="1" u="sng" dirty="0"/>
              <a:t>Major Components of Continuous Integration process(Jenkins tool):</a:t>
            </a:r>
          </a:p>
        </p:txBody>
      </p:sp>
      <p:sp>
        <p:nvSpPr>
          <p:cNvPr id="3" name="Content Placeholder 2"/>
          <p:cNvSpPr>
            <a:spLocks noGrp="1"/>
          </p:cNvSpPr>
          <p:nvPr>
            <p:ph idx="1"/>
          </p:nvPr>
        </p:nvSpPr>
        <p:spPr>
          <a:xfrm>
            <a:off x="838200" y="1054100"/>
            <a:ext cx="10515600" cy="5122863"/>
          </a:xfrm>
        </p:spPr>
        <p:txBody>
          <a:bodyPr/>
          <a:lstStyle/>
          <a:p>
            <a:r>
              <a:rPr lang="en-US" dirty="0"/>
              <a:t>GIT repository</a:t>
            </a:r>
          </a:p>
          <a:p>
            <a:r>
              <a:rPr lang="en-US" dirty="0"/>
              <a:t>Jenkins master </a:t>
            </a:r>
          </a:p>
          <a:p>
            <a:r>
              <a:rPr lang="en-US" dirty="0"/>
              <a:t>Jenkins slave</a:t>
            </a:r>
          </a:p>
          <a:p>
            <a:r>
              <a:rPr lang="en-US" dirty="0"/>
              <a:t>TCP/IP for communication between the master and the slave</a:t>
            </a:r>
          </a:p>
          <a:p>
            <a:r>
              <a:rPr lang="en-US" dirty="0"/>
              <a:t>In Continuous Integration, whenever any change is committed to the repository it triggers continuous integration .Here every build requires different testing environment and so the slave helps in providing the desired testing environment to every build . It wouldn’t have been possible for the master alone to provide different testing environment to every build.</a:t>
            </a:r>
          </a:p>
          <a:p>
            <a:endParaRPr lang="en-US" dirty="0"/>
          </a:p>
        </p:txBody>
      </p:sp>
    </p:spTree>
    <p:extLst>
      <p:ext uri="{BB962C8B-B14F-4D97-AF65-F5344CB8AC3E}">
        <p14:creationId xmlns:p14="http://schemas.microsoft.com/office/powerpoint/2010/main" val="172814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7375"/>
          </a:xfrm>
        </p:spPr>
        <p:txBody>
          <a:bodyPr>
            <a:normAutofit/>
          </a:bodyPr>
          <a:lstStyle/>
          <a:p>
            <a:r>
              <a:rPr lang="en-US" sz="2400" b="1" u="sng" dirty="0"/>
              <a:t>Major Components of Continuous Delivery process:</a:t>
            </a:r>
            <a:endParaRPr lang="en-US" sz="2400" dirty="0"/>
          </a:p>
        </p:txBody>
      </p:sp>
      <p:sp>
        <p:nvSpPr>
          <p:cNvPr id="3" name="Content Placeholder 2"/>
          <p:cNvSpPr>
            <a:spLocks noGrp="1"/>
          </p:cNvSpPr>
          <p:nvPr>
            <p:ph idx="1"/>
          </p:nvPr>
        </p:nvSpPr>
        <p:spPr>
          <a:xfrm>
            <a:off x="838200" y="1054100"/>
            <a:ext cx="10515600" cy="5122863"/>
          </a:xfrm>
        </p:spPr>
        <p:txBody>
          <a:bodyPr>
            <a:normAutofit lnSpcReduction="10000"/>
          </a:bodyPr>
          <a:lstStyle/>
          <a:p>
            <a:r>
              <a:rPr lang="en-US" sz="2400" dirty="0"/>
              <a:t>The major components of continuous delivery are:</a:t>
            </a:r>
          </a:p>
          <a:p>
            <a:pPr marL="0" indent="0">
              <a:buNone/>
            </a:pPr>
            <a:r>
              <a:rPr lang="en-US" sz="2400" dirty="0"/>
              <a:t>Continuous Integration: Developers develop and integrate codes several times in a day. With Continuous Integration we build and test the newly developed codes before integrating  them into the existing ones so that the new code runs in the testing environment without any error. And even if any error is detected the developer can easily detect it .</a:t>
            </a:r>
          </a:p>
          <a:p>
            <a:pPr marL="0" indent="0">
              <a:buNone/>
            </a:pPr>
            <a:r>
              <a:rPr lang="en-US" sz="2400" dirty="0"/>
              <a:t>Continuous Testing: With the help of continuous testing we can help the clients achieve  a continuous ,productive and more efficient delivery cycle.</a:t>
            </a:r>
          </a:p>
          <a:p>
            <a:pPr marL="0" indent="0">
              <a:buNone/>
            </a:pPr>
            <a:r>
              <a:rPr lang="en-US" sz="2400" dirty="0"/>
              <a:t>Continuous management: It includes a number of steps. we identify the </a:t>
            </a:r>
            <a:r>
              <a:rPr lang="en-US" sz="2400" dirty="0" err="1"/>
              <a:t>the</a:t>
            </a:r>
            <a:r>
              <a:rPr lang="en-US" sz="2400" dirty="0"/>
              <a:t> attribute that define the aspects of the configuration item .Then we change the configuration item’s attributes and </a:t>
            </a:r>
            <a:r>
              <a:rPr lang="en-US" sz="2400" dirty="0" err="1"/>
              <a:t>rebaseline</a:t>
            </a:r>
            <a:r>
              <a:rPr lang="en-US" sz="2400" dirty="0"/>
              <a:t> them for future comparisons.</a:t>
            </a:r>
          </a:p>
          <a:p>
            <a:pPr marL="0" indent="0">
              <a:buNone/>
            </a:pPr>
            <a:r>
              <a:rPr lang="en-US" sz="2400" dirty="0"/>
              <a:t>Changes are then recorded and reported for every configuration item and then checked whether the all the requirements of the configuration items including the functional and performance attributes are met. </a:t>
            </a:r>
          </a:p>
        </p:txBody>
      </p:sp>
    </p:spTree>
    <p:extLst>
      <p:ext uri="{BB962C8B-B14F-4D97-AF65-F5344CB8AC3E}">
        <p14:creationId xmlns:p14="http://schemas.microsoft.com/office/powerpoint/2010/main" val="358876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b="1" u="sng" dirty="0"/>
              <a:t>Orchestration</a:t>
            </a:r>
            <a:r>
              <a:rPr lang="en-US" sz="2400" dirty="0"/>
              <a:t> vs </a:t>
            </a:r>
            <a:r>
              <a:rPr lang="en-US" sz="2400" b="1" u="sng" dirty="0"/>
              <a:t>Automation</a:t>
            </a:r>
          </a:p>
        </p:txBody>
      </p:sp>
      <p:sp>
        <p:nvSpPr>
          <p:cNvPr id="3" name="Content Placeholder 2"/>
          <p:cNvSpPr>
            <a:spLocks noGrp="1"/>
          </p:cNvSpPr>
          <p:nvPr>
            <p:ph idx="1"/>
          </p:nvPr>
        </p:nvSpPr>
        <p:spPr>
          <a:xfrm>
            <a:off x="838200" y="914400"/>
            <a:ext cx="10515600" cy="5262563"/>
          </a:xfrm>
        </p:spPr>
        <p:txBody>
          <a:bodyPr/>
          <a:lstStyle/>
          <a:p>
            <a:r>
              <a:rPr lang="en-US" dirty="0"/>
              <a:t>Orchestration describes the automated arrangement , coordination and management of  complex computer systems and services.</a:t>
            </a:r>
          </a:p>
          <a:p>
            <a:r>
              <a:rPr lang="en-US" dirty="0"/>
              <a:t>  Automation is basically used to reduce the operational workload and automating processes like configuration, troubleshooting </a:t>
            </a:r>
            <a:r>
              <a:rPr lang="en-US" dirty="0" err="1"/>
              <a:t>etc</a:t>
            </a:r>
            <a:r>
              <a:rPr lang="en-US" dirty="0"/>
              <a:t> within a system.</a:t>
            </a:r>
          </a:p>
          <a:p>
            <a:pPr marL="0" indent="0">
              <a:buNone/>
            </a:pPr>
            <a:r>
              <a:rPr lang="en-US" dirty="0"/>
              <a:t>Whereas orchestration is basically managing and coordinating multiple automation processes between systems and enhance the performance .</a:t>
            </a:r>
          </a:p>
        </p:txBody>
      </p:sp>
    </p:spTree>
    <p:extLst>
      <p:ext uri="{BB962C8B-B14F-4D97-AF65-F5344CB8AC3E}">
        <p14:creationId xmlns:p14="http://schemas.microsoft.com/office/powerpoint/2010/main" val="69721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5775"/>
          </a:xfrm>
        </p:spPr>
        <p:txBody>
          <a:bodyPr>
            <a:normAutofit/>
          </a:bodyPr>
          <a:lstStyle/>
          <a:p>
            <a:r>
              <a:rPr lang="en-US" sz="2400" b="1" dirty="0"/>
              <a:t>How is Devops different from Agile and waterfall model?</a:t>
            </a:r>
          </a:p>
        </p:txBody>
      </p:sp>
      <p:sp>
        <p:nvSpPr>
          <p:cNvPr id="3" name="Content Placeholder 2"/>
          <p:cNvSpPr>
            <a:spLocks noGrp="1"/>
          </p:cNvSpPr>
          <p:nvPr>
            <p:ph idx="1"/>
          </p:nvPr>
        </p:nvSpPr>
        <p:spPr>
          <a:xfrm>
            <a:off x="838200" y="977900"/>
            <a:ext cx="10515600" cy="5199063"/>
          </a:xfrm>
        </p:spPr>
        <p:txBody>
          <a:bodyPr/>
          <a:lstStyle/>
          <a:p>
            <a:r>
              <a:rPr lang="en-US" dirty="0"/>
              <a:t>In waterfall model , the requirements were first fixed according to the clients demand, and developments were made. But needs of the might change which the waterfall model was not able to met.</a:t>
            </a:r>
          </a:p>
          <a:p>
            <a:r>
              <a:rPr lang="en-US" dirty="0"/>
              <a:t>In agile model , the developments were made in several iterations and any changes required were made in the next iterations. Thus agile method was able to met the clients needs and demands.</a:t>
            </a:r>
          </a:p>
          <a:p>
            <a:r>
              <a:rPr lang="en-US" dirty="0"/>
              <a:t>To increase the productivity, we included Continuous integration and Continuous delivery in the Agile method to meet the clients demands faster without any </a:t>
            </a:r>
            <a:r>
              <a:rPr lang="en-US" dirty="0" err="1"/>
              <a:t>error.This</a:t>
            </a:r>
            <a:r>
              <a:rPr lang="en-US" dirty="0"/>
              <a:t> is the Devops platform. Devops helps in getting more releases within a very less time in comparison to the other models.</a:t>
            </a:r>
          </a:p>
        </p:txBody>
      </p:sp>
    </p:spTree>
    <p:extLst>
      <p:ext uri="{BB962C8B-B14F-4D97-AF65-F5344CB8AC3E}">
        <p14:creationId xmlns:p14="http://schemas.microsoft.com/office/powerpoint/2010/main" val="2952551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605</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Some popular tools used:</vt:lpstr>
      <vt:lpstr>Major Components of Continuous Integration process(Jenkins tool):</vt:lpstr>
      <vt:lpstr>Major Components of Continuous Delivery process:</vt:lpstr>
      <vt:lpstr>Orchestration vs Automation</vt:lpstr>
      <vt:lpstr>How is Devops different from Agile and waterfall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Roychowdhury, A. C.</dc:creator>
  <cp:lastModifiedBy>Roychowdhury, A. C.</cp:lastModifiedBy>
  <cp:revision>22</cp:revision>
  <dcterms:created xsi:type="dcterms:W3CDTF">2017-08-21T10:48:51Z</dcterms:created>
  <dcterms:modified xsi:type="dcterms:W3CDTF">2017-08-21T14:12:26Z</dcterms:modified>
</cp:coreProperties>
</file>