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5CB4F6-50F9-424D-A275-0F5DBC22FA16}">
  <a:tblStyle styleId="{595CB4F6-50F9-424D-A275-0F5DBC22FA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eb6891e2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eb6891e2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f1959d20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f1959d2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f1959d20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f1959d20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1959d20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1959d20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1959d20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f1959d2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f1959d20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f1959d20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anindya-saha/Machine-Learning-with-Python/blob/master/squeezing-out-perfomance-from-your-tensorflow-dl-Networks/Squeezing_out_perfomance_from_your_Tensorflow_DL_Networks.ipynb" TargetMode="External"/><Relationship Id="rId4" Type="http://schemas.openxmlformats.org/officeDocument/2006/relationships/hyperlink" Target="https://nbviewer.jupyter.org/github/anindya-saha/Machine-Learning-with-Python/blob/master/squeezing-out-perfomance-from-your-tensorflow-dl-Networks/Squeezing_out_perfomance_from_your_Tensorflow_DL_Networks.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3650" y="1717950"/>
            <a:ext cx="8222100" cy="3876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2700"/>
              <a:t>Exploring Data Loading and Augmentation Strategies</a:t>
            </a:r>
            <a:endParaRPr sz="2700"/>
          </a:p>
        </p:txBody>
      </p:sp>
      <p:sp>
        <p:nvSpPr>
          <p:cNvPr id="86" name="Google Shape;86;p13"/>
          <p:cNvSpPr txBox="1"/>
          <p:nvPr>
            <p:ph idx="1" type="subTitle"/>
          </p:nvPr>
        </p:nvSpPr>
        <p:spPr>
          <a:xfrm>
            <a:off x="460950" y="4051000"/>
            <a:ext cx="8222100" cy="76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Anindya Saha</a:t>
            </a:r>
            <a:endParaRPr sz="1400"/>
          </a:p>
          <a:p>
            <a:pPr indent="0" lvl="0" marL="0" rtl="0" algn="l">
              <a:spcBef>
                <a:spcPts val="0"/>
              </a:spcBef>
              <a:spcAft>
                <a:spcPts val="0"/>
              </a:spcAft>
              <a:buNone/>
            </a:pPr>
            <a:r>
              <a:rPr lang="en" sz="1400"/>
              <a:t>Machine Learning Platform Engineer @ Lyft Inc</a:t>
            </a:r>
            <a:endParaRPr sz="1400"/>
          </a:p>
          <a:p>
            <a:pPr indent="0" lvl="0" marL="0" rtl="0" algn="l">
              <a:spcBef>
                <a:spcPts val="0"/>
              </a:spcBef>
              <a:spcAft>
                <a:spcPts val="0"/>
              </a:spcAft>
              <a:buNone/>
            </a:pPr>
            <a:r>
              <a:rPr lang="en" sz="1400"/>
              <a:t>mail.anindya@gmail.com</a:t>
            </a:r>
            <a:endParaRPr sz="1400"/>
          </a:p>
        </p:txBody>
      </p:sp>
      <p:sp>
        <p:nvSpPr>
          <p:cNvPr id="87" name="Google Shape;87;p13"/>
          <p:cNvSpPr txBox="1"/>
          <p:nvPr>
            <p:ph type="ctrTitle"/>
          </p:nvPr>
        </p:nvSpPr>
        <p:spPr>
          <a:xfrm>
            <a:off x="2427850" y="2172825"/>
            <a:ext cx="4553700" cy="3006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2000"/>
              <a:t>For Tensorflow Deep Learning Models</a:t>
            </a:r>
            <a:endParaRPr sz="2000"/>
          </a:p>
        </p:txBody>
      </p:sp>
      <p:sp>
        <p:nvSpPr>
          <p:cNvPr id="88" name="Google Shape;88;p13"/>
          <p:cNvSpPr txBox="1"/>
          <p:nvPr>
            <p:ph idx="1" type="subTitle"/>
          </p:nvPr>
        </p:nvSpPr>
        <p:spPr>
          <a:xfrm>
            <a:off x="2041000" y="2640700"/>
            <a:ext cx="5327400" cy="4395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000"/>
              <a:t>Illuminate-AI Meetup 2021 Lightning Talks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337096" lvl="0" marL="457200" rtl="0" algn="l">
              <a:spcBef>
                <a:spcPts val="0"/>
              </a:spcBef>
              <a:spcAft>
                <a:spcPts val="0"/>
              </a:spcAft>
              <a:buSzPct val="100000"/>
              <a:buChar char="●"/>
            </a:pPr>
            <a:r>
              <a:rPr lang="en" sz="2733"/>
              <a:t>Performance</a:t>
            </a:r>
            <a:r>
              <a:rPr lang="en" sz="2733"/>
              <a:t> Optimization (Speeding Up Training)</a:t>
            </a:r>
            <a:endParaRPr sz="2733"/>
          </a:p>
          <a:p>
            <a:pPr indent="-337096" lvl="0" marL="457200" rtl="0" algn="l">
              <a:spcBef>
                <a:spcPts val="0"/>
              </a:spcBef>
              <a:spcAft>
                <a:spcPts val="0"/>
              </a:spcAft>
              <a:buSzPct val="100000"/>
              <a:buChar char="●"/>
            </a:pPr>
            <a:r>
              <a:rPr lang="en" sz="2733"/>
              <a:t>Exploring Image Loading Strategies</a:t>
            </a:r>
            <a:endParaRPr sz="2733"/>
          </a:p>
          <a:p>
            <a:pPr indent="-313988" lvl="1" marL="914400" rtl="0" algn="l">
              <a:spcBef>
                <a:spcPts val="0"/>
              </a:spcBef>
              <a:spcAft>
                <a:spcPts val="0"/>
              </a:spcAft>
              <a:buSzPct val="100000"/>
              <a:buChar char="○"/>
            </a:pPr>
            <a:r>
              <a:rPr lang="en" sz="2151"/>
              <a:t>Keras ImageDataGenerator</a:t>
            </a:r>
            <a:endParaRPr sz="2151"/>
          </a:p>
          <a:p>
            <a:pPr indent="-313988" lvl="1" marL="914400" rtl="0" algn="l">
              <a:spcBef>
                <a:spcPts val="0"/>
              </a:spcBef>
              <a:spcAft>
                <a:spcPts val="0"/>
              </a:spcAft>
              <a:buSzPct val="100000"/>
              <a:buChar char="○"/>
            </a:pPr>
            <a:r>
              <a:rPr lang="en" sz="2151"/>
              <a:t>Parallelized Keras ImageDataGenerator</a:t>
            </a:r>
            <a:endParaRPr sz="2151"/>
          </a:p>
          <a:p>
            <a:pPr indent="-313988" lvl="1" marL="914400" rtl="0" algn="l">
              <a:spcBef>
                <a:spcPts val="0"/>
              </a:spcBef>
              <a:spcAft>
                <a:spcPts val="0"/>
              </a:spcAft>
              <a:buSzPct val="100000"/>
              <a:buChar char="○"/>
            </a:pPr>
            <a:r>
              <a:rPr lang="en" sz="2151"/>
              <a:t>Using tf.data.DataSet from Pandas DF</a:t>
            </a:r>
            <a:endParaRPr sz="2151"/>
          </a:p>
          <a:p>
            <a:pPr indent="-313988" lvl="1" marL="914400" rtl="0" algn="l">
              <a:spcBef>
                <a:spcPts val="0"/>
              </a:spcBef>
              <a:spcAft>
                <a:spcPts val="0"/>
              </a:spcAft>
              <a:buSzPct val="100000"/>
              <a:buChar char="○"/>
            </a:pPr>
            <a:r>
              <a:rPr lang="en" sz="2151"/>
              <a:t>Creating tf.data.DataSet from TFRecord</a:t>
            </a:r>
            <a:endParaRPr sz="2151"/>
          </a:p>
          <a:p>
            <a:pPr indent="-337096" lvl="0" marL="457200" rtl="0" algn="l">
              <a:spcBef>
                <a:spcPts val="0"/>
              </a:spcBef>
              <a:spcAft>
                <a:spcPts val="0"/>
              </a:spcAft>
              <a:buSzPct val="100000"/>
              <a:buChar char="●"/>
            </a:pPr>
            <a:r>
              <a:rPr lang="en" sz="2733"/>
              <a:t>Exploring Image Augmentation Strategies</a:t>
            </a:r>
            <a:endParaRPr sz="2733"/>
          </a:p>
          <a:p>
            <a:pPr indent="-313988" lvl="1" marL="914400" rtl="0" algn="l">
              <a:spcBef>
                <a:spcPts val="0"/>
              </a:spcBef>
              <a:spcAft>
                <a:spcPts val="0"/>
              </a:spcAft>
              <a:buSzPct val="100000"/>
              <a:buChar char="○"/>
            </a:pPr>
            <a:r>
              <a:rPr lang="en" sz="2151"/>
              <a:t>Keras ImageDataGenerator with Augmentation</a:t>
            </a:r>
            <a:endParaRPr sz="2151"/>
          </a:p>
          <a:p>
            <a:pPr indent="-313988" lvl="1" marL="914400" rtl="0" algn="l">
              <a:spcBef>
                <a:spcPts val="0"/>
              </a:spcBef>
              <a:spcAft>
                <a:spcPts val="0"/>
              </a:spcAft>
              <a:buSzPct val="100000"/>
              <a:buChar char="○"/>
            </a:pPr>
            <a:r>
              <a:rPr lang="en" sz="2151"/>
              <a:t>Image Augmentation pushed to Model Layers</a:t>
            </a:r>
            <a:endParaRPr sz="2151"/>
          </a:p>
          <a:p>
            <a:pPr indent="-313988" lvl="1" marL="914400" rtl="0" algn="l">
              <a:spcBef>
                <a:spcPts val="0"/>
              </a:spcBef>
              <a:spcAft>
                <a:spcPts val="0"/>
              </a:spcAft>
              <a:buSzPct val="100000"/>
              <a:buChar char="○"/>
            </a:pPr>
            <a:r>
              <a:rPr lang="en" sz="2151"/>
              <a:t>Image Augmentation in TFRecord via Pre-processing functions</a:t>
            </a:r>
            <a:endParaRPr sz="2151"/>
          </a:p>
          <a:p>
            <a:pPr indent="-313988" lvl="0" marL="457200" rtl="0" algn="l">
              <a:spcBef>
                <a:spcPts val="0"/>
              </a:spcBef>
              <a:spcAft>
                <a:spcPts val="0"/>
              </a:spcAft>
              <a:buSzPct val="100000"/>
              <a:buChar char="●"/>
            </a:pPr>
            <a:r>
              <a:rPr lang="en" sz="2151"/>
              <a:t>Live Q&amp;A</a:t>
            </a:r>
            <a:endParaRPr sz="215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44400"/>
            <a:ext cx="8184300" cy="469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600"/>
              <a:t>Use Cases: Data Loading Benchmark Results</a:t>
            </a:r>
            <a:endParaRPr sz="2600"/>
          </a:p>
        </p:txBody>
      </p:sp>
      <p:graphicFrame>
        <p:nvGraphicFramePr>
          <p:cNvPr id="100" name="Google Shape;100;p15"/>
          <p:cNvGraphicFramePr/>
          <p:nvPr/>
        </p:nvGraphicFramePr>
        <p:xfrm>
          <a:off x="311700" y="714200"/>
          <a:ext cx="3000000" cy="3000000"/>
        </p:xfrm>
        <a:graphic>
          <a:graphicData uri="http://schemas.openxmlformats.org/drawingml/2006/table">
            <a:tbl>
              <a:tblPr>
                <a:noFill/>
                <a:tableStyleId>{595CB4F6-50F9-424D-A275-0F5DBC22FA16}</a:tableStyleId>
              </a:tblPr>
              <a:tblGrid>
                <a:gridCol w="1636850"/>
                <a:gridCol w="642800"/>
                <a:gridCol w="1278975"/>
                <a:gridCol w="911200"/>
                <a:gridCol w="3714425"/>
              </a:tblGrid>
              <a:tr h="453325">
                <a:tc>
                  <a:txBody>
                    <a:bodyPr/>
                    <a:lstStyle/>
                    <a:p>
                      <a:pPr indent="0" lvl="0" marL="0" rtl="0" algn="l">
                        <a:spcBef>
                          <a:spcPts val="0"/>
                        </a:spcBef>
                        <a:spcAft>
                          <a:spcPts val="0"/>
                        </a:spcAft>
                        <a:buNone/>
                      </a:pPr>
                      <a:r>
                        <a:rPr b="1" lang="en" sz="900">
                          <a:highlight>
                            <a:srgbClr val="FFFFFF"/>
                          </a:highlight>
                        </a:rPr>
                        <a:t>Dataset Generator</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GPUs</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Time / Epoch</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Total Time</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Learning</a:t>
                      </a:r>
                      <a:endParaRPr sz="900"/>
                    </a:p>
                  </a:txBody>
                  <a:tcPr marT="91425" marB="91425" marR="91425" marL="91425"/>
                </a:tc>
              </a:tr>
              <a:tr h="792875">
                <a:tc>
                  <a:txBody>
                    <a:bodyPr/>
                    <a:lstStyle/>
                    <a:p>
                      <a:pPr indent="0" lvl="0" marL="0" rtl="0" algn="l">
                        <a:spcBef>
                          <a:spcPts val="0"/>
                        </a:spcBef>
                        <a:spcAft>
                          <a:spcPts val="0"/>
                        </a:spcAft>
                        <a:buNone/>
                      </a:pPr>
                      <a:r>
                        <a:rPr lang="en" sz="900">
                          <a:highlight>
                            <a:srgbClr val="FFFFFF"/>
                          </a:highlight>
                        </a:rPr>
                        <a:t>Keras ImageDataGenerator - No Image Augmentation</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t>253s for 1st epoch; ~80s/epoch afterwards; 620ms/step;</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Overall 17min; 10/10 epochs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1st try. Baseline Performance. Keras ImageDataGenerator can be a bottleneck because it is a CPU bound job and by default it uses only 1 worker to generate those images.</a:t>
                      </a:r>
                      <a:endParaRPr sz="900"/>
                    </a:p>
                  </a:txBody>
                  <a:tcPr marT="91425" marB="91425" marR="91425" marL="91425"/>
                </a:tc>
              </a:tr>
              <a:tr h="904575">
                <a:tc>
                  <a:txBody>
                    <a:bodyPr/>
                    <a:lstStyle/>
                    <a:p>
                      <a:pPr indent="0" lvl="0" marL="0" rtl="0" algn="l">
                        <a:spcBef>
                          <a:spcPts val="0"/>
                        </a:spcBef>
                        <a:spcAft>
                          <a:spcPts val="0"/>
                        </a:spcAft>
                        <a:buNone/>
                      </a:pPr>
                      <a:r>
                        <a:rPr lang="en" sz="900">
                          <a:highlight>
                            <a:srgbClr val="FFFFFF"/>
                          </a:highlight>
                        </a:rPr>
                        <a:t>Keras ImageDataGenerator with multi workers and increased queue size - No Image Augmentation</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212s for 1st epoch; 60s/epoch afterwards; 448ms/step;</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Overall 13min; 10/10 epochs</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Using larger queue size definitely helped to bring down the overall training time a bit. We cannot really use multi workers with </a:t>
                      </a:r>
                      <a:r>
                        <a:rPr lang="en" sz="900">
                          <a:highlight>
                            <a:srgbClr val="EFF0F1"/>
                          </a:highlight>
                        </a:rPr>
                        <a:t>flow_from_dataframe</a:t>
                      </a:r>
                      <a:r>
                        <a:rPr lang="en" sz="900">
                          <a:highlight>
                            <a:srgbClr val="FFFFFF"/>
                          </a:highlight>
                        </a:rPr>
                        <a:t> of Keras ImageDataGenerator with Tensorflow. The idea was to engage the CPUs in fetching and augmenting images while the GPUs remain busy training the model.</a:t>
                      </a:r>
                      <a:endParaRPr sz="900"/>
                    </a:p>
                  </a:txBody>
                  <a:tcPr marT="91425" marB="91425" marR="91425" marL="91425"/>
                </a:tc>
              </a:tr>
              <a:tr h="731500">
                <a:tc>
                  <a:txBody>
                    <a:bodyPr/>
                    <a:lstStyle/>
                    <a:p>
                      <a:pPr indent="0" lvl="0" marL="0" rtl="0" algn="l">
                        <a:spcBef>
                          <a:spcPts val="0"/>
                        </a:spcBef>
                        <a:spcAft>
                          <a:spcPts val="0"/>
                        </a:spcAft>
                        <a:buNone/>
                      </a:pPr>
                      <a:r>
                        <a:rPr lang="en" sz="900">
                          <a:highlight>
                            <a:srgbClr val="FFFFFF"/>
                          </a:highlight>
                        </a:rPr>
                        <a:t>TF Dataset - No Image Augmentation</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218s for 1st epoch; 56s/epoch later.</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Overall 12 mins; 10/10 epochs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Performance is further improved with </a:t>
                      </a:r>
                      <a:r>
                        <a:rPr lang="en" sz="900">
                          <a:highlight>
                            <a:srgbClr val="EFF0F1"/>
                          </a:highlight>
                        </a:rPr>
                        <a:t>tf.dataset</a:t>
                      </a:r>
                      <a:r>
                        <a:rPr lang="en" sz="900">
                          <a:highlight>
                            <a:srgbClr val="F5F5F5"/>
                          </a:highlight>
                        </a:rPr>
                        <a:t> but not significantly from Keras Image Datagenerator. I think the solution is overfitting as evident from the Loss &amp; Accuracy plots. Most likely due to lack of augmentation techniques.</a:t>
                      </a:r>
                      <a:endParaRPr sz="900"/>
                    </a:p>
                  </a:txBody>
                  <a:tcPr marT="91425" marB="91425" marR="91425" marL="91425"/>
                </a:tc>
              </a:tr>
              <a:tr h="598375">
                <a:tc>
                  <a:txBody>
                    <a:bodyPr/>
                    <a:lstStyle/>
                    <a:p>
                      <a:pPr indent="0" lvl="0" marL="0" rtl="0" algn="l">
                        <a:spcBef>
                          <a:spcPts val="0"/>
                        </a:spcBef>
                        <a:spcAft>
                          <a:spcPts val="0"/>
                        </a:spcAft>
                        <a:buNone/>
                      </a:pPr>
                      <a:r>
                        <a:rPr lang="en" sz="900">
                          <a:highlight>
                            <a:srgbClr val="FFFFFF"/>
                          </a:highlight>
                        </a:rPr>
                        <a:t>TFRecord - No Image Augmentation</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227s for 1st epoch; 60s/epoch later.</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Overall 13 mins; 10/10 epochs</a:t>
                      </a:r>
                      <a:endParaRPr sz="900"/>
                    </a:p>
                  </a:txBody>
                  <a:tcPr marT="91425" marB="91425" marR="91425" marL="91425"/>
                </a:tc>
                <a:tc>
                  <a:txBody>
                    <a:bodyPr/>
                    <a:lstStyle/>
                    <a:p>
                      <a:pPr indent="0" lvl="0" marL="0" rtl="0" algn="l">
                        <a:spcBef>
                          <a:spcPts val="0"/>
                        </a:spcBef>
                        <a:spcAft>
                          <a:spcPts val="0"/>
                        </a:spcAft>
                        <a:buNone/>
                      </a:pPr>
                      <a:r>
                        <a:rPr lang="en" sz="900"/>
                        <a:t>Performance did not improve over </a:t>
                      </a:r>
                      <a:r>
                        <a:rPr lang="en" sz="900">
                          <a:highlight>
                            <a:srgbClr val="EFF0F1"/>
                          </a:highlight>
                        </a:rPr>
                        <a:t>tf.dataset</a:t>
                      </a:r>
                      <a:r>
                        <a:rPr lang="en" sz="900"/>
                        <a:t> approach.</a:t>
                      </a:r>
                      <a:endParaRPr sz="9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244400"/>
            <a:ext cx="8184300" cy="469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600"/>
              <a:t>Use Cases: Image Augmentation Benchmark Results</a:t>
            </a:r>
            <a:endParaRPr sz="2600"/>
          </a:p>
        </p:txBody>
      </p:sp>
      <p:graphicFrame>
        <p:nvGraphicFramePr>
          <p:cNvPr id="106" name="Google Shape;106;p16"/>
          <p:cNvGraphicFramePr/>
          <p:nvPr/>
        </p:nvGraphicFramePr>
        <p:xfrm>
          <a:off x="311700" y="714200"/>
          <a:ext cx="3000000" cy="3000000"/>
        </p:xfrm>
        <a:graphic>
          <a:graphicData uri="http://schemas.openxmlformats.org/drawingml/2006/table">
            <a:tbl>
              <a:tblPr>
                <a:noFill/>
                <a:tableStyleId>{595CB4F6-50F9-424D-A275-0F5DBC22FA16}</a:tableStyleId>
              </a:tblPr>
              <a:tblGrid>
                <a:gridCol w="1636850"/>
                <a:gridCol w="642800"/>
                <a:gridCol w="1278975"/>
                <a:gridCol w="911200"/>
                <a:gridCol w="3714425"/>
              </a:tblGrid>
              <a:tr h="453325">
                <a:tc>
                  <a:txBody>
                    <a:bodyPr/>
                    <a:lstStyle/>
                    <a:p>
                      <a:pPr indent="0" lvl="0" marL="0" rtl="0" algn="l">
                        <a:spcBef>
                          <a:spcPts val="0"/>
                        </a:spcBef>
                        <a:spcAft>
                          <a:spcPts val="0"/>
                        </a:spcAft>
                        <a:buNone/>
                      </a:pPr>
                      <a:r>
                        <a:rPr b="1" lang="en" sz="900">
                          <a:highlight>
                            <a:srgbClr val="FFFFFF"/>
                          </a:highlight>
                        </a:rPr>
                        <a:t>Dataset Generator</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GPUs</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Time / Epoch</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Total Time</a:t>
                      </a:r>
                      <a:endParaRPr sz="900"/>
                    </a:p>
                  </a:txBody>
                  <a:tcPr marT="91425" marB="91425" marR="91425" marL="91425"/>
                </a:tc>
                <a:tc>
                  <a:txBody>
                    <a:bodyPr/>
                    <a:lstStyle/>
                    <a:p>
                      <a:pPr indent="0" lvl="0" marL="0" rtl="0" algn="l">
                        <a:spcBef>
                          <a:spcPts val="0"/>
                        </a:spcBef>
                        <a:spcAft>
                          <a:spcPts val="0"/>
                        </a:spcAft>
                        <a:buNone/>
                      </a:pPr>
                      <a:r>
                        <a:rPr b="1" lang="en" sz="900">
                          <a:highlight>
                            <a:srgbClr val="FFFFFF"/>
                          </a:highlight>
                        </a:rPr>
                        <a:t>Learning</a:t>
                      </a:r>
                      <a:endParaRPr sz="900"/>
                    </a:p>
                  </a:txBody>
                  <a:tcPr marT="91425" marB="91425" marR="91425" marL="91425"/>
                </a:tc>
              </a:tr>
              <a:tr h="979150">
                <a:tc>
                  <a:txBody>
                    <a:bodyPr/>
                    <a:lstStyle/>
                    <a:p>
                      <a:pPr indent="0" lvl="0" marL="0" rtl="0" algn="l">
                        <a:spcBef>
                          <a:spcPts val="0"/>
                        </a:spcBef>
                        <a:spcAft>
                          <a:spcPts val="0"/>
                        </a:spcAft>
                        <a:buNone/>
                      </a:pPr>
                      <a:r>
                        <a:rPr lang="en" sz="900">
                          <a:highlight>
                            <a:srgbClr val="F5F5F5"/>
                          </a:highlight>
                        </a:rPr>
                        <a:t>Keras ImageDataGenerator - With Image Augmentation</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316s for 1st epoch; ~148s/epoch afterwards; 1s/step;</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Overall 28min; 10/10 epochs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Overall time is almost double the time needed without any augmentation (Use Case 1). This is expected as the CPUs would be spending more cycles in augmenting the data and will be a source of bottleneck while the GPUs are sitting idle.</a:t>
                      </a:r>
                      <a:endParaRPr sz="900"/>
                    </a:p>
                  </a:txBody>
                  <a:tcPr marT="91425" marB="91425" marR="91425" marL="91425"/>
                </a:tc>
              </a:tr>
              <a:tr h="731500">
                <a:tc>
                  <a:txBody>
                    <a:bodyPr/>
                    <a:lstStyle/>
                    <a:p>
                      <a:pPr indent="0" lvl="0" marL="0" rtl="0" algn="l">
                        <a:spcBef>
                          <a:spcPts val="0"/>
                        </a:spcBef>
                        <a:spcAft>
                          <a:spcPts val="0"/>
                        </a:spcAft>
                        <a:buNone/>
                      </a:pPr>
                      <a:r>
                        <a:rPr lang="en" sz="900">
                          <a:highlight>
                            <a:srgbClr val="F5F5F5"/>
                          </a:highlight>
                        </a:rPr>
                        <a:t>Keras ImageDataGenerator - But Image Augmentation pushed to Model</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239s for 1st epoch; ~72s/epoch afterwards; 546ms/step;</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Overall 16min; 10/10 epochs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By pushing the augmentation the overall time is almost 1/2 of just using Keras ImageDataGenerator. Clearly, GPUs have been leveraged well.</a:t>
                      </a:r>
                      <a:endParaRPr sz="900"/>
                    </a:p>
                  </a:txBody>
                  <a:tcPr marT="91425" marB="91425" marR="91425" marL="91425"/>
                </a:tc>
              </a:tr>
              <a:tr h="598375">
                <a:tc>
                  <a:txBody>
                    <a:bodyPr/>
                    <a:lstStyle/>
                    <a:p>
                      <a:pPr indent="0" lvl="0" marL="0" rtl="0" algn="l">
                        <a:spcBef>
                          <a:spcPts val="0"/>
                        </a:spcBef>
                        <a:spcAft>
                          <a:spcPts val="0"/>
                        </a:spcAft>
                        <a:buNone/>
                      </a:pPr>
                      <a:r>
                        <a:rPr lang="en" sz="900">
                          <a:highlight>
                            <a:srgbClr val="FFFFFF"/>
                          </a:highlight>
                        </a:rPr>
                        <a:t>TFRecord - With Image Augmentation pre-processing functions</a:t>
                      </a:r>
                      <a:endParaRPr sz="900"/>
                    </a:p>
                  </a:txBody>
                  <a:tcPr marT="91425" marB="91425" marR="91425" marL="91425"/>
                </a:tc>
                <a:tc>
                  <a:txBody>
                    <a:bodyPr/>
                    <a:lstStyle/>
                    <a:p>
                      <a:pPr indent="0" lvl="0" marL="0" rtl="0" algn="l">
                        <a:spcBef>
                          <a:spcPts val="0"/>
                        </a:spcBef>
                        <a:spcAft>
                          <a:spcPts val="0"/>
                        </a:spcAft>
                        <a:buNone/>
                      </a:pPr>
                      <a:r>
                        <a:rPr lang="en" sz="900">
                          <a:highlight>
                            <a:srgbClr val="F5F5F5"/>
                          </a:highlight>
                        </a:rPr>
                        <a:t>4 GPUs</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230s for 1st epoch; 56s/epoch later.</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N/A; 6/10 epochs</a:t>
                      </a:r>
                      <a:endParaRPr sz="900"/>
                    </a:p>
                  </a:txBody>
                  <a:tcPr marT="91425" marB="91425" marR="91425" marL="91425"/>
                </a:tc>
                <a:tc>
                  <a:txBody>
                    <a:bodyPr/>
                    <a:lstStyle/>
                    <a:p>
                      <a:pPr indent="0" lvl="0" marL="0" rtl="0" algn="l">
                        <a:spcBef>
                          <a:spcPts val="0"/>
                        </a:spcBef>
                        <a:spcAft>
                          <a:spcPts val="0"/>
                        </a:spcAft>
                        <a:buNone/>
                      </a:pPr>
                      <a:r>
                        <a:rPr lang="en" sz="900">
                          <a:highlight>
                            <a:srgbClr val="FFFFFF"/>
                          </a:highlight>
                        </a:rPr>
                        <a:t>Performance is comparable to pushing the augmentation to GPU but much better than vanilla Keras ImageDataGenerator with augmentation. Training early stopped with 6 epochs.</a:t>
                      </a:r>
                      <a:endParaRPr sz="9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244400"/>
            <a:ext cx="8184300" cy="469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600"/>
              <a:t>Conclusion</a:t>
            </a:r>
            <a:endParaRPr sz="2600"/>
          </a:p>
        </p:txBody>
      </p:sp>
      <p:sp>
        <p:nvSpPr>
          <p:cNvPr id="112" name="Google Shape;112;p17"/>
          <p:cNvSpPr txBox="1"/>
          <p:nvPr/>
        </p:nvSpPr>
        <p:spPr>
          <a:xfrm>
            <a:off x="311700" y="898975"/>
            <a:ext cx="72261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highlight>
                  <a:srgbClr val="FFFFFF"/>
                </a:highlight>
                <a:latin typeface="Roboto"/>
                <a:ea typeface="Roboto"/>
                <a:cs typeface="Roboto"/>
                <a:sym typeface="Roboto"/>
              </a:rPr>
              <a:t>Switching to </a:t>
            </a:r>
            <a:r>
              <a:rPr lang="en" sz="1700">
                <a:highlight>
                  <a:srgbClr val="EFF0F1"/>
                </a:highlight>
                <a:latin typeface="Roboto"/>
                <a:ea typeface="Roboto"/>
                <a:cs typeface="Roboto"/>
                <a:sym typeface="Roboto"/>
              </a:rPr>
              <a:t>tf.data</a:t>
            </a:r>
            <a:r>
              <a:rPr lang="en" sz="1700">
                <a:highlight>
                  <a:srgbClr val="FFFFFF"/>
                </a:highlight>
                <a:latin typeface="Roboto"/>
                <a:ea typeface="Roboto"/>
                <a:cs typeface="Roboto"/>
                <a:sym typeface="Roboto"/>
              </a:rPr>
              <a:t> API will provide perceivable </a:t>
            </a:r>
            <a:r>
              <a:rPr lang="en" sz="1700">
                <a:highlight>
                  <a:srgbClr val="FFFFFF"/>
                </a:highlight>
                <a:latin typeface="Roboto"/>
                <a:ea typeface="Roboto"/>
                <a:cs typeface="Roboto"/>
                <a:sym typeface="Roboto"/>
              </a:rPr>
              <a:t>performance</a:t>
            </a:r>
            <a:r>
              <a:rPr lang="en" sz="1700">
                <a:highlight>
                  <a:srgbClr val="FFFFFF"/>
                </a:highlight>
                <a:latin typeface="Roboto"/>
                <a:ea typeface="Roboto"/>
                <a:cs typeface="Roboto"/>
                <a:sym typeface="Roboto"/>
              </a:rPr>
              <a:t> boost over Keras Image Data Generators if you are using data augmentation. </a:t>
            </a:r>
            <a:endParaRPr sz="1700">
              <a:highlight>
                <a:srgbClr val="FFFFFF"/>
              </a:highlight>
              <a:latin typeface="Roboto"/>
              <a:ea typeface="Roboto"/>
              <a:cs typeface="Roboto"/>
              <a:sym typeface="Roboto"/>
            </a:endParaRPr>
          </a:p>
          <a:p>
            <a:pPr indent="0" lvl="0" marL="457200" rtl="0" algn="l">
              <a:spcBef>
                <a:spcPts val="0"/>
              </a:spcBef>
              <a:spcAft>
                <a:spcPts val="0"/>
              </a:spcAft>
              <a:buNone/>
            </a:pPr>
            <a:r>
              <a:t/>
            </a:r>
            <a:endParaRPr sz="1700">
              <a:highlight>
                <a:srgbClr val="FFFFFF"/>
              </a:highlight>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highlight>
                  <a:srgbClr val="FFFFFF"/>
                </a:highlight>
                <a:latin typeface="Roboto"/>
                <a:ea typeface="Roboto"/>
                <a:cs typeface="Roboto"/>
                <a:sym typeface="Roboto"/>
              </a:rPr>
              <a:t>If you do not have significant pre-processing logic then you would not gain much. </a:t>
            </a:r>
            <a:endParaRPr sz="1700">
              <a:highlight>
                <a:srgbClr val="FFFFFF"/>
              </a:highlight>
              <a:latin typeface="Roboto"/>
              <a:ea typeface="Roboto"/>
              <a:cs typeface="Roboto"/>
              <a:sym typeface="Roboto"/>
            </a:endParaRPr>
          </a:p>
          <a:p>
            <a:pPr indent="0" lvl="0" marL="457200" rtl="0" algn="l">
              <a:spcBef>
                <a:spcPts val="0"/>
              </a:spcBef>
              <a:spcAft>
                <a:spcPts val="0"/>
              </a:spcAft>
              <a:buNone/>
            </a:pPr>
            <a:r>
              <a:t/>
            </a:r>
            <a:endParaRPr sz="1700">
              <a:highlight>
                <a:srgbClr val="FFFFFF"/>
              </a:highlight>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highlight>
                  <a:srgbClr val="FFFFFF"/>
                </a:highlight>
                <a:latin typeface="Roboto"/>
                <a:ea typeface="Roboto"/>
                <a:cs typeface="Roboto"/>
                <a:sym typeface="Roboto"/>
              </a:rPr>
              <a:t>Switch to TF dataset APIs due to their fast processing. </a:t>
            </a:r>
            <a:endParaRPr sz="1700">
              <a:highlight>
                <a:srgbClr val="FFFFFF"/>
              </a:highlight>
              <a:latin typeface="Roboto"/>
              <a:ea typeface="Roboto"/>
              <a:cs typeface="Roboto"/>
              <a:sym typeface="Roboto"/>
            </a:endParaRPr>
          </a:p>
          <a:p>
            <a:pPr indent="0" lvl="0" marL="457200" rtl="0" algn="l">
              <a:spcBef>
                <a:spcPts val="0"/>
              </a:spcBef>
              <a:spcAft>
                <a:spcPts val="0"/>
              </a:spcAft>
              <a:buNone/>
            </a:pPr>
            <a:r>
              <a:t/>
            </a:r>
            <a:endParaRPr sz="1700">
              <a:highlight>
                <a:srgbClr val="FFFFFF"/>
              </a:highlight>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highlight>
                  <a:srgbClr val="FFFFFF"/>
                </a:highlight>
                <a:latin typeface="Roboto"/>
                <a:ea typeface="Roboto"/>
                <a:cs typeface="Roboto"/>
                <a:sym typeface="Roboto"/>
              </a:rPr>
              <a:t>However, setting up exact 1:1 data augmentation between Keras Image DataGenerator and TF Dataset can be a bit tricky though since you may not have exact equivalence of some transformation such as zoom etc.</a:t>
            </a:r>
            <a:endParaRPr sz="1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244400"/>
            <a:ext cx="8520600" cy="469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sz="2600"/>
              <a:t>Use Cases: Class Diagram</a:t>
            </a:r>
            <a:endParaRPr sz="2600"/>
          </a:p>
        </p:txBody>
      </p:sp>
      <p:sp>
        <p:nvSpPr>
          <p:cNvPr id="118" name="Google Shape;118;p18"/>
          <p:cNvSpPr txBox="1"/>
          <p:nvPr/>
        </p:nvSpPr>
        <p:spPr>
          <a:xfrm>
            <a:off x="6157700" y="818325"/>
            <a:ext cx="273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Roboto"/>
                <a:ea typeface="Roboto"/>
                <a:cs typeface="Roboto"/>
                <a:sym typeface="Roboto"/>
              </a:rPr>
              <a:t>These are the following classes we will be using to cover the use cases. </a:t>
            </a:r>
            <a:br>
              <a:rPr lang="en">
                <a:highlight>
                  <a:srgbClr val="FFFFFF"/>
                </a:highlight>
                <a:latin typeface="Roboto"/>
                <a:ea typeface="Roboto"/>
                <a:cs typeface="Roboto"/>
                <a:sym typeface="Roboto"/>
              </a:rPr>
            </a:br>
            <a:br>
              <a:rPr lang="en">
                <a:highlight>
                  <a:srgbClr val="FFFFFF"/>
                </a:highlight>
                <a:latin typeface="Roboto"/>
                <a:ea typeface="Roboto"/>
                <a:cs typeface="Roboto"/>
                <a:sym typeface="Roboto"/>
              </a:rPr>
            </a:br>
            <a:r>
              <a:rPr lang="en">
                <a:highlight>
                  <a:srgbClr val="FFFFFF"/>
                </a:highlight>
                <a:latin typeface="Roboto"/>
                <a:ea typeface="Roboto"/>
                <a:cs typeface="Roboto"/>
                <a:sym typeface="Roboto"/>
              </a:rPr>
              <a:t>We will try to override minimally only the parts that are needed by each use case while implementing the common functionalities in the parent classes.</a:t>
            </a:r>
            <a:endParaRPr>
              <a:latin typeface="Roboto"/>
              <a:ea typeface="Roboto"/>
              <a:cs typeface="Roboto"/>
              <a:sym typeface="Roboto"/>
            </a:endParaRPr>
          </a:p>
        </p:txBody>
      </p:sp>
      <p:pic>
        <p:nvPicPr>
          <p:cNvPr id="119" name="Google Shape;119;p18"/>
          <p:cNvPicPr preferRelativeResize="0"/>
          <p:nvPr/>
        </p:nvPicPr>
        <p:blipFill>
          <a:blip r:embed="rId3">
            <a:alphaModFix/>
          </a:blip>
          <a:stretch>
            <a:fillRect/>
          </a:stretch>
        </p:blipFill>
        <p:spPr>
          <a:xfrm>
            <a:off x="243425" y="818325"/>
            <a:ext cx="5852897" cy="3873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3743550" y="2257050"/>
            <a:ext cx="1656900" cy="6294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4800"/>
              <a:t>Demo</a:t>
            </a:r>
            <a:endParaRPr sz="4800"/>
          </a:p>
        </p:txBody>
      </p:sp>
      <p:sp>
        <p:nvSpPr>
          <p:cNvPr id="125" name="Google Shape;125;p19"/>
          <p:cNvSpPr txBox="1"/>
          <p:nvPr>
            <p:ph type="ctrTitle"/>
          </p:nvPr>
        </p:nvSpPr>
        <p:spPr>
          <a:xfrm>
            <a:off x="2902425" y="3052975"/>
            <a:ext cx="1423500" cy="2136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1200" u="sng">
                <a:solidFill>
                  <a:schemeClr val="hlink"/>
                </a:solidFill>
                <a:hlinkClick r:id="rId3"/>
              </a:rPr>
              <a:t>Notebook on GitHub</a:t>
            </a:r>
            <a:endParaRPr sz="1200"/>
          </a:p>
        </p:txBody>
      </p:sp>
      <p:sp>
        <p:nvSpPr>
          <p:cNvPr id="126" name="Google Shape;126;p19"/>
          <p:cNvSpPr txBox="1"/>
          <p:nvPr>
            <p:ph type="ctrTitle"/>
          </p:nvPr>
        </p:nvSpPr>
        <p:spPr>
          <a:xfrm>
            <a:off x="4868750" y="3052975"/>
            <a:ext cx="1656900" cy="213600"/>
          </a:xfrm>
          <a:prstGeom prst="rect">
            <a:avLst/>
          </a:prstGeom>
        </p:spPr>
        <p:txBody>
          <a:bodyPr anchorCtr="0" anchor="b" bIns="0" lIns="0" spcFirstLastPara="1" rIns="0" wrap="square" tIns="0">
            <a:noAutofit/>
          </a:bodyPr>
          <a:lstStyle/>
          <a:p>
            <a:pPr indent="0" lvl="0" marL="0" rtl="0" algn="l">
              <a:spcBef>
                <a:spcPts val="0"/>
              </a:spcBef>
              <a:spcAft>
                <a:spcPts val="0"/>
              </a:spcAft>
              <a:buSzPts val="990"/>
              <a:buNone/>
            </a:pPr>
            <a:r>
              <a:rPr lang="en" sz="1200" u="sng">
                <a:solidFill>
                  <a:schemeClr val="hlink"/>
                </a:solidFill>
                <a:hlinkClick r:id="rId4"/>
              </a:rPr>
              <a:t>Notebook on NBViewer</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