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7"/>
  </p:notesMasterIdLst>
  <p:sldIdLst>
    <p:sldId id="256" r:id="rId2"/>
    <p:sldId id="257" r:id="rId3"/>
    <p:sldId id="258" r:id="rId4"/>
    <p:sldId id="259" r:id="rId5"/>
    <p:sldId id="260" r:id="rId6"/>
    <p:sldId id="327" r:id="rId7"/>
    <p:sldId id="328" r:id="rId8"/>
    <p:sldId id="329" r:id="rId9"/>
    <p:sldId id="330" r:id="rId10"/>
    <p:sldId id="266" r:id="rId11"/>
    <p:sldId id="267" r:id="rId12"/>
    <p:sldId id="268" r:id="rId13"/>
    <p:sldId id="269" r:id="rId14"/>
    <p:sldId id="270" r:id="rId15"/>
    <p:sldId id="332" r:id="rId16"/>
  </p:sldIdLst>
  <p:sldSz cx="9144000" cy="5143500" type="screen16x9"/>
  <p:notesSz cx="6858000" cy="9144000"/>
  <p:embeddedFontLst>
    <p:embeddedFont>
      <p:font typeface="Anybody SemiBold" panose="020B0604020202020204" charset="0"/>
      <p:regular r:id="rId18"/>
      <p:bold r:id="rId19"/>
      <p:italic r:id="rId20"/>
      <p:boldItalic r:id="rId21"/>
    </p:embeddedFont>
    <p:embeddedFont>
      <p:font typeface="Bradley Hand ITC" panose="03070402050302030203" pitchFamily="66" charset="0"/>
      <p:regular r:id="rId22"/>
    </p:embeddedFont>
    <p:embeddedFont>
      <p:font typeface="Trebuchet MS" panose="020B0603020202020204" pitchFamily="34" charset="0"/>
      <p:regular r:id="rId23"/>
      <p:bold r:id="rId24"/>
      <p:italic r:id="rId25"/>
      <p:boldItalic r:id="rId26"/>
    </p:embeddedFont>
    <p:embeddedFont>
      <p:font typeface="Albert Sans" panose="020B0604020202020204" charset="0"/>
      <p:regular r:id="rId27"/>
      <p:bold r:id="rId28"/>
      <p:italic r:id="rId29"/>
      <p:boldItalic r:id="rId30"/>
    </p:embeddedFont>
    <p:embeddedFont>
      <p:font typeface="Bell MT" panose="02020503060305020303" pitchFamily="18" charset="0"/>
      <p:regular r:id="rId31"/>
      <p:bold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EEC585-2D3C-46D4-90E6-ED09584E44AE}">
  <a:tblStyle styleId="{F3EEC585-2D3C-46D4-90E6-ED09584E44A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8" d="100"/>
          <a:sy n="108" d="100"/>
        </p:scale>
        <p:origin x="73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INDYA%20DAS\OneDrive\Desktop\Tranity\Hiring%20Process%20Analytics\Statistics%20clear.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INDYA%20DAS\OneDrive\Desktop\Tranity\Hiring%20Process%20Analytics\Statistics%20clea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INDYA%20DAS\OneDrive\Desktop\Tranity\Hiring%20Process%20Analytics\Statistics%20clear.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[Statistics clear.xlsx]Sheet5!PivotTable5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smtClean="0"/>
              <a:t>Salary</a:t>
            </a:r>
            <a:r>
              <a:rPr lang="en-IN" baseline="0" dirty="0" smtClean="0"/>
              <a:t> Distribution as per Gender</a:t>
            </a:r>
            <a:endParaRPr lang="en-IN"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areaChart>
        <c:grouping val="stacked"/>
        <c:varyColors val="0"/>
        <c:ser>
          <c:idx val="0"/>
          <c:order val="0"/>
          <c:tx>
            <c:strRef>
              <c:f>Sheet5!$B$3:$B$4</c:f>
              <c:strCache>
                <c:ptCount val="1"/>
                <c:pt idx="0">
                  <c:v>Female</c:v>
                </c:pt>
              </c:strCache>
            </c:strRef>
          </c:tx>
          <c:spPr>
            <a:solidFill>
              <a:schemeClr val="accent1"/>
            </a:solidFill>
            <a:ln>
              <a:noFill/>
            </a:ln>
            <a:effectLst/>
          </c:spPr>
          <c:cat>
            <c:strRef>
              <c:f>Sheet5!$A$5:$A$14</c:f>
              <c:strCache>
                <c:ptCount val="10"/>
                <c:pt idx="0">
                  <c:v>100-10099</c:v>
                </c:pt>
                <c:pt idx="1">
                  <c:v>10100-20099</c:v>
                </c:pt>
                <c:pt idx="2">
                  <c:v>20100-30099</c:v>
                </c:pt>
                <c:pt idx="3">
                  <c:v>30100-40099</c:v>
                </c:pt>
                <c:pt idx="4">
                  <c:v>40100-50099</c:v>
                </c:pt>
                <c:pt idx="5">
                  <c:v>50100-60099</c:v>
                </c:pt>
                <c:pt idx="6">
                  <c:v>60100-70099</c:v>
                </c:pt>
                <c:pt idx="7">
                  <c:v>70100-80099</c:v>
                </c:pt>
                <c:pt idx="8">
                  <c:v>80100-90099</c:v>
                </c:pt>
                <c:pt idx="9">
                  <c:v>90100-100099</c:v>
                </c:pt>
              </c:strCache>
            </c:strRef>
          </c:cat>
          <c:val>
            <c:numRef>
              <c:f>Sheet5!$B$5:$B$14</c:f>
              <c:numCache>
                <c:formatCode>General</c:formatCode>
                <c:ptCount val="10"/>
                <c:pt idx="0">
                  <c:v>268</c:v>
                </c:pt>
                <c:pt idx="1">
                  <c:v>253</c:v>
                </c:pt>
                <c:pt idx="2">
                  <c:v>263</c:v>
                </c:pt>
                <c:pt idx="3">
                  <c:v>253</c:v>
                </c:pt>
                <c:pt idx="4">
                  <c:v>305</c:v>
                </c:pt>
                <c:pt idx="5">
                  <c:v>280</c:v>
                </c:pt>
                <c:pt idx="6">
                  <c:v>269</c:v>
                </c:pt>
                <c:pt idx="7">
                  <c:v>281</c:v>
                </c:pt>
                <c:pt idx="8">
                  <c:v>264</c:v>
                </c:pt>
                <c:pt idx="9">
                  <c:v>235</c:v>
                </c:pt>
              </c:numCache>
            </c:numRef>
          </c:val>
          <c:extLst>
            <c:ext xmlns:c16="http://schemas.microsoft.com/office/drawing/2014/chart" uri="{C3380CC4-5D6E-409C-BE32-E72D297353CC}">
              <c16:uniqueId val="{00000000-AB41-48E7-ABB5-8218BB4374CA}"/>
            </c:ext>
          </c:extLst>
        </c:ser>
        <c:dLbls>
          <c:showLegendKey val="0"/>
          <c:showVal val="0"/>
          <c:showCatName val="0"/>
          <c:showSerName val="0"/>
          <c:showPercent val="0"/>
          <c:showBubbleSize val="0"/>
        </c:dLbls>
        <c:axId val="862144128"/>
        <c:axId val="862142880"/>
      </c:areaChart>
      <c:barChart>
        <c:barDir val="col"/>
        <c:grouping val="clustered"/>
        <c:varyColors val="0"/>
        <c:ser>
          <c:idx val="1"/>
          <c:order val="1"/>
          <c:tx>
            <c:strRef>
              <c:f>Sheet5!$C$3:$C$4</c:f>
              <c:strCache>
                <c:ptCount val="1"/>
                <c:pt idx="0">
                  <c:v>Male</c:v>
                </c:pt>
              </c:strCache>
            </c:strRef>
          </c:tx>
          <c:spPr>
            <a:solidFill>
              <a:schemeClr val="accent2"/>
            </a:solidFill>
            <a:ln>
              <a:noFill/>
            </a:ln>
            <a:effectLst/>
          </c:spPr>
          <c:invertIfNegative val="0"/>
          <c:cat>
            <c:strRef>
              <c:f>Sheet5!$A$5:$A$14</c:f>
              <c:strCache>
                <c:ptCount val="10"/>
                <c:pt idx="0">
                  <c:v>100-10099</c:v>
                </c:pt>
                <c:pt idx="1">
                  <c:v>10100-20099</c:v>
                </c:pt>
                <c:pt idx="2">
                  <c:v>20100-30099</c:v>
                </c:pt>
                <c:pt idx="3">
                  <c:v>30100-40099</c:v>
                </c:pt>
                <c:pt idx="4">
                  <c:v>40100-50099</c:v>
                </c:pt>
                <c:pt idx="5">
                  <c:v>50100-60099</c:v>
                </c:pt>
                <c:pt idx="6">
                  <c:v>60100-70099</c:v>
                </c:pt>
                <c:pt idx="7">
                  <c:v>70100-80099</c:v>
                </c:pt>
                <c:pt idx="8">
                  <c:v>80100-90099</c:v>
                </c:pt>
                <c:pt idx="9">
                  <c:v>90100-100099</c:v>
                </c:pt>
              </c:strCache>
            </c:strRef>
          </c:cat>
          <c:val>
            <c:numRef>
              <c:f>Sheet5!$C$5:$C$14</c:f>
              <c:numCache>
                <c:formatCode>General</c:formatCode>
                <c:ptCount val="10"/>
                <c:pt idx="0">
                  <c:v>372</c:v>
                </c:pt>
                <c:pt idx="1">
                  <c:v>438</c:v>
                </c:pt>
                <c:pt idx="2">
                  <c:v>407</c:v>
                </c:pt>
                <c:pt idx="3">
                  <c:v>408</c:v>
                </c:pt>
                <c:pt idx="4">
                  <c:v>427</c:v>
                </c:pt>
                <c:pt idx="5">
                  <c:v>445</c:v>
                </c:pt>
                <c:pt idx="6">
                  <c:v>395</c:v>
                </c:pt>
                <c:pt idx="7">
                  <c:v>409</c:v>
                </c:pt>
                <c:pt idx="8">
                  <c:v>402</c:v>
                </c:pt>
                <c:pt idx="9">
                  <c:v>376</c:v>
                </c:pt>
              </c:numCache>
            </c:numRef>
          </c:val>
          <c:extLst>
            <c:ext xmlns:c16="http://schemas.microsoft.com/office/drawing/2014/chart" uri="{C3380CC4-5D6E-409C-BE32-E72D297353CC}">
              <c16:uniqueId val="{00000001-AB41-48E7-ABB5-8218BB4374CA}"/>
            </c:ext>
          </c:extLst>
        </c:ser>
        <c:dLbls>
          <c:showLegendKey val="0"/>
          <c:showVal val="0"/>
          <c:showCatName val="0"/>
          <c:showSerName val="0"/>
          <c:showPercent val="0"/>
          <c:showBubbleSize val="0"/>
        </c:dLbls>
        <c:gapWidth val="219"/>
        <c:overlap val="-27"/>
        <c:axId val="862144128"/>
        <c:axId val="862142880"/>
      </c:barChart>
      <c:catAx>
        <c:axId val="8621441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smtClean="0"/>
                  <a:t>Salary Range </a:t>
                </a:r>
                <a:endParaRPr lang="en-IN"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2142880"/>
        <c:crosses val="autoZero"/>
        <c:auto val="1"/>
        <c:lblAlgn val="ctr"/>
        <c:lblOffset val="100"/>
        <c:noMultiLvlLbl val="0"/>
      </c:catAx>
      <c:valAx>
        <c:axId val="862142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smtClean="0"/>
                  <a:t>Count </a:t>
                </a:r>
                <a:endParaRPr lang="en-IN"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214412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smtClean="0"/>
              <a:t>Department </a:t>
            </a:r>
            <a:endParaRPr lang="en-IN"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'[Statistics clear.xlsx]Sheet1'!$J$21:$J$29</c:f>
              <c:numCache>
                <c:formatCode>General</c:formatCode>
                <c:ptCount val="9"/>
                <c:pt idx="0">
                  <c:v>1329</c:v>
                </c:pt>
                <c:pt idx="1">
                  <c:v>1843</c:v>
                </c:pt>
                <c:pt idx="2">
                  <c:v>485</c:v>
                </c:pt>
                <c:pt idx="3">
                  <c:v>176</c:v>
                </c:pt>
                <c:pt idx="4">
                  <c:v>111</c:v>
                </c:pt>
                <c:pt idx="5">
                  <c:v>230</c:v>
                </c:pt>
                <c:pt idx="6">
                  <c:v>246</c:v>
                </c:pt>
                <c:pt idx="7">
                  <c:v>70</c:v>
                </c:pt>
                <c:pt idx="8">
                  <c:v>202</c:v>
                </c:pt>
              </c:numCache>
            </c:numRef>
          </c:val>
          <c:extLst>
            <c:ext xmlns:c16="http://schemas.microsoft.com/office/drawing/2014/chart" uri="{C3380CC4-5D6E-409C-BE32-E72D297353CC}">
              <c16:uniqueId val="{00000000-1C61-4F43-8562-1E1E4F0C991C}"/>
            </c:ext>
          </c:extLst>
        </c:ser>
        <c:ser>
          <c:idx val="1"/>
          <c:order val="1"/>
          <c:spPr>
            <a:solidFill>
              <a:schemeClr val="accent2"/>
            </a:solidFill>
            <a:ln>
              <a:noFill/>
            </a:ln>
            <a:effectLst/>
          </c:spPr>
          <c:invertIfNegative val="0"/>
          <c:val>
            <c:numRef>
              <c:f>'[Statistics clear.xlsx]Sheet1'!$K$21:$K$29</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1-1C61-4F43-8562-1E1E4F0C991C}"/>
            </c:ext>
          </c:extLst>
        </c:ser>
        <c:dLbls>
          <c:showLegendKey val="0"/>
          <c:showVal val="0"/>
          <c:showCatName val="0"/>
          <c:showSerName val="0"/>
          <c:showPercent val="0"/>
          <c:showBubbleSize val="0"/>
        </c:dLbls>
        <c:gapWidth val="219"/>
        <c:overlap val="-27"/>
        <c:axId val="794042160"/>
        <c:axId val="794031760"/>
        <c:extLst>
          <c:ext xmlns:c15="http://schemas.microsoft.com/office/drawing/2012/chart" uri="{02D57815-91ED-43cb-92C2-25804820EDAC}">
            <c15:filteredBarSeries>
              <c15:ser>
                <c:idx val="2"/>
                <c:order val="2"/>
                <c:spPr>
                  <a:solidFill>
                    <a:schemeClr val="accent3"/>
                  </a:solidFill>
                  <a:ln>
                    <a:noFill/>
                  </a:ln>
                  <a:effectLst/>
                </c:spPr>
                <c:invertIfNegative val="0"/>
                <c:val>
                  <c:numRef>
                    <c:extLst>
                      <c:ext uri="{02D57815-91ED-43cb-92C2-25804820EDAC}">
                        <c15:formulaRef>
                          <c15:sqref>'[Statistics clear.xlsx]Sheet1'!$L$21:$L$29</c15:sqref>
                        </c15:formulaRef>
                      </c:ext>
                    </c:extLst>
                    <c:numCache>
                      <c:formatCode>General</c:formatCode>
                      <c:ptCount val="9"/>
                    </c:numCache>
                  </c:numRef>
                </c:val>
                <c:extLst>
                  <c:ext xmlns:c16="http://schemas.microsoft.com/office/drawing/2014/chart" uri="{C3380CC4-5D6E-409C-BE32-E72D297353CC}">
                    <c16:uniqueId val="{00000002-1C61-4F43-8562-1E1E4F0C991C}"/>
                  </c:ext>
                </c:extLst>
              </c15:ser>
            </c15:filteredBarSeries>
            <c15:filteredBarSeries>
              <c15:ser>
                <c:idx val="3"/>
                <c:order val="3"/>
                <c:spPr>
                  <a:solidFill>
                    <a:schemeClr val="accent4"/>
                  </a:solidFill>
                  <a:ln>
                    <a:noFill/>
                  </a:ln>
                  <a:effectLst/>
                </c:spPr>
                <c:invertIfNegative val="0"/>
                <c:val>
                  <c:numRef>
                    <c:extLst xmlns:c15="http://schemas.microsoft.com/office/drawing/2012/chart">
                      <c:ext xmlns:c15="http://schemas.microsoft.com/office/drawing/2012/chart" uri="{02D57815-91ED-43cb-92C2-25804820EDAC}">
                        <c15:formulaRef>
                          <c15:sqref>'[Statistics clear.xlsx]Sheet1'!$M$21:$M$29</c15:sqref>
                        </c15:formulaRef>
                      </c:ext>
                    </c:extLst>
                    <c:numCache>
                      <c:formatCode>General</c:formatCode>
                      <c:ptCount val="9"/>
                    </c:numCache>
                  </c:numRef>
                </c:val>
                <c:extLst>
                  <c:ext xmlns:c16="http://schemas.microsoft.com/office/drawing/2014/chart" uri="{C3380CC4-5D6E-409C-BE32-E72D297353CC}">
                    <c16:uniqueId val="{00000003-1C61-4F43-8562-1E1E4F0C991C}"/>
                  </c:ext>
                </c:extLst>
              </c15:ser>
            </c15:filteredBarSeries>
          </c:ext>
        </c:extLst>
      </c:barChart>
      <c:catAx>
        <c:axId val="79404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4031760"/>
        <c:crosses val="autoZero"/>
        <c:auto val="1"/>
        <c:lblAlgn val="ctr"/>
        <c:lblOffset val="100"/>
        <c:noMultiLvlLbl val="0"/>
      </c:catAx>
      <c:valAx>
        <c:axId val="794031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4042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800" b="0" i="0" u="none" strike="noStrike" baseline="0" dirty="0" smtClean="0">
                <a:effectLst/>
              </a:rPr>
              <a:t>distribution of positions across different tiers</a:t>
            </a:r>
            <a:endParaRPr lang="en-IN" dirty="0"/>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lineChart>
        <c:grouping val="standard"/>
        <c:varyColors val="0"/>
        <c:ser>
          <c:idx val="0"/>
          <c:order val="0"/>
          <c:tx>
            <c:strRef>
              <c:f>Sheet1!$J$18</c:f>
              <c:strCache>
                <c:ptCount val="1"/>
                <c:pt idx="0">
                  <c:v>distribution of positions</c:v>
                </c:pt>
              </c:strCache>
            </c:strRef>
          </c:tx>
          <c:spPr>
            <a:ln w="31750" cap="rnd">
              <a:solidFill>
                <a:schemeClr val="accent1">
                  <a:alpha val="85000"/>
                </a:schemeClr>
              </a:solidFill>
              <a:round/>
            </a:ln>
            <a:effectLst/>
          </c:spPr>
          <c:marker>
            <c:symbol val="none"/>
          </c:marker>
          <c:val>
            <c:numRef>
              <c:f>Sheet1!$J$19:$J$29</c:f>
              <c:numCache>
                <c:formatCode>General</c:formatCode>
                <c:ptCount val="11"/>
                <c:pt idx="0">
                  <c:v>320</c:v>
                </c:pt>
                <c:pt idx="1">
                  <c:v>1747</c:v>
                </c:pt>
                <c:pt idx="2">
                  <c:v>85</c:v>
                </c:pt>
                <c:pt idx="3">
                  <c:v>978</c:v>
                </c:pt>
                <c:pt idx="4">
                  <c:v>461</c:v>
                </c:pt>
                <c:pt idx="5">
                  <c:v>222</c:v>
                </c:pt>
                <c:pt idx="6">
                  <c:v>3</c:v>
                </c:pt>
                <c:pt idx="7">
                  <c:v>1</c:v>
                </c:pt>
                <c:pt idx="8">
                  <c:v>1</c:v>
                </c:pt>
                <c:pt idx="9">
                  <c:v>1</c:v>
                </c:pt>
                <c:pt idx="10">
                  <c:v>527</c:v>
                </c:pt>
              </c:numCache>
            </c:numRef>
          </c:val>
          <c:smooth val="0"/>
          <c:extLst>
            <c:ext xmlns:c16="http://schemas.microsoft.com/office/drawing/2014/chart" uri="{C3380CC4-5D6E-409C-BE32-E72D297353CC}">
              <c16:uniqueId val="{00000000-F632-4872-9584-A99F15A7EF03}"/>
            </c:ext>
          </c:extLst>
        </c:ser>
        <c:ser>
          <c:idx val="1"/>
          <c:order val="1"/>
          <c:tx>
            <c:strRef>
              <c:f>Sheet1!$K$18</c:f>
              <c:strCache>
                <c:ptCount val="1"/>
                <c:pt idx="0">
                  <c:v>Post Name</c:v>
                </c:pt>
              </c:strCache>
            </c:strRef>
          </c:tx>
          <c:spPr>
            <a:ln w="31750" cap="rnd">
              <a:solidFill>
                <a:schemeClr val="accent2">
                  <a:alpha val="85000"/>
                </a:schemeClr>
              </a:solidFill>
              <a:round/>
            </a:ln>
            <a:effectLst/>
          </c:spPr>
          <c:marker>
            <c:symbol val="none"/>
          </c:marker>
          <c:val>
            <c:numRef>
              <c:f>Sheet1!$K$19:$K$29</c:f>
              <c:numCache>
                <c:formatCode>General</c:formatCode>
                <c:ptCount val="11"/>
                <c:pt idx="0">
                  <c:v>0</c:v>
                </c:pt>
                <c:pt idx="1">
                  <c:v>0</c:v>
                </c:pt>
                <c:pt idx="2">
                  <c:v>0</c:v>
                </c:pt>
                <c:pt idx="3">
                  <c:v>0</c:v>
                </c:pt>
                <c:pt idx="4">
                  <c:v>0</c:v>
                </c:pt>
                <c:pt idx="5">
                  <c:v>0</c:v>
                </c:pt>
                <c:pt idx="6">
                  <c:v>0</c:v>
                </c:pt>
                <c:pt idx="7">
                  <c:v>0</c:v>
                </c:pt>
                <c:pt idx="8">
                  <c:v>0</c:v>
                </c:pt>
                <c:pt idx="9">
                  <c:v>0</c:v>
                </c:pt>
                <c:pt idx="10">
                  <c:v>0</c:v>
                </c:pt>
              </c:numCache>
            </c:numRef>
          </c:val>
          <c:smooth val="0"/>
          <c:extLst>
            <c:ext xmlns:c16="http://schemas.microsoft.com/office/drawing/2014/chart" uri="{C3380CC4-5D6E-409C-BE32-E72D297353CC}">
              <c16:uniqueId val="{00000001-F632-4872-9584-A99F15A7EF03}"/>
            </c:ext>
          </c:extLst>
        </c:ser>
        <c:dLbls>
          <c:dLblPos val="t"/>
          <c:showLegendKey val="0"/>
          <c:showVal val="0"/>
          <c:showCatName val="0"/>
          <c:showSerName val="0"/>
          <c:showPercent val="0"/>
          <c:showBubbleSize val="0"/>
        </c:dLbls>
        <c:smooth val="0"/>
        <c:axId val="815280272"/>
        <c:axId val="815280688"/>
      </c:lineChart>
      <c:catAx>
        <c:axId val="81528027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815280688"/>
        <c:crosses val="autoZero"/>
        <c:auto val="1"/>
        <c:lblAlgn val="ctr"/>
        <c:lblOffset val="100"/>
        <c:noMultiLvlLbl val="0"/>
      </c:catAx>
      <c:valAx>
        <c:axId val="815280688"/>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815280272"/>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db0f9523dd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db0f9523dd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db0f9523d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db0f9523d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e013acee29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e013acee29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013acee2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013acee2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db0f9523dd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db0f9523dd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db0f9523d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db0f9523d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3115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db0f9523dd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db0f9523dd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120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054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319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8718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848150" y="689462"/>
            <a:ext cx="4892400" cy="27189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8500"/>
              <a:buNone/>
              <a:defRPr sz="5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6089425" y="3837125"/>
            <a:ext cx="2334600" cy="732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1">
  <p:cSld name="CUSTOM_1_1">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1314007" y="1695975"/>
            <a:ext cx="27300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7" name="Google Shape;137;p26"/>
          <p:cNvSpPr txBox="1">
            <a:spLocks noGrp="1"/>
          </p:cNvSpPr>
          <p:nvPr>
            <p:ph type="title" idx="2"/>
          </p:nvPr>
        </p:nvSpPr>
        <p:spPr>
          <a:xfrm>
            <a:off x="4861507" y="1695975"/>
            <a:ext cx="27300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8" name="Google Shape;138;p26"/>
          <p:cNvSpPr txBox="1">
            <a:spLocks noGrp="1"/>
          </p:cNvSpPr>
          <p:nvPr>
            <p:ph type="subTitle" idx="1"/>
          </p:nvPr>
        </p:nvSpPr>
        <p:spPr>
          <a:xfrm>
            <a:off x="1314000" y="2089575"/>
            <a:ext cx="2730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9" name="Google Shape;139;p26"/>
          <p:cNvSpPr txBox="1">
            <a:spLocks noGrp="1"/>
          </p:cNvSpPr>
          <p:nvPr>
            <p:ph type="subTitle" idx="3"/>
          </p:nvPr>
        </p:nvSpPr>
        <p:spPr>
          <a:xfrm>
            <a:off x="4861500" y="2089575"/>
            <a:ext cx="2730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0" name="Google Shape;140;p26"/>
          <p:cNvSpPr txBox="1">
            <a:spLocks noGrp="1"/>
          </p:cNvSpPr>
          <p:nvPr>
            <p:ph type="title" idx="4"/>
          </p:nvPr>
        </p:nvSpPr>
        <p:spPr>
          <a:xfrm>
            <a:off x="1314007" y="3220475"/>
            <a:ext cx="27300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41" name="Google Shape;141;p26"/>
          <p:cNvSpPr txBox="1">
            <a:spLocks noGrp="1"/>
          </p:cNvSpPr>
          <p:nvPr>
            <p:ph type="title" idx="5"/>
          </p:nvPr>
        </p:nvSpPr>
        <p:spPr>
          <a:xfrm>
            <a:off x="4861507" y="3220475"/>
            <a:ext cx="27300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42" name="Google Shape;142;p26"/>
          <p:cNvSpPr txBox="1">
            <a:spLocks noGrp="1"/>
          </p:cNvSpPr>
          <p:nvPr>
            <p:ph type="subTitle" idx="6"/>
          </p:nvPr>
        </p:nvSpPr>
        <p:spPr>
          <a:xfrm>
            <a:off x="1314000" y="3614075"/>
            <a:ext cx="2730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3" name="Google Shape;143;p26"/>
          <p:cNvSpPr txBox="1">
            <a:spLocks noGrp="1"/>
          </p:cNvSpPr>
          <p:nvPr>
            <p:ph type="subTitle" idx="7"/>
          </p:nvPr>
        </p:nvSpPr>
        <p:spPr>
          <a:xfrm>
            <a:off x="4861500" y="3614075"/>
            <a:ext cx="2730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4" name="Google Shape;144;p26"/>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5" name="Google Shape;145;p26"/>
          <p:cNvSpPr/>
          <p:nvPr/>
        </p:nvSpPr>
        <p:spPr>
          <a:xfrm>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6" name="Google Shape;146;p26"/>
          <p:cNvPicPr preferRelativeResize="0"/>
          <p:nvPr/>
        </p:nvPicPr>
        <p:blipFill rotWithShape="1">
          <a:blip r:embed="rId2">
            <a:alphaModFix/>
          </a:blip>
          <a:srcRect l="68198" r="3"/>
          <a:stretch/>
        </p:blipFill>
        <p:spPr>
          <a:xfrm flipH="1">
            <a:off x="7869138" y="0"/>
            <a:ext cx="640499" cy="51434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82"/>
        <p:cNvGrpSpPr/>
        <p:nvPr/>
      </p:nvGrpSpPr>
      <p:grpSpPr>
        <a:xfrm>
          <a:off x="0" y="0"/>
          <a:ext cx="0" cy="0"/>
          <a:chOff x="0" y="0"/>
          <a:chExt cx="0" cy="0"/>
        </a:xfrm>
      </p:grpSpPr>
      <p:sp>
        <p:nvSpPr>
          <p:cNvPr id="183" name="Google Shape;183;p32"/>
          <p:cNvSpPr/>
          <p:nvPr/>
        </p:nvSpPr>
        <p:spPr>
          <a:xfrm rot="5400000">
            <a:off x="4305500" y="308418"/>
            <a:ext cx="536400" cy="91476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84"/>
        <p:cNvGrpSpPr/>
        <p:nvPr/>
      </p:nvGrpSpPr>
      <p:grpSpPr>
        <a:xfrm>
          <a:off x="0" y="0"/>
          <a:ext cx="0" cy="0"/>
          <a:chOff x="0" y="0"/>
          <a:chExt cx="0" cy="0"/>
        </a:xfrm>
      </p:grpSpPr>
      <p:grpSp>
        <p:nvGrpSpPr>
          <p:cNvPr id="185" name="Google Shape;185;p33"/>
          <p:cNvGrpSpPr/>
          <p:nvPr/>
        </p:nvGrpSpPr>
        <p:grpSpPr>
          <a:xfrm>
            <a:off x="-571475" y="4622841"/>
            <a:ext cx="10286950" cy="527576"/>
            <a:chOff x="-100" y="4622841"/>
            <a:chExt cx="10286950" cy="527576"/>
          </a:xfrm>
        </p:grpSpPr>
        <p:pic>
          <p:nvPicPr>
            <p:cNvPr id="186" name="Google Shape;186;p33"/>
            <p:cNvPicPr preferRelativeResize="0"/>
            <p:nvPr/>
          </p:nvPicPr>
          <p:blipFill rotWithShape="1">
            <a:blip r:embed="rId2">
              <a:alphaModFix/>
            </a:blip>
            <a:srcRect l="73809" r="-2"/>
            <a:stretch/>
          </p:blipFill>
          <p:spPr>
            <a:xfrm rot="5400000">
              <a:off x="2307850" y="2314891"/>
              <a:ext cx="527576" cy="5143475"/>
            </a:xfrm>
            <a:prstGeom prst="rect">
              <a:avLst/>
            </a:prstGeom>
            <a:noFill/>
            <a:ln>
              <a:noFill/>
            </a:ln>
          </p:spPr>
        </p:pic>
        <p:pic>
          <p:nvPicPr>
            <p:cNvPr id="187" name="Google Shape;187;p33"/>
            <p:cNvPicPr preferRelativeResize="0"/>
            <p:nvPr/>
          </p:nvPicPr>
          <p:blipFill rotWithShape="1">
            <a:blip r:embed="rId2">
              <a:alphaModFix/>
            </a:blip>
            <a:srcRect l="73809" t="-510" r="-2" b="510"/>
            <a:stretch/>
          </p:blipFill>
          <p:spPr>
            <a:xfrm rot="5400000">
              <a:off x="7451325" y="2314891"/>
              <a:ext cx="527576" cy="5143475"/>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13800" y="-31800"/>
            <a:ext cx="9171600" cy="52071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2040500" y="1761713"/>
            <a:ext cx="3665700" cy="167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20000" y="2027725"/>
            <a:ext cx="1223100" cy="1223100"/>
          </a:xfrm>
          <a:prstGeom prst="rect">
            <a:avLst/>
          </a:prstGeom>
          <a:solidFill>
            <a:schemeClr val="dk1"/>
          </a:solid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60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5" name="Google Shape;15;p3"/>
          <p:cNvSpPr txBox="1">
            <a:spLocks noGrp="1"/>
          </p:cNvSpPr>
          <p:nvPr>
            <p:ph type="subTitle" idx="1"/>
          </p:nvPr>
        </p:nvSpPr>
        <p:spPr>
          <a:xfrm>
            <a:off x="720000" y="3765525"/>
            <a:ext cx="4854600" cy="59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6"/>
          <p:cNvSpPr/>
          <p:nvPr/>
        </p:nvSpPr>
        <p:spPr>
          <a:xfrm>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13"/>
          <p:cNvSpPr txBox="1">
            <a:spLocks noGrp="1"/>
          </p:cNvSpPr>
          <p:nvPr>
            <p:ph type="title" idx="2"/>
          </p:nvPr>
        </p:nvSpPr>
        <p:spPr>
          <a:xfrm>
            <a:off x="1872275" y="1330862"/>
            <a:ext cx="38796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8" name="Google Shape;48;p13"/>
          <p:cNvSpPr txBox="1">
            <a:spLocks noGrp="1"/>
          </p:cNvSpPr>
          <p:nvPr>
            <p:ph type="title" idx="3"/>
          </p:nvPr>
        </p:nvSpPr>
        <p:spPr>
          <a:xfrm>
            <a:off x="1872275" y="2229699"/>
            <a:ext cx="38796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 name="Google Shape;49;p13"/>
          <p:cNvSpPr txBox="1">
            <a:spLocks noGrp="1"/>
          </p:cNvSpPr>
          <p:nvPr>
            <p:ph type="subTitle" idx="1"/>
          </p:nvPr>
        </p:nvSpPr>
        <p:spPr>
          <a:xfrm>
            <a:off x="6054563" y="1241312"/>
            <a:ext cx="22455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0" name="Google Shape;50;p13"/>
          <p:cNvSpPr txBox="1">
            <a:spLocks noGrp="1"/>
          </p:cNvSpPr>
          <p:nvPr>
            <p:ph type="subTitle" idx="4"/>
          </p:nvPr>
        </p:nvSpPr>
        <p:spPr>
          <a:xfrm>
            <a:off x="6054563" y="2140149"/>
            <a:ext cx="22455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1" name="Google Shape;51;p13"/>
          <p:cNvSpPr txBox="1">
            <a:spLocks noGrp="1"/>
          </p:cNvSpPr>
          <p:nvPr>
            <p:ph type="title" idx="5"/>
          </p:nvPr>
        </p:nvSpPr>
        <p:spPr>
          <a:xfrm>
            <a:off x="1872275" y="3128536"/>
            <a:ext cx="38796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52" name="Google Shape;52;p13"/>
          <p:cNvSpPr txBox="1">
            <a:spLocks noGrp="1"/>
          </p:cNvSpPr>
          <p:nvPr>
            <p:ph type="title" idx="6"/>
          </p:nvPr>
        </p:nvSpPr>
        <p:spPr>
          <a:xfrm>
            <a:off x="1872275" y="4027373"/>
            <a:ext cx="38796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53" name="Google Shape;53;p13"/>
          <p:cNvSpPr txBox="1">
            <a:spLocks noGrp="1"/>
          </p:cNvSpPr>
          <p:nvPr>
            <p:ph type="subTitle" idx="7"/>
          </p:nvPr>
        </p:nvSpPr>
        <p:spPr>
          <a:xfrm>
            <a:off x="6054588" y="3038986"/>
            <a:ext cx="22455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4" name="Google Shape;54;p13"/>
          <p:cNvSpPr txBox="1">
            <a:spLocks noGrp="1"/>
          </p:cNvSpPr>
          <p:nvPr>
            <p:ph type="subTitle" idx="8"/>
          </p:nvPr>
        </p:nvSpPr>
        <p:spPr>
          <a:xfrm>
            <a:off x="6054567" y="3937823"/>
            <a:ext cx="22455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5" name="Google Shape;55;p13"/>
          <p:cNvSpPr txBox="1">
            <a:spLocks noGrp="1"/>
          </p:cNvSpPr>
          <p:nvPr>
            <p:ph type="title" idx="9" hasCustomPrompt="1"/>
          </p:nvPr>
        </p:nvSpPr>
        <p:spPr>
          <a:xfrm>
            <a:off x="943975" y="1148312"/>
            <a:ext cx="775800" cy="758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943975" y="2945986"/>
            <a:ext cx="775800" cy="758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943975" y="2047149"/>
            <a:ext cx="775800" cy="758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58" name="Google Shape;58;p13"/>
          <p:cNvSpPr txBox="1">
            <a:spLocks noGrp="1"/>
          </p:cNvSpPr>
          <p:nvPr>
            <p:ph type="title" idx="15" hasCustomPrompt="1"/>
          </p:nvPr>
        </p:nvSpPr>
        <p:spPr>
          <a:xfrm>
            <a:off x="943975" y="3844823"/>
            <a:ext cx="775800" cy="758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pic>
        <p:nvPicPr>
          <p:cNvPr id="59" name="Google Shape;59;p13"/>
          <p:cNvPicPr preferRelativeResize="0"/>
          <p:nvPr/>
        </p:nvPicPr>
        <p:blipFill rotWithShape="1">
          <a:blip r:embed="rId2">
            <a:alphaModFix/>
          </a:blip>
          <a:srcRect l="68198" r="3"/>
          <a:stretch/>
        </p:blipFill>
        <p:spPr>
          <a:xfrm flipH="1">
            <a:off x="8503500" y="0"/>
            <a:ext cx="640499" cy="51434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720000" y="3858588"/>
            <a:ext cx="4550400" cy="404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14"/>
          <p:cNvSpPr txBox="1">
            <a:spLocks noGrp="1"/>
          </p:cNvSpPr>
          <p:nvPr>
            <p:ph type="subTitle" idx="1"/>
          </p:nvPr>
        </p:nvSpPr>
        <p:spPr>
          <a:xfrm>
            <a:off x="720000" y="854013"/>
            <a:ext cx="4550400" cy="2958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0" name="Google Shape;80;p18"/>
          <p:cNvSpPr/>
          <p:nvPr/>
        </p:nvSpPr>
        <p:spPr>
          <a:xfrm rot="10800000" flipH="1">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3">
  <p:cSld name="TITLE_ONLY_1_2">
    <p:spTree>
      <p:nvGrpSpPr>
        <p:cNvPr id="1" name="Shape 84"/>
        <p:cNvGrpSpPr/>
        <p:nvPr/>
      </p:nvGrpSpPr>
      <p:grpSpPr>
        <a:xfrm>
          <a:off x="0" y="0"/>
          <a:ext cx="0" cy="0"/>
          <a:chOff x="0" y="0"/>
          <a:chExt cx="0" cy="0"/>
        </a:xfrm>
      </p:grpSpPr>
      <p:sp>
        <p:nvSpPr>
          <p:cNvPr id="85" name="Google Shape;85;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86" name="Google Shape;86;p20"/>
          <p:cNvPicPr preferRelativeResize="0"/>
          <p:nvPr/>
        </p:nvPicPr>
        <p:blipFill rotWithShape="1">
          <a:blip r:embed="rId2">
            <a:alphaModFix/>
          </a:blip>
          <a:srcRect l="68198" r="3"/>
          <a:stretch/>
        </p:blipFill>
        <p:spPr>
          <a:xfrm flipH="1">
            <a:off x="8503500" y="0"/>
            <a:ext cx="640499" cy="51434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16"/>
        <p:cNvGrpSpPr/>
        <p:nvPr/>
      </p:nvGrpSpPr>
      <p:grpSpPr>
        <a:xfrm>
          <a:off x="0" y="0"/>
          <a:ext cx="0" cy="0"/>
          <a:chOff x="0" y="0"/>
          <a:chExt cx="0" cy="0"/>
        </a:xfrm>
      </p:grpSpPr>
      <p:sp>
        <p:nvSpPr>
          <p:cNvPr id="117" name="Google Shape;117;p24"/>
          <p:cNvSpPr txBox="1">
            <a:spLocks noGrp="1"/>
          </p:cNvSpPr>
          <p:nvPr>
            <p:ph type="subTitle" idx="1"/>
          </p:nvPr>
        </p:nvSpPr>
        <p:spPr>
          <a:xfrm>
            <a:off x="1669850" y="1649606"/>
            <a:ext cx="3579300" cy="515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8" name="Google Shape;118;p24"/>
          <p:cNvSpPr txBox="1">
            <a:spLocks noGrp="1"/>
          </p:cNvSpPr>
          <p:nvPr>
            <p:ph type="subTitle" idx="2"/>
          </p:nvPr>
        </p:nvSpPr>
        <p:spPr>
          <a:xfrm>
            <a:off x="1669825" y="2721932"/>
            <a:ext cx="3579300" cy="515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 name="Google Shape;119;p24"/>
          <p:cNvSpPr txBox="1">
            <a:spLocks noGrp="1"/>
          </p:cNvSpPr>
          <p:nvPr>
            <p:ph type="subTitle" idx="3"/>
          </p:nvPr>
        </p:nvSpPr>
        <p:spPr>
          <a:xfrm>
            <a:off x="1669850" y="3794257"/>
            <a:ext cx="3579300" cy="515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0" name="Google Shape;120;p24"/>
          <p:cNvSpPr txBox="1">
            <a:spLocks noGrp="1"/>
          </p:cNvSpPr>
          <p:nvPr>
            <p:ph type="title"/>
          </p:nvPr>
        </p:nvSpPr>
        <p:spPr>
          <a:xfrm>
            <a:off x="720000" y="445025"/>
            <a:ext cx="5976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1" name="Google Shape;121;p24"/>
          <p:cNvSpPr txBox="1">
            <a:spLocks noGrp="1"/>
          </p:cNvSpPr>
          <p:nvPr>
            <p:ph type="title" idx="4"/>
          </p:nvPr>
        </p:nvSpPr>
        <p:spPr>
          <a:xfrm>
            <a:off x="1669838" y="3542127"/>
            <a:ext cx="35793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2" name="Google Shape;122;p24"/>
          <p:cNvSpPr txBox="1">
            <a:spLocks noGrp="1"/>
          </p:cNvSpPr>
          <p:nvPr>
            <p:ph type="title" idx="5"/>
          </p:nvPr>
        </p:nvSpPr>
        <p:spPr>
          <a:xfrm>
            <a:off x="1669836" y="2469801"/>
            <a:ext cx="35793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3" name="Google Shape;123;p24"/>
          <p:cNvSpPr txBox="1">
            <a:spLocks noGrp="1"/>
          </p:cNvSpPr>
          <p:nvPr>
            <p:ph type="title" idx="6"/>
          </p:nvPr>
        </p:nvSpPr>
        <p:spPr>
          <a:xfrm>
            <a:off x="1669840" y="1397475"/>
            <a:ext cx="35793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1pPr>
            <a:lvl2pPr lvl="1">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2pPr>
            <a:lvl3pPr lvl="2">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3pPr>
            <a:lvl4pPr lvl="3">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4pPr>
            <a:lvl5pPr lvl="4">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5pPr>
            <a:lvl6pPr lvl="5">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6pPr>
            <a:lvl7pPr lvl="6">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7pPr>
            <a:lvl8pPr lvl="7">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8pPr>
            <a:lvl9pPr lvl="8">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59" r:id="rId5"/>
    <p:sldLayoutId id="2147483660" r:id="rId6"/>
    <p:sldLayoutId id="2147483664" r:id="rId7"/>
    <p:sldLayoutId id="2147483666" r:id="rId8"/>
    <p:sldLayoutId id="2147483670" r:id="rId9"/>
    <p:sldLayoutId id="2147483672" r:id="rId10"/>
    <p:sldLayoutId id="2147483678" r:id="rId11"/>
    <p:sldLayoutId id="214748367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a:spLocks noGrp="1"/>
          </p:cNvSpPr>
          <p:nvPr>
            <p:ph type="ctrTitle"/>
          </p:nvPr>
        </p:nvSpPr>
        <p:spPr>
          <a:xfrm>
            <a:off x="2848150" y="689462"/>
            <a:ext cx="4892400" cy="2718900"/>
          </a:xfrm>
          <a:prstGeom prst="rect">
            <a:avLst/>
          </a:prstGeom>
        </p:spPr>
        <p:txBody>
          <a:bodyPr spcFirstLastPara="1" wrap="square" lIns="91425" tIns="91425" rIns="91425" bIns="91425" anchor="b" anchorCtr="0">
            <a:noAutofit/>
          </a:bodyPr>
          <a:lstStyle/>
          <a:p>
            <a:r>
              <a:rPr lang="en-IN" b="1" dirty="0">
                <a:latin typeface="Bell MT" panose="02020503060305020303" pitchFamily="18" charset="0"/>
              </a:rPr>
              <a:t>Hiring Process Analytics</a:t>
            </a:r>
          </a:p>
        </p:txBody>
      </p:sp>
      <p:sp>
        <p:nvSpPr>
          <p:cNvPr id="199" name="Google Shape;199;p37"/>
          <p:cNvSpPr txBox="1">
            <a:spLocks noGrp="1"/>
          </p:cNvSpPr>
          <p:nvPr>
            <p:ph type="subTitle" idx="1"/>
          </p:nvPr>
        </p:nvSpPr>
        <p:spPr>
          <a:xfrm>
            <a:off x="6089425" y="3837125"/>
            <a:ext cx="2334600" cy="732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Here is where your presentation begins!</a:t>
            </a:r>
            <a:endParaRPr dirty="0"/>
          </a:p>
        </p:txBody>
      </p:sp>
      <p:cxnSp>
        <p:nvCxnSpPr>
          <p:cNvPr id="200" name="Google Shape;200;p37"/>
          <p:cNvCxnSpPr/>
          <p:nvPr/>
        </p:nvCxnSpPr>
        <p:spPr>
          <a:xfrm>
            <a:off x="2468800" y="3562475"/>
            <a:ext cx="5966400" cy="0"/>
          </a:xfrm>
          <a:prstGeom prst="straightConnector1">
            <a:avLst/>
          </a:prstGeom>
          <a:noFill/>
          <a:ln w="9525" cap="flat" cmpd="sng">
            <a:solidFill>
              <a:schemeClr val="dk1"/>
            </a:solidFill>
            <a:prstDash val="solid"/>
            <a:round/>
            <a:headEnd type="none" w="med" len="med"/>
            <a:tailEnd type="none" w="med" len="med"/>
          </a:ln>
        </p:spPr>
      </p:cxnSp>
      <p:grpSp>
        <p:nvGrpSpPr>
          <p:cNvPr id="201" name="Google Shape;201;p37"/>
          <p:cNvGrpSpPr/>
          <p:nvPr/>
        </p:nvGrpSpPr>
        <p:grpSpPr>
          <a:xfrm>
            <a:off x="8222574" y="355031"/>
            <a:ext cx="402866" cy="369933"/>
            <a:chOff x="6985538" y="307000"/>
            <a:chExt cx="1545325" cy="1419000"/>
          </a:xfrm>
        </p:grpSpPr>
        <p:sp>
          <p:nvSpPr>
            <p:cNvPr id="202" name="Google Shape;202;p37"/>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7"/>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7"/>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7"/>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7"/>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7"/>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8" name="Google Shape;208;p37"/>
          <p:cNvPicPr preferRelativeResize="0"/>
          <p:nvPr/>
        </p:nvPicPr>
        <p:blipFill>
          <a:blip r:embed="rId3">
            <a:alphaModFix/>
          </a:blip>
          <a:stretch>
            <a:fillRect/>
          </a:stretch>
        </p:blipFill>
        <p:spPr>
          <a:xfrm>
            <a:off x="459664" y="0"/>
            <a:ext cx="2014201" cy="5143475"/>
          </a:xfrm>
          <a:prstGeom prst="rect">
            <a:avLst/>
          </a:prstGeom>
          <a:noFill/>
          <a:ln>
            <a:noFill/>
          </a:ln>
        </p:spPr>
      </p:pic>
      <p:sp>
        <p:nvSpPr>
          <p:cNvPr id="209" name="Google Shape;209;p37"/>
          <p:cNvSpPr/>
          <p:nvPr/>
        </p:nvSpPr>
        <p:spPr>
          <a:xfrm>
            <a:off x="0" y="-24000"/>
            <a:ext cx="18108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7"/>
          <p:cNvSpPr txBox="1">
            <a:spLocks noGrp="1"/>
          </p:cNvSpPr>
          <p:nvPr>
            <p:ph type="title"/>
          </p:nvPr>
        </p:nvSpPr>
        <p:spPr>
          <a:xfrm>
            <a:off x="720000" y="445024"/>
            <a:ext cx="7704300" cy="792339"/>
          </a:xfrm>
          <a:prstGeom prst="rect">
            <a:avLst/>
          </a:prstGeom>
        </p:spPr>
        <p:txBody>
          <a:bodyPr spcFirstLastPara="1" wrap="square" lIns="91425" tIns="91425" rIns="91425" bIns="91425" anchor="t" anchorCtr="0">
            <a:normAutofit/>
          </a:bodyPr>
          <a:lstStyle/>
          <a:p>
            <a:pPr lvl="0"/>
            <a:r>
              <a:rPr lang="en-US" sz="1800" dirty="0"/>
              <a:t>Determine the gender distribution of hires. How many males and females have been hired by the company</a:t>
            </a:r>
            <a:r>
              <a:rPr lang="en-US" sz="2000" dirty="0"/>
              <a:t>?</a:t>
            </a:r>
            <a:endParaRPr lang="en-US" sz="2000" dirty="0"/>
          </a:p>
        </p:txBody>
      </p:sp>
      <p:sp>
        <p:nvSpPr>
          <p:cNvPr id="359" name="Google Shape;359;p47"/>
          <p:cNvSpPr txBox="1"/>
          <p:nvPr/>
        </p:nvSpPr>
        <p:spPr>
          <a:xfrm>
            <a:off x="849099" y="3428476"/>
            <a:ext cx="1809300" cy="431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dirty="0" smtClean="0">
                <a:solidFill>
                  <a:schemeClr val="dk1"/>
                </a:solidFill>
                <a:latin typeface="Anybody SemiBold"/>
                <a:ea typeface="Anybody SemiBold"/>
                <a:cs typeface="Anybody SemiBold"/>
                <a:sym typeface="Anybody SemiBold"/>
              </a:rPr>
              <a:t>Female</a:t>
            </a:r>
            <a:endParaRPr sz="2000" dirty="0">
              <a:solidFill>
                <a:schemeClr val="dk1"/>
              </a:solidFill>
              <a:latin typeface="Anybody SemiBold"/>
              <a:ea typeface="Anybody SemiBold"/>
              <a:cs typeface="Anybody SemiBold"/>
              <a:sym typeface="Anybody SemiBold"/>
            </a:endParaRPr>
          </a:p>
        </p:txBody>
      </p:sp>
      <p:sp>
        <p:nvSpPr>
          <p:cNvPr id="360" name="Google Shape;360;p47"/>
          <p:cNvSpPr txBox="1"/>
          <p:nvPr/>
        </p:nvSpPr>
        <p:spPr>
          <a:xfrm>
            <a:off x="849098" y="3754169"/>
            <a:ext cx="1809300" cy="353134"/>
          </a:xfrm>
          <a:prstGeom prst="rect">
            <a:avLst/>
          </a:prstGeom>
          <a:noFill/>
          <a:ln>
            <a:noFill/>
          </a:ln>
        </p:spPr>
        <p:txBody>
          <a:bodyPr spcFirstLastPara="1" wrap="square" lIns="91425" tIns="91425" rIns="91425" bIns="91425" anchor="t" anchorCtr="0">
            <a:noAutofit/>
          </a:bodyPr>
          <a:lstStyle/>
          <a:p>
            <a:pPr lvl="0"/>
            <a:r>
              <a:rPr lang="en-IN" sz="1200" dirty="0">
                <a:solidFill>
                  <a:schemeClr val="dk1"/>
                </a:solidFill>
                <a:latin typeface="Albert Sans"/>
                <a:ea typeface="Albert Sans"/>
                <a:cs typeface="Albert Sans"/>
                <a:sym typeface="Albert Sans"/>
              </a:rPr>
              <a:t>Hired by the Company</a:t>
            </a:r>
          </a:p>
        </p:txBody>
      </p:sp>
      <p:sp>
        <p:nvSpPr>
          <p:cNvPr id="365" name="Google Shape;365;p47"/>
          <p:cNvSpPr txBox="1"/>
          <p:nvPr/>
        </p:nvSpPr>
        <p:spPr>
          <a:xfrm>
            <a:off x="849100" y="1757700"/>
            <a:ext cx="1809300" cy="431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dirty="0" smtClean="0">
                <a:solidFill>
                  <a:schemeClr val="dk1"/>
                </a:solidFill>
                <a:latin typeface="Anybody SemiBold"/>
                <a:ea typeface="Anybody SemiBold"/>
                <a:cs typeface="Anybody SemiBold"/>
                <a:sym typeface="Anybody SemiBold"/>
              </a:rPr>
              <a:t>Male</a:t>
            </a:r>
            <a:endParaRPr sz="2000" dirty="0">
              <a:solidFill>
                <a:schemeClr val="dk1"/>
              </a:solidFill>
              <a:latin typeface="Anybody SemiBold"/>
              <a:ea typeface="Anybody SemiBold"/>
              <a:cs typeface="Anybody SemiBold"/>
              <a:sym typeface="Anybody SemiBold"/>
            </a:endParaRPr>
          </a:p>
        </p:txBody>
      </p:sp>
      <p:sp>
        <p:nvSpPr>
          <p:cNvPr id="366" name="Google Shape;366;p47"/>
          <p:cNvSpPr txBox="1"/>
          <p:nvPr/>
        </p:nvSpPr>
        <p:spPr>
          <a:xfrm>
            <a:off x="849100" y="2068686"/>
            <a:ext cx="1809300" cy="5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200" dirty="0" smtClean="0">
                <a:solidFill>
                  <a:schemeClr val="dk1"/>
                </a:solidFill>
                <a:latin typeface="Albert Sans"/>
                <a:ea typeface="Albert Sans"/>
                <a:cs typeface="Albert Sans"/>
                <a:sym typeface="Albert Sans"/>
              </a:rPr>
              <a:t>Hired by the Company</a:t>
            </a:r>
          </a:p>
          <a:p>
            <a:pPr marL="0" lvl="0" indent="0" algn="l" rtl="0">
              <a:spcBef>
                <a:spcPts val="0"/>
              </a:spcBef>
              <a:spcAft>
                <a:spcPts val="0"/>
              </a:spcAft>
              <a:buNone/>
            </a:pPr>
            <a:endParaRPr sz="1200" dirty="0">
              <a:solidFill>
                <a:schemeClr val="dk1"/>
              </a:solidFill>
              <a:latin typeface="Albert Sans"/>
              <a:ea typeface="Albert Sans"/>
              <a:cs typeface="Albert Sans"/>
              <a:sym typeface="Albert Sans"/>
            </a:endParaRPr>
          </a:p>
        </p:txBody>
      </p:sp>
      <p:sp>
        <p:nvSpPr>
          <p:cNvPr id="367" name="Google Shape;367;p47"/>
          <p:cNvSpPr/>
          <p:nvPr/>
        </p:nvSpPr>
        <p:spPr>
          <a:xfrm>
            <a:off x="818055" y="3050864"/>
            <a:ext cx="646748" cy="404700"/>
          </a:xfrm>
          <a:prstGeom prst="rect">
            <a:avLst/>
          </a:prstGeom>
          <a:noFill/>
          <a:ln>
            <a:noFill/>
          </a:ln>
        </p:spPr>
        <p:txBody>
          <a:bodyPr spcFirstLastPara="1" wrap="square" lIns="90000" tIns="91425" rIns="90000" bIns="91425" anchor="ctr" anchorCtr="0">
            <a:noAutofit/>
          </a:bodyPr>
          <a:lstStyle/>
          <a:p>
            <a:pPr lvl="0"/>
            <a:r>
              <a:rPr lang="en-IN" sz="1600" dirty="0"/>
              <a:t>1853</a:t>
            </a:r>
            <a:r>
              <a:rPr lang="en-IN" sz="1600" dirty="0"/>
              <a:t> </a:t>
            </a:r>
            <a:endParaRPr sz="1600" dirty="0">
              <a:solidFill>
                <a:schemeClr val="dk1"/>
              </a:solidFill>
              <a:latin typeface="Anybody SemiBold"/>
              <a:ea typeface="Anybody SemiBold"/>
              <a:cs typeface="Anybody SemiBold"/>
              <a:sym typeface="Anybody SemiBold"/>
            </a:endParaRPr>
          </a:p>
        </p:txBody>
      </p:sp>
      <p:sp>
        <p:nvSpPr>
          <p:cNvPr id="370" name="Google Shape;370;p47"/>
          <p:cNvSpPr/>
          <p:nvPr/>
        </p:nvSpPr>
        <p:spPr>
          <a:xfrm>
            <a:off x="849099" y="1338613"/>
            <a:ext cx="767049" cy="404700"/>
          </a:xfrm>
          <a:prstGeom prst="rect">
            <a:avLst/>
          </a:prstGeom>
          <a:noFill/>
          <a:ln>
            <a:noFill/>
          </a:ln>
        </p:spPr>
        <p:txBody>
          <a:bodyPr spcFirstLastPara="1" wrap="square" lIns="90000" tIns="91425" rIns="90000" bIns="91425" anchor="ctr" anchorCtr="0">
            <a:noAutofit/>
          </a:bodyPr>
          <a:lstStyle/>
          <a:p>
            <a:pPr lvl="0"/>
            <a:r>
              <a:rPr lang="en-IN" sz="1600" dirty="0"/>
              <a:t>2561</a:t>
            </a:r>
            <a:r>
              <a:rPr lang="en-IN" sz="1600" dirty="0"/>
              <a:t> </a:t>
            </a:r>
            <a:endParaRPr sz="1600" dirty="0">
              <a:solidFill>
                <a:schemeClr val="dk1"/>
              </a:solidFill>
              <a:latin typeface="Anybody SemiBold"/>
              <a:ea typeface="Anybody SemiBold"/>
              <a:cs typeface="Anybody SemiBold"/>
              <a:sym typeface="Anybody SemiBold"/>
            </a:endParaRPr>
          </a:p>
        </p:txBody>
      </p:sp>
      <p:sp>
        <p:nvSpPr>
          <p:cNvPr id="372" name="Google Shape;372;p47"/>
          <p:cNvSpPr/>
          <p:nvPr/>
        </p:nvSpPr>
        <p:spPr>
          <a:xfrm>
            <a:off x="728800" y="1467290"/>
            <a:ext cx="120300" cy="1044000"/>
          </a:xfrm>
          <a:prstGeom prst="rect">
            <a:avLst/>
          </a:prstGeom>
          <a:solidFill>
            <a:schemeClr val="accent3">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7"/>
          <p:cNvSpPr/>
          <p:nvPr/>
        </p:nvSpPr>
        <p:spPr>
          <a:xfrm>
            <a:off x="728800" y="3163029"/>
            <a:ext cx="120300" cy="1044000"/>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6" name="Google Shape;376;p47"/>
          <p:cNvGrpSpPr/>
          <p:nvPr/>
        </p:nvGrpSpPr>
        <p:grpSpPr>
          <a:xfrm>
            <a:off x="7570000" y="1312565"/>
            <a:ext cx="402866" cy="369933"/>
            <a:chOff x="6985538" y="307000"/>
            <a:chExt cx="1545325" cy="1419000"/>
          </a:xfrm>
        </p:grpSpPr>
        <p:sp>
          <p:nvSpPr>
            <p:cNvPr id="377" name="Google Shape;377;p47"/>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7"/>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7"/>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7"/>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7"/>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7"/>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900;p94"/>
          <p:cNvGrpSpPr/>
          <p:nvPr/>
        </p:nvGrpSpPr>
        <p:grpSpPr>
          <a:xfrm>
            <a:off x="5041325" y="1350389"/>
            <a:ext cx="2508059" cy="2558758"/>
            <a:chOff x="5681301" y="2527788"/>
            <a:chExt cx="805800" cy="813121"/>
          </a:xfrm>
          <a:solidFill>
            <a:srgbClr val="00B0F0"/>
          </a:solidFill>
        </p:grpSpPr>
        <p:sp>
          <p:nvSpPr>
            <p:cNvPr id="29" name="Google Shape;1901;p94"/>
            <p:cNvSpPr/>
            <p:nvPr/>
          </p:nvSpPr>
          <p:spPr>
            <a:xfrm>
              <a:off x="5681301" y="2527788"/>
              <a:ext cx="805800" cy="805800"/>
            </a:xfrm>
            <a:prstGeom prst="ellipse">
              <a:avLst/>
            </a:prstGeom>
            <a:solidFill>
              <a:schemeClr val="accent5">
                <a:lumMod val="85000"/>
              </a:schemeClr>
            </a:solid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02;p94"/>
            <p:cNvSpPr/>
            <p:nvPr/>
          </p:nvSpPr>
          <p:spPr>
            <a:xfrm>
              <a:off x="5681301" y="2535109"/>
              <a:ext cx="805800" cy="805800"/>
            </a:xfrm>
            <a:prstGeom prst="pie">
              <a:avLst>
                <a:gd name="adj1" fmla="val 0"/>
                <a:gd name="adj2" fmla="val 11980891"/>
              </a:avLst>
            </a:pr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dirty="0" smtClean="0"/>
                <a:t>                                                     </a:t>
              </a:r>
              <a:endParaRPr dirty="0"/>
            </a:p>
          </p:txBody>
        </p:sp>
      </p:grpSp>
      <p:sp>
        <p:nvSpPr>
          <p:cNvPr id="2" name="TextBox 1"/>
          <p:cNvSpPr txBox="1"/>
          <p:nvPr/>
        </p:nvSpPr>
        <p:spPr>
          <a:xfrm>
            <a:off x="5941725" y="2038709"/>
            <a:ext cx="707245" cy="307777"/>
          </a:xfrm>
          <a:prstGeom prst="rect">
            <a:avLst/>
          </a:prstGeom>
          <a:noFill/>
        </p:spPr>
        <p:txBody>
          <a:bodyPr wrap="none" rtlCol="0">
            <a:spAutoFit/>
          </a:bodyPr>
          <a:lstStyle/>
          <a:p>
            <a:pPr algn="ctr"/>
            <a:r>
              <a:rPr lang="en-IN" dirty="0" smtClean="0">
                <a:latin typeface="Bradley Hand ITC" panose="03070402050302030203" pitchFamily="66" charset="0"/>
              </a:rPr>
              <a:t>Female</a:t>
            </a:r>
            <a:endParaRPr lang="en-IN" dirty="0">
              <a:latin typeface="Bradley Hand ITC" panose="03070402050302030203" pitchFamily="66" charset="0"/>
            </a:endParaRPr>
          </a:p>
        </p:txBody>
      </p:sp>
      <p:sp>
        <p:nvSpPr>
          <p:cNvPr id="3" name="TextBox 2"/>
          <p:cNvSpPr txBox="1"/>
          <p:nvPr/>
        </p:nvSpPr>
        <p:spPr>
          <a:xfrm>
            <a:off x="6022677" y="2896077"/>
            <a:ext cx="545342" cy="307777"/>
          </a:xfrm>
          <a:prstGeom prst="rect">
            <a:avLst/>
          </a:prstGeom>
          <a:noFill/>
        </p:spPr>
        <p:txBody>
          <a:bodyPr wrap="none" rtlCol="0">
            <a:spAutoFit/>
          </a:bodyPr>
          <a:lstStyle/>
          <a:p>
            <a:pPr algn="ctr"/>
            <a:r>
              <a:rPr lang="en-IN" dirty="0" smtClean="0">
                <a:latin typeface="Bradley Hand ITC" panose="03070402050302030203" pitchFamily="66" charset="0"/>
              </a:rPr>
              <a:t>Male</a:t>
            </a:r>
            <a:endParaRPr lang="en-IN" dirty="0">
              <a:latin typeface="Bradley Hand ITC" panose="03070402050302030203" pitchFamily="66"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8"/>
          <p:cNvSpPr txBox="1">
            <a:spLocks noGrp="1"/>
          </p:cNvSpPr>
          <p:nvPr>
            <p:ph type="title"/>
          </p:nvPr>
        </p:nvSpPr>
        <p:spPr>
          <a:xfrm>
            <a:off x="447508" y="367053"/>
            <a:ext cx="5976600" cy="710380"/>
          </a:xfrm>
          <a:prstGeom prst="rect">
            <a:avLst/>
          </a:prstGeom>
        </p:spPr>
        <p:txBody>
          <a:bodyPr spcFirstLastPara="1" wrap="square" lIns="91425" tIns="91425" rIns="91425" bIns="91425" anchor="t" anchorCtr="0">
            <a:noAutofit/>
          </a:bodyPr>
          <a:lstStyle/>
          <a:p>
            <a:r>
              <a:rPr lang="en-US" sz="1800" dirty="0"/>
              <a:t>What is the average salary offered by this company? Use Excel functions to calculate this.</a:t>
            </a:r>
            <a:br>
              <a:rPr lang="en-US" sz="1800" dirty="0"/>
            </a:br>
            <a:endParaRPr sz="1800" dirty="0"/>
          </a:p>
        </p:txBody>
      </p:sp>
      <p:grpSp>
        <p:nvGrpSpPr>
          <p:cNvPr id="411" name="Google Shape;411;p48"/>
          <p:cNvGrpSpPr/>
          <p:nvPr/>
        </p:nvGrpSpPr>
        <p:grpSpPr>
          <a:xfrm>
            <a:off x="6021261" y="4418531"/>
            <a:ext cx="402866" cy="369933"/>
            <a:chOff x="6985538" y="307000"/>
            <a:chExt cx="1545325" cy="1419000"/>
          </a:xfrm>
        </p:grpSpPr>
        <p:sp>
          <p:nvSpPr>
            <p:cNvPr id="412" name="Google Shape;412;p48"/>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8"/>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8"/>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8"/>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8"/>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8"/>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20" name="Google Shape;420;p48"/>
          <p:cNvPicPr preferRelativeResize="0"/>
          <p:nvPr/>
        </p:nvPicPr>
        <p:blipFill>
          <a:blip r:embed="rId3">
            <a:alphaModFix/>
          </a:blip>
          <a:stretch>
            <a:fillRect/>
          </a:stretch>
        </p:blipFill>
        <p:spPr>
          <a:xfrm flipH="1">
            <a:off x="6696450" y="0"/>
            <a:ext cx="2014201" cy="5143475"/>
          </a:xfrm>
          <a:prstGeom prst="rect">
            <a:avLst/>
          </a:prstGeom>
          <a:noFill/>
          <a:ln>
            <a:noFill/>
          </a:ln>
        </p:spPr>
      </p:pic>
      <p:sp>
        <p:nvSpPr>
          <p:cNvPr id="421" name="Google Shape;421;p48"/>
          <p:cNvSpPr/>
          <p:nvPr/>
        </p:nvSpPr>
        <p:spPr>
          <a:xfrm flipH="1">
            <a:off x="7281865" y="-24000"/>
            <a:ext cx="24909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5;p47"/>
          <p:cNvSpPr txBox="1"/>
          <p:nvPr/>
        </p:nvSpPr>
        <p:spPr>
          <a:xfrm>
            <a:off x="3931058" y="2204686"/>
            <a:ext cx="1709260" cy="1200077"/>
          </a:xfrm>
          <a:prstGeom prst="rect">
            <a:avLst/>
          </a:prstGeom>
          <a:noFill/>
          <a:ln>
            <a:noFill/>
          </a:ln>
        </p:spPr>
        <p:txBody>
          <a:bodyPr spcFirstLastPara="1" wrap="square" lIns="91425" tIns="91425" rIns="91425" bIns="91425" anchor="b" anchorCtr="0">
            <a:noAutofit/>
          </a:bodyPr>
          <a:lstStyle/>
          <a:p>
            <a:pPr lvl="0"/>
            <a:r>
              <a:rPr lang="en-IN" sz="1600" dirty="0">
                <a:latin typeface="Bell MT" panose="02020503060305020303" pitchFamily="18" charset="0"/>
              </a:rPr>
              <a:t>AVG </a:t>
            </a:r>
            <a:r>
              <a:rPr lang="en-IN" sz="1600" dirty="0" smtClean="0">
                <a:latin typeface="Bell MT" panose="02020503060305020303" pitchFamily="18" charset="0"/>
              </a:rPr>
              <a:t>Salary</a:t>
            </a:r>
          </a:p>
          <a:p>
            <a:pPr lvl="0"/>
            <a:endParaRPr lang="en-IN" sz="1600" dirty="0">
              <a:latin typeface="Bell MT" panose="02020503060305020303" pitchFamily="18" charset="0"/>
            </a:endParaRPr>
          </a:p>
          <a:p>
            <a:pPr lvl="0"/>
            <a:r>
              <a:rPr lang="en-IN" sz="1600" dirty="0">
                <a:latin typeface="Bell MT" panose="02020503060305020303" pitchFamily="18" charset="0"/>
              </a:rPr>
              <a:t>49883.8026</a:t>
            </a:r>
            <a:r>
              <a:rPr lang="en-IN" sz="1600" dirty="0">
                <a:latin typeface="Bell MT" panose="02020503060305020303" pitchFamily="18" charset="0"/>
              </a:rPr>
              <a:t>  </a:t>
            </a:r>
            <a:endParaRPr sz="2400" dirty="0">
              <a:solidFill>
                <a:schemeClr val="dk1"/>
              </a:solidFill>
              <a:latin typeface="Bell MT" panose="02020503060305020303" pitchFamily="18" charset="0"/>
              <a:ea typeface="Anybody SemiBold"/>
              <a:cs typeface="Anybody SemiBold"/>
              <a:sym typeface="Anybody SemiBold"/>
            </a:endParaRPr>
          </a:p>
        </p:txBody>
      </p:sp>
      <p:grpSp>
        <p:nvGrpSpPr>
          <p:cNvPr id="44" name="Google Shape;9257;p99"/>
          <p:cNvGrpSpPr/>
          <p:nvPr/>
        </p:nvGrpSpPr>
        <p:grpSpPr>
          <a:xfrm>
            <a:off x="558029" y="1637414"/>
            <a:ext cx="3198808" cy="2651051"/>
            <a:chOff x="5159450" y="1919950"/>
            <a:chExt cx="1541050" cy="862500"/>
          </a:xfrm>
        </p:grpSpPr>
        <p:sp>
          <p:nvSpPr>
            <p:cNvPr id="45" name="Google Shape;9258;p99"/>
            <p:cNvSpPr/>
            <p:nvPr/>
          </p:nvSpPr>
          <p:spPr>
            <a:xfrm>
              <a:off x="5216414" y="2060033"/>
              <a:ext cx="1436820" cy="600250"/>
            </a:xfrm>
            <a:custGeom>
              <a:avLst/>
              <a:gdLst/>
              <a:ahLst/>
              <a:cxnLst/>
              <a:rect l="l" t="t" r="r" b="b"/>
              <a:pathLst>
                <a:path w="165771" h="69253" extrusionOk="0">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noFill/>
            <a:ln w="19050" cap="flat" cmpd="sng">
              <a:solidFill>
                <a:srgbClr val="5F7D95"/>
              </a:solidFill>
              <a:prstDash val="solid"/>
              <a:round/>
              <a:headEnd type="oval" w="med" len="med"/>
              <a:tailEnd type="oval" w="med" len="med"/>
            </a:ln>
          </p:spPr>
        </p:sp>
        <p:grpSp>
          <p:nvGrpSpPr>
            <p:cNvPr id="46" name="Google Shape;9259;p99"/>
            <p:cNvGrpSpPr/>
            <p:nvPr/>
          </p:nvGrpSpPr>
          <p:grpSpPr>
            <a:xfrm>
              <a:off x="5159450" y="1919950"/>
              <a:ext cx="1541050" cy="862500"/>
              <a:chOff x="5159450" y="1919950"/>
              <a:chExt cx="1541050" cy="862500"/>
            </a:xfrm>
          </p:grpSpPr>
          <p:cxnSp>
            <p:nvCxnSpPr>
              <p:cNvPr id="47" name="Google Shape;9260;p99"/>
              <p:cNvCxnSpPr/>
              <p:nvPr/>
            </p:nvCxnSpPr>
            <p:spPr>
              <a:xfrm>
                <a:off x="5159450" y="1919950"/>
                <a:ext cx="0" cy="862500"/>
              </a:xfrm>
              <a:prstGeom prst="straightConnector1">
                <a:avLst/>
              </a:prstGeom>
              <a:noFill/>
              <a:ln w="9525" cap="flat" cmpd="sng">
                <a:solidFill>
                  <a:srgbClr val="E3E9ED"/>
                </a:solidFill>
                <a:prstDash val="solid"/>
                <a:round/>
                <a:headEnd type="none" w="med" len="med"/>
                <a:tailEnd type="none" w="med" len="med"/>
              </a:ln>
            </p:spPr>
          </p:cxnSp>
          <p:cxnSp>
            <p:nvCxnSpPr>
              <p:cNvPr id="48" name="Google Shape;9261;p99"/>
              <p:cNvCxnSpPr/>
              <p:nvPr/>
            </p:nvCxnSpPr>
            <p:spPr>
              <a:xfrm>
                <a:off x="5161200" y="2778975"/>
                <a:ext cx="1539300" cy="0"/>
              </a:xfrm>
              <a:prstGeom prst="straightConnector1">
                <a:avLst/>
              </a:prstGeom>
              <a:noFill/>
              <a:ln w="9525" cap="flat" cmpd="sng">
                <a:solidFill>
                  <a:srgbClr val="E3E9ED"/>
                </a:solidFill>
                <a:prstDash val="solid"/>
                <a:round/>
                <a:headEnd type="none" w="med" len="med"/>
                <a:tailEnd type="none" w="med" len="med"/>
              </a:ln>
            </p:spPr>
          </p:cxn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sz="1800" dirty="0"/>
              <a:t>Create class intervals for the salaries in the company. This will help you understand the salary distribution</a:t>
            </a:r>
            <a:endParaRPr sz="1800" dirty="0"/>
          </a:p>
        </p:txBody>
      </p:sp>
      <p:grpSp>
        <p:nvGrpSpPr>
          <p:cNvPr id="428" name="Google Shape;428;p49"/>
          <p:cNvGrpSpPr/>
          <p:nvPr/>
        </p:nvGrpSpPr>
        <p:grpSpPr>
          <a:xfrm>
            <a:off x="720011" y="1488756"/>
            <a:ext cx="402866" cy="369933"/>
            <a:chOff x="6985538" y="307000"/>
            <a:chExt cx="1545325" cy="1419000"/>
          </a:xfrm>
        </p:grpSpPr>
        <p:sp>
          <p:nvSpPr>
            <p:cNvPr id="429" name="Google Shape;429;p49"/>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9"/>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9"/>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9"/>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9"/>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9"/>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1" name="Chart 10"/>
          <p:cNvGraphicFramePr>
            <a:graphicFrameLocks/>
          </p:cNvGraphicFramePr>
          <p:nvPr>
            <p:extLst>
              <p:ext uri="{D42A27DB-BD31-4B8C-83A1-F6EECF244321}">
                <p14:modId xmlns:p14="http://schemas.microsoft.com/office/powerpoint/2010/main" val="4267140686"/>
              </p:ext>
            </p:extLst>
          </p:nvPr>
        </p:nvGraphicFramePr>
        <p:xfrm>
          <a:off x="1164105" y="1238161"/>
          <a:ext cx="6370835" cy="346851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0"/>
          <p:cNvSpPr txBox="1">
            <a:spLocks noGrp="1"/>
          </p:cNvSpPr>
          <p:nvPr>
            <p:ph type="title"/>
          </p:nvPr>
        </p:nvSpPr>
        <p:spPr>
          <a:xfrm>
            <a:off x="719999" y="445025"/>
            <a:ext cx="7715163" cy="703291"/>
          </a:xfrm>
          <a:prstGeom prst="rect">
            <a:avLst/>
          </a:prstGeom>
        </p:spPr>
        <p:txBody>
          <a:bodyPr spcFirstLastPara="1" wrap="square" lIns="91425" tIns="91425" rIns="91425" bIns="91425" anchor="t" anchorCtr="0">
            <a:noAutofit/>
          </a:bodyPr>
          <a:lstStyle/>
          <a:p>
            <a:pPr lvl="0"/>
            <a:r>
              <a:rPr lang="en-US" sz="1800" dirty="0" smtClean="0"/>
              <a:t>Use </a:t>
            </a:r>
            <a:r>
              <a:rPr lang="en-US" sz="1800" dirty="0"/>
              <a:t>a pie chart, bar graph, or any other suitable visualization to show the proportion of people working in different departments.</a:t>
            </a:r>
            <a:endParaRPr sz="1800" dirty="0"/>
          </a:p>
        </p:txBody>
      </p:sp>
      <p:grpSp>
        <p:nvGrpSpPr>
          <p:cNvPr id="452" name="Google Shape;452;p50"/>
          <p:cNvGrpSpPr/>
          <p:nvPr/>
        </p:nvGrpSpPr>
        <p:grpSpPr>
          <a:xfrm>
            <a:off x="1060753" y="1687045"/>
            <a:ext cx="402866" cy="369933"/>
            <a:chOff x="6985538" y="307000"/>
            <a:chExt cx="1545325" cy="1419000"/>
          </a:xfrm>
        </p:grpSpPr>
        <p:sp>
          <p:nvSpPr>
            <p:cNvPr id="453" name="Google Shape;453;p50"/>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0"/>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0"/>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0"/>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0"/>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0"/>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3" name="Chart 22"/>
          <p:cNvGraphicFramePr>
            <a:graphicFrameLocks/>
          </p:cNvGraphicFramePr>
          <p:nvPr>
            <p:extLst>
              <p:ext uri="{D42A27DB-BD31-4B8C-83A1-F6EECF244321}">
                <p14:modId xmlns:p14="http://schemas.microsoft.com/office/powerpoint/2010/main" val="273638474"/>
              </p:ext>
            </p:extLst>
          </p:nvPr>
        </p:nvGraphicFramePr>
        <p:xfrm>
          <a:off x="1669144" y="1148315"/>
          <a:ext cx="2721427" cy="28707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731113998"/>
              </p:ext>
            </p:extLst>
          </p:nvPr>
        </p:nvGraphicFramePr>
        <p:xfrm>
          <a:off x="4441371" y="1357013"/>
          <a:ext cx="2126343" cy="2551563"/>
        </p:xfrm>
        <a:graphic>
          <a:graphicData uri="http://schemas.openxmlformats.org/drawingml/2006/table">
            <a:tbl>
              <a:tblPr>
                <a:tableStyleId>{F3EEC585-2D3C-46D4-90E6-ED09584E44AE}</a:tableStyleId>
              </a:tblPr>
              <a:tblGrid>
                <a:gridCol w="695345">
                  <a:extLst>
                    <a:ext uri="{9D8B030D-6E8A-4147-A177-3AD203B41FA5}">
                      <a16:colId xmlns:a16="http://schemas.microsoft.com/office/drawing/2014/main" val="870010455"/>
                    </a:ext>
                  </a:extLst>
                </a:gridCol>
                <a:gridCol w="1430998">
                  <a:extLst>
                    <a:ext uri="{9D8B030D-6E8A-4147-A177-3AD203B41FA5}">
                      <a16:colId xmlns:a16="http://schemas.microsoft.com/office/drawing/2014/main" val="2124341201"/>
                    </a:ext>
                  </a:extLst>
                </a:gridCol>
              </a:tblGrid>
              <a:tr h="169873">
                <a:tc>
                  <a:txBody>
                    <a:bodyPr/>
                    <a:lstStyle/>
                    <a:p>
                      <a:pPr algn="l" fontAlgn="b"/>
                      <a:r>
                        <a:rPr lang="en-IN" sz="1100" u="none" strike="noStrike" dirty="0">
                          <a:effectLst/>
                        </a:rPr>
                        <a:t>1329</a:t>
                      </a:r>
                      <a:endParaRPr lang="en-IN" sz="1100" b="0" i="0" u="none" strike="noStrike" dirty="0">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IN" sz="1100" u="none" strike="noStrike">
                          <a:effectLst/>
                        </a:rPr>
                        <a:t>Service Department</a:t>
                      </a:r>
                      <a:endParaRPr lang="en-IN" sz="1100" b="0" i="0" u="none" strike="noStrike">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913046767"/>
                  </a:ext>
                </a:extLst>
              </a:tr>
              <a:tr h="332361">
                <a:tc>
                  <a:txBody>
                    <a:bodyPr/>
                    <a:lstStyle/>
                    <a:p>
                      <a:pPr algn="l" fontAlgn="b"/>
                      <a:r>
                        <a:rPr lang="en-IN" sz="1100" u="none" strike="noStrike" dirty="0">
                          <a:effectLst/>
                        </a:rPr>
                        <a:t>1843</a:t>
                      </a:r>
                      <a:endParaRPr lang="en-IN" sz="1100" b="0" i="0" u="none" strike="noStrike" dirty="0">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IN" sz="1100" u="none" strike="noStrike">
                          <a:effectLst/>
                        </a:rPr>
                        <a:t>Operations Department</a:t>
                      </a:r>
                      <a:endParaRPr lang="en-IN" sz="1100" b="0" i="0" u="none" strike="noStrike">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541594523"/>
                  </a:ext>
                </a:extLst>
              </a:tr>
              <a:tr h="169873">
                <a:tc>
                  <a:txBody>
                    <a:bodyPr/>
                    <a:lstStyle/>
                    <a:p>
                      <a:pPr algn="l" fontAlgn="b"/>
                      <a:r>
                        <a:rPr lang="en-IN" sz="1100" u="none" strike="noStrike" dirty="0">
                          <a:effectLst/>
                        </a:rPr>
                        <a:t>485</a:t>
                      </a:r>
                      <a:endParaRPr lang="en-IN" sz="1100" b="0" i="0" u="none" strike="noStrike" dirty="0">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IN" sz="1100" u="none" strike="noStrike" dirty="0">
                          <a:effectLst/>
                        </a:rPr>
                        <a:t>Sales Department</a:t>
                      </a:r>
                      <a:endParaRPr lang="en-IN" sz="1100" b="0" i="0" u="none" strike="noStrike" dirty="0">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928874005"/>
                  </a:ext>
                </a:extLst>
              </a:tr>
              <a:tr h="169873">
                <a:tc>
                  <a:txBody>
                    <a:bodyPr/>
                    <a:lstStyle/>
                    <a:p>
                      <a:pPr algn="l" fontAlgn="b"/>
                      <a:r>
                        <a:rPr lang="en-IN" sz="1100" u="none" strike="noStrike">
                          <a:effectLst/>
                        </a:rPr>
                        <a:t>176</a:t>
                      </a:r>
                      <a:endParaRPr lang="en-IN" sz="1100" b="0" i="0" u="none" strike="noStrike">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IN" sz="1100" u="none" strike="noStrike" dirty="0">
                          <a:effectLst/>
                        </a:rPr>
                        <a:t>Finance Department</a:t>
                      </a:r>
                      <a:endParaRPr lang="en-IN" sz="1100" b="0" i="0" u="none" strike="noStrike" dirty="0">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538956086"/>
                  </a:ext>
                </a:extLst>
              </a:tr>
              <a:tr h="332361">
                <a:tc>
                  <a:txBody>
                    <a:bodyPr/>
                    <a:lstStyle/>
                    <a:p>
                      <a:pPr algn="l" fontAlgn="b"/>
                      <a:r>
                        <a:rPr lang="en-IN" sz="1100" u="none" strike="noStrike">
                          <a:effectLst/>
                        </a:rPr>
                        <a:t>111</a:t>
                      </a:r>
                      <a:endParaRPr lang="en-IN" sz="1100" b="0" i="0" u="none" strike="noStrike">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IN" sz="1100" u="none" strike="noStrike" dirty="0">
                          <a:effectLst/>
                        </a:rPr>
                        <a:t>General Management</a:t>
                      </a:r>
                      <a:endParaRPr lang="en-IN" sz="1100" b="0" i="0" u="none" strike="noStrike" dirty="0">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8572813"/>
                  </a:ext>
                </a:extLst>
              </a:tr>
              <a:tr h="332361">
                <a:tc>
                  <a:txBody>
                    <a:bodyPr/>
                    <a:lstStyle/>
                    <a:p>
                      <a:pPr algn="l" fontAlgn="b"/>
                      <a:r>
                        <a:rPr lang="en-IN" sz="1100" u="none" strike="noStrike">
                          <a:effectLst/>
                        </a:rPr>
                        <a:t>230</a:t>
                      </a:r>
                      <a:endParaRPr lang="en-IN" sz="1100" b="0" i="0" u="none" strike="noStrike">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IN" sz="1100" u="none" strike="noStrike" dirty="0">
                          <a:effectLst/>
                        </a:rPr>
                        <a:t>Purchase Department</a:t>
                      </a:r>
                      <a:endParaRPr lang="en-IN" sz="1100" b="0" i="0" u="none" strike="noStrike" dirty="0">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408190987"/>
                  </a:ext>
                </a:extLst>
              </a:tr>
              <a:tr h="332361">
                <a:tc>
                  <a:txBody>
                    <a:bodyPr/>
                    <a:lstStyle/>
                    <a:p>
                      <a:pPr algn="l" fontAlgn="b"/>
                      <a:r>
                        <a:rPr lang="en-IN" sz="1100" u="none" strike="noStrike">
                          <a:effectLst/>
                        </a:rPr>
                        <a:t>246</a:t>
                      </a:r>
                      <a:endParaRPr lang="en-IN" sz="1100" b="0" i="0" u="none" strike="noStrike">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IN" sz="1100" u="none" strike="noStrike" dirty="0">
                          <a:effectLst/>
                        </a:rPr>
                        <a:t>Production Department</a:t>
                      </a:r>
                      <a:endParaRPr lang="en-IN" sz="1100" b="0" i="0" u="none" strike="noStrike" dirty="0">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661983290"/>
                  </a:ext>
                </a:extLst>
              </a:tr>
              <a:tr h="332361">
                <a:tc>
                  <a:txBody>
                    <a:bodyPr/>
                    <a:lstStyle/>
                    <a:p>
                      <a:pPr algn="l" fontAlgn="b"/>
                      <a:r>
                        <a:rPr lang="en-IN" sz="1100" u="none" strike="noStrike">
                          <a:effectLst/>
                        </a:rPr>
                        <a:t>70</a:t>
                      </a:r>
                      <a:endParaRPr lang="en-IN" sz="1100" b="0" i="0" u="none" strike="noStrike">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IN" sz="1100" u="none" strike="noStrike" dirty="0">
                          <a:effectLst/>
                        </a:rPr>
                        <a:t>Human Resource Department</a:t>
                      </a:r>
                      <a:endParaRPr lang="en-IN" sz="1100" b="0" i="0" u="none" strike="noStrike" dirty="0">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821281298"/>
                  </a:ext>
                </a:extLst>
              </a:tr>
              <a:tr h="332361">
                <a:tc>
                  <a:txBody>
                    <a:bodyPr/>
                    <a:lstStyle/>
                    <a:p>
                      <a:pPr algn="l" fontAlgn="b"/>
                      <a:r>
                        <a:rPr lang="en-IN" sz="1100" u="none" strike="noStrike" dirty="0">
                          <a:effectLst/>
                        </a:rPr>
                        <a:t>202</a:t>
                      </a:r>
                      <a:endParaRPr lang="en-IN" sz="1100" b="0" i="0" u="none" strike="noStrike" dirty="0">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IN" sz="1100" u="none" strike="noStrike" dirty="0">
                          <a:effectLst/>
                        </a:rPr>
                        <a:t>Marketing Department</a:t>
                      </a:r>
                      <a:endParaRPr lang="en-IN" sz="1100" b="0" i="0" u="none" strike="noStrike" dirty="0">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24595044"/>
                  </a:ext>
                </a:extLst>
              </a:tr>
            </a:tbl>
          </a:graphicData>
        </a:graphic>
      </p:graphicFrame>
      <p:sp>
        <p:nvSpPr>
          <p:cNvPr id="26" name="Google Shape;439;p50"/>
          <p:cNvSpPr txBox="1">
            <a:spLocks/>
          </p:cNvSpPr>
          <p:nvPr/>
        </p:nvSpPr>
        <p:spPr>
          <a:xfrm>
            <a:off x="1463600" y="4068960"/>
            <a:ext cx="7715163" cy="7032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1pPr>
            <a:lvl2pPr marR="0" lvl="1"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2pPr>
            <a:lvl3pPr marR="0" lvl="2"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3pPr>
            <a:lvl4pPr marR="0" lvl="3"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4pPr>
            <a:lvl5pPr marR="0" lvl="4"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5pPr>
            <a:lvl6pPr marR="0" lvl="5"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6pPr>
            <a:lvl7pPr marR="0" lvl="6"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7pPr>
            <a:lvl8pPr marR="0" lvl="7"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8pPr>
            <a:lvl9pPr marR="0" lvl="8"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9pPr>
          </a:lstStyle>
          <a:p>
            <a:r>
              <a:rPr lang="en-US" sz="1800" dirty="0" smtClean="0"/>
              <a:t>Different Department As per </a:t>
            </a:r>
            <a:r>
              <a:rPr lang="en-US" sz="1800" dirty="0" smtClean="0">
                <a:solidFill>
                  <a:schemeClr val="bg2">
                    <a:lumMod val="60000"/>
                    <a:lumOff val="40000"/>
                  </a:schemeClr>
                </a:solidFill>
              </a:rPr>
              <a:t>Hired </a:t>
            </a:r>
            <a:r>
              <a:rPr lang="en-US" sz="1800" dirty="0" smtClean="0"/>
              <a:t>by company </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1"/>
          <p:cNvSpPr txBox="1">
            <a:spLocks noGrp="1"/>
          </p:cNvSpPr>
          <p:nvPr>
            <p:ph type="title" idx="8"/>
          </p:nvPr>
        </p:nvSpPr>
        <p:spPr>
          <a:xfrm>
            <a:off x="282898" y="299200"/>
            <a:ext cx="7704000" cy="896801"/>
          </a:xfrm>
          <a:prstGeom prst="rect">
            <a:avLst/>
          </a:prstGeom>
        </p:spPr>
        <p:txBody>
          <a:bodyPr spcFirstLastPara="1" wrap="square" lIns="91425" tIns="91425" rIns="91425" bIns="91425" anchor="t" anchorCtr="0">
            <a:noAutofit/>
          </a:bodyPr>
          <a:lstStyle/>
          <a:p>
            <a:pPr lvl="0"/>
            <a:r>
              <a:rPr lang="en-US" sz="1800" dirty="0" smtClean="0"/>
              <a:t>Use </a:t>
            </a:r>
            <a:r>
              <a:rPr lang="en-US" sz="1800" dirty="0"/>
              <a:t>a chart or graph to represent the different position tiers within the company. </a:t>
            </a:r>
            <a:r>
              <a:rPr lang="en-US" sz="1800" dirty="0"/>
              <a:t>This will help you understand the distribution of positions across different tiers.</a:t>
            </a:r>
            <a:endParaRPr sz="1800" dirty="0"/>
          </a:p>
        </p:txBody>
      </p:sp>
      <p:graphicFrame>
        <p:nvGraphicFramePr>
          <p:cNvPr id="44" name="Chart 43"/>
          <p:cNvGraphicFramePr>
            <a:graphicFrameLocks/>
          </p:cNvGraphicFramePr>
          <p:nvPr>
            <p:extLst>
              <p:ext uri="{D42A27DB-BD31-4B8C-83A1-F6EECF244321}">
                <p14:modId xmlns:p14="http://schemas.microsoft.com/office/powerpoint/2010/main" val="2899052759"/>
              </p:ext>
            </p:extLst>
          </p:nvPr>
        </p:nvGraphicFramePr>
        <p:xfrm>
          <a:off x="282898" y="1621065"/>
          <a:ext cx="3577902"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20131215"/>
              </p:ext>
            </p:extLst>
          </p:nvPr>
        </p:nvGraphicFramePr>
        <p:xfrm>
          <a:off x="4419599" y="1621065"/>
          <a:ext cx="2467429" cy="2743200"/>
        </p:xfrm>
        <a:graphic>
          <a:graphicData uri="http://schemas.openxmlformats.org/drawingml/2006/table">
            <a:tbl>
              <a:tblPr>
                <a:tableStyleId>{F3EEC585-2D3C-46D4-90E6-ED09584E44AE}</a:tableStyleId>
              </a:tblPr>
              <a:tblGrid>
                <a:gridCol w="1682338">
                  <a:extLst>
                    <a:ext uri="{9D8B030D-6E8A-4147-A177-3AD203B41FA5}">
                      <a16:colId xmlns:a16="http://schemas.microsoft.com/office/drawing/2014/main" val="3774358667"/>
                    </a:ext>
                  </a:extLst>
                </a:gridCol>
                <a:gridCol w="785091">
                  <a:extLst>
                    <a:ext uri="{9D8B030D-6E8A-4147-A177-3AD203B41FA5}">
                      <a16:colId xmlns:a16="http://schemas.microsoft.com/office/drawing/2014/main" val="191587238"/>
                    </a:ext>
                  </a:extLst>
                </a:gridCol>
              </a:tblGrid>
              <a:tr h="228600">
                <a:tc>
                  <a:txBody>
                    <a:bodyPr/>
                    <a:lstStyle/>
                    <a:p>
                      <a:pPr algn="ctr" fontAlgn="b"/>
                      <a:r>
                        <a:rPr lang="en-IN" sz="1100" u="none" strike="noStrike" dirty="0">
                          <a:effectLst/>
                        </a:rPr>
                        <a:t>distribution of positions</a:t>
                      </a:r>
                      <a:endParaRPr lang="en-IN" sz="1100" b="0" i="0" u="none" strike="noStrike" dirty="0">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100" u="none" strike="noStrike">
                          <a:effectLst/>
                        </a:rPr>
                        <a:t>Post Name</a:t>
                      </a:r>
                      <a:endParaRPr lang="en-IN" sz="1100" b="0" i="0" u="none" strike="noStrike">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552696824"/>
                  </a:ext>
                </a:extLst>
              </a:tr>
              <a:tr h="228600">
                <a:tc>
                  <a:txBody>
                    <a:bodyPr/>
                    <a:lstStyle/>
                    <a:p>
                      <a:pPr algn="ctr" fontAlgn="b"/>
                      <a:r>
                        <a:rPr lang="en-IN" sz="1100" u="none" strike="noStrike">
                          <a:effectLst/>
                        </a:rPr>
                        <a:t>320</a:t>
                      </a:r>
                      <a:endParaRPr lang="en-IN" sz="1100" b="0" i="0" u="none" strike="noStrike">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100" u="none" strike="noStrike">
                          <a:effectLst/>
                        </a:rPr>
                        <a:t>c8</a:t>
                      </a:r>
                      <a:endParaRPr lang="en-IN" sz="1100" b="0" i="0" u="none" strike="noStrike">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862417641"/>
                  </a:ext>
                </a:extLst>
              </a:tr>
              <a:tr h="228600">
                <a:tc>
                  <a:txBody>
                    <a:bodyPr/>
                    <a:lstStyle/>
                    <a:p>
                      <a:pPr algn="ctr" fontAlgn="b"/>
                      <a:r>
                        <a:rPr lang="en-IN" sz="1100" u="none" strike="noStrike">
                          <a:effectLst/>
                        </a:rPr>
                        <a:t>1747</a:t>
                      </a:r>
                      <a:endParaRPr lang="en-IN" sz="1100" b="0" i="0" u="none" strike="noStrike">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100" u="none" strike="noStrike">
                          <a:effectLst/>
                        </a:rPr>
                        <a:t>c5</a:t>
                      </a:r>
                      <a:endParaRPr lang="en-IN" sz="1100" b="0" i="0" u="none" strike="noStrike">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536326909"/>
                  </a:ext>
                </a:extLst>
              </a:tr>
              <a:tr h="228600">
                <a:tc>
                  <a:txBody>
                    <a:bodyPr/>
                    <a:lstStyle/>
                    <a:p>
                      <a:pPr algn="ctr" fontAlgn="b"/>
                      <a:r>
                        <a:rPr lang="en-IN" sz="1100" u="none" strike="noStrike">
                          <a:effectLst/>
                        </a:rPr>
                        <a:t>85</a:t>
                      </a:r>
                      <a:endParaRPr lang="en-IN" sz="1100" b="0" i="0" u="none" strike="noStrike">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100" u="none" strike="noStrike">
                          <a:effectLst/>
                        </a:rPr>
                        <a:t>i4</a:t>
                      </a:r>
                      <a:endParaRPr lang="en-IN" sz="1100" b="0" i="0" u="none" strike="noStrike">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80520442"/>
                  </a:ext>
                </a:extLst>
              </a:tr>
              <a:tr h="228600">
                <a:tc>
                  <a:txBody>
                    <a:bodyPr/>
                    <a:lstStyle/>
                    <a:p>
                      <a:pPr algn="ctr" fontAlgn="b"/>
                      <a:r>
                        <a:rPr lang="en-IN" sz="1100" u="none" strike="noStrike">
                          <a:effectLst/>
                        </a:rPr>
                        <a:t>978</a:t>
                      </a:r>
                      <a:endParaRPr lang="en-IN" sz="1100" b="0" i="0" u="none" strike="noStrike">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100" u="none" strike="noStrike">
                          <a:effectLst/>
                        </a:rPr>
                        <a:t>i7</a:t>
                      </a:r>
                      <a:endParaRPr lang="en-IN" sz="1100" b="0" i="0" u="none" strike="noStrike">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026959334"/>
                  </a:ext>
                </a:extLst>
              </a:tr>
              <a:tr h="228600">
                <a:tc>
                  <a:txBody>
                    <a:bodyPr/>
                    <a:lstStyle/>
                    <a:p>
                      <a:pPr algn="ctr" fontAlgn="b"/>
                      <a:r>
                        <a:rPr lang="en-IN" sz="1100" u="none" strike="noStrike">
                          <a:effectLst/>
                        </a:rPr>
                        <a:t>461</a:t>
                      </a:r>
                      <a:endParaRPr lang="en-IN" sz="1100" b="0" i="0" u="none" strike="noStrike">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100" u="none" strike="noStrike">
                          <a:effectLst/>
                        </a:rPr>
                        <a:t>b9</a:t>
                      </a:r>
                      <a:endParaRPr lang="en-IN" sz="1100" b="0" i="0" u="none" strike="noStrike">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814220237"/>
                  </a:ext>
                </a:extLst>
              </a:tr>
              <a:tr h="228600">
                <a:tc>
                  <a:txBody>
                    <a:bodyPr/>
                    <a:lstStyle/>
                    <a:p>
                      <a:pPr algn="ctr" fontAlgn="b"/>
                      <a:r>
                        <a:rPr lang="en-IN" sz="1100" u="none" strike="noStrike">
                          <a:effectLst/>
                        </a:rPr>
                        <a:t>222</a:t>
                      </a:r>
                      <a:endParaRPr lang="en-IN" sz="1100" b="0" i="0" u="none" strike="noStrike">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100" u="none" strike="noStrike">
                          <a:effectLst/>
                        </a:rPr>
                        <a:t>i1</a:t>
                      </a:r>
                      <a:endParaRPr lang="en-IN" sz="1100" b="0" i="0" u="none" strike="noStrike">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810041322"/>
                  </a:ext>
                </a:extLst>
              </a:tr>
              <a:tr h="228600">
                <a:tc>
                  <a:txBody>
                    <a:bodyPr/>
                    <a:lstStyle/>
                    <a:p>
                      <a:pPr algn="ctr" fontAlgn="b"/>
                      <a:r>
                        <a:rPr lang="en-IN" sz="1100" u="none" strike="noStrike">
                          <a:effectLst/>
                        </a:rPr>
                        <a:t>3</a:t>
                      </a:r>
                      <a:endParaRPr lang="en-IN" sz="1100" b="0" i="0" u="none" strike="noStrike">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100" u="none" strike="noStrike">
                          <a:effectLst/>
                        </a:rPr>
                        <a:t>m6</a:t>
                      </a:r>
                      <a:endParaRPr lang="en-IN" sz="1100" b="0" i="0" u="none" strike="noStrike">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027038911"/>
                  </a:ext>
                </a:extLst>
              </a:tr>
              <a:tr h="228600">
                <a:tc>
                  <a:txBody>
                    <a:bodyPr/>
                    <a:lstStyle/>
                    <a:p>
                      <a:pPr algn="ctr" fontAlgn="b"/>
                      <a:r>
                        <a:rPr lang="en-IN" sz="1100" u="none" strike="noStrike">
                          <a:effectLst/>
                        </a:rPr>
                        <a:t>1</a:t>
                      </a:r>
                      <a:endParaRPr lang="en-IN" sz="1100" b="0" i="0" u="none" strike="noStrike">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100" u="none" strike="noStrike">
                          <a:effectLst/>
                        </a:rPr>
                        <a:t>m7</a:t>
                      </a:r>
                      <a:endParaRPr lang="en-IN" sz="1100" b="0" i="0" u="none" strike="noStrike">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967444995"/>
                  </a:ext>
                </a:extLst>
              </a:tr>
              <a:tr h="228600">
                <a:tc>
                  <a:txBody>
                    <a:bodyPr/>
                    <a:lstStyle/>
                    <a:p>
                      <a:pPr algn="ctr" fontAlgn="b"/>
                      <a:r>
                        <a:rPr lang="en-IN" sz="1100" u="none" strike="noStrike">
                          <a:effectLst/>
                        </a:rPr>
                        <a:t>1</a:t>
                      </a:r>
                      <a:endParaRPr lang="en-IN" sz="1100" b="0" i="0" u="none" strike="noStrike">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100" u="none" strike="noStrike">
                          <a:effectLst/>
                        </a:rPr>
                        <a:t>n6</a:t>
                      </a:r>
                      <a:endParaRPr lang="en-IN" sz="1100" b="0" i="0" u="none" strike="noStrike">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581284615"/>
                  </a:ext>
                </a:extLst>
              </a:tr>
              <a:tr h="228600">
                <a:tc>
                  <a:txBody>
                    <a:bodyPr/>
                    <a:lstStyle/>
                    <a:p>
                      <a:pPr algn="ctr" fontAlgn="b"/>
                      <a:r>
                        <a:rPr lang="en-IN" sz="1100" u="none" strike="noStrike">
                          <a:effectLst/>
                        </a:rPr>
                        <a:t>1</a:t>
                      </a:r>
                      <a:endParaRPr lang="en-IN" sz="1100" b="0" i="0" u="none" strike="noStrike">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100" u="none" strike="noStrike">
                          <a:effectLst/>
                        </a:rPr>
                        <a:t>n9</a:t>
                      </a:r>
                      <a:endParaRPr lang="en-IN" sz="1100" b="0" i="0" u="none" strike="noStrike">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4267703867"/>
                  </a:ext>
                </a:extLst>
              </a:tr>
              <a:tr h="228600">
                <a:tc>
                  <a:txBody>
                    <a:bodyPr/>
                    <a:lstStyle/>
                    <a:p>
                      <a:pPr algn="ctr" fontAlgn="b"/>
                      <a:r>
                        <a:rPr lang="en-IN" sz="1100" u="none" strike="noStrike">
                          <a:effectLst/>
                        </a:rPr>
                        <a:t>527</a:t>
                      </a:r>
                      <a:endParaRPr lang="en-IN" sz="1100" b="0" i="0" u="none" strike="noStrike">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100" u="none" strike="noStrike" dirty="0">
                          <a:effectLst/>
                        </a:rPr>
                        <a:t>i6</a:t>
                      </a:r>
                      <a:endParaRPr lang="en-IN" sz="1100" b="0" i="0" u="none" strike="noStrike" dirty="0">
                        <a:solidFill>
                          <a:srgbClr val="000000"/>
                        </a:solidFill>
                        <a:effectLst/>
                        <a:latin typeface="Trebuchet MS" panose="020B0603020202020204" pitchFamily="34" charset="0"/>
                      </a:endParaRPr>
                    </a:p>
                  </a:txBody>
                  <a:tcPr marL="7620" marR="7620" marT="7620"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57506590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411" name="Google Shape;411;p48"/>
          <p:cNvGrpSpPr/>
          <p:nvPr/>
        </p:nvGrpSpPr>
        <p:grpSpPr>
          <a:xfrm>
            <a:off x="8360424" y="321452"/>
            <a:ext cx="402866" cy="369933"/>
            <a:chOff x="6985538" y="307000"/>
            <a:chExt cx="1545325" cy="1419000"/>
          </a:xfrm>
        </p:grpSpPr>
        <p:sp>
          <p:nvSpPr>
            <p:cNvPr id="412" name="Google Shape;412;p48"/>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8"/>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8"/>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8"/>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8"/>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8"/>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20" name="Google Shape;420;p48"/>
          <p:cNvPicPr preferRelativeResize="0"/>
          <p:nvPr/>
        </p:nvPicPr>
        <p:blipFill>
          <a:blip r:embed="rId3">
            <a:alphaModFix/>
          </a:blip>
          <a:stretch>
            <a:fillRect/>
          </a:stretch>
        </p:blipFill>
        <p:spPr>
          <a:xfrm flipH="1">
            <a:off x="1124990" y="0"/>
            <a:ext cx="1398470" cy="5143475"/>
          </a:xfrm>
          <a:prstGeom prst="rect">
            <a:avLst/>
          </a:prstGeom>
          <a:noFill/>
          <a:ln>
            <a:noFill/>
          </a:ln>
        </p:spPr>
      </p:pic>
      <p:sp>
        <p:nvSpPr>
          <p:cNvPr id="421" name="Google Shape;421;p48"/>
          <p:cNvSpPr/>
          <p:nvPr/>
        </p:nvSpPr>
        <p:spPr>
          <a:xfrm flipH="1">
            <a:off x="-914" y="0"/>
            <a:ext cx="1964393"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p:cNvSpPr/>
          <p:nvPr/>
        </p:nvSpPr>
        <p:spPr>
          <a:xfrm>
            <a:off x="2665823" y="1084522"/>
            <a:ext cx="4004335" cy="1015663"/>
          </a:xfrm>
          <a:prstGeom prst="rect">
            <a:avLst/>
          </a:prstGeom>
        </p:spPr>
        <p:txBody>
          <a:bodyPr wrap="square">
            <a:spAutoFit/>
          </a:bodyPr>
          <a:lstStyle/>
          <a:p>
            <a:pPr>
              <a:buClr>
                <a:schemeClr val="dk1"/>
              </a:buClr>
              <a:buSzPts val="8500"/>
            </a:pPr>
            <a:r>
              <a:rPr lang="en" sz="6000" dirty="0">
                <a:solidFill>
                  <a:schemeClr val="dk1"/>
                </a:solidFill>
                <a:latin typeface="Anybody SemiBold"/>
                <a:ea typeface="Anybody SemiBold"/>
                <a:cs typeface="Anybody SemiBold"/>
                <a:sym typeface="Anybody SemiBold"/>
              </a:rPr>
              <a:t>Thanks!</a:t>
            </a:r>
            <a:endParaRPr lang="en-IN" sz="6000" dirty="0">
              <a:solidFill>
                <a:schemeClr val="dk1"/>
              </a:solidFill>
              <a:latin typeface="Anybody SemiBold"/>
              <a:ea typeface="Anybody SemiBold"/>
              <a:cs typeface="Anybody SemiBold"/>
              <a:sym typeface="Anybody SemiBold"/>
            </a:endParaRPr>
          </a:p>
        </p:txBody>
      </p:sp>
      <p:cxnSp>
        <p:nvCxnSpPr>
          <p:cNvPr id="20" name="Google Shape;1271;p86"/>
          <p:cNvCxnSpPr/>
          <p:nvPr/>
        </p:nvCxnSpPr>
        <p:spPr>
          <a:xfrm>
            <a:off x="2523460" y="3130085"/>
            <a:ext cx="6727200" cy="0"/>
          </a:xfrm>
          <a:prstGeom prst="straightConnector1">
            <a:avLst/>
          </a:prstGeom>
          <a:noFill/>
          <a:ln w="9525" cap="flat" cmpd="sng">
            <a:solidFill>
              <a:schemeClr val="dk1"/>
            </a:solidFill>
            <a:prstDash val="solid"/>
            <a:round/>
            <a:headEnd type="none" w="med" len="med"/>
            <a:tailEnd type="none" w="med" len="med"/>
          </a:ln>
        </p:spPr>
      </p:cxnSp>
      <p:sp>
        <p:nvSpPr>
          <p:cNvPr id="4" name="Rectangle 3"/>
          <p:cNvSpPr/>
          <p:nvPr/>
        </p:nvSpPr>
        <p:spPr>
          <a:xfrm>
            <a:off x="2523460" y="3243571"/>
            <a:ext cx="6620540" cy="1600438"/>
          </a:xfrm>
          <a:prstGeom prst="rect">
            <a:avLst/>
          </a:prstGeom>
        </p:spPr>
        <p:txBody>
          <a:bodyPr wrap="square">
            <a:spAutoFit/>
          </a:bodyPr>
          <a:lstStyle/>
          <a:p>
            <a:r>
              <a:rPr lang="en-IN" dirty="0"/>
              <a:t>Hiring Process Analytics, in conclusion, provides essential information for enhancing recruiting and HR initiatives. It enables businesses to take data-driven choices, shorten the hiring process, choose candidates more effectively, increase productivity, and ultimately develop a more robust and competitive workforce. Organisations may improve their recruiting practises, discover patterns, and guarantee alignment with overarching company objectives by analysing hiring data. This helps to increase the success of talent sourcing and management.</a:t>
            </a:r>
          </a:p>
        </p:txBody>
      </p:sp>
    </p:spTree>
    <p:extLst>
      <p:ext uri="{BB962C8B-B14F-4D97-AF65-F5344CB8AC3E}">
        <p14:creationId xmlns:p14="http://schemas.microsoft.com/office/powerpoint/2010/main" val="1993103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 name="Title 1"/>
          <p:cNvSpPr>
            <a:spLocks noGrp="1"/>
          </p:cNvSpPr>
          <p:nvPr>
            <p:ph type="title"/>
          </p:nvPr>
        </p:nvSpPr>
        <p:spPr>
          <a:xfrm>
            <a:off x="2247013" y="352876"/>
            <a:ext cx="4419069" cy="572700"/>
          </a:xfrm>
        </p:spPr>
        <p:txBody>
          <a:bodyPr/>
          <a:lstStyle/>
          <a:p>
            <a:pPr algn="ctr"/>
            <a:r>
              <a:rPr lang="en-IN" b="1" dirty="0">
                <a:latin typeface="Bell MT" panose="02020503060305020303" pitchFamily="18" charset="0"/>
              </a:rPr>
              <a:t>Hiring </a:t>
            </a:r>
            <a:r>
              <a:rPr lang="en-IN" b="1" dirty="0" smtClean="0">
                <a:latin typeface="Bell MT" panose="02020503060305020303" pitchFamily="18" charset="0"/>
              </a:rPr>
              <a:t>Process </a:t>
            </a:r>
            <a:r>
              <a:rPr lang="en-IN" b="1" dirty="0">
                <a:latin typeface="Bell MT" panose="02020503060305020303" pitchFamily="18" charset="0"/>
              </a:rPr>
              <a:t>Analytics</a:t>
            </a:r>
            <a:endParaRPr lang="en-IN" dirty="0">
              <a:latin typeface="Bell MT" panose="02020503060305020303" pitchFamily="18" charset="0"/>
            </a:endParaRPr>
          </a:p>
        </p:txBody>
      </p:sp>
      <p:sp>
        <p:nvSpPr>
          <p:cNvPr id="8" name="Title 1"/>
          <p:cNvSpPr txBox="1">
            <a:spLocks/>
          </p:cNvSpPr>
          <p:nvPr/>
        </p:nvSpPr>
        <p:spPr>
          <a:xfrm>
            <a:off x="623777" y="1719472"/>
            <a:ext cx="7279757" cy="2887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1pPr>
            <a:lvl2pPr marR="0" lvl="1"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2pPr>
            <a:lvl3pPr marR="0" lvl="2"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3pPr>
            <a:lvl4pPr marR="0" lvl="3"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4pPr>
            <a:lvl5pPr marR="0" lvl="4"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5pPr>
            <a:lvl6pPr marR="0" lvl="5"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6pPr>
            <a:lvl7pPr marR="0" lvl="6"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7pPr>
            <a:lvl8pPr marR="0" lvl="7"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8pPr>
            <a:lvl9pPr marR="0" lvl="8"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9pPr>
          </a:lstStyle>
          <a:p>
            <a:pPr algn="ctr"/>
            <a:r>
              <a:rPr lang="en-US" sz="2800" dirty="0">
                <a:latin typeface="Bell MT" panose="02020503060305020303" pitchFamily="18" charset="0"/>
              </a:rPr>
              <a:t>As a data analyst, one of your responsibilities in hiring process analytics is to use data to improve and </a:t>
            </a:r>
            <a:r>
              <a:rPr lang="en-US" sz="2800" dirty="0" smtClean="0">
                <a:latin typeface="Bell MT" panose="02020503060305020303" pitchFamily="18" charset="0"/>
              </a:rPr>
              <a:t>optimize </a:t>
            </a:r>
            <a:r>
              <a:rPr lang="en-US" sz="2800" dirty="0">
                <a:latin typeface="Bell MT" panose="02020503060305020303" pitchFamily="18" charset="0"/>
              </a:rPr>
              <a:t>the hiring process. You'll leverage data-driven insights to better applicant selection, shorten the recruiting process, and increase the hiring process' overall effectiveness and efficiency.</a:t>
            </a:r>
            <a:endParaRPr lang="en-IN" sz="2800" dirty="0">
              <a:latin typeface="Bell MT" panose="02020503060305020303" pitchFamily="18" charset="0"/>
            </a:endParaRPr>
          </a:p>
        </p:txBody>
      </p:sp>
      <p:sp>
        <p:nvSpPr>
          <p:cNvPr id="9" name="Title 1"/>
          <p:cNvSpPr txBox="1">
            <a:spLocks/>
          </p:cNvSpPr>
          <p:nvPr/>
        </p:nvSpPr>
        <p:spPr>
          <a:xfrm>
            <a:off x="3051545" y="925576"/>
            <a:ext cx="246976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1pPr>
            <a:lvl2pPr marR="0" lvl="1"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2pPr>
            <a:lvl3pPr marR="0" lvl="2"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3pPr>
            <a:lvl4pPr marR="0" lvl="3"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4pPr>
            <a:lvl5pPr marR="0" lvl="4"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5pPr>
            <a:lvl6pPr marR="0" lvl="5"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6pPr>
            <a:lvl7pPr marR="0" lvl="6"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7pPr>
            <a:lvl8pPr marR="0" lvl="7"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8pPr>
            <a:lvl9pPr marR="0" lvl="8" algn="l"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9pPr>
          </a:lstStyle>
          <a:p>
            <a:pPr algn="ctr"/>
            <a:r>
              <a:rPr lang="en-IN" sz="2800" b="1" dirty="0" smtClean="0">
                <a:latin typeface="Bell MT" panose="02020503060305020303" pitchFamily="18" charset="0"/>
              </a:rPr>
              <a:t>Introduction</a:t>
            </a:r>
            <a:endParaRPr lang="en-IN" sz="2800" dirty="0">
              <a:latin typeface="Bell MT" panose="02020503060305020303"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9"/>
          <p:cNvSpPr txBox="1">
            <a:spLocks noGrp="1"/>
          </p:cNvSpPr>
          <p:nvPr>
            <p:ph type="title" idx="14"/>
          </p:nvPr>
        </p:nvSpPr>
        <p:spPr>
          <a:xfrm>
            <a:off x="943975" y="2047149"/>
            <a:ext cx="775800" cy="75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24" name="Google Shape;224;p39"/>
          <p:cNvSpPr txBox="1">
            <a:spLocks noGrp="1"/>
          </p:cNvSpPr>
          <p:nvPr>
            <p:ph type="title" idx="15"/>
          </p:nvPr>
        </p:nvSpPr>
        <p:spPr>
          <a:xfrm>
            <a:off x="943975" y="3844823"/>
            <a:ext cx="775800" cy="75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25" name="Google Shape;225;p39"/>
          <p:cNvSpPr txBox="1">
            <a:spLocks noGrp="1"/>
          </p:cNvSpPr>
          <p:nvPr>
            <p:ph type="title" idx="13"/>
          </p:nvPr>
        </p:nvSpPr>
        <p:spPr>
          <a:xfrm>
            <a:off x="943975" y="2945986"/>
            <a:ext cx="775800" cy="75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26" name="Google Shape;226;p39"/>
          <p:cNvSpPr txBox="1">
            <a:spLocks noGrp="1"/>
          </p:cNvSpPr>
          <p:nvPr>
            <p:ph type="title" idx="9"/>
          </p:nvPr>
        </p:nvSpPr>
        <p:spPr>
          <a:xfrm>
            <a:off x="943975" y="1148312"/>
            <a:ext cx="775800" cy="75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27" name="Google Shape;227;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228" name="Google Shape;228;p39"/>
          <p:cNvSpPr txBox="1">
            <a:spLocks noGrp="1"/>
          </p:cNvSpPr>
          <p:nvPr>
            <p:ph type="title" idx="2"/>
          </p:nvPr>
        </p:nvSpPr>
        <p:spPr>
          <a:xfrm>
            <a:off x="1872275" y="1330862"/>
            <a:ext cx="38796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Handling Missing Data </a:t>
            </a:r>
            <a:endParaRPr dirty="0"/>
          </a:p>
        </p:txBody>
      </p:sp>
      <p:sp>
        <p:nvSpPr>
          <p:cNvPr id="229" name="Google Shape;229;p39"/>
          <p:cNvSpPr txBox="1">
            <a:spLocks noGrp="1"/>
          </p:cNvSpPr>
          <p:nvPr>
            <p:ph type="title" idx="3"/>
          </p:nvPr>
        </p:nvSpPr>
        <p:spPr>
          <a:xfrm>
            <a:off x="1872275" y="2229699"/>
            <a:ext cx="3879600" cy="393600"/>
          </a:xfrm>
          <a:prstGeom prst="rect">
            <a:avLst/>
          </a:prstGeom>
        </p:spPr>
        <p:txBody>
          <a:bodyPr spcFirstLastPara="1" wrap="square" lIns="91425" tIns="91425" rIns="91425" bIns="91425" anchor="ctr" anchorCtr="0">
            <a:noAutofit/>
          </a:bodyPr>
          <a:lstStyle/>
          <a:p>
            <a:r>
              <a:rPr lang="en-IN" dirty="0"/>
              <a:t>Clubbing Columns</a:t>
            </a:r>
            <a:endParaRPr dirty="0"/>
          </a:p>
        </p:txBody>
      </p:sp>
      <p:sp>
        <p:nvSpPr>
          <p:cNvPr id="230" name="Google Shape;230;p39"/>
          <p:cNvSpPr txBox="1">
            <a:spLocks noGrp="1"/>
          </p:cNvSpPr>
          <p:nvPr>
            <p:ph type="subTitle" idx="1"/>
          </p:nvPr>
        </p:nvSpPr>
        <p:spPr>
          <a:xfrm>
            <a:off x="6054563" y="1146053"/>
            <a:ext cx="2146087" cy="705015"/>
          </a:xfrm>
          <a:prstGeom prst="rect">
            <a:avLst/>
          </a:prstGeom>
        </p:spPr>
        <p:txBody>
          <a:bodyPr spcFirstLastPara="1" wrap="square" lIns="91425" tIns="91425" rIns="91425" bIns="91425" anchor="ctr" anchorCtr="0">
            <a:noAutofit/>
          </a:bodyPr>
          <a:lstStyle/>
          <a:p>
            <a:pPr marL="0" lvl="0" indent="0">
              <a:buSzPts val="1100"/>
            </a:pPr>
            <a:r>
              <a:rPr lang="en-US" dirty="0"/>
              <a:t>Address missing data through various techniques like filling, deleting, or estimating values</a:t>
            </a:r>
            <a:endParaRPr dirty="0"/>
          </a:p>
        </p:txBody>
      </p:sp>
      <p:sp>
        <p:nvSpPr>
          <p:cNvPr id="231" name="Google Shape;231;p39"/>
          <p:cNvSpPr txBox="1">
            <a:spLocks noGrp="1"/>
          </p:cNvSpPr>
          <p:nvPr>
            <p:ph type="subTitle" idx="4"/>
          </p:nvPr>
        </p:nvSpPr>
        <p:spPr>
          <a:xfrm>
            <a:off x="6054563" y="2070283"/>
            <a:ext cx="2245504" cy="735566"/>
          </a:xfrm>
          <a:prstGeom prst="rect">
            <a:avLst/>
          </a:prstGeom>
        </p:spPr>
        <p:txBody>
          <a:bodyPr spcFirstLastPara="1" wrap="square" lIns="91425" tIns="91425" rIns="91425" bIns="91425" anchor="ctr" anchorCtr="0">
            <a:noAutofit/>
          </a:bodyPr>
          <a:lstStyle/>
          <a:p>
            <a:pPr marL="0" lvl="0" indent="0">
              <a:buSzPts val="1100"/>
            </a:pPr>
            <a:r>
              <a:rPr lang="en-US" dirty="0"/>
              <a:t>If there are columns with multiple categories that can be combined, do so to simplify your analysis.</a:t>
            </a:r>
            <a:endParaRPr dirty="0"/>
          </a:p>
        </p:txBody>
      </p:sp>
      <p:sp>
        <p:nvSpPr>
          <p:cNvPr id="232" name="Google Shape;232;p39"/>
          <p:cNvSpPr txBox="1">
            <a:spLocks noGrp="1"/>
          </p:cNvSpPr>
          <p:nvPr>
            <p:ph type="title" idx="5"/>
          </p:nvPr>
        </p:nvSpPr>
        <p:spPr>
          <a:xfrm>
            <a:off x="1872275" y="3128536"/>
            <a:ext cx="3879600" cy="393600"/>
          </a:xfrm>
          <a:prstGeom prst="rect">
            <a:avLst/>
          </a:prstGeom>
        </p:spPr>
        <p:txBody>
          <a:bodyPr spcFirstLastPara="1" wrap="square" lIns="91425" tIns="91425" rIns="91425" bIns="91425" anchor="ctr" anchorCtr="0">
            <a:noAutofit/>
          </a:bodyPr>
          <a:lstStyle/>
          <a:p>
            <a:pPr lvl="0"/>
            <a:r>
              <a:rPr lang="en-IN" dirty="0"/>
              <a:t>Outlier Detection</a:t>
            </a:r>
            <a:endParaRPr dirty="0"/>
          </a:p>
        </p:txBody>
      </p:sp>
      <p:sp>
        <p:nvSpPr>
          <p:cNvPr id="233" name="Google Shape;233;p39"/>
          <p:cNvSpPr txBox="1">
            <a:spLocks noGrp="1"/>
          </p:cNvSpPr>
          <p:nvPr>
            <p:ph type="title" idx="6"/>
          </p:nvPr>
        </p:nvSpPr>
        <p:spPr>
          <a:xfrm>
            <a:off x="1872275" y="4027373"/>
            <a:ext cx="3879600" cy="393600"/>
          </a:xfrm>
          <a:prstGeom prst="rect">
            <a:avLst/>
          </a:prstGeom>
        </p:spPr>
        <p:txBody>
          <a:bodyPr spcFirstLastPara="1" wrap="square" lIns="91425" tIns="91425" rIns="91425" bIns="91425" anchor="ctr" anchorCtr="0">
            <a:noAutofit/>
          </a:bodyPr>
          <a:lstStyle/>
          <a:p>
            <a:r>
              <a:rPr lang="en-IN" dirty="0"/>
              <a:t>Removing Outliers</a:t>
            </a:r>
            <a:endParaRPr dirty="0"/>
          </a:p>
        </p:txBody>
      </p:sp>
      <p:sp>
        <p:nvSpPr>
          <p:cNvPr id="234" name="Google Shape;234;p39"/>
          <p:cNvSpPr txBox="1">
            <a:spLocks noGrp="1"/>
          </p:cNvSpPr>
          <p:nvPr>
            <p:ph type="subTitle" idx="7"/>
          </p:nvPr>
        </p:nvSpPr>
        <p:spPr>
          <a:xfrm>
            <a:off x="6054588" y="3038986"/>
            <a:ext cx="2245500" cy="572700"/>
          </a:xfrm>
          <a:prstGeom prst="rect">
            <a:avLst/>
          </a:prstGeom>
        </p:spPr>
        <p:txBody>
          <a:bodyPr spcFirstLastPara="1" wrap="square" lIns="91425" tIns="91425" rIns="91425" bIns="91425" anchor="ctr" anchorCtr="0">
            <a:noAutofit/>
          </a:bodyPr>
          <a:lstStyle/>
          <a:p>
            <a:pPr marL="0" lvl="0" indent="0">
              <a:buSzPts val="1100"/>
            </a:pPr>
            <a:r>
              <a:rPr lang="en-US" dirty="0"/>
              <a:t>Check for outliers in the dataset that may skew your analysis.</a:t>
            </a:r>
            <a:endParaRPr dirty="0"/>
          </a:p>
        </p:txBody>
      </p:sp>
      <p:sp>
        <p:nvSpPr>
          <p:cNvPr id="235" name="Google Shape;235;p39"/>
          <p:cNvSpPr txBox="1">
            <a:spLocks noGrp="1"/>
          </p:cNvSpPr>
          <p:nvPr>
            <p:ph type="subTitle" idx="8"/>
          </p:nvPr>
        </p:nvSpPr>
        <p:spPr>
          <a:xfrm>
            <a:off x="6054567" y="3937823"/>
            <a:ext cx="2146083" cy="1031126"/>
          </a:xfrm>
          <a:prstGeom prst="rect">
            <a:avLst/>
          </a:prstGeom>
        </p:spPr>
        <p:txBody>
          <a:bodyPr spcFirstLastPara="1" wrap="square" lIns="91425" tIns="91425" rIns="91425" bIns="91425" anchor="ctr" anchorCtr="0">
            <a:noAutofit/>
          </a:bodyPr>
          <a:lstStyle/>
          <a:p>
            <a:pPr marL="0" lvl="0" indent="0">
              <a:buSzPts val="1100"/>
            </a:pPr>
            <a:r>
              <a:rPr lang="en-US" dirty="0"/>
              <a:t>Decide on the best strategy to handle outliers. This could be removing them, replacing them, or leaving them as is, depending on the situation.</a:t>
            </a:r>
            <a:endParaRPr dirty="0"/>
          </a:p>
        </p:txBody>
      </p:sp>
      <p:cxnSp>
        <p:nvCxnSpPr>
          <p:cNvPr id="236" name="Google Shape;236;p39"/>
          <p:cNvCxnSpPr/>
          <p:nvPr/>
        </p:nvCxnSpPr>
        <p:spPr>
          <a:xfrm>
            <a:off x="894450" y="1977675"/>
            <a:ext cx="73062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39"/>
          <p:cNvCxnSpPr/>
          <p:nvPr/>
        </p:nvCxnSpPr>
        <p:spPr>
          <a:xfrm>
            <a:off x="894450" y="2876316"/>
            <a:ext cx="7306200" cy="0"/>
          </a:xfrm>
          <a:prstGeom prst="straightConnector1">
            <a:avLst/>
          </a:prstGeom>
          <a:noFill/>
          <a:ln w="9525" cap="flat" cmpd="sng">
            <a:solidFill>
              <a:schemeClr val="dk1"/>
            </a:solidFill>
            <a:prstDash val="solid"/>
            <a:round/>
            <a:headEnd type="none" w="med" len="med"/>
            <a:tailEnd type="none" w="med" len="med"/>
          </a:ln>
        </p:spPr>
      </p:cxnSp>
      <p:cxnSp>
        <p:nvCxnSpPr>
          <p:cNvPr id="238" name="Google Shape;238;p39"/>
          <p:cNvCxnSpPr/>
          <p:nvPr/>
        </p:nvCxnSpPr>
        <p:spPr>
          <a:xfrm>
            <a:off x="894450" y="3774957"/>
            <a:ext cx="7306200" cy="0"/>
          </a:xfrm>
          <a:prstGeom prst="straightConnector1">
            <a:avLst/>
          </a:prstGeom>
          <a:noFill/>
          <a:ln w="9525" cap="flat" cmpd="sng">
            <a:solidFill>
              <a:schemeClr val="dk1"/>
            </a:solidFill>
            <a:prstDash val="solid"/>
            <a:round/>
            <a:headEnd type="none" w="med" len="med"/>
            <a:tailEnd type="none" w="med" len="med"/>
          </a:ln>
        </p:spPr>
      </p:cxnSp>
      <p:grpSp>
        <p:nvGrpSpPr>
          <p:cNvPr id="239" name="Google Shape;239;p39"/>
          <p:cNvGrpSpPr/>
          <p:nvPr/>
        </p:nvGrpSpPr>
        <p:grpSpPr>
          <a:xfrm>
            <a:off x="518561" y="4418531"/>
            <a:ext cx="402866" cy="369933"/>
            <a:chOff x="6985538" y="307000"/>
            <a:chExt cx="1545325" cy="1419000"/>
          </a:xfrm>
        </p:grpSpPr>
        <p:sp>
          <p:nvSpPr>
            <p:cNvPr id="240" name="Google Shape;240;p39"/>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9"/>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9"/>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9"/>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9"/>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9"/>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0"/>
          <p:cNvSpPr txBox="1">
            <a:spLocks noGrp="1"/>
          </p:cNvSpPr>
          <p:nvPr>
            <p:ph type="title"/>
          </p:nvPr>
        </p:nvSpPr>
        <p:spPr>
          <a:xfrm>
            <a:off x="720000" y="3475816"/>
            <a:ext cx="4550400" cy="404100"/>
          </a:xfrm>
          <a:prstGeom prst="rect">
            <a:avLst/>
          </a:prstGeom>
        </p:spPr>
        <p:txBody>
          <a:bodyPr spcFirstLastPara="1" wrap="square" lIns="91425" tIns="91425" rIns="91425" bIns="91425" anchor="t" anchorCtr="0">
            <a:noAutofit/>
          </a:bodyPr>
          <a:lstStyle/>
          <a:p>
            <a:pPr lvl="0"/>
            <a:r>
              <a:rPr lang="en" dirty="0" smtClean="0"/>
              <a:t>—</a:t>
            </a:r>
            <a:r>
              <a:rPr lang="en-US" dirty="0"/>
              <a:t>Winston Churchill</a:t>
            </a:r>
            <a:endParaRPr dirty="0"/>
          </a:p>
        </p:txBody>
      </p:sp>
      <p:sp>
        <p:nvSpPr>
          <p:cNvPr id="251" name="Google Shape;251;p40"/>
          <p:cNvSpPr txBox="1">
            <a:spLocks noGrp="1"/>
          </p:cNvSpPr>
          <p:nvPr>
            <p:ph type="subTitle" idx="1"/>
          </p:nvPr>
        </p:nvSpPr>
        <p:spPr>
          <a:xfrm>
            <a:off x="720000" y="1112873"/>
            <a:ext cx="4334735" cy="2175199"/>
          </a:xfrm>
          <a:prstGeom prst="rect">
            <a:avLst/>
          </a:prstGeom>
        </p:spPr>
        <p:txBody>
          <a:bodyPr spcFirstLastPara="1" wrap="square" lIns="91425" tIns="91425" rIns="91425" bIns="91425" anchor="b" anchorCtr="0">
            <a:noAutofit/>
          </a:bodyPr>
          <a:lstStyle/>
          <a:p>
            <a:pPr marL="0" lvl="0" indent="0">
              <a:buSzPts val="1100"/>
            </a:pPr>
            <a:r>
              <a:rPr lang="en" dirty="0" smtClean="0"/>
              <a:t>“</a:t>
            </a:r>
            <a:r>
              <a:rPr lang="en-US" dirty="0"/>
              <a:t>Success is not final, failure is not fatal: It is the courage to continue that counts</a:t>
            </a:r>
            <a:r>
              <a:rPr lang="en-US" dirty="0" smtClean="0"/>
              <a:t>."</a:t>
            </a:r>
            <a:endParaRPr dirty="0"/>
          </a:p>
        </p:txBody>
      </p:sp>
      <p:grpSp>
        <p:nvGrpSpPr>
          <p:cNvPr id="252" name="Google Shape;252;p40"/>
          <p:cNvGrpSpPr/>
          <p:nvPr/>
        </p:nvGrpSpPr>
        <p:grpSpPr>
          <a:xfrm>
            <a:off x="5664761" y="4418531"/>
            <a:ext cx="402866" cy="369933"/>
            <a:chOff x="6985538" y="307000"/>
            <a:chExt cx="1545325" cy="1419000"/>
          </a:xfrm>
        </p:grpSpPr>
        <p:sp>
          <p:nvSpPr>
            <p:cNvPr id="253" name="Google Shape;253;p40"/>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0"/>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0"/>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0"/>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0"/>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0"/>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9" name="Google Shape;259;p40"/>
          <p:cNvPicPr preferRelativeResize="0"/>
          <p:nvPr/>
        </p:nvPicPr>
        <p:blipFill>
          <a:blip r:embed="rId3">
            <a:alphaModFix/>
          </a:blip>
          <a:stretch>
            <a:fillRect/>
          </a:stretch>
        </p:blipFill>
        <p:spPr>
          <a:xfrm flipH="1">
            <a:off x="6303875" y="0"/>
            <a:ext cx="2014201" cy="5143475"/>
          </a:xfrm>
          <a:prstGeom prst="rect">
            <a:avLst/>
          </a:prstGeom>
          <a:noFill/>
          <a:ln>
            <a:noFill/>
          </a:ln>
        </p:spPr>
      </p:pic>
      <p:sp>
        <p:nvSpPr>
          <p:cNvPr id="260" name="Google Shape;260;p40"/>
          <p:cNvSpPr/>
          <p:nvPr/>
        </p:nvSpPr>
        <p:spPr>
          <a:xfrm flipH="1">
            <a:off x="6889290" y="-24000"/>
            <a:ext cx="24909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1"/>
          <p:cNvSpPr txBox="1">
            <a:spLocks noGrp="1"/>
          </p:cNvSpPr>
          <p:nvPr>
            <p:ph type="title"/>
          </p:nvPr>
        </p:nvSpPr>
        <p:spPr>
          <a:xfrm>
            <a:off x="2097206" y="1243346"/>
            <a:ext cx="4459537" cy="1673100"/>
          </a:xfrm>
          <a:prstGeom prst="rect">
            <a:avLst/>
          </a:prstGeom>
        </p:spPr>
        <p:txBody>
          <a:bodyPr spcFirstLastPara="1" wrap="square" lIns="91425" tIns="91425" rIns="91425" bIns="91425" anchor="b" anchorCtr="0">
            <a:noAutofit/>
          </a:bodyPr>
          <a:lstStyle/>
          <a:p>
            <a:pPr lvl="0"/>
            <a:r>
              <a:rPr lang="en-IN" dirty="0"/>
              <a:t>Handling Missing Data </a:t>
            </a:r>
          </a:p>
        </p:txBody>
      </p:sp>
      <p:sp>
        <p:nvSpPr>
          <p:cNvPr id="266" name="Google Shape;266;p41"/>
          <p:cNvSpPr txBox="1">
            <a:spLocks noGrp="1"/>
          </p:cNvSpPr>
          <p:nvPr>
            <p:ph type="title" idx="2"/>
          </p:nvPr>
        </p:nvSpPr>
        <p:spPr>
          <a:xfrm>
            <a:off x="761237" y="1494241"/>
            <a:ext cx="12231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67" name="Google Shape;267;p41"/>
          <p:cNvSpPr txBox="1">
            <a:spLocks noGrp="1"/>
          </p:cNvSpPr>
          <p:nvPr>
            <p:ph type="subTitle" idx="1"/>
          </p:nvPr>
        </p:nvSpPr>
        <p:spPr>
          <a:xfrm>
            <a:off x="715200" y="3115435"/>
            <a:ext cx="5021581" cy="1377975"/>
          </a:xfrm>
          <a:prstGeom prst="rect">
            <a:avLst/>
          </a:prstGeom>
        </p:spPr>
        <p:txBody>
          <a:bodyPr spcFirstLastPara="1" wrap="square" lIns="91425" tIns="91425" rIns="91425" bIns="91425" anchor="t" anchorCtr="0">
            <a:noAutofit/>
          </a:bodyPr>
          <a:lstStyle/>
          <a:p>
            <a:pPr marL="0" indent="0">
              <a:buSzPts val="1100"/>
            </a:pPr>
            <a:r>
              <a:rPr lang="en-US" dirty="0"/>
              <a:t>Address missing data through various techniques like filling, deleting, or estimating </a:t>
            </a:r>
            <a:r>
              <a:rPr lang="en-US" dirty="0"/>
              <a:t>values. I found the blanks and deleted them routinely by use the keyboard shortcut CTRL+G.</a:t>
            </a:r>
          </a:p>
          <a:p>
            <a:pPr marL="0" lvl="0" indent="0">
              <a:buSzPts val="1100"/>
            </a:pPr>
            <a:endParaRPr lang="en-US" dirty="0"/>
          </a:p>
        </p:txBody>
      </p:sp>
      <p:cxnSp>
        <p:nvCxnSpPr>
          <p:cNvPr id="268" name="Google Shape;268;p41"/>
          <p:cNvCxnSpPr/>
          <p:nvPr/>
        </p:nvCxnSpPr>
        <p:spPr>
          <a:xfrm>
            <a:off x="715200" y="2969310"/>
            <a:ext cx="6414600" cy="0"/>
          </a:xfrm>
          <a:prstGeom prst="straightConnector1">
            <a:avLst/>
          </a:prstGeom>
          <a:noFill/>
          <a:ln w="9525" cap="flat" cmpd="sng">
            <a:solidFill>
              <a:schemeClr val="dk1"/>
            </a:solidFill>
            <a:prstDash val="solid"/>
            <a:round/>
            <a:headEnd type="none" w="med" len="med"/>
            <a:tailEnd type="none" w="med" len="med"/>
          </a:ln>
        </p:spPr>
      </p:cxnSp>
      <p:grpSp>
        <p:nvGrpSpPr>
          <p:cNvPr id="269" name="Google Shape;269;p41"/>
          <p:cNvGrpSpPr/>
          <p:nvPr/>
        </p:nvGrpSpPr>
        <p:grpSpPr>
          <a:xfrm>
            <a:off x="518561" y="355031"/>
            <a:ext cx="402866" cy="369933"/>
            <a:chOff x="6985538" y="307000"/>
            <a:chExt cx="1545325" cy="1419000"/>
          </a:xfrm>
        </p:grpSpPr>
        <p:sp>
          <p:nvSpPr>
            <p:cNvPr id="270" name="Google Shape;270;p41"/>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1"/>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1"/>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1"/>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1"/>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1"/>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6" name="Google Shape;276;p41"/>
          <p:cNvPicPr preferRelativeResize="0"/>
          <p:nvPr/>
        </p:nvPicPr>
        <p:blipFill>
          <a:blip r:embed="rId3">
            <a:alphaModFix/>
          </a:blip>
          <a:stretch>
            <a:fillRect/>
          </a:stretch>
        </p:blipFill>
        <p:spPr>
          <a:xfrm flipH="1">
            <a:off x="7129800" y="0"/>
            <a:ext cx="2014201" cy="5143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1"/>
          <p:cNvSpPr txBox="1">
            <a:spLocks noGrp="1"/>
          </p:cNvSpPr>
          <p:nvPr>
            <p:ph type="title"/>
          </p:nvPr>
        </p:nvSpPr>
        <p:spPr>
          <a:xfrm>
            <a:off x="2040499" y="1761713"/>
            <a:ext cx="4459537" cy="1673100"/>
          </a:xfrm>
          <a:prstGeom prst="rect">
            <a:avLst/>
          </a:prstGeom>
        </p:spPr>
        <p:txBody>
          <a:bodyPr spcFirstLastPara="1" wrap="square" lIns="91425" tIns="91425" rIns="91425" bIns="91425" anchor="b" anchorCtr="0">
            <a:noAutofit/>
          </a:bodyPr>
          <a:lstStyle/>
          <a:p>
            <a:r>
              <a:rPr lang="en-IN" dirty="0"/>
              <a:t>Clubbing Columns</a:t>
            </a:r>
            <a:endParaRPr lang="en-IN" dirty="0"/>
          </a:p>
        </p:txBody>
      </p:sp>
      <p:sp>
        <p:nvSpPr>
          <p:cNvPr id="266" name="Google Shape;266;p41"/>
          <p:cNvSpPr txBox="1">
            <a:spLocks noGrp="1"/>
          </p:cNvSpPr>
          <p:nvPr>
            <p:ph type="title" idx="2"/>
          </p:nvPr>
        </p:nvSpPr>
        <p:spPr>
          <a:xfrm>
            <a:off x="720000" y="2027725"/>
            <a:ext cx="12231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67" name="Google Shape;267;p41"/>
          <p:cNvSpPr txBox="1">
            <a:spLocks noGrp="1"/>
          </p:cNvSpPr>
          <p:nvPr>
            <p:ph type="subTitle" idx="1"/>
          </p:nvPr>
        </p:nvSpPr>
        <p:spPr>
          <a:xfrm>
            <a:off x="719999" y="3765525"/>
            <a:ext cx="5021581" cy="901546"/>
          </a:xfrm>
          <a:prstGeom prst="rect">
            <a:avLst/>
          </a:prstGeom>
        </p:spPr>
        <p:txBody>
          <a:bodyPr spcFirstLastPara="1" wrap="square" lIns="91425" tIns="91425" rIns="91425" bIns="91425" anchor="t" anchorCtr="0">
            <a:noAutofit/>
          </a:bodyPr>
          <a:lstStyle/>
          <a:p>
            <a:pPr marL="0" lvl="0" indent="0">
              <a:buSzPts val="1100"/>
            </a:pPr>
            <a:r>
              <a:rPr lang="en-US" dirty="0"/>
              <a:t>If there are columns with multiple categories that can be combined, do so to simplify your analysis.</a:t>
            </a:r>
            <a:endParaRPr lang="en-US" dirty="0"/>
          </a:p>
        </p:txBody>
      </p:sp>
      <p:cxnSp>
        <p:nvCxnSpPr>
          <p:cNvPr id="268" name="Google Shape;268;p41"/>
          <p:cNvCxnSpPr/>
          <p:nvPr/>
        </p:nvCxnSpPr>
        <p:spPr>
          <a:xfrm>
            <a:off x="720000" y="3600175"/>
            <a:ext cx="6414600" cy="0"/>
          </a:xfrm>
          <a:prstGeom prst="straightConnector1">
            <a:avLst/>
          </a:prstGeom>
          <a:noFill/>
          <a:ln w="9525" cap="flat" cmpd="sng">
            <a:solidFill>
              <a:schemeClr val="dk1"/>
            </a:solidFill>
            <a:prstDash val="solid"/>
            <a:round/>
            <a:headEnd type="none" w="med" len="med"/>
            <a:tailEnd type="none" w="med" len="med"/>
          </a:ln>
        </p:spPr>
      </p:cxnSp>
      <p:grpSp>
        <p:nvGrpSpPr>
          <p:cNvPr id="269" name="Google Shape;269;p41"/>
          <p:cNvGrpSpPr/>
          <p:nvPr/>
        </p:nvGrpSpPr>
        <p:grpSpPr>
          <a:xfrm>
            <a:off x="518561" y="355031"/>
            <a:ext cx="402866" cy="369933"/>
            <a:chOff x="6985538" y="307000"/>
            <a:chExt cx="1545325" cy="1419000"/>
          </a:xfrm>
        </p:grpSpPr>
        <p:sp>
          <p:nvSpPr>
            <p:cNvPr id="270" name="Google Shape;270;p41"/>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1"/>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1"/>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1"/>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1"/>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1"/>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6" name="Google Shape;276;p41"/>
          <p:cNvPicPr preferRelativeResize="0"/>
          <p:nvPr/>
        </p:nvPicPr>
        <p:blipFill>
          <a:blip r:embed="rId3">
            <a:alphaModFix/>
          </a:blip>
          <a:stretch>
            <a:fillRect/>
          </a:stretch>
        </p:blipFill>
        <p:spPr>
          <a:xfrm flipH="1">
            <a:off x="7129800" y="0"/>
            <a:ext cx="2014201" cy="5143475"/>
          </a:xfrm>
          <a:prstGeom prst="rect">
            <a:avLst/>
          </a:prstGeom>
          <a:noFill/>
          <a:ln>
            <a:noFill/>
          </a:ln>
        </p:spPr>
      </p:pic>
    </p:spTree>
    <p:extLst>
      <p:ext uri="{BB962C8B-B14F-4D97-AF65-F5344CB8AC3E}">
        <p14:creationId xmlns:p14="http://schemas.microsoft.com/office/powerpoint/2010/main" val="3696209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1"/>
          <p:cNvSpPr txBox="1">
            <a:spLocks noGrp="1"/>
          </p:cNvSpPr>
          <p:nvPr>
            <p:ph type="title"/>
          </p:nvPr>
        </p:nvSpPr>
        <p:spPr>
          <a:xfrm>
            <a:off x="2054676" y="1220326"/>
            <a:ext cx="4459537" cy="1673100"/>
          </a:xfrm>
          <a:prstGeom prst="rect">
            <a:avLst/>
          </a:prstGeom>
        </p:spPr>
        <p:txBody>
          <a:bodyPr spcFirstLastPara="1" wrap="square" lIns="91425" tIns="91425" rIns="91425" bIns="91425" anchor="b" anchorCtr="0">
            <a:noAutofit/>
          </a:bodyPr>
          <a:lstStyle/>
          <a:p>
            <a:pPr lvl="0"/>
            <a:r>
              <a:rPr lang="en-IN" dirty="0"/>
              <a:t>Outlier Detection</a:t>
            </a:r>
            <a:endParaRPr lang="en-IN" dirty="0"/>
          </a:p>
        </p:txBody>
      </p:sp>
      <p:sp>
        <p:nvSpPr>
          <p:cNvPr id="266" name="Google Shape;266;p41"/>
          <p:cNvSpPr txBox="1">
            <a:spLocks noGrp="1"/>
          </p:cNvSpPr>
          <p:nvPr>
            <p:ph type="title" idx="2"/>
          </p:nvPr>
        </p:nvSpPr>
        <p:spPr>
          <a:xfrm>
            <a:off x="749016" y="1495489"/>
            <a:ext cx="12231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67" name="Google Shape;267;p41"/>
          <p:cNvSpPr txBox="1">
            <a:spLocks noGrp="1"/>
          </p:cNvSpPr>
          <p:nvPr>
            <p:ph type="subTitle" idx="1"/>
          </p:nvPr>
        </p:nvSpPr>
        <p:spPr>
          <a:xfrm>
            <a:off x="749016" y="2982650"/>
            <a:ext cx="5105979" cy="1809089"/>
          </a:xfrm>
          <a:prstGeom prst="rect">
            <a:avLst/>
          </a:prstGeom>
        </p:spPr>
        <p:txBody>
          <a:bodyPr spcFirstLastPara="1" wrap="square" lIns="91425" tIns="91425" rIns="91425" bIns="91425" anchor="t" anchorCtr="0">
            <a:noAutofit/>
          </a:bodyPr>
          <a:lstStyle/>
          <a:p>
            <a:pPr marL="0" lvl="0" indent="0">
              <a:buSzPts val="1100"/>
            </a:pPr>
            <a:r>
              <a:rPr lang="en-US" dirty="0"/>
              <a:t>To detect outliers in Excel, employ tools like Z-Score or IQR methods, calculate thresholds, and flag data points outside these ranges. Visually inspect your data and decide whether to retain, remove, or transform outliers based on context and analysis goals.</a:t>
            </a:r>
            <a:endParaRPr lang="en-US" dirty="0"/>
          </a:p>
        </p:txBody>
      </p:sp>
      <p:cxnSp>
        <p:nvCxnSpPr>
          <p:cNvPr id="268" name="Google Shape;268;p41"/>
          <p:cNvCxnSpPr/>
          <p:nvPr/>
        </p:nvCxnSpPr>
        <p:spPr>
          <a:xfrm>
            <a:off x="719993" y="2893426"/>
            <a:ext cx="6414600" cy="0"/>
          </a:xfrm>
          <a:prstGeom prst="straightConnector1">
            <a:avLst/>
          </a:prstGeom>
          <a:noFill/>
          <a:ln w="9525" cap="flat" cmpd="sng">
            <a:solidFill>
              <a:schemeClr val="dk1"/>
            </a:solidFill>
            <a:prstDash val="solid"/>
            <a:round/>
            <a:headEnd type="none" w="med" len="med"/>
            <a:tailEnd type="none" w="med" len="med"/>
          </a:ln>
        </p:spPr>
      </p:cxnSp>
      <p:grpSp>
        <p:nvGrpSpPr>
          <p:cNvPr id="269" name="Google Shape;269;p41"/>
          <p:cNvGrpSpPr/>
          <p:nvPr/>
        </p:nvGrpSpPr>
        <p:grpSpPr>
          <a:xfrm>
            <a:off x="518561" y="355031"/>
            <a:ext cx="402866" cy="369933"/>
            <a:chOff x="6985538" y="307000"/>
            <a:chExt cx="1545325" cy="1419000"/>
          </a:xfrm>
        </p:grpSpPr>
        <p:sp>
          <p:nvSpPr>
            <p:cNvPr id="270" name="Google Shape;270;p41"/>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1"/>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1"/>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1"/>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1"/>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1"/>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6" name="Google Shape;276;p41"/>
          <p:cNvPicPr preferRelativeResize="0"/>
          <p:nvPr/>
        </p:nvPicPr>
        <p:blipFill>
          <a:blip r:embed="rId3">
            <a:alphaModFix/>
          </a:blip>
          <a:stretch>
            <a:fillRect/>
          </a:stretch>
        </p:blipFill>
        <p:spPr>
          <a:xfrm flipH="1">
            <a:off x="7129800" y="0"/>
            <a:ext cx="2014201" cy="5143475"/>
          </a:xfrm>
          <a:prstGeom prst="rect">
            <a:avLst/>
          </a:prstGeom>
          <a:noFill/>
          <a:ln>
            <a:noFill/>
          </a:ln>
        </p:spPr>
      </p:pic>
    </p:spTree>
    <p:extLst>
      <p:ext uri="{BB962C8B-B14F-4D97-AF65-F5344CB8AC3E}">
        <p14:creationId xmlns:p14="http://schemas.microsoft.com/office/powerpoint/2010/main" val="1076816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1"/>
          <p:cNvSpPr txBox="1">
            <a:spLocks noGrp="1"/>
          </p:cNvSpPr>
          <p:nvPr>
            <p:ph type="title"/>
          </p:nvPr>
        </p:nvSpPr>
        <p:spPr>
          <a:xfrm>
            <a:off x="2047587" y="1243346"/>
            <a:ext cx="4459537" cy="1673100"/>
          </a:xfrm>
          <a:prstGeom prst="rect">
            <a:avLst/>
          </a:prstGeom>
        </p:spPr>
        <p:txBody>
          <a:bodyPr spcFirstLastPara="1" wrap="square" lIns="91425" tIns="91425" rIns="91425" bIns="91425" anchor="b" anchorCtr="0">
            <a:noAutofit/>
          </a:bodyPr>
          <a:lstStyle/>
          <a:p>
            <a:r>
              <a:rPr lang="en-IN" dirty="0"/>
              <a:t>Removing Outliers</a:t>
            </a:r>
            <a:endParaRPr lang="en-IN" dirty="0"/>
          </a:p>
        </p:txBody>
      </p:sp>
      <p:sp>
        <p:nvSpPr>
          <p:cNvPr id="266" name="Google Shape;266;p41"/>
          <p:cNvSpPr txBox="1">
            <a:spLocks noGrp="1"/>
          </p:cNvSpPr>
          <p:nvPr>
            <p:ph type="title" idx="2"/>
          </p:nvPr>
        </p:nvSpPr>
        <p:spPr>
          <a:xfrm>
            <a:off x="719993" y="1553234"/>
            <a:ext cx="12231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67" name="Google Shape;267;p41"/>
          <p:cNvSpPr txBox="1">
            <a:spLocks noGrp="1"/>
          </p:cNvSpPr>
          <p:nvPr>
            <p:ph type="subTitle" idx="1"/>
          </p:nvPr>
        </p:nvSpPr>
        <p:spPr>
          <a:xfrm>
            <a:off x="715200" y="3044213"/>
            <a:ext cx="5347648" cy="1224689"/>
          </a:xfrm>
          <a:prstGeom prst="rect">
            <a:avLst/>
          </a:prstGeom>
        </p:spPr>
        <p:txBody>
          <a:bodyPr spcFirstLastPara="1" wrap="square" lIns="91425" tIns="91425" rIns="91425" bIns="91425" anchor="t" anchorCtr="0">
            <a:noAutofit/>
          </a:bodyPr>
          <a:lstStyle/>
          <a:p>
            <a:pPr marL="0" lvl="0" indent="0">
              <a:buSzPts val="1100"/>
            </a:pPr>
            <a:r>
              <a:rPr lang="en-US" dirty="0"/>
              <a:t>In Excel, identify outliers using statistical methods or visual inspection. Then, filter or delete the rows containing outliers to clean the dataset and improve its reliability for analysis.</a:t>
            </a:r>
            <a:endParaRPr lang="en-US" dirty="0"/>
          </a:p>
        </p:txBody>
      </p:sp>
      <p:cxnSp>
        <p:nvCxnSpPr>
          <p:cNvPr id="268" name="Google Shape;268;p41"/>
          <p:cNvCxnSpPr/>
          <p:nvPr/>
        </p:nvCxnSpPr>
        <p:spPr>
          <a:xfrm>
            <a:off x="715200" y="2916446"/>
            <a:ext cx="6414600" cy="0"/>
          </a:xfrm>
          <a:prstGeom prst="straightConnector1">
            <a:avLst/>
          </a:prstGeom>
          <a:noFill/>
          <a:ln w="9525" cap="flat" cmpd="sng">
            <a:solidFill>
              <a:schemeClr val="dk1"/>
            </a:solidFill>
            <a:prstDash val="solid"/>
            <a:round/>
            <a:headEnd type="none" w="med" len="med"/>
            <a:tailEnd type="none" w="med" len="med"/>
          </a:ln>
        </p:spPr>
      </p:cxnSp>
      <p:grpSp>
        <p:nvGrpSpPr>
          <p:cNvPr id="269" name="Google Shape;269;p41"/>
          <p:cNvGrpSpPr/>
          <p:nvPr/>
        </p:nvGrpSpPr>
        <p:grpSpPr>
          <a:xfrm>
            <a:off x="518561" y="355031"/>
            <a:ext cx="402866" cy="369933"/>
            <a:chOff x="6985538" y="307000"/>
            <a:chExt cx="1545325" cy="1419000"/>
          </a:xfrm>
        </p:grpSpPr>
        <p:sp>
          <p:nvSpPr>
            <p:cNvPr id="270" name="Google Shape;270;p41"/>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1"/>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1"/>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1"/>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1"/>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1"/>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6" name="Google Shape;276;p41"/>
          <p:cNvPicPr preferRelativeResize="0"/>
          <p:nvPr/>
        </p:nvPicPr>
        <p:blipFill>
          <a:blip r:embed="rId3">
            <a:alphaModFix/>
          </a:blip>
          <a:stretch>
            <a:fillRect/>
          </a:stretch>
        </p:blipFill>
        <p:spPr>
          <a:xfrm flipH="1">
            <a:off x="7129800" y="0"/>
            <a:ext cx="2014201" cy="5143475"/>
          </a:xfrm>
          <a:prstGeom prst="rect">
            <a:avLst/>
          </a:prstGeom>
          <a:noFill/>
          <a:ln>
            <a:noFill/>
          </a:ln>
        </p:spPr>
      </p:pic>
    </p:spTree>
    <p:extLst>
      <p:ext uri="{BB962C8B-B14F-4D97-AF65-F5344CB8AC3E}">
        <p14:creationId xmlns:p14="http://schemas.microsoft.com/office/powerpoint/2010/main" val="984307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9"/>
          <p:cNvSpPr txBox="1">
            <a:spLocks noGrp="1"/>
          </p:cNvSpPr>
          <p:nvPr>
            <p:ph type="title" idx="14"/>
          </p:nvPr>
        </p:nvSpPr>
        <p:spPr>
          <a:xfrm>
            <a:off x="1023414" y="1844239"/>
            <a:ext cx="641730" cy="6076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02</a:t>
            </a:r>
            <a:endParaRPr sz="2800" dirty="0"/>
          </a:p>
        </p:txBody>
      </p:sp>
      <p:sp>
        <p:nvSpPr>
          <p:cNvPr id="224" name="Google Shape;224;p39"/>
          <p:cNvSpPr txBox="1">
            <a:spLocks noGrp="1"/>
          </p:cNvSpPr>
          <p:nvPr>
            <p:ph type="title" idx="15"/>
          </p:nvPr>
        </p:nvSpPr>
        <p:spPr>
          <a:xfrm>
            <a:off x="968784" y="3197797"/>
            <a:ext cx="750990" cy="699487"/>
          </a:xfrm>
          <a:prstGeom prst="rect">
            <a:avLst/>
          </a:prstGeom>
        </p:spPr>
        <p:txBody>
          <a:bodyPr spcFirstLastPara="1" wrap="square" lIns="91425" tIns="91425" rIns="91425" bIns="91425" anchor="ctr" anchorCtr="0">
            <a:noAutofit/>
          </a:bodyPr>
          <a:lstStyle/>
          <a:p>
            <a:r>
              <a:rPr lang="en" sz="2800" dirty="0" smtClean="0"/>
              <a:t>04</a:t>
            </a:r>
            <a:endParaRPr sz="2800" dirty="0"/>
          </a:p>
        </p:txBody>
      </p:sp>
      <p:sp>
        <p:nvSpPr>
          <p:cNvPr id="225" name="Google Shape;225;p39"/>
          <p:cNvSpPr txBox="1">
            <a:spLocks noGrp="1"/>
          </p:cNvSpPr>
          <p:nvPr>
            <p:ph type="title" idx="13"/>
          </p:nvPr>
        </p:nvSpPr>
        <p:spPr>
          <a:xfrm>
            <a:off x="1011009" y="2551039"/>
            <a:ext cx="666540" cy="61614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03</a:t>
            </a:r>
            <a:endParaRPr sz="2800" dirty="0"/>
          </a:p>
        </p:txBody>
      </p:sp>
      <p:sp>
        <p:nvSpPr>
          <p:cNvPr id="226" name="Google Shape;226;p39"/>
          <p:cNvSpPr txBox="1">
            <a:spLocks noGrp="1"/>
          </p:cNvSpPr>
          <p:nvPr>
            <p:ph type="title" idx="9"/>
          </p:nvPr>
        </p:nvSpPr>
        <p:spPr>
          <a:xfrm>
            <a:off x="1058549" y="1227927"/>
            <a:ext cx="571459" cy="58727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01</a:t>
            </a:r>
            <a:endParaRPr sz="2800" dirty="0"/>
          </a:p>
        </p:txBody>
      </p:sp>
      <p:sp>
        <p:nvSpPr>
          <p:cNvPr id="227" name="Google Shape;227;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IN" dirty="0"/>
              <a:t>Data Analytics </a:t>
            </a:r>
            <a:r>
              <a:rPr lang="en-IN" dirty="0" smtClean="0"/>
              <a:t>Tasks</a:t>
            </a:r>
            <a:endParaRPr dirty="0"/>
          </a:p>
        </p:txBody>
      </p:sp>
      <p:sp>
        <p:nvSpPr>
          <p:cNvPr id="228" name="Google Shape;228;p39"/>
          <p:cNvSpPr txBox="1">
            <a:spLocks noGrp="1"/>
          </p:cNvSpPr>
          <p:nvPr>
            <p:ph type="title" idx="2"/>
          </p:nvPr>
        </p:nvSpPr>
        <p:spPr>
          <a:xfrm>
            <a:off x="1719775" y="1269748"/>
            <a:ext cx="6580292" cy="567398"/>
          </a:xfrm>
          <a:prstGeom prst="rect">
            <a:avLst/>
          </a:prstGeom>
        </p:spPr>
        <p:txBody>
          <a:bodyPr spcFirstLastPara="1" wrap="square" lIns="91425" tIns="91425" rIns="91425" bIns="91425" anchor="ctr" anchorCtr="0">
            <a:noAutofit/>
          </a:bodyPr>
          <a:lstStyle/>
          <a:p>
            <a:pPr lvl="0"/>
            <a:r>
              <a:rPr lang="en-US" sz="1200" dirty="0" smtClean="0"/>
              <a:t>Determine </a:t>
            </a:r>
            <a:r>
              <a:rPr lang="en-US" sz="1200" dirty="0"/>
              <a:t>the gender distribution of hires. How many males and females have been hired by the company?</a:t>
            </a:r>
            <a:endParaRPr sz="1200" dirty="0"/>
          </a:p>
        </p:txBody>
      </p:sp>
      <p:sp>
        <p:nvSpPr>
          <p:cNvPr id="229" name="Google Shape;229;p39"/>
          <p:cNvSpPr txBox="1">
            <a:spLocks noGrp="1"/>
          </p:cNvSpPr>
          <p:nvPr>
            <p:ph type="title" idx="3"/>
          </p:nvPr>
        </p:nvSpPr>
        <p:spPr>
          <a:xfrm>
            <a:off x="1694964" y="1971206"/>
            <a:ext cx="6427792" cy="393600"/>
          </a:xfrm>
          <a:prstGeom prst="rect">
            <a:avLst/>
          </a:prstGeom>
        </p:spPr>
        <p:txBody>
          <a:bodyPr spcFirstLastPara="1" wrap="square" lIns="91425" tIns="91425" rIns="91425" bIns="91425" anchor="ctr" anchorCtr="0">
            <a:noAutofit/>
          </a:bodyPr>
          <a:lstStyle/>
          <a:p>
            <a:r>
              <a:rPr lang="en-US" sz="1200" dirty="0"/>
              <a:t>What is the average salary offered by this company? Use Excel functions to calculate this.</a:t>
            </a:r>
            <a:endParaRPr sz="1200" dirty="0"/>
          </a:p>
        </p:txBody>
      </p:sp>
      <p:sp>
        <p:nvSpPr>
          <p:cNvPr id="232" name="Google Shape;232;p39"/>
          <p:cNvSpPr txBox="1">
            <a:spLocks noGrp="1"/>
          </p:cNvSpPr>
          <p:nvPr>
            <p:ph type="title" idx="5"/>
          </p:nvPr>
        </p:nvSpPr>
        <p:spPr>
          <a:xfrm>
            <a:off x="1719774" y="2598367"/>
            <a:ext cx="6378173" cy="483556"/>
          </a:xfrm>
          <a:prstGeom prst="rect">
            <a:avLst/>
          </a:prstGeom>
        </p:spPr>
        <p:txBody>
          <a:bodyPr spcFirstLastPara="1" wrap="square" lIns="91425" tIns="91425" rIns="91425" bIns="91425" anchor="ctr" anchorCtr="0">
            <a:noAutofit/>
          </a:bodyPr>
          <a:lstStyle/>
          <a:p>
            <a:pPr lvl="0"/>
            <a:r>
              <a:rPr lang="en-US" sz="1200" dirty="0" smtClean="0"/>
              <a:t>Create </a:t>
            </a:r>
            <a:r>
              <a:rPr lang="en-US" sz="1200" dirty="0"/>
              <a:t>class intervals for the salaries in the company. </a:t>
            </a:r>
            <a:r>
              <a:rPr lang="en-US" sz="1200" dirty="0"/>
              <a:t>This will help you understand the salary distribution.</a:t>
            </a:r>
            <a:endParaRPr sz="1200" dirty="0"/>
          </a:p>
        </p:txBody>
      </p:sp>
      <p:sp>
        <p:nvSpPr>
          <p:cNvPr id="233" name="Google Shape;233;p39"/>
          <p:cNvSpPr txBox="1">
            <a:spLocks noGrp="1"/>
          </p:cNvSpPr>
          <p:nvPr>
            <p:ph type="title" idx="6"/>
          </p:nvPr>
        </p:nvSpPr>
        <p:spPr>
          <a:xfrm>
            <a:off x="1694964" y="3357242"/>
            <a:ext cx="6399258" cy="393600"/>
          </a:xfrm>
          <a:prstGeom prst="rect">
            <a:avLst/>
          </a:prstGeom>
        </p:spPr>
        <p:txBody>
          <a:bodyPr spcFirstLastPara="1" wrap="square" lIns="91425" tIns="91425" rIns="91425" bIns="91425" anchor="ctr" anchorCtr="0">
            <a:noAutofit/>
          </a:bodyPr>
          <a:lstStyle/>
          <a:p>
            <a:r>
              <a:rPr lang="en-US" sz="1200" dirty="0"/>
              <a:t>Use a pie chart, bar graph, or any other suitable visualization to show the proportion of people working in different departments.</a:t>
            </a:r>
            <a:endParaRPr sz="1200" dirty="0"/>
          </a:p>
        </p:txBody>
      </p:sp>
      <p:cxnSp>
        <p:nvCxnSpPr>
          <p:cNvPr id="236" name="Google Shape;236;p39"/>
          <p:cNvCxnSpPr/>
          <p:nvPr/>
        </p:nvCxnSpPr>
        <p:spPr>
          <a:xfrm>
            <a:off x="894450" y="1822985"/>
            <a:ext cx="73062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39"/>
          <p:cNvCxnSpPr/>
          <p:nvPr/>
        </p:nvCxnSpPr>
        <p:spPr>
          <a:xfrm>
            <a:off x="894450" y="2482492"/>
            <a:ext cx="7306200" cy="0"/>
          </a:xfrm>
          <a:prstGeom prst="straightConnector1">
            <a:avLst/>
          </a:prstGeom>
          <a:noFill/>
          <a:ln w="9525" cap="flat" cmpd="sng">
            <a:solidFill>
              <a:schemeClr val="dk1"/>
            </a:solidFill>
            <a:prstDash val="solid"/>
            <a:round/>
            <a:headEnd type="none" w="med" len="med"/>
            <a:tailEnd type="none" w="med" len="med"/>
          </a:ln>
        </p:spPr>
      </p:cxnSp>
      <p:cxnSp>
        <p:nvCxnSpPr>
          <p:cNvPr id="238" name="Google Shape;238;p39"/>
          <p:cNvCxnSpPr/>
          <p:nvPr/>
        </p:nvCxnSpPr>
        <p:spPr>
          <a:xfrm>
            <a:off x="894450" y="3196389"/>
            <a:ext cx="7306200" cy="0"/>
          </a:xfrm>
          <a:prstGeom prst="straightConnector1">
            <a:avLst/>
          </a:prstGeom>
          <a:noFill/>
          <a:ln w="9525" cap="flat" cmpd="sng">
            <a:solidFill>
              <a:schemeClr val="dk1"/>
            </a:solidFill>
            <a:prstDash val="solid"/>
            <a:round/>
            <a:headEnd type="none" w="med" len="med"/>
            <a:tailEnd type="none" w="med" len="med"/>
          </a:ln>
        </p:spPr>
      </p:cxnSp>
      <p:grpSp>
        <p:nvGrpSpPr>
          <p:cNvPr id="239" name="Google Shape;239;p39"/>
          <p:cNvGrpSpPr/>
          <p:nvPr/>
        </p:nvGrpSpPr>
        <p:grpSpPr>
          <a:xfrm>
            <a:off x="518561" y="4418531"/>
            <a:ext cx="402866" cy="369933"/>
            <a:chOff x="6985538" y="307000"/>
            <a:chExt cx="1545325" cy="1419000"/>
          </a:xfrm>
        </p:grpSpPr>
        <p:sp>
          <p:nvSpPr>
            <p:cNvPr id="240" name="Google Shape;240;p39"/>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9"/>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9"/>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9"/>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9"/>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9"/>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23;p39"/>
          <p:cNvSpPr txBox="1">
            <a:spLocks/>
          </p:cNvSpPr>
          <p:nvPr/>
        </p:nvSpPr>
        <p:spPr>
          <a:xfrm>
            <a:off x="1023414" y="3949652"/>
            <a:ext cx="641730" cy="6076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Anybody SemiBold"/>
              <a:buNone/>
              <a:defRPr sz="4000" b="0" i="0" u="none" strike="noStrike" cap="none">
                <a:solidFill>
                  <a:schemeClr val="dk1"/>
                </a:solidFill>
                <a:latin typeface="Anybody SemiBold"/>
                <a:ea typeface="Anybody SemiBold"/>
                <a:cs typeface="Anybody SemiBold"/>
                <a:sym typeface="Anybody SemiBold"/>
              </a:defRPr>
            </a:lvl1pPr>
            <a:lvl2pPr marR="0" lvl="1" algn="ctr" rtl="0">
              <a:lnSpc>
                <a:spcPct val="100000"/>
              </a:lnSpc>
              <a:spcBef>
                <a:spcPts val="0"/>
              </a:spcBef>
              <a:spcAft>
                <a:spcPts val="0"/>
              </a:spcAft>
              <a:buClr>
                <a:schemeClr val="dk1"/>
              </a:buClr>
              <a:buSzPts val="4000"/>
              <a:buFont typeface="Anybody SemiBold"/>
              <a:buNone/>
              <a:defRPr sz="4000" b="0" i="0" u="none" strike="noStrike" cap="none">
                <a:solidFill>
                  <a:schemeClr val="dk1"/>
                </a:solidFill>
                <a:latin typeface="Anybody SemiBold"/>
                <a:ea typeface="Anybody SemiBold"/>
                <a:cs typeface="Anybody SemiBold"/>
                <a:sym typeface="Anybody SemiBold"/>
              </a:defRPr>
            </a:lvl2pPr>
            <a:lvl3pPr marR="0" lvl="2" algn="ctr" rtl="0">
              <a:lnSpc>
                <a:spcPct val="100000"/>
              </a:lnSpc>
              <a:spcBef>
                <a:spcPts val="0"/>
              </a:spcBef>
              <a:spcAft>
                <a:spcPts val="0"/>
              </a:spcAft>
              <a:buClr>
                <a:schemeClr val="dk1"/>
              </a:buClr>
              <a:buSzPts val="4000"/>
              <a:buFont typeface="Anybody SemiBold"/>
              <a:buNone/>
              <a:defRPr sz="4000" b="0" i="0" u="none" strike="noStrike" cap="none">
                <a:solidFill>
                  <a:schemeClr val="dk1"/>
                </a:solidFill>
                <a:latin typeface="Anybody SemiBold"/>
                <a:ea typeface="Anybody SemiBold"/>
                <a:cs typeface="Anybody SemiBold"/>
                <a:sym typeface="Anybody SemiBold"/>
              </a:defRPr>
            </a:lvl3pPr>
            <a:lvl4pPr marR="0" lvl="3" algn="ctr" rtl="0">
              <a:lnSpc>
                <a:spcPct val="100000"/>
              </a:lnSpc>
              <a:spcBef>
                <a:spcPts val="0"/>
              </a:spcBef>
              <a:spcAft>
                <a:spcPts val="0"/>
              </a:spcAft>
              <a:buClr>
                <a:schemeClr val="dk1"/>
              </a:buClr>
              <a:buSzPts val="4000"/>
              <a:buFont typeface="Anybody SemiBold"/>
              <a:buNone/>
              <a:defRPr sz="4000" b="0" i="0" u="none" strike="noStrike" cap="none">
                <a:solidFill>
                  <a:schemeClr val="dk1"/>
                </a:solidFill>
                <a:latin typeface="Anybody SemiBold"/>
                <a:ea typeface="Anybody SemiBold"/>
                <a:cs typeface="Anybody SemiBold"/>
                <a:sym typeface="Anybody SemiBold"/>
              </a:defRPr>
            </a:lvl4pPr>
            <a:lvl5pPr marR="0" lvl="4" algn="ctr" rtl="0">
              <a:lnSpc>
                <a:spcPct val="100000"/>
              </a:lnSpc>
              <a:spcBef>
                <a:spcPts val="0"/>
              </a:spcBef>
              <a:spcAft>
                <a:spcPts val="0"/>
              </a:spcAft>
              <a:buClr>
                <a:schemeClr val="dk1"/>
              </a:buClr>
              <a:buSzPts val="4000"/>
              <a:buFont typeface="Anybody SemiBold"/>
              <a:buNone/>
              <a:defRPr sz="4000" b="0" i="0" u="none" strike="noStrike" cap="none">
                <a:solidFill>
                  <a:schemeClr val="dk1"/>
                </a:solidFill>
                <a:latin typeface="Anybody SemiBold"/>
                <a:ea typeface="Anybody SemiBold"/>
                <a:cs typeface="Anybody SemiBold"/>
                <a:sym typeface="Anybody SemiBold"/>
              </a:defRPr>
            </a:lvl5pPr>
            <a:lvl6pPr marR="0" lvl="5" algn="ctr" rtl="0">
              <a:lnSpc>
                <a:spcPct val="100000"/>
              </a:lnSpc>
              <a:spcBef>
                <a:spcPts val="0"/>
              </a:spcBef>
              <a:spcAft>
                <a:spcPts val="0"/>
              </a:spcAft>
              <a:buClr>
                <a:schemeClr val="dk1"/>
              </a:buClr>
              <a:buSzPts val="4000"/>
              <a:buFont typeface="Anybody SemiBold"/>
              <a:buNone/>
              <a:defRPr sz="4000" b="0" i="0" u="none" strike="noStrike" cap="none">
                <a:solidFill>
                  <a:schemeClr val="dk1"/>
                </a:solidFill>
                <a:latin typeface="Anybody SemiBold"/>
                <a:ea typeface="Anybody SemiBold"/>
                <a:cs typeface="Anybody SemiBold"/>
                <a:sym typeface="Anybody SemiBold"/>
              </a:defRPr>
            </a:lvl6pPr>
            <a:lvl7pPr marR="0" lvl="6" algn="ctr" rtl="0">
              <a:lnSpc>
                <a:spcPct val="100000"/>
              </a:lnSpc>
              <a:spcBef>
                <a:spcPts val="0"/>
              </a:spcBef>
              <a:spcAft>
                <a:spcPts val="0"/>
              </a:spcAft>
              <a:buClr>
                <a:schemeClr val="dk1"/>
              </a:buClr>
              <a:buSzPts val="4000"/>
              <a:buFont typeface="Anybody SemiBold"/>
              <a:buNone/>
              <a:defRPr sz="4000" b="0" i="0" u="none" strike="noStrike" cap="none">
                <a:solidFill>
                  <a:schemeClr val="dk1"/>
                </a:solidFill>
                <a:latin typeface="Anybody SemiBold"/>
                <a:ea typeface="Anybody SemiBold"/>
                <a:cs typeface="Anybody SemiBold"/>
                <a:sym typeface="Anybody SemiBold"/>
              </a:defRPr>
            </a:lvl7pPr>
            <a:lvl8pPr marR="0" lvl="7" algn="ctr" rtl="0">
              <a:lnSpc>
                <a:spcPct val="100000"/>
              </a:lnSpc>
              <a:spcBef>
                <a:spcPts val="0"/>
              </a:spcBef>
              <a:spcAft>
                <a:spcPts val="0"/>
              </a:spcAft>
              <a:buClr>
                <a:schemeClr val="dk1"/>
              </a:buClr>
              <a:buSzPts val="4000"/>
              <a:buFont typeface="Anybody SemiBold"/>
              <a:buNone/>
              <a:defRPr sz="4000" b="0" i="0" u="none" strike="noStrike" cap="none">
                <a:solidFill>
                  <a:schemeClr val="dk1"/>
                </a:solidFill>
                <a:latin typeface="Anybody SemiBold"/>
                <a:ea typeface="Anybody SemiBold"/>
                <a:cs typeface="Anybody SemiBold"/>
                <a:sym typeface="Anybody SemiBold"/>
              </a:defRPr>
            </a:lvl8pPr>
            <a:lvl9pPr marR="0" lvl="8" algn="ctr" rtl="0">
              <a:lnSpc>
                <a:spcPct val="100000"/>
              </a:lnSpc>
              <a:spcBef>
                <a:spcPts val="0"/>
              </a:spcBef>
              <a:spcAft>
                <a:spcPts val="0"/>
              </a:spcAft>
              <a:buClr>
                <a:schemeClr val="dk1"/>
              </a:buClr>
              <a:buSzPts val="4000"/>
              <a:buFont typeface="Anybody SemiBold"/>
              <a:buNone/>
              <a:defRPr sz="4000" b="0" i="0" u="none" strike="noStrike" cap="none">
                <a:solidFill>
                  <a:schemeClr val="dk1"/>
                </a:solidFill>
                <a:latin typeface="Anybody SemiBold"/>
                <a:ea typeface="Anybody SemiBold"/>
                <a:cs typeface="Anybody SemiBold"/>
                <a:sym typeface="Anybody SemiBold"/>
              </a:defRPr>
            </a:lvl9pPr>
          </a:lstStyle>
          <a:p>
            <a:r>
              <a:rPr lang="en" sz="2800" dirty="0" smtClean="0"/>
              <a:t>05</a:t>
            </a:r>
            <a:endParaRPr lang="en" sz="2800" dirty="0"/>
          </a:p>
        </p:txBody>
      </p:sp>
      <p:cxnSp>
        <p:nvCxnSpPr>
          <p:cNvPr id="30" name="Google Shape;238;p39"/>
          <p:cNvCxnSpPr/>
          <p:nvPr/>
        </p:nvCxnSpPr>
        <p:spPr>
          <a:xfrm>
            <a:off x="894450" y="3897284"/>
            <a:ext cx="7306200" cy="0"/>
          </a:xfrm>
          <a:prstGeom prst="straightConnector1">
            <a:avLst/>
          </a:prstGeom>
          <a:noFill/>
          <a:ln w="9525" cap="flat" cmpd="sng">
            <a:solidFill>
              <a:schemeClr val="dk1"/>
            </a:solidFill>
            <a:prstDash val="solid"/>
            <a:round/>
            <a:headEnd type="none" w="med" len="med"/>
            <a:tailEnd type="none" w="med" len="med"/>
          </a:ln>
        </p:spPr>
      </p:cxnSp>
      <p:sp>
        <p:nvSpPr>
          <p:cNvPr id="31" name="Google Shape;233;p39"/>
          <p:cNvSpPr txBox="1">
            <a:spLocks/>
          </p:cNvSpPr>
          <p:nvPr/>
        </p:nvSpPr>
        <p:spPr>
          <a:xfrm>
            <a:off x="1677549" y="4045972"/>
            <a:ext cx="6399258"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ybody SemiBold"/>
              <a:buNone/>
              <a:defRPr sz="2000" b="0" i="0" u="none" strike="noStrike" cap="none">
                <a:solidFill>
                  <a:schemeClr val="dk1"/>
                </a:solidFill>
                <a:latin typeface="Anybody SemiBold"/>
                <a:ea typeface="Anybody SemiBold"/>
                <a:cs typeface="Anybody SemiBold"/>
                <a:sym typeface="Anybody SemiBold"/>
              </a:defRPr>
            </a:lvl1pPr>
            <a:lvl2pPr marR="0" lvl="1" algn="ctr"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2pPr>
            <a:lvl3pPr marR="0" lvl="2" algn="ctr"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3pPr>
            <a:lvl4pPr marR="0" lvl="3" algn="ctr"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4pPr>
            <a:lvl5pPr marR="0" lvl="4" algn="ctr"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5pPr>
            <a:lvl6pPr marR="0" lvl="5" algn="ctr"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6pPr>
            <a:lvl7pPr marR="0" lvl="6" algn="ctr"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7pPr>
            <a:lvl8pPr marR="0" lvl="7" algn="ctr"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8pPr>
            <a:lvl9pPr marR="0" lvl="8" algn="ctr" rtl="0">
              <a:lnSpc>
                <a:spcPct val="100000"/>
              </a:lnSpc>
              <a:spcBef>
                <a:spcPts val="0"/>
              </a:spcBef>
              <a:spcAft>
                <a:spcPts val="0"/>
              </a:spcAft>
              <a:buClr>
                <a:schemeClr val="dk1"/>
              </a:buClr>
              <a:buSzPts val="3000"/>
              <a:buFont typeface="Anybody SemiBold"/>
              <a:buNone/>
              <a:defRPr sz="3000" b="0" i="0" u="none" strike="noStrike" cap="none">
                <a:solidFill>
                  <a:schemeClr val="dk1"/>
                </a:solidFill>
                <a:latin typeface="Anybody SemiBold"/>
                <a:ea typeface="Anybody SemiBold"/>
                <a:cs typeface="Anybody SemiBold"/>
                <a:sym typeface="Anybody SemiBold"/>
              </a:defRPr>
            </a:lvl9pPr>
          </a:lstStyle>
          <a:p>
            <a:r>
              <a:rPr lang="en-US" sz="1200" dirty="0"/>
              <a:t>Use a chart or graph to represent the different position tiers within the company. This will help you understand the distribution of positions across different tiers.</a:t>
            </a:r>
          </a:p>
        </p:txBody>
      </p:sp>
    </p:spTree>
    <p:extLst>
      <p:ext uri="{BB962C8B-B14F-4D97-AF65-F5344CB8AC3E}">
        <p14:creationId xmlns:p14="http://schemas.microsoft.com/office/powerpoint/2010/main" val="169837374"/>
      </p:ext>
    </p:extLst>
  </p:cSld>
  <p:clrMapOvr>
    <a:masterClrMapping/>
  </p:clrMapOvr>
</p:sld>
</file>

<file path=ppt/theme/theme1.xml><?xml version="1.0" encoding="utf-8"?>
<a:theme xmlns:a="http://schemas.openxmlformats.org/drawingml/2006/main" name="Data Analysis Consulting by Slidesgo">
  <a:themeElements>
    <a:clrScheme name="Simple Light">
      <a:dk1>
        <a:srgbClr val="000000"/>
      </a:dk1>
      <a:lt1>
        <a:srgbClr val="FFFFFF"/>
      </a:lt1>
      <a:dk2>
        <a:srgbClr val="207368"/>
      </a:dk2>
      <a:lt2>
        <a:srgbClr val="9EC0BE"/>
      </a:lt2>
      <a:accent1>
        <a:srgbClr val="B185B4"/>
      </a:accent1>
      <a:accent2>
        <a:srgbClr val="A6C1D8"/>
      </a:accent2>
      <a:accent3>
        <a:srgbClr val="224141"/>
      </a:accent3>
      <a:accent4>
        <a:srgbClr val="E3E8E8"/>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719</Words>
  <Application>Microsoft Office PowerPoint</Application>
  <PresentationFormat>On-screen Show (16:9)</PresentationFormat>
  <Paragraphs>110</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Anybody SemiBold</vt:lpstr>
      <vt:lpstr>Arial</vt:lpstr>
      <vt:lpstr>Bradley Hand ITC</vt:lpstr>
      <vt:lpstr>Trebuchet MS</vt:lpstr>
      <vt:lpstr>Albert Sans</vt:lpstr>
      <vt:lpstr>Bell MT</vt:lpstr>
      <vt:lpstr>Data Analysis Consulting by Slidesgo</vt:lpstr>
      <vt:lpstr>Hiring Process Analytics</vt:lpstr>
      <vt:lpstr>Hiring Process Analytics</vt:lpstr>
      <vt:lpstr>02</vt:lpstr>
      <vt:lpstr>—Winston Churchill</vt:lpstr>
      <vt:lpstr>Handling Missing Data </vt:lpstr>
      <vt:lpstr>Clubbing Columns</vt:lpstr>
      <vt:lpstr>Outlier Detection</vt:lpstr>
      <vt:lpstr>Removing Outliers</vt:lpstr>
      <vt:lpstr>02</vt:lpstr>
      <vt:lpstr>Determine the gender distribution of hires. How many males and females have been hired by the company?</vt:lpstr>
      <vt:lpstr>What is the average salary offered by this company? Use Excel functions to calculate this. </vt:lpstr>
      <vt:lpstr>Create class intervals for the salaries in the company. This will help you understand the salary distribution</vt:lpstr>
      <vt:lpstr>Use a pie chart, bar graph, or any other suitable visualization to show the proportion of people working in different departments.</vt:lpstr>
      <vt:lpstr>Use a chart or graph to represent the different position tiers within the company. This will help you understand the distribution of positions across different tiers.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Hiring Process Analytics</dc:title>
  <dc:creator>ANINDYA DAS</dc:creator>
  <cp:lastModifiedBy>ANINDYA DAS</cp:lastModifiedBy>
  <cp:revision>13</cp:revision>
  <dcterms:modified xsi:type="dcterms:W3CDTF">2023-09-07T16:16:51Z</dcterms:modified>
</cp:coreProperties>
</file>