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0" r:id="rId8"/>
    <p:sldId id="261" r:id="rId9"/>
    <p:sldId id="266" r:id="rId10"/>
    <p:sldId id="263" r:id="rId11"/>
    <p:sldId id="264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D6A6-D414-4001-A37D-5BD70E7CB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F5742-DA07-453A-B666-23772108A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711C-45F3-415E-AD59-EE918B86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EA56-A6D0-4AA2-B73A-8DD4A48D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8A30-3A48-40C6-82E3-B2761FB6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D022-A2AA-4F49-9CB1-4FEA5D42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5E78F-AC63-44BB-BF45-297C2E23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D340-6E69-48B2-B513-408AB5B4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5832-06D5-4CAE-9572-93BB892D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2CB7-85CA-4003-B8DA-6F5BB095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B8DC6-6F2F-4DB7-ABA5-6AC207860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D4DB8-732F-4CB3-8396-9B696A134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4C4AD-A305-4DC3-8185-C046719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8CB6-EC31-4EF9-9EBB-C84847A8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A550-C2C8-49C0-AEA2-C4BC7C1E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7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3C85-F826-4D3C-8DAC-DA9C3C85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9E0A-5D79-4FE8-8435-F690ADA8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57C9-191F-43A3-BEEB-2AF74BE1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F4F9-F8C4-4422-BC19-F0231420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2BC0-4A58-4B26-9990-48DE88D7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0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B07D-0ABB-4561-98E2-28F584AE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9A64-CE92-4D1E-810D-7D5D22DF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BE36-1800-45BC-86EB-E7465AE1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6C9D-D2BC-40F6-BA6A-24CB0B73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21B4D-9597-4247-B85A-6BCE67E2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0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490B-99A1-4ABA-B74F-665964DD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A890-E2D6-4154-B917-69BEBD511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2C3F1-6328-474A-BEA7-6E10D4037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0DDD-9FD3-45E4-AF14-DB17FA9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3D7A5-FE19-449C-813D-459B4565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72923-8D6E-4B83-A11F-3E7BC79D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6EEE-BFD2-495B-89D5-19A8F653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7F6BB-1EAF-4D80-B49A-FCF560E2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C8B43-2041-48F5-AE6B-8BAD00B99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188AB-7F03-4604-9012-EFD688E06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E8DCC-5723-4C92-9A22-3BBE87774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53E8E-2079-4289-ACEC-46175632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06507-E4E5-4150-8DC4-1B90DDF2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C198A-13D8-473D-81DC-8CB37ECB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5C65-AF8D-4EA7-99E9-F9C0291F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91D55-B8F9-47DC-8CA1-287592F9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899D2-34E5-4826-A51A-D953E3B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B4982-DA6D-4A52-ACCC-F58F109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75633-7AFD-4107-944C-B12EBC7E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3E6F-880C-49E2-A520-3E26F37F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625C4-04DD-4895-8CCA-2EBEA5D0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7216-1708-4185-B0D5-305621E3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9F19-B230-481F-924F-BAE36AA6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53274-7C63-4CB2-9B8A-594B6463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520B2-15D3-4390-97F3-1649B747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FAD4E-82CC-40EC-BD9D-4EA6FD79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32DC8-5D44-40C0-9891-C2570A6C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E0DB-E98A-49CC-BD68-04FB3B37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E2472-89B2-424F-B5B4-1483E770E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2B52C-15A5-4137-B553-16C7059D4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DD548-E147-4493-8005-67EC3265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6E3D-5D69-44CB-8484-41ED2548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01A47-E49E-4BC3-83E9-25721080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0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5064-D9AA-4DFA-9251-387B42F2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18388-6A5F-4D43-B8E9-24E697979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5C58-C917-441B-8C59-A06B9B91A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81AD-ED23-474D-A3CC-0F8D59F3C89A}" type="datetimeFigureOut">
              <a:rPr lang="en-US" smtClean="0"/>
              <a:t>20-Feb-22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21DC-C8AD-45D0-BBFE-9658FFE08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43E7-9C22-46B2-A8A2-B9C3CA2A0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F882-B44C-4B45-8148-A54D3594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3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8C3E7-E173-4438-A2F9-D74EA60356B8}"/>
              </a:ext>
            </a:extLst>
          </p:cNvPr>
          <p:cNvSpPr txBox="1">
            <a:spLocks noChangeArrowheads="1"/>
          </p:cNvSpPr>
          <p:nvPr/>
        </p:nvSpPr>
        <p:spPr>
          <a:xfrm>
            <a:off x="2563665" y="1518796"/>
            <a:ext cx="6500046" cy="36687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en-US" sz="4400" b="1" dirty="0">
                <a:latin typeface="+mj-lt"/>
              </a:rPr>
              <a:t>SIMPLIFIED CURVE FITTING</a:t>
            </a:r>
          </a:p>
          <a:p>
            <a:pPr algn="ctr">
              <a:buFontTx/>
              <a:buNone/>
            </a:pPr>
            <a:endParaRPr lang="en-US" altLang="en-US" sz="3600" b="1" dirty="0">
              <a:latin typeface="+mj-lt"/>
            </a:endParaRPr>
          </a:p>
          <a:p>
            <a:pPr algn="ctr">
              <a:buFontTx/>
              <a:buNone/>
            </a:pPr>
            <a:r>
              <a:rPr lang="en-US" altLang="en-US" sz="3600" b="1" dirty="0">
                <a:latin typeface="+mj-lt"/>
              </a:rPr>
              <a:t>EEE 212 Project </a:t>
            </a:r>
          </a:p>
          <a:p>
            <a:pPr algn="ctr">
              <a:buFontTx/>
              <a:buNone/>
            </a:pPr>
            <a:r>
              <a:rPr lang="en-US" altLang="en-US" sz="3600" b="1" dirty="0">
                <a:latin typeface="+mj-lt"/>
              </a:rPr>
              <a:t>BY</a:t>
            </a:r>
          </a:p>
          <a:p>
            <a:pPr algn="ctr">
              <a:buFontTx/>
              <a:buNone/>
            </a:pPr>
            <a:r>
              <a:rPr lang="en-US" altLang="en-US" sz="2400" dirty="0">
                <a:latin typeface="+mj-lt"/>
              </a:rPr>
              <a:t>      Anindya Kishore Choudhury 1906081</a:t>
            </a:r>
          </a:p>
          <a:p>
            <a:pPr algn="ctr">
              <a:buFontTx/>
              <a:buNone/>
            </a:pPr>
            <a:r>
              <a:rPr lang="en-US" altLang="en-US" sz="2400" dirty="0">
                <a:latin typeface="+mj-lt"/>
              </a:rPr>
              <a:t>Md. </a:t>
            </a:r>
            <a:r>
              <a:rPr lang="en-US" altLang="en-US" sz="2400" dirty="0" err="1">
                <a:latin typeface="+mj-lt"/>
              </a:rPr>
              <a:t>Liton</a:t>
            </a:r>
            <a:r>
              <a:rPr lang="en-US" altLang="en-US" sz="2400" dirty="0">
                <a:latin typeface="+mj-lt"/>
              </a:rPr>
              <a:t> Ali 1906080</a:t>
            </a:r>
            <a:endParaRPr lang="en-US" altLang="en-US" dirty="0"/>
          </a:p>
        </p:txBody>
      </p:sp>
      <p:pic>
        <p:nvPicPr>
          <p:cNvPr id="11268" name="Picture 4" descr="MATLAB Crack R2021b With License Key Free Download 2022">
            <a:extLst>
              <a:ext uri="{FF2B5EF4-FFF2-40B4-BE49-F238E27FC236}">
                <a16:creationId xmlns:a16="http://schemas.microsoft.com/office/drawing/2014/main" id="{71A6378B-CF5D-47A3-ABE1-FD291A2C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81" y="445562"/>
            <a:ext cx="901413" cy="8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FD2921-EE90-4078-AFFB-EEF5E7FB852F}"/>
              </a:ext>
            </a:extLst>
          </p:cNvPr>
          <p:cNvSpPr txBox="1">
            <a:spLocks/>
          </p:cNvSpPr>
          <p:nvPr/>
        </p:nvSpPr>
        <p:spPr>
          <a:xfrm>
            <a:off x="769434" y="1735688"/>
            <a:ext cx="8229600" cy="3487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+mj-lt"/>
              </a:rPr>
              <a:t>The fitted curve is not very accurate at the peak points;</a:t>
            </a:r>
          </a:p>
          <a:p>
            <a:r>
              <a:rPr lang="en-US" altLang="en-US" dirty="0">
                <a:latin typeface="+mj-lt"/>
              </a:rPr>
              <a:t>Also, the curve is not very accurate to find out any vertical or horizontal line present in the image;</a:t>
            </a:r>
          </a:p>
          <a:p>
            <a:r>
              <a:rPr lang="en-US" altLang="en-US" dirty="0">
                <a:latin typeface="+mj-lt"/>
              </a:rPr>
              <a:t>There is no intelligent equation matching for faster equation match;</a:t>
            </a:r>
          </a:p>
          <a:p>
            <a:r>
              <a:rPr lang="en-US" altLang="en-US" dirty="0">
                <a:latin typeface="+mj-lt"/>
              </a:rPr>
              <a:t>The equation library is not too big;</a:t>
            </a:r>
          </a:p>
          <a:p>
            <a:r>
              <a:rPr lang="en-US" altLang="en-US" dirty="0">
                <a:latin typeface="+mj-lt"/>
              </a:rPr>
              <a:t>The advanced image processing is not done to remove the noise from the input picture.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B3A85A-A093-4BA8-BDA8-48C872CDB2B5}"/>
              </a:ext>
            </a:extLst>
          </p:cNvPr>
          <p:cNvSpPr txBox="1">
            <a:spLocks/>
          </p:cNvSpPr>
          <p:nvPr/>
        </p:nvSpPr>
        <p:spPr>
          <a:xfrm>
            <a:off x="2940407" y="491917"/>
            <a:ext cx="66585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LIMITATIONS OF THE CODE</a:t>
            </a:r>
          </a:p>
        </p:txBody>
      </p:sp>
    </p:spTree>
    <p:extLst>
      <p:ext uri="{BB962C8B-B14F-4D97-AF65-F5344CB8AC3E}">
        <p14:creationId xmlns:p14="http://schemas.microsoft.com/office/powerpoint/2010/main" val="30037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AC0C17D-F1C6-4003-BB96-73B4830C368C}"/>
              </a:ext>
            </a:extLst>
          </p:cNvPr>
          <p:cNvSpPr txBox="1">
            <a:spLocks/>
          </p:cNvSpPr>
          <p:nvPr/>
        </p:nvSpPr>
        <p:spPr>
          <a:xfrm>
            <a:off x="420771" y="1833102"/>
            <a:ext cx="9927559" cy="31917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+mj-lt"/>
              </a:rPr>
              <a:t>A more sensitive algorithm to find out the bending and flat lines in the curve accurately;</a:t>
            </a:r>
          </a:p>
          <a:p>
            <a:r>
              <a:rPr lang="en-US" altLang="en-US" dirty="0">
                <a:latin typeface="+mj-lt"/>
              </a:rPr>
              <a:t>New approach in segmentation to eliminate the peak problems.</a:t>
            </a:r>
          </a:p>
          <a:p>
            <a:r>
              <a:rPr lang="en-US" altLang="en-US" dirty="0">
                <a:latin typeface="+mj-lt"/>
              </a:rPr>
              <a:t>Comparing with more equations;</a:t>
            </a:r>
          </a:p>
          <a:p>
            <a:r>
              <a:rPr lang="en-US" altLang="en-US" dirty="0">
                <a:latin typeface="+mj-lt"/>
              </a:rPr>
              <a:t>Advanced Image Processing to remove the noise from the picture;</a:t>
            </a:r>
          </a:p>
          <a:p>
            <a:r>
              <a:rPr lang="en-US" altLang="en-US" dirty="0">
                <a:latin typeface="+mj-lt"/>
              </a:rPr>
              <a:t>Implement the project in case of autonomous driving vehicle;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97306A-1999-47EB-B992-073FDD7099AD}"/>
              </a:ext>
            </a:extLst>
          </p:cNvPr>
          <p:cNvSpPr txBox="1">
            <a:spLocks/>
          </p:cNvSpPr>
          <p:nvPr/>
        </p:nvSpPr>
        <p:spPr>
          <a:xfrm>
            <a:off x="3797362" y="613317"/>
            <a:ext cx="4597276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/>
              <a:t>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11550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F492-841F-49BA-B427-B1B1383E0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315" y="3622289"/>
            <a:ext cx="4817699" cy="110045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Bitter Medium" pitchFamily="2" charset="0"/>
                <a:cs typeface="Segoe UI Semibold" panose="020B0702040204020203" pitchFamily="34" charset="0"/>
              </a:rPr>
              <a:t>Misc. Discussion</a:t>
            </a:r>
          </a:p>
          <a:p>
            <a:pPr marL="0" indent="0" algn="ctr">
              <a:buNone/>
            </a:pPr>
            <a:r>
              <a:rPr lang="en-US" sz="2400" dirty="0">
                <a:latin typeface="Bitter Medium" pitchFamily="2" charset="0"/>
                <a:cs typeface="Segoe UI Semibold" panose="020B0702040204020203" pitchFamily="34" charset="0"/>
              </a:rPr>
              <a:t>Question and Answer Session</a:t>
            </a:r>
          </a:p>
        </p:txBody>
      </p:sp>
      <p:pic>
        <p:nvPicPr>
          <p:cNvPr id="1026" name="Picture 2" descr="Group Discussion Icons - Download Free Vector Icons | Noun Project">
            <a:extLst>
              <a:ext uri="{FF2B5EF4-FFF2-40B4-BE49-F238E27FC236}">
                <a16:creationId xmlns:a16="http://schemas.microsoft.com/office/drawing/2014/main" id="{FA8F79DD-844C-4609-909E-4122BE08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70" y="2288247"/>
            <a:ext cx="1145788" cy="11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9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2E77-C3DF-4233-A75F-ECB2FDC72033}"/>
              </a:ext>
            </a:extLst>
          </p:cNvPr>
          <p:cNvSpPr txBox="1">
            <a:spLocks/>
          </p:cNvSpPr>
          <p:nvPr/>
        </p:nvSpPr>
        <p:spPr>
          <a:xfrm>
            <a:off x="3031645" y="767011"/>
            <a:ext cx="612871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/>
              <a:t>STATEMENT OF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D592-8F79-49BF-A901-625D252E120C}"/>
              </a:ext>
            </a:extLst>
          </p:cNvPr>
          <p:cNvSpPr txBox="1">
            <a:spLocks/>
          </p:cNvSpPr>
          <p:nvPr/>
        </p:nvSpPr>
        <p:spPr>
          <a:xfrm>
            <a:off x="2650274" y="2109965"/>
            <a:ext cx="6686270" cy="24441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>
              <a:buFont typeface="Wingdings"/>
              <a:buNone/>
              <a:defRPr/>
            </a:pPr>
            <a:endParaRPr lang="en-US" dirty="0"/>
          </a:p>
          <a:p>
            <a:pPr marL="411480" algn="ctr">
              <a:buFont typeface="Wingdings"/>
              <a:buNone/>
              <a:defRPr/>
            </a:pPr>
            <a:r>
              <a:rPr lang="en-US" sz="3600" dirty="0">
                <a:latin typeface="+mj-lt"/>
              </a:rPr>
              <a:t>To write a code that will segment a particular curve and find easy equation for that portion.</a:t>
            </a:r>
          </a:p>
        </p:txBody>
      </p:sp>
    </p:spTree>
    <p:extLst>
      <p:ext uri="{BB962C8B-B14F-4D97-AF65-F5344CB8AC3E}">
        <p14:creationId xmlns:p14="http://schemas.microsoft.com/office/powerpoint/2010/main" val="18959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9FA3D8-1A91-422E-B435-77D7C4D0C72A}"/>
              </a:ext>
            </a:extLst>
          </p:cNvPr>
          <p:cNvSpPr txBox="1">
            <a:spLocks/>
          </p:cNvSpPr>
          <p:nvPr/>
        </p:nvSpPr>
        <p:spPr>
          <a:xfrm>
            <a:off x="2210173" y="1731227"/>
            <a:ext cx="7839306" cy="39397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 2" panose="05020102010507070707" pitchFamily="18" charset="2"/>
              <a:buAutoNum type="arabicPeriod"/>
            </a:pPr>
            <a:r>
              <a:rPr lang="en-US" altLang="en-US" dirty="0">
                <a:latin typeface="+mj-lt"/>
              </a:rPr>
              <a:t>Smoothing the image points.</a:t>
            </a:r>
          </a:p>
          <a:p>
            <a:pPr marL="514350" indent="-514350">
              <a:buFont typeface="Wingdings 2" panose="05020102010507070707" pitchFamily="18" charset="2"/>
              <a:buAutoNum type="arabicPeriod"/>
            </a:pPr>
            <a:r>
              <a:rPr lang="en-US" altLang="en-US" dirty="0">
                <a:latin typeface="+mj-lt"/>
              </a:rPr>
              <a:t>Finding out the peaks and crests.</a:t>
            </a:r>
          </a:p>
          <a:p>
            <a:pPr marL="514350" indent="-514350">
              <a:buFont typeface="Wingdings 2" panose="05020102010507070707" pitchFamily="18" charset="2"/>
              <a:buAutoNum type="arabicPeriod"/>
            </a:pPr>
            <a:r>
              <a:rPr lang="en-US" altLang="en-US" dirty="0">
                <a:latin typeface="+mj-lt"/>
              </a:rPr>
              <a:t>Dividing the image points into several segment through the peaks and crests.</a:t>
            </a:r>
          </a:p>
          <a:p>
            <a:pPr marL="514350" indent="-514350">
              <a:buFont typeface="Wingdings 2" panose="05020102010507070707" pitchFamily="18" charset="2"/>
              <a:buAutoNum type="arabicPeriod"/>
            </a:pPr>
            <a:r>
              <a:rPr lang="en-US" altLang="en-US" dirty="0">
                <a:latin typeface="+mj-lt"/>
              </a:rPr>
              <a:t>Comparing these segments with some common equations.</a:t>
            </a:r>
          </a:p>
          <a:p>
            <a:pPr marL="514350" indent="-514350">
              <a:buFont typeface="Wingdings 2" panose="05020102010507070707" pitchFamily="18" charset="2"/>
              <a:buAutoNum type="arabicPeriod"/>
            </a:pPr>
            <a:r>
              <a:rPr lang="en-US" altLang="en-US" dirty="0">
                <a:latin typeface="+mj-lt"/>
              </a:rPr>
              <a:t>Selecting the equation that fits best to each of the segments.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98CF21-964F-4406-992F-53D8550A6AE1}"/>
              </a:ext>
            </a:extLst>
          </p:cNvPr>
          <p:cNvSpPr txBox="1">
            <a:spLocks/>
          </p:cNvSpPr>
          <p:nvPr/>
        </p:nvSpPr>
        <p:spPr>
          <a:xfrm>
            <a:off x="1981200" y="350467"/>
            <a:ext cx="8229600" cy="69774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/>
              <a:t>OUR APPROACH TO THE PROBLEM </a:t>
            </a:r>
          </a:p>
        </p:txBody>
      </p:sp>
    </p:spTree>
    <p:extLst>
      <p:ext uri="{BB962C8B-B14F-4D97-AF65-F5344CB8AC3E}">
        <p14:creationId xmlns:p14="http://schemas.microsoft.com/office/powerpoint/2010/main" val="112200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1CD6B-7D2F-4011-B024-54ED4BCFC50D}"/>
              </a:ext>
            </a:extLst>
          </p:cNvPr>
          <p:cNvSpPr txBox="1"/>
          <p:nvPr/>
        </p:nvSpPr>
        <p:spPr>
          <a:xfrm>
            <a:off x="548640" y="878716"/>
            <a:ext cx="33775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Read Image and Convert to Binary</a:t>
            </a:r>
          </a:p>
          <a:p>
            <a:r>
              <a:rPr lang="en-US" dirty="0"/>
              <a:t>(Run Script)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C47A3-D4CC-4A7B-B5A8-664A5D055869}"/>
              </a:ext>
            </a:extLst>
          </p:cNvPr>
          <p:cNvSpPr txBox="1"/>
          <p:nvPr/>
        </p:nvSpPr>
        <p:spPr>
          <a:xfrm>
            <a:off x="821212" y="3415473"/>
            <a:ext cx="27029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Call the function </a:t>
            </a:r>
            <a:r>
              <a:rPr lang="en-US" dirty="0" err="1"/>
              <a:t>Smoothsc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5D22E-A5B6-479B-BADB-F4B2E3819F82}"/>
              </a:ext>
            </a:extLst>
          </p:cNvPr>
          <p:cNvSpPr txBox="1"/>
          <p:nvPr/>
        </p:nvSpPr>
        <p:spPr>
          <a:xfrm>
            <a:off x="834549" y="4433288"/>
            <a:ext cx="268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Call the function </a:t>
            </a:r>
            <a:r>
              <a:rPr lang="en-US" dirty="0" err="1"/>
              <a:t>findpeaks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6A6A5-63B5-4B42-B7EA-155E337A429F}"/>
              </a:ext>
            </a:extLst>
          </p:cNvPr>
          <p:cNvSpPr txBox="1"/>
          <p:nvPr/>
        </p:nvSpPr>
        <p:spPr>
          <a:xfrm>
            <a:off x="669986" y="2120659"/>
            <a:ext cx="31348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Image Read Intensity Slider</a:t>
            </a:r>
          </a:p>
          <a:p>
            <a:r>
              <a:rPr lang="en-US" dirty="0"/>
              <a:t>to read the image optimally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E5593-BDA7-467B-A463-99AE469B64D1}"/>
              </a:ext>
            </a:extLst>
          </p:cNvPr>
          <p:cNvSpPr txBox="1"/>
          <p:nvPr/>
        </p:nvSpPr>
        <p:spPr>
          <a:xfrm>
            <a:off x="722178" y="5491603"/>
            <a:ext cx="29010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Call the function </a:t>
            </a:r>
            <a:r>
              <a:rPr lang="en-US" dirty="0" err="1"/>
              <a:t>bestfitcurve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B3ECC-C792-4F26-865B-3CD036E72EFA}"/>
              </a:ext>
            </a:extLst>
          </p:cNvPr>
          <p:cNvSpPr txBox="1"/>
          <p:nvPr/>
        </p:nvSpPr>
        <p:spPr>
          <a:xfrm>
            <a:off x="4523257" y="5353103"/>
            <a:ext cx="38459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bestfitcurve</a:t>
            </a:r>
            <a:r>
              <a:rPr lang="en-US" dirty="0"/>
              <a:t> will call the</a:t>
            </a:r>
          </a:p>
          <a:p>
            <a:r>
              <a:rPr lang="en-US" dirty="0"/>
              <a:t>function </a:t>
            </a:r>
            <a:r>
              <a:rPr lang="en-US" dirty="0" err="1"/>
              <a:t>ratreg</a:t>
            </a:r>
            <a:r>
              <a:rPr lang="en-US" dirty="0"/>
              <a:t>, </a:t>
            </a:r>
            <a:r>
              <a:rPr lang="en-US" dirty="0" err="1"/>
              <a:t>circularreg</a:t>
            </a:r>
            <a:r>
              <a:rPr lang="en-US" dirty="0"/>
              <a:t>, and </a:t>
            </a:r>
            <a:r>
              <a:rPr lang="en-US" dirty="0" err="1"/>
              <a:t>expreg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BE5FE-E160-435E-AEDF-D4E257C9148D}"/>
              </a:ext>
            </a:extLst>
          </p:cNvPr>
          <p:cNvSpPr txBox="1"/>
          <p:nvPr/>
        </p:nvSpPr>
        <p:spPr>
          <a:xfrm>
            <a:off x="8894535" y="2093017"/>
            <a:ext cx="26582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the Peak Spacer Value</a:t>
            </a:r>
          </a:p>
          <a:p>
            <a:pPr algn="ctr"/>
            <a:r>
              <a:rPr lang="en-US" dirty="0"/>
              <a:t>(RUN 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3F128-7591-4717-BDCC-6E8A1DAC5DC2}"/>
              </a:ext>
            </a:extLst>
          </p:cNvPr>
          <p:cNvSpPr txBox="1"/>
          <p:nvPr/>
        </p:nvSpPr>
        <p:spPr>
          <a:xfrm>
            <a:off x="8251902" y="3998302"/>
            <a:ext cx="38395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the output using                </a:t>
            </a:r>
            <a:r>
              <a:rPr lang="en-US" dirty="0" err="1"/>
              <a:t>showans</a:t>
            </a:r>
            <a:r>
              <a:rPr lang="en-US" dirty="0"/>
              <a:t> function</a:t>
            </a:r>
          </a:p>
          <a:p>
            <a:pPr algn="ctr"/>
            <a:r>
              <a:rPr lang="en-US" dirty="0"/>
              <a:t>(Run Script)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1D99A4-9A17-4DAD-91BC-6B41D7B5807C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237403" y="1525047"/>
            <a:ext cx="1" cy="5956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11D0C6-5704-4563-A0A7-ADBC63D182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37403" y="2766990"/>
            <a:ext cx="4905" cy="6791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64693-D8C6-43AA-BCE4-0C6A5A3AF908}"/>
              </a:ext>
            </a:extLst>
          </p:cNvPr>
          <p:cNvCxnSpPr>
            <a:cxnSpLocks/>
          </p:cNvCxnSpPr>
          <p:nvPr/>
        </p:nvCxnSpPr>
        <p:spPr>
          <a:xfrm>
            <a:off x="2232497" y="3769496"/>
            <a:ext cx="4905" cy="6791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FA61D2-CDF1-4ABF-960E-4A60BC483981}"/>
              </a:ext>
            </a:extLst>
          </p:cNvPr>
          <p:cNvCxnSpPr>
            <a:cxnSpLocks/>
          </p:cNvCxnSpPr>
          <p:nvPr/>
        </p:nvCxnSpPr>
        <p:spPr>
          <a:xfrm flipH="1">
            <a:off x="2239855" y="4802620"/>
            <a:ext cx="6669" cy="68898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606DA-ED36-449D-AFFB-1D55A6E26AA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23229" y="5676268"/>
            <a:ext cx="900028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CA9E52-0846-4F08-BDA6-1BDB27D2560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217920" y="2416183"/>
            <a:ext cx="2676615" cy="29369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38FB0-0D65-4B8A-B649-C44107C23E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223681" y="2739348"/>
            <a:ext cx="100989" cy="125895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485DB6-E080-4C7A-8539-ED65C363AA43}"/>
              </a:ext>
            </a:extLst>
          </p:cNvPr>
          <p:cNvSpPr txBox="1">
            <a:spLocks/>
          </p:cNvSpPr>
          <p:nvPr/>
        </p:nvSpPr>
        <p:spPr>
          <a:xfrm>
            <a:off x="5061167" y="340813"/>
            <a:ext cx="2637635" cy="7475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/>
              <a:t>Logic Flow</a:t>
            </a:r>
          </a:p>
        </p:txBody>
      </p:sp>
    </p:spTree>
    <p:extLst>
      <p:ext uri="{BB962C8B-B14F-4D97-AF65-F5344CB8AC3E}">
        <p14:creationId xmlns:p14="http://schemas.microsoft.com/office/powerpoint/2010/main" val="240265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D6910-1628-4218-A2AD-CEB6FC294D99}"/>
              </a:ext>
            </a:extLst>
          </p:cNvPr>
          <p:cNvSpPr txBox="1"/>
          <p:nvPr/>
        </p:nvSpPr>
        <p:spPr>
          <a:xfrm>
            <a:off x="2646183" y="1964168"/>
            <a:ext cx="74925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j-lt"/>
              </a:rPr>
              <a:t>1. Linear equation: y=</a:t>
            </a:r>
            <a:r>
              <a:rPr lang="en-US" altLang="en-US" sz="2800" dirty="0" err="1">
                <a:latin typeface="+mj-lt"/>
              </a:rPr>
              <a:t>mx+c</a:t>
            </a:r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2. Second degree polynomial : y=ax</a:t>
            </a:r>
            <a:r>
              <a:rPr lang="en-US" altLang="en-US" sz="2800" baseline="30000" dirty="0">
                <a:latin typeface="+mj-lt"/>
              </a:rPr>
              <a:t>2</a:t>
            </a:r>
            <a:r>
              <a:rPr lang="en-US" altLang="en-US" sz="2800" dirty="0">
                <a:latin typeface="+mj-lt"/>
              </a:rPr>
              <a:t>+bx+c</a:t>
            </a:r>
          </a:p>
          <a:p>
            <a:r>
              <a:rPr lang="en-US" altLang="en-US" sz="2800" dirty="0">
                <a:latin typeface="+mj-lt"/>
              </a:rPr>
              <a:t>3. Third degree polynomial: y=ax</a:t>
            </a:r>
            <a:r>
              <a:rPr lang="en-US" altLang="en-US" sz="2800" baseline="30000" dirty="0">
                <a:latin typeface="+mj-lt"/>
              </a:rPr>
              <a:t>3</a:t>
            </a:r>
            <a:r>
              <a:rPr lang="en-US" altLang="en-US" sz="2800" dirty="0">
                <a:latin typeface="+mj-lt"/>
              </a:rPr>
              <a:t>+bx</a:t>
            </a:r>
            <a:r>
              <a:rPr lang="en-US" altLang="en-US" sz="2800" baseline="30000" dirty="0">
                <a:latin typeface="+mj-lt"/>
              </a:rPr>
              <a:t>2</a:t>
            </a:r>
            <a:r>
              <a:rPr lang="en-US" altLang="en-US" sz="2800" dirty="0">
                <a:latin typeface="+mj-lt"/>
              </a:rPr>
              <a:t>+cx+d</a:t>
            </a:r>
          </a:p>
          <a:p>
            <a:r>
              <a:rPr lang="en-US" altLang="en-US" sz="2800" dirty="0">
                <a:latin typeface="+mj-lt"/>
              </a:rPr>
              <a:t>4. Circular equation: x</a:t>
            </a:r>
            <a:r>
              <a:rPr lang="en-US" altLang="en-US" sz="2800" baseline="30000" dirty="0">
                <a:latin typeface="+mj-lt"/>
              </a:rPr>
              <a:t>2</a:t>
            </a:r>
            <a:r>
              <a:rPr lang="en-US" altLang="en-US" sz="2800" dirty="0">
                <a:latin typeface="+mj-lt"/>
              </a:rPr>
              <a:t>+y</a:t>
            </a:r>
            <a:r>
              <a:rPr lang="en-US" altLang="en-US" sz="2800" baseline="30000" dirty="0">
                <a:latin typeface="+mj-lt"/>
              </a:rPr>
              <a:t>2</a:t>
            </a:r>
            <a:r>
              <a:rPr lang="en-US" altLang="en-US" sz="2800" dirty="0">
                <a:latin typeface="+mj-lt"/>
              </a:rPr>
              <a:t>+2gx+2fy+c=0</a:t>
            </a:r>
          </a:p>
          <a:p>
            <a:r>
              <a:rPr lang="en-US" altLang="en-US" sz="2800" dirty="0">
                <a:latin typeface="+mj-lt"/>
              </a:rPr>
              <a:t>5. Rational equation : y = (</a:t>
            </a:r>
            <a:r>
              <a:rPr lang="en-US" altLang="en-US" sz="2800" dirty="0" err="1">
                <a:latin typeface="+mj-lt"/>
              </a:rPr>
              <a:t>x+A</a:t>
            </a:r>
            <a:r>
              <a:rPr lang="en-US" altLang="en-US" sz="2800" dirty="0">
                <a:latin typeface="+mj-lt"/>
              </a:rPr>
              <a:t>)/(</a:t>
            </a:r>
            <a:r>
              <a:rPr lang="en-US" altLang="en-US" sz="2800" dirty="0" err="1">
                <a:latin typeface="+mj-lt"/>
              </a:rPr>
              <a:t>Bx+C</a:t>
            </a:r>
            <a:r>
              <a:rPr lang="en-US" altLang="en-US" sz="2800" dirty="0">
                <a:latin typeface="+mj-lt"/>
              </a:rPr>
              <a:t>)</a:t>
            </a:r>
          </a:p>
          <a:p>
            <a:r>
              <a:rPr lang="en-US" altLang="en-US" sz="2800" dirty="0">
                <a:latin typeface="+mj-lt"/>
              </a:rPr>
              <a:t>6. Exponential equation :y = </a:t>
            </a:r>
            <a:r>
              <a:rPr lang="en-US" altLang="en-US" sz="2800" dirty="0" err="1">
                <a:latin typeface="+mj-lt"/>
              </a:rPr>
              <a:t>e</a:t>
            </a:r>
            <a:r>
              <a:rPr lang="en-US" altLang="en-US" sz="2800" baseline="30000" dirty="0" err="1">
                <a:latin typeface="+mj-lt"/>
              </a:rPr>
              <a:t>ax+b</a:t>
            </a:r>
            <a:endParaRPr lang="en-US" altLang="en-US" sz="28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B03180-6B72-4A4B-9684-FF84392C427F}"/>
              </a:ext>
            </a:extLst>
          </p:cNvPr>
          <p:cNvSpPr txBox="1">
            <a:spLocks/>
          </p:cNvSpPr>
          <p:nvPr/>
        </p:nvSpPr>
        <p:spPr>
          <a:xfrm>
            <a:off x="1752600" y="519646"/>
            <a:ext cx="868680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/>
              <a:t>EQUATIONS USED TO FIT THE CURVE</a:t>
            </a:r>
          </a:p>
        </p:txBody>
      </p:sp>
    </p:spTree>
    <p:extLst>
      <p:ext uri="{BB962C8B-B14F-4D97-AF65-F5344CB8AC3E}">
        <p14:creationId xmlns:p14="http://schemas.microsoft.com/office/powerpoint/2010/main" val="427686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4EBE-2C06-4A00-8F6C-C3BCFA48B4C8}"/>
              </a:ext>
            </a:extLst>
          </p:cNvPr>
          <p:cNvSpPr txBox="1">
            <a:spLocks/>
          </p:cNvSpPr>
          <p:nvPr/>
        </p:nvSpPr>
        <p:spPr>
          <a:xfrm>
            <a:off x="4475356" y="715963"/>
            <a:ext cx="3120855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/>
              <a:t>SMOOTHING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DDF04-0BF1-43D8-8015-8C9DA5E19536}"/>
              </a:ext>
            </a:extLst>
          </p:cNvPr>
          <p:cNvSpPr txBox="1"/>
          <p:nvPr/>
        </p:nvSpPr>
        <p:spPr>
          <a:xfrm>
            <a:off x="3048372" y="1505858"/>
            <a:ext cx="609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Wingdings 2" panose="05020102010507070707" pitchFamily="18" charset="2"/>
              <a:buNone/>
            </a:pPr>
            <a:r>
              <a:rPr lang="en-US" altLang="en-US" sz="3200" dirty="0">
                <a:latin typeface="+mj-lt"/>
              </a:rPr>
              <a:t>Why smoothing was necessary?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DF388-D095-471E-9999-B1696B84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70" y="2640608"/>
            <a:ext cx="4320001" cy="31354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CEE22-245F-4F82-8AF2-04F3B1AB1185}"/>
              </a:ext>
            </a:extLst>
          </p:cNvPr>
          <p:cNvCxnSpPr/>
          <p:nvPr/>
        </p:nvCxnSpPr>
        <p:spPr>
          <a:xfrm>
            <a:off x="628929" y="2899317"/>
            <a:ext cx="15254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E7BE1-E60B-432A-970E-6CAB56C5825A}"/>
              </a:ext>
            </a:extLst>
          </p:cNvPr>
          <p:cNvCxnSpPr/>
          <p:nvPr/>
        </p:nvCxnSpPr>
        <p:spPr>
          <a:xfrm>
            <a:off x="628928" y="3145387"/>
            <a:ext cx="1525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4C97B00-DB4C-40E9-B2A9-4C5E1DAE79C5}"/>
              </a:ext>
            </a:extLst>
          </p:cNvPr>
          <p:cNvSpPr/>
          <p:nvPr/>
        </p:nvSpPr>
        <p:spPr>
          <a:xfrm>
            <a:off x="1294776" y="3314919"/>
            <a:ext cx="141501" cy="1464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E7F9F-9756-4B35-8C58-364328C8D8E8}"/>
              </a:ext>
            </a:extLst>
          </p:cNvPr>
          <p:cNvSpPr txBox="1"/>
          <p:nvPr/>
        </p:nvSpPr>
        <p:spPr>
          <a:xfrm>
            <a:off x="2203482" y="2695862"/>
            <a:ext cx="198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Smoothened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7DF8C-5FBC-4A3C-A352-13E2BA4C925B}"/>
              </a:ext>
            </a:extLst>
          </p:cNvPr>
          <p:cNvSpPr txBox="1"/>
          <p:nvPr/>
        </p:nvSpPr>
        <p:spPr>
          <a:xfrm>
            <a:off x="2203482" y="2960721"/>
            <a:ext cx="13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Curve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7098A-3048-45FE-81A0-BD4206B55837}"/>
              </a:ext>
            </a:extLst>
          </p:cNvPr>
          <p:cNvSpPr txBox="1"/>
          <p:nvPr/>
        </p:nvSpPr>
        <p:spPr>
          <a:xfrm>
            <a:off x="2203482" y="319994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 Pixels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3211B-5905-4688-8D45-7FA514982B6C}"/>
              </a:ext>
            </a:extLst>
          </p:cNvPr>
          <p:cNvSpPr txBox="1"/>
          <p:nvPr/>
        </p:nvSpPr>
        <p:spPr>
          <a:xfrm>
            <a:off x="4092141" y="5868064"/>
            <a:ext cx="415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A Zoomed in Version of the Output</a:t>
            </a:r>
          </a:p>
        </p:txBody>
      </p:sp>
    </p:spTree>
    <p:extLst>
      <p:ext uri="{BB962C8B-B14F-4D97-AF65-F5344CB8AC3E}">
        <p14:creationId xmlns:p14="http://schemas.microsoft.com/office/powerpoint/2010/main" val="272338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5784-8ADD-4664-97A9-ECBF4B3172D7}"/>
              </a:ext>
            </a:extLst>
          </p:cNvPr>
          <p:cNvSpPr txBox="1">
            <a:spLocks/>
          </p:cNvSpPr>
          <p:nvPr/>
        </p:nvSpPr>
        <p:spPr>
          <a:xfrm>
            <a:off x="3823752" y="412595"/>
            <a:ext cx="4664184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/>
              <a:t>PEAKS AND CRESTS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EFD1-8CD3-4E0C-A1FF-850EE1204466}"/>
              </a:ext>
            </a:extLst>
          </p:cNvPr>
          <p:cNvSpPr txBox="1">
            <a:spLocks/>
          </p:cNvSpPr>
          <p:nvPr/>
        </p:nvSpPr>
        <p:spPr>
          <a:xfrm>
            <a:off x="469837" y="1607689"/>
            <a:ext cx="8686800" cy="38876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rgbClr val="F6C782"/>
                </a:solidFill>
                <a:latin typeface="+mj-lt"/>
              </a:rPr>
              <a:t>   </a:t>
            </a:r>
            <a:r>
              <a:rPr lang="en-US" altLang="en-US" b="1" dirty="0">
                <a:solidFill>
                  <a:srgbClr val="7030A0"/>
                </a:solidFill>
                <a:latin typeface="+mj-lt"/>
              </a:rPr>
              <a:t>Peak:</a:t>
            </a:r>
            <a:r>
              <a:rPr lang="en-US" altLang="en-US" dirty="0">
                <a:latin typeface="+mj-lt"/>
              </a:rPr>
              <a:t>- A peak is the point whose ordinate is greater than that of the adjacent points, mathematically f(x)&gt;f(x-h) &amp; f(x)&gt;f(</a:t>
            </a:r>
            <a:r>
              <a:rPr lang="en-US" altLang="en-US" dirty="0" err="1">
                <a:latin typeface="+mj-lt"/>
              </a:rPr>
              <a:t>x+h</a:t>
            </a:r>
            <a:r>
              <a:rPr lang="en-US" altLang="en-US" dirty="0">
                <a:latin typeface="+mj-lt"/>
              </a:rPr>
              <a:t>).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6C782"/>
              </a:solidFill>
              <a:latin typeface="+mj-lt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6C782"/>
              </a:solidFill>
              <a:latin typeface="+mj-lt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F6C782"/>
                </a:solidFill>
                <a:latin typeface="+mj-lt"/>
              </a:rPr>
              <a:t>  </a:t>
            </a:r>
            <a:r>
              <a:rPr lang="en-US" altLang="en-US" b="1" dirty="0">
                <a:solidFill>
                  <a:srgbClr val="7030A0"/>
                </a:solidFill>
                <a:latin typeface="+mj-lt"/>
              </a:rPr>
              <a:t>Crest</a:t>
            </a:r>
            <a:r>
              <a:rPr lang="en-US" altLang="en-US" dirty="0">
                <a:solidFill>
                  <a:srgbClr val="7030A0"/>
                </a:solidFill>
                <a:latin typeface="+mj-lt"/>
              </a:rPr>
              <a:t>:- </a:t>
            </a:r>
            <a:r>
              <a:rPr lang="en-US" altLang="en-US" dirty="0">
                <a:latin typeface="+mj-lt"/>
              </a:rPr>
              <a:t>A crest is the point whose ordinate is smaller than that of the  adjacent points, mathematically f(x)&lt;f(x-h) &amp; f(x)&lt;f(</a:t>
            </a:r>
            <a:r>
              <a:rPr lang="en-US" altLang="en-US" dirty="0" err="1">
                <a:latin typeface="+mj-lt"/>
              </a:rPr>
              <a:t>x+h</a:t>
            </a:r>
            <a:r>
              <a:rPr lang="en-US" altLang="en-US" dirty="0"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7939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FB04-15EF-444F-B134-5B0AF758F174}"/>
              </a:ext>
            </a:extLst>
          </p:cNvPr>
          <p:cNvSpPr txBox="1">
            <a:spLocks/>
          </p:cNvSpPr>
          <p:nvPr/>
        </p:nvSpPr>
        <p:spPr>
          <a:xfrm>
            <a:off x="4043060" y="578748"/>
            <a:ext cx="4105879" cy="6077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F779-99A7-49A7-9055-70018183D7EB}"/>
              </a:ext>
            </a:extLst>
          </p:cNvPr>
          <p:cNvSpPr txBox="1">
            <a:spLocks/>
          </p:cNvSpPr>
          <p:nvPr/>
        </p:nvSpPr>
        <p:spPr>
          <a:xfrm>
            <a:off x="638778" y="2528586"/>
            <a:ext cx="7239000" cy="2038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+mj-lt"/>
              </a:rPr>
              <a:t>The given curve was segmented through the peaks and crests.</a:t>
            </a:r>
          </a:p>
          <a:p>
            <a:r>
              <a:rPr lang="en-US" altLang="en-US" dirty="0">
                <a:latin typeface="+mj-lt"/>
              </a:rPr>
              <a:t>Then we tried to fit an equation for each segment.</a:t>
            </a:r>
          </a:p>
        </p:txBody>
      </p:sp>
    </p:spTree>
    <p:extLst>
      <p:ext uri="{BB962C8B-B14F-4D97-AF65-F5344CB8AC3E}">
        <p14:creationId xmlns:p14="http://schemas.microsoft.com/office/powerpoint/2010/main" val="2614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5172-6AED-4290-9F42-A323B8C4DDE1}"/>
              </a:ext>
            </a:extLst>
          </p:cNvPr>
          <p:cNvSpPr txBox="1">
            <a:spLocks/>
          </p:cNvSpPr>
          <p:nvPr/>
        </p:nvSpPr>
        <p:spPr>
          <a:xfrm>
            <a:off x="4069452" y="2803417"/>
            <a:ext cx="3482154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/>
              <a:t>Demonstration</a:t>
            </a:r>
          </a:p>
          <a:p>
            <a:pPr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60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501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Bitter Medium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1906081 - Anindya Kishore Choudhury</dc:creator>
  <cp:lastModifiedBy>1906081 - Anindya Kishore Choudhury</cp:lastModifiedBy>
  <cp:revision>7</cp:revision>
  <dcterms:created xsi:type="dcterms:W3CDTF">2022-02-20T09:42:55Z</dcterms:created>
  <dcterms:modified xsi:type="dcterms:W3CDTF">2022-02-20T13:02:41Z</dcterms:modified>
</cp:coreProperties>
</file>