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3" r:id="rId7"/>
    <p:sldId id="264" r:id="rId8"/>
    <p:sldId id="271" r:id="rId9"/>
    <p:sldId id="270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2102-0296-4D3B-8665-7B90F105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8265-7D26-4FE4-9BAE-96C7C8D0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6F09-4047-460F-AF2D-1D6947A0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C9CD-3741-454E-9EE5-C66EECA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CA35-5EC3-4B6B-9F7F-A7FE0ED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3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7D98-112A-4D17-85ED-229F7F56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5AFCF-6D67-4C11-976A-44800F8FC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0239-7D88-421C-8FA4-35405E96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CA69-A194-4FDF-A07D-D7036603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8892-5A9A-49AD-A59F-3900E207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67827-EDAE-461E-B3A3-36D660F0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DA4F-E1A4-4EEC-B065-827C3B0B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3696-D8AD-4F94-9FD2-3C50AC4F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12C8-BED6-4D32-8238-479BA17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9094-9DAA-4545-9545-52508D53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DCB7-C72A-4F07-A604-06B31644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EBF7-DCCC-4AAB-9F77-A31BCC58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B357-7178-4EFC-B9C2-73693910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5D11-EAE8-46BD-B00A-8548654C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FED7-7CE4-4335-BE2E-84E51AA5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B381-0808-4143-BEE0-FCA38C49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2EC6-C222-49C8-93DB-40258E24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B768-DDD2-4ED2-AF81-7B9B454B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B997-6105-4563-BCDC-605BFB65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43DF-E163-4F47-8A04-DBE32397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E735-DDB4-4B72-A8A6-BF48D15B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B473-D64B-4176-9000-D62799946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30FCE-7067-4B77-B12C-C2EF6422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43F3-8DA0-4BCC-A06D-9118AFD2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B4B83-EAE4-49EA-96E8-3554DA4C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6E3F5-B312-4DB5-9828-05FF6C8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CFB2-D3EF-4C64-BACF-E6EE2983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E9ED-5A9D-4017-B3ED-32C9CF22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C3C8C-F036-4876-8861-EC38C324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35F17-1229-4566-A44E-EF12F48C8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02E4E-88FB-4BCE-997F-375F2E0E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F4D05-54CA-484A-9FFB-5F817395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0901C-4280-4BFF-832B-79E66B87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FECD8-F963-4B2A-ADBD-9981F9C3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63C-B122-4496-AD77-486F3742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2B296-7E81-4BF9-9617-50DB120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6AE0-C03A-4D71-88B9-3BAE9EBE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2214-4851-413A-BE2E-DC20BEAD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98D6E-7472-4A42-A127-54ADA74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14F8-F5E1-40F9-A562-CA79BF19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9F91C-0581-4718-A339-65C72BE1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942-EDF8-4F45-9351-1A2CE3EE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A675-43EA-478B-A67F-82E12FEC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257FD-1FFD-4652-85F5-AA75FE62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857D-01CD-4DDC-83F9-B31DF4D0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96190-09E9-4AA7-9C96-A1815E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E211-C869-4934-BA19-D11B498C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A44C-0077-4E0A-8D78-109C3D27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A5CD-BF23-4896-A066-6C9F4EF2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3D585-F098-4EDE-BF36-ED1DD66A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A799-6EB8-45D5-9EA0-2CFD5F40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D7167-FAA1-4906-9787-E665320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A6BD-FED0-4F2B-8A98-64C1F5B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2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D838E-0315-4CF3-A658-304E32C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2E347-757B-44C5-B1AA-C4686629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3BFC-4DF2-4CC1-BC03-1801936E4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D72-7A71-4887-98F0-218E80C18D8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90B0-10B2-4F4C-9AAF-BC494FAE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E64E-5133-44B8-8B3B-A5695EBE1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E083F-40BF-41C3-9E91-955DC74AB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3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D10E-7DE8-435B-8687-5935FC281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AI-Powered Client Call Simulation &amp; Feedback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A6DE-2909-4E28-92C7-8FB24A93A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Closing the loop between training, real performance, and coaching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12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F174-1C9B-4F3A-B66E-6F33C0FD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6689-5B21-4B84-BF5C-0825280C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Start Role-Play Scenario: Billing dispute call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Moveworks</a:t>
            </a:r>
            <a:r>
              <a:rPr lang="en-IN" dirty="0"/>
              <a:t> Triggers Simulation Setup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ChatGPT</a:t>
            </a:r>
            <a:r>
              <a:rPr lang="en-IN" dirty="0"/>
              <a:t> as Simulated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Synthesia</a:t>
            </a:r>
            <a:r>
              <a:rPr lang="en-IN" dirty="0"/>
              <a:t> Avatar Responds / Eleven Labs Audio responds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Employee Responds via Voice/Text</a:t>
            </a:r>
          </a:p>
          <a:p>
            <a:pPr lvl="1"/>
            <a:r>
              <a:rPr lang="en-IN" dirty="0"/>
              <a:t>STT (</a:t>
            </a:r>
            <a:r>
              <a:rPr lang="en-IN" dirty="0" err="1"/>
              <a:t>OpenAI</a:t>
            </a:r>
            <a:r>
              <a:rPr lang="en-IN" dirty="0"/>
              <a:t> Whisper / </a:t>
            </a:r>
            <a:r>
              <a:rPr lang="en-IN" dirty="0" err="1"/>
              <a:t>Deepgram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NLP Analysis: </a:t>
            </a:r>
            <a:r>
              <a:rPr lang="en-IN" dirty="0" err="1"/>
              <a:t>ChatGPT</a:t>
            </a:r>
            <a:r>
              <a:rPr lang="en-IN" dirty="0"/>
              <a:t> + Emotion AI </a:t>
            </a:r>
            <a:r>
              <a:rPr lang="en-IN" dirty="0" err="1"/>
              <a:t>Analyze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Feedback from Coach Agent (</a:t>
            </a:r>
            <a:r>
              <a:rPr lang="en-IN" dirty="0" err="1"/>
              <a:t>ChatGPT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Performance Logged via </a:t>
            </a:r>
            <a:r>
              <a:rPr lang="en-IN" dirty="0" err="1"/>
              <a:t>Moveworks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Start Real Client Call</a:t>
            </a:r>
          </a:p>
          <a:p>
            <a:pPr lvl="1"/>
            <a:r>
              <a:rPr lang="en-IN" dirty="0"/>
              <a:t>STT (</a:t>
            </a:r>
            <a:r>
              <a:rPr lang="en-IN" dirty="0" err="1"/>
              <a:t>OpenAI</a:t>
            </a:r>
            <a:r>
              <a:rPr lang="en-IN" dirty="0"/>
              <a:t> Whisper / </a:t>
            </a:r>
            <a:r>
              <a:rPr lang="en-IN" dirty="0" err="1"/>
              <a:t>Deepgram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NLP Analysis: </a:t>
            </a:r>
            <a:r>
              <a:rPr lang="en-IN" dirty="0" err="1"/>
              <a:t>ChatGPT</a:t>
            </a:r>
            <a:r>
              <a:rPr lang="en-IN" dirty="0"/>
              <a:t> + Emotion AI </a:t>
            </a:r>
            <a:r>
              <a:rPr lang="en-IN" dirty="0" err="1"/>
              <a:t>Analyze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Compare Real Call vs Simulation (</a:t>
            </a:r>
            <a:r>
              <a:rPr lang="en-IN" dirty="0" err="1"/>
              <a:t>ChatGPT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Scoring + Summary Feedback Generated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Synthesia</a:t>
            </a:r>
            <a:r>
              <a:rPr lang="en-IN" dirty="0"/>
              <a:t> Avatar / Eleven Labs Audio / Text Delivers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Moveworks</a:t>
            </a:r>
            <a:r>
              <a:rPr lang="en-IN" dirty="0"/>
              <a:t> Logs Outcome + Assigns Next Step</a:t>
            </a:r>
          </a:p>
        </p:txBody>
      </p:sp>
    </p:spTree>
    <p:extLst>
      <p:ext uri="{BB962C8B-B14F-4D97-AF65-F5344CB8AC3E}">
        <p14:creationId xmlns:p14="http://schemas.microsoft.com/office/powerpoint/2010/main" val="6162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6F7606A-4F31-4585-917C-4991D057A7BC}"/>
              </a:ext>
            </a:extLst>
          </p:cNvPr>
          <p:cNvGrpSpPr/>
          <p:nvPr/>
        </p:nvGrpSpPr>
        <p:grpSpPr>
          <a:xfrm>
            <a:off x="509451" y="265610"/>
            <a:ext cx="3444240" cy="1422355"/>
            <a:chOff x="975360" y="592183"/>
            <a:chExt cx="3444240" cy="14223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5E0C1DE-0CB7-4459-92B3-2F247CA1F448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59B18B6-B27A-4EC7-B0EC-7E96ED6E0BDE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D171FA-6E68-4152-BF78-41110756EBEA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EMPLOYEE PROFILE DATABASE</a:t>
                </a:r>
                <a:endParaRPr lang="en-IN" sz="13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DF2956-29C1-4A90-AE8F-048E7F60530C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66F5208-81BB-44EB-8EED-152885995CFD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816061-D526-4D34-A6F0-E2E9978EF2DA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>
                    <a:solidFill>
                      <a:schemeClr val="accent1"/>
                    </a:solidFill>
                  </a:rPr>
                  <a:t>Tools: HCM + others?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Agent name, tenure, role, language, skill ratings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Past sim &amp; real call data linked by SID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Informs scenario selection, coaching tone, difficulty</a:t>
                </a:r>
              </a:p>
              <a:p>
                <a:endParaRPr lang="en-IN" sz="100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A0A27E-AB8A-4A14-9911-BE4D258AF833}"/>
              </a:ext>
            </a:extLst>
          </p:cNvPr>
          <p:cNvGrpSpPr/>
          <p:nvPr/>
        </p:nvGrpSpPr>
        <p:grpSpPr>
          <a:xfrm>
            <a:off x="505097" y="1837510"/>
            <a:ext cx="3444240" cy="1422355"/>
            <a:chOff x="975360" y="592183"/>
            <a:chExt cx="3444240" cy="14223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1553D7-E498-457A-B4C4-AD3149A1AC9B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FEDB956-0BDB-4225-8392-0B1DB02EC476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95F628-22FC-4463-A4D7-E1A1FC002121}"/>
                  </a:ext>
                </a:extLst>
              </p:cNvPr>
              <p:cNvSpPr txBox="1"/>
              <p:nvPr/>
            </p:nvSpPr>
            <p:spPr>
              <a:xfrm>
                <a:off x="992776" y="600890"/>
                <a:ext cx="3335383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AI ROLE-PLAY SIMULATION</a:t>
                </a:r>
                <a:endParaRPr lang="en-IN" sz="13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47FCA5-7708-4CB9-863A-B4F06795B19D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2C60EA2-D12F-41D5-8034-5CEBF721AB4C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5F256A-1728-4CC6-AABB-14ECC3B14975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</a:t>
                </a:r>
                <a:r>
                  <a:rPr lang="en-GB" sz="1000" dirty="0" err="1"/>
                  <a:t>Moveworks</a:t>
                </a:r>
                <a:r>
                  <a:rPr lang="en-GB" sz="1000" dirty="0"/>
                  <a:t>, </a:t>
                </a:r>
                <a:r>
                  <a:rPr lang="en-GB" sz="1000" dirty="0" err="1"/>
                  <a:t>ChatGPT</a:t>
                </a:r>
                <a:r>
                  <a:rPr lang="en-GB" sz="1000" dirty="0"/>
                  <a:t> (dialogue), </a:t>
                </a:r>
                <a:r>
                  <a:rPr lang="en-GB" sz="1000" dirty="0" err="1"/>
                  <a:t>Synthesia</a:t>
                </a:r>
                <a:r>
                  <a:rPr lang="en-GB" sz="1000" dirty="0"/>
                  <a:t> (avatar), </a:t>
                </a:r>
                <a:r>
                  <a:rPr lang="en-GB" sz="1000" dirty="0" err="1"/>
                  <a:t>ElevenLabs</a:t>
                </a:r>
                <a:r>
                  <a:rPr lang="en-GB" sz="1000" dirty="0"/>
                  <a:t> (voice), Hume AI (emotion analysis)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 err="1"/>
                  <a:t>Moveworks</a:t>
                </a:r>
                <a:r>
                  <a:rPr lang="en-GB" sz="1000" dirty="0"/>
                  <a:t> Triggers Simulation Setup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Personalized avatar call simulation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Emotion + NLP scoring (tone, empathy, escalation risk)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Tailored to employee profile &amp; past performance </a:t>
                </a:r>
                <a:endParaRPr lang="en-IN" sz="1000" dirty="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2AAC5A-2E20-4815-B09B-F4879CC256F1}"/>
              </a:ext>
            </a:extLst>
          </p:cNvPr>
          <p:cNvGrpSpPr/>
          <p:nvPr/>
        </p:nvGrpSpPr>
        <p:grpSpPr>
          <a:xfrm>
            <a:off x="500742" y="3391990"/>
            <a:ext cx="3444240" cy="1422355"/>
            <a:chOff x="975360" y="592183"/>
            <a:chExt cx="3444240" cy="142235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6A490B-66DA-4E27-9807-F17A5482A56C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E4A7CB4-06D2-46A4-A787-0D29D805168B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E64BD6-E081-49A2-A13B-CB23CCFE3A5E}"/>
                  </a:ext>
                </a:extLst>
              </p:cNvPr>
              <p:cNvSpPr txBox="1"/>
              <p:nvPr/>
            </p:nvSpPr>
            <p:spPr>
              <a:xfrm>
                <a:off x="992776" y="600890"/>
                <a:ext cx="3335383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SIMULATION DATA STORAGE</a:t>
                </a:r>
                <a:endParaRPr lang="en-IN" sz="13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9BAAB8-9BEC-4AD0-9A14-D72C2B294D97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4ED48F3-6DF5-42D3-A824-E914ED91E18A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5A340E-B7C9-4B4F-9903-1FFBF7E190E3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AWS </a:t>
                </a:r>
                <a:r>
                  <a:rPr lang="en-GB" sz="1000" dirty="0">
                    <a:solidFill>
                      <a:srgbClr val="FF0000"/>
                    </a:solidFill>
                  </a:rPr>
                  <a:t>(which DB?)</a:t>
                </a:r>
                <a:r>
                  <a:rPr lang="en-GB" sz="1000" dirty="0"/>
                  <a:t>. Elasticsearch (for similarity search)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Stores transcript, scoring, tags, emotional metrics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Embeddings used for similarity search vs real calls (feedback logic) and skill retrieval</a:t>
                </a:r>
                <a:endParaRPr lang="en-IN" sz="1000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E6CA06-7536-437E-B318-214D7FD7FA20}"/>
              </a:ext>
            </a:extLst>
          </p:cNvPr>
          <p:cNvGrpSpPr/>
          <p:nvPr/>
        </p:nvGrpSpPr>
        <p:grpSpPr>
          <a:xfrm>
            <a:off x="505096" y="4963887"/>
            <a:ext cx="3444240" cy="1422355"/>
            <a:chOff x="975360" y="592183"/>
            <a:chExt cx="3444240" cy="14223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13E6AEF-93D2-4F29-AF0B-A6BA206F6182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7D59C3B-0451-40F1-B90D-DC5CD416E77E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E50E42-AC07-4408-A3DE-ADCBA10FF348}"/>
                  </a:ext>
                </a:extLst>
              </p:cNvPr>
              <p:cNvSpPr txBox="1"/>
              <p:nvPr/>
            </p:nvSpPr>
            <p:spPr>
              <a:xfrm>
                <a:off x="992776" y="600890"/>
                <a:ext cx="3335383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AI COACH INTERFACE (Frontend Layer)</a:t>
                </a:r>
                <a:endParaRPr lang="en-IN" sz="1300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4D15F1-AFCC-4234-9793-E8883BA21AAA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D8040F5-4F20-41C0-B4FB-6D51EDBCD67B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0EA4D1-CC33-4F71-9976-77EA78D8DE2E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React (Next.js), </a:t>
                </a:r>
                <a:r>
                  <a:rPr lang="en-GB" sz="1000" dirty="0" err="1"/>
                  <a:t>ChatGPT</a:t>
                </a:r>
                <a:r>
                  <a:rPr lang="en-GB" sz="1000" dirty="0"/>
                  <a:t> API, </a:t>
                </a:r>
                <a:r>
                  <a:rPr lang="en-GB" sz="1000" dirty="0" err="1"/>
                  <a:t>EXKit</a:t>
                </a:r>
                <a:r>
                  <a:rPr lang="en-GB" sz="1000" dirty="0"/>
                  <a:t>, </a:t>
                </a:r>
                <a:r>
                  <a:rPr lang="en-GB" sz="1000" dirty="0" err="1"/>
                  <a:t>Moveworks</a:t>
                </a:r>
                <a:r>
                  <a:rPr lang="en-GB" sz="1000" dirty="0"/>
                  <a:t>, and?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Summarized skill feedback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Allows retry or links to relevant microlearning content (linked to LCMS+++)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Trigger </a:t>
                </a:r>
                <a:r>
                  <a:rPr lang="en-GB" sz="1000" dirty="0" err="1"/>
                  <a:t>Moveworks</a:t>
                </a:r>
                <a:r>
                  <a:rPr lang="en-GB" sz="1000" dirty="0"/>
                  <a:t> nudges if action pending</a:t>
                </a:r>
                <a:endParaRPr lang="en-IN" sz="10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A776C3-F2E9-4D63-99ED-BC1676242626}"/>
              </a:ext>
            </a:extLst>
          </p:cNvPr>
          <p:cNvGrpSpPr/>
          <p:nvPr/>
        </p:nvGrpSpPr>
        <p:grpSpPr>
          <a:xfrm>
            <a:off x="4171405" y="269965"/>
            <a:ext cx="3444240" cy="1422355"/>
            <a:chOff x="975360" y="592183"/>
            <a:chExt cx="3444240" cy="142235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D43FCA1-83F6-4FEE-B388-100D91EDF206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11DA5D63-6732-4522-A616-C3EFD54037B0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290162C-1FF2-4E36-B067-B796505DA509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chemeClr val="bg1"/>
                    </a:solidFill>
                  </a:rPr>
                  <a:t>LCMS (HEADLESS CMS / CONTENT DB</a:t>
                </a:r>
                <a:r>
                  <a:rPr lang="en-US" sz="1300" dirty="0">
                    <a:solidFill>
                      <a:schemeClr val="bg1"/>
                    </a:solidFill>
                  </a:rPr>
                  <a:t>)</a:t>
                </a:r>
                <a:endParaRPr lang="en-IN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2497B77-1208-4E4A-97CD-4F8AB8110545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253C0B8-4D3C-406C-866F-2A35D961CAA5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77DDC6-8D3E-482C-AFD6-35E9D353C773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</a:t>
                </a:r>
                <a:r>
                  <a:rPr lang="en-GB" sz="1000" dirty="0" err="1"/>
                  <a:t>Moveworks</a:t>
                </a:r>
                <a:r>
                  <a:rPr lang="en-GB" sz="1000" dirty="0"/>
                  <a:t>, LCMS, Centrical, Video Portal, Other vendor content platforms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Content tagged by skill, scenario, intent, length, modality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Serves coach with microlearning, short structured modules or retry simulations via Coach UI or via </a:t>
                </a:r>
                <a:r>
                  <a:rPr lang="en-GB" sz="1000" dirty="0" err="1"/>
                  <a:t>Moveworks</a:t>
                </a:r>
                <a:r>
                  <a:rPr lang="en-GB" sz="1000" dirty="0"/>
                  <a:t> in chat</a:t>
                </a:r>
                <a:endParaRPr lang="en-IN" sz="1000" dirty="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F68389-4D88-4E83-A931-5C3035ABB0F2}"/>
              </a:ext>
            </a:extLst>
          </p:cNvPr>
          <p:cNvGrpSpPr/>
          <p:nvPr/>
        </p:nvGrpSpPr>
        <p:grpSpPr>
          <a:xfrm>
            <a:off x="4197531" y="1846215"/>
            <a:ext cx="3444240" cy="1422355"/>
            <a:chOff x="975360" y="592183"/>
            <a:chExt cx="3444240" cy="142235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DCFDCA7-DB66-42A2-9789-BAAE67781774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FB9A284-B6C8-4F79-A74F-7AD90C27DD8E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440919-80C5-48D7-A4E3-6EF703488F17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REAL CLIENT CALL OCCURS</a:t>
                </a:r>
                <a:endParaRPr lang="en-IN" sz="13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B469DA-8307-4F8E-A074-956406B56D7B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F4F7781-94D9-41C5-B6DB-D2B3CDED5019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E24829-6EE4-4D2D-B6F7-321672B94073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Call Centre System/ Zoom + Recording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Triggered based on simulation readiness or manually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Call metadata linked to employee profile, client profile, IVR option selection tree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885175-E911-4169-8A16-A4DEFE021E4E}"/>
              </a:ext>
            </a:extLst>
          </p:cNvPr>
          <p:cNvGrpSpPr/>
          <p:nvPr/>
        </p:nvGrpSpPr>
        <p:grpSpPr>
          <a:xfrm>
            <a:off x="4223657" y="3405050"/>
            <a:ext cx="3544389" cy="1422355"/>
            <a:chOff x="975360" y="592183"/>
            <a:chExt cx="3544389" cy="14223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BF97FB8-A769-47B9-AC5D-DA65A329FAD4}"/>
                </a:ext>
              </a:extLst>
            </p:cNvPr>
            <p:cNvGrpSpPr/>
            <p:nvPr/>
          </p:nvGrpSpPr>
          <p:grpSpPr>
            <a:xfrm>
              <a:off x="975360" y="592183"/>
              <a:ext cx="3544389" cy="322217"/>
              <a:chOff x="975360" y="592183"/>
              <a:chExt cx="3544389" cy="322217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2818997B-2DF3-4DF9-9C2B-4FBE0AE29751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7ADF89E-6177-48AD-AE27-B3FB346177A3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52697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REAL CALL TRANSCRIPTION + EMOTION ANALYSIS</a:t>
                </a:r>
                <a:endParaRPr lang="en-IN" sz="1300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6513F53-AD71-4EE6-A198-F9A26834535E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03FE72B-D592-413F-BF8A-A7E388898673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B7ADC5-34B9-4CD7-814E-9E3BE0E88FBE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</a:t>
                </a:r>
                <a:r>
                  <a:rPr lang="en-GB" sz="1000" dirty="0" err="1"/>
                  <a:t>OpenAI</a:t>
                </a:r>
                <a:r>
                  <a:rPr lang="en-GB" sz="1000" dirty="0"/>
                  <a:t> Whisper / Eleven Labs, </a:t>
                </a:r>
                <a:r>
                  <a:rPr lang="en-GB" sz="1000" dirty="0">
                    <a:solidFill>
                      <a:srgbClr val="FF0000"/>
                    </a:solidFill>
                  </a:rPr>
                  <a:t>Do we have anything to do emotion analysis?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Transcribes, detects sentiment, emotion, keywords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Extracts escalation, empathy, confusion signals </a:t>
                </a:r>
                <a:endParaRPr lang="en-IN" sz="1000" dirty="0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2992EF-8189-4F0F-AD1E-BF5770D8AFAF}"/>
              </a:ext>
            </a:extLst>
          </p:cNvPr>
          <p:cNvGrpSpPr/>
          <p:nvPr/>
        </p:nvGrpSpPr>
        <p:grpSpPr>
          <a:xfrm>
            <a:off x="4241074" y="4998719"/>
            <a:ext cx="3444240" cy="1422355"/>
            <a:chOff x="975360" y="592183"/>
            <a:chExt cx="3444240" cy="142235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F79EB29-34C6-4203-83FD-959DD903FB87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7A8DC5C3-15AB-4A6A-8F09-5E7014C4C1A9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835F6D-3712-44B9-98C0-EB7C14F4F84B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REAL CALL RESULTS DATABASE </a:t>
                </a:r>
                <a:endParaRPr lang="en-IN" sz="13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F895D84-1FF9-4157-8C0E-973C95DE30D3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E17E6261-0E07-4421-BC51-F52C569C22F2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E2B13E2-62DD-49F8-8CB9-1336640D454A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AWS  </a:t>
                </a:r>
                <a:r>
                  <a:rPr lang="en-GB" sz="1000" dirty="0">
                    <a:solidFill>
                      <a:srgbClr val="FF0000"/>
                    </a:solidFill>
                  </a:rPr>
                  <a:t>(what database?)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Stores transcript, call metrics, scores, flags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Time-stamped, linked to SID, Call type</a:t>
                </a:r>
                <a:endParaRPr lang="en-IN" sz="1000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33D59C8-1D68-4D9C-88D9-71E41F1BA8FD}"/>
              </a:ext>
            </a:extLst>
          </p:cNvPr>
          <p:cNvGrpSpPr/>
          <p:nvPr/>
        </p:nvGrpSpPr>
        <p:grpSpPr>
          <a:xfrm>
            <a:off x="7802879" y="278673"/>
            <a:ext cx="3444240" cy="1422355"/>
            <a:chOff x="975360" y="592183"/>
            <a:chExt cx="3444240" cy="142235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85132E1-65E8-4B06-B1CD-F60CCA3EE1B4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790BE380-E933-4F77-AF17-2A79D34426A9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4B46822-223F-4B55-B8B9-E15626C78BEC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/>
                  <a:t>SIM VS REAL CALL DELTA ANALYSIS ENGINE</a:t>
                </a:r>
                <a:endParaRPr lang="en-IN" sz="1300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8675D6D-2C39-4D94-BA81-D4488FF6F06C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7367DE4-8D25-40CF-8265-BD20301F956C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E6A49B-26B1-4888-A966-0EBE62276CB7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</a:t>
                </a:r>
                <a:r>
                  <a:rPr lang="en-GB" sz="1000" dirty="0" err="1"/>
                  <a:t>LangChain</a:t>
                </a:r>
                <a:r>
                  <a:rPr lang="en-GB" sz="1000" dirty="0"/>
                  <a:t> + Python + GPT?? </a:t>
                </a:r>
                <a:r>
                  <a:rPr lang="en-GB" sz="1000" dirty="0">
                    <a:solidFill>
                      <a:srgbClr val="FF0000"/>
                    </a:solidFill>
                  </a:rPr>
                  <a:t>What tech stack do we have to do this?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Compares emotion, keywords, intent coverage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Identifies gaps &amp; growth areas</a:t>
                </a:r>
                <a:endParaRPr lang="en-IN" sz="1000" dirty="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24DEEC-9739-454F-8992-E6F00836A233}"/>
              </a:ext>
            </a:extLst>
          </p:cNvPr>
          <p:cNvGrpSpPr/>
          <p:nvPr/>
        </p:nvGrpSpPr>
        <p:grpSpPr>
          <a:xfrm>
            <a:off x="7802879" y="1854925"/>
            <a:ext cx="3444240" cy="1645921"/>
            <a:chOff x="975360" y="592183"/>
            <a:chExt cx="3444240" cy="164592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71E85CD-43DD-4E5D-AE87-F83478D1C18B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F3EC779E-E4F4-4E2C-A5FF-871C631EB961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B54DC55-853C-4433-B896-58DA780F43D0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AI COACHING + FEEDBACK SYSTEM</a:t>
                </a:r>
                <a:endParaRPr lang="en-IN" sz="1300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549DE5-D2FB-4696-A3DF-E9FF68FEFFDB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310644"/>
              <a:chOff x="975768" y="927460"/>
              <a:chExt cx="3443832" cy="1310644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D0A59F35-1F45-437E-8636-1607DADB7FD9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31064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B32EA11-294F-4409-800F-F4B593FDBEA8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</a:t>
                </a:r>
                <a:r>
                  <a:rPr lang="en-GB" sz="1000" dirty="0" err="1"/>
                  <a:t>ChatGPT</a:t>
                </a:r>
                <a:r>
                  <a:rPr lang="en-GB" sz="1000" dirty="0"/>
                  <a:t> + Pinecone + </a:t>
                </a:r>
                <a:r>
                  <a:rPr lang="en-GB" sz="1000" dirty="0" err="1"/>
                  <a:t>ElevenLabs</a:t>
                </a:r>
                <a:r>
                  <a:rPr lang="en-GB" sz="1000" dirty="0"/>
                  <a:t> (voice) </a:t>
                </a:r>
              </a:p>
              <a:p>
                <a:r>
                  <a:rPr lang="en-GB" sz="1000" dirty="0"/>
                  <a:t>       + </a:t>
                </a:r>
                <a:r>
                  <a:rPr lang="en-GB" sz="1000" dirty="0" err="1"/>
                  <a:t>Moveworks</a:t>
                </a:r>
                <a:r>
                  <a:rPr lang="en-GB" sz="1000" dirty="0"/>
                  <a:t> (delivery in Slack/MS Teams)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Generates feedback in text or voice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Explains delta in natural language   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Pulls fresh retry simulations, microcontent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Triggers notifications if performance dips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Updates skill ratings in employee profile 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60515C-5EF4-4044-9900-BE7796DF9DBC}"/>
              </a:ext>
            </a:extLst>
          </p:cNvPr>
          <p:cNvGrpSpPr/>
          <p:nvPr/>
        </p:nvGrpSpPr>
        <p:grpSpPr>
          <a:xfrm>
            <a:off x="7820297" y="3657599"/>
            <a:ext cx="3444240" cy="1422355"/>
            <a:chOff x="975360" y="592183"/>
            <a:chExt cx="3444240" cy="142235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E6C8604-3FAC-427F-862D-2884580DC8A8}"/>
                </a:ext>
              </a:extLst>
            </p:cNvPr>
            <p:cNvGrpSpPr/>
            <p:nvPr/>
          </p:nvGrpSpPr>
          <p:grpSpPr>
            <a:xfrm>
              <a:off x="975360" y="592183"/>
              <a:ext cx="3442789" cy="322217"/>
              <a:chOff x="975360" y="592183"/>
              <a:chExt cx="3442789" cy="322217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ECE2E4E-E510-423D-9E63-6B75E083E7EC}"/>
                  </a:ext>
                </a:extLst>
              </p:cNvPr>
              <p:cNvSpPr/>
              <p:nvPr/>
            </p:nvSpPr>
            <p:spPr>
              <a:xfrm>
                <a:off x="975360" y="592183"/>
                <a:ext cx="3442789" cy="3222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F836410-A7F9-491C-BF00-7F5AF3D54AAA}"/>
                  </a:ext>
                </a:extLst>
              </p:cNvPr>
              <p:cNvSpPr txBox="1"/>
              <p:nvPr/>
            </p:nvSpPr>
            <p:spPr>
              <a:xfrm>
                <a:off x="992777" y="600890"/>
                <a:ext cx="3313612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INSIGHTS &amp; ADMIN DASHBOARDS</a:t>
                </a:r>
                <a:endParaRPr lang="en-IN" sz="13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83AEF46-1C8B-4426-99DA-1C70544C2E4C}"/>
                </a:ext>
              </a:extLst>
            </p:cNvPr>
            <p:cNvGrpSpPr/>
            <p:nvPr/>
          </p:nvGrpSpPr>
          <p:grpSpPr>
            <a:xfrm>
              <a:off x="975768" y="927460"/>
              <a:ext cx="3443832" cy="1087078"/>
              <a:chOff x="975768" y="927460"/>
              <a:chExt cx="3443832" cy="1087078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CA228E2-EAA2-4218-9873-B76AAF95B8F4}"/>
                  </a:ext>
                </a:extLst>
              </p:cNvPr>
              <p:cNvSpPr/>
              <p:nvPr/>
            </p:nvSpPr>
            <p:spPr>
              <a:xfrm>
                <a:off x="975768" y="927460"/>
                <a:ext cx="3443832" cy="108707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432681-05EF-4077-A8D7-5B4CC7E42116}"/>
                  </a:ext>
                </a:extLst>
              </p:cNvPr>
              <p:cNvSpPr txBox="1"/>
              <p:nvPr/>
            </p:nvSpPr>
            <p:spPr>
              <a:xfrm>
                <a:off x="1014547" y="971003"/>
                <a:ext cx="335280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Tools: React, </a:t>
                </a:r>
                <a:r>
                  <a:rPr lang="en-GB" sz="1000" dirty="0" err="1"/>
                  <a:t>EXKit</a:t>
                </a:r>
                <a:r>
                  <a:rPr lang="en-GB" sz="1000" dirty="0"/>
                  <a:t>, others?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Visualizes agent improvement trajectory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Flags trends in skill gaps or call resolution performance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Team- and org-level skill trends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Engagement and training efficacy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sz="1000" dirty="0"/>
                  <a:t>Drill-down by skill, scenario, tenure</a:t>
                </a:r>
                <a:endParaRPr lang="en-IN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9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6743-71F1-4E4E-95A5-7CE26CA8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Would Work: Role-Play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7DB5-6682-4324-BD4D-36D8BEC1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 (Learn → Perform → Feedback)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50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DFB6-3002-4A5B-9BA1-D71EF3CD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1: LEARN (Role-Play Simulation)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29CC32-F640-41C5-8737-42E76F403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26209"/>
              </p:ext>
            </p:extLst>
          </p:nvPr>
        </p:nvGraphicFramePr>
        <p:xfrm>
          <a:off x="838200" y="1825625"/>
          <a:ext cx="10515597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53901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67681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2626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Tool /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4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Scenario launcher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Moveworks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Triggers role-play based on skill goal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Customer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ChatGPT (GPT-4o)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Acts as dynamic customer persona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07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Visual persona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Synthesia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Video avatar of customer (if needed)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Voice processing / Speech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OpenAI</a:t>
                      </a:r>
                      <a:r>
                        <a:rPr lang="en-IN" sz="1400" b="0" dirty="0"/>
                        <a:t> Whisper / Eleven Labs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Transcribes employee voice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Emotion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Symbl.ai / Hume / Behavioral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Real-time emotion &amp; tone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82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NLP understanding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OpenAI / AWS Comprehend / Cohere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Detects intent, missed steps, escalation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00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Coach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ChatGPT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Scores soft skills, provides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5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Event tracking &amp; 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Moveworks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Stores session data, triggers next scenario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029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FA5E9-93F5-4179-BF69-B8B7D5F280C1}"/>
              </a:ext>
            </a:extLst>
          </p:cNvPr>
          <p:cNvSpPr txBox="1"/>
          <p:nvPr/>
        </p:nvSpPr>
        <p:spPr>
          <a:xfrm>
            <a:off x="818605" y="5357898"/>
            <a:ext cx="10354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Simulated skill practice scorecard (empathy heatmap, policy adherence feedback)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Knowledge gaps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Confidence indicator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Call intent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Tag: "Ready for Real Call?“</a:t>
            </a:r>
          </a:p>
        </p:txBody>
      </p:sp>
    </p:spTree>
    <p:extLst>
      <p:ext uri="{BB962C8B-B14F-4D97-AF65-F5344CB8AC3E}">
        <p14:creationId xmlns:p14="http://schemas.microsoft.com/office/powerpoint/2010/main" val="24912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DFB6-3002-4A5B-9BA1-D71EF3CD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2: DO (Live Client Call Monitoring)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29CC32-F640-41C5-8737-42E76F403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754835"/>
              </p:ext>
            </p:extLst>
          </p:nvPr>
        </p:nvGraphicFramePr>
        <p:xfrm>
          <a:off x="838200" y="1825625"/>
          <a:ext cx="10515597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57">
                  <a:extLst>
                    <a:ext uri="{9D8B030D-6E8A-4147-A177-3AD203B41FA5}">
                      <a16:colId xmlns:a16="http://schemas.microsoft.com/office/drawing/2014/main" val="553901644"/>
                    </a:ext>
                  </a:extLst>
                </a:gridCol>
                <a:gridCol w="3570514">
                  <a:extLst>
                    <a:ext uri="{9D8B030D-6E8A-4147-A177-3AD203B41FA5}">
                      <a16:colId xmlns:a16="http://schemas.microsoft.com/office/drawing/2014/main" val="2376768106"/>
                    </a:ext>
                  </a:extLst>
                </a:gridCol>
                <a:gridCol w="4474026">
                  <a:extLst>
                    <a:ext uri="{9D8B030D-6E8A-4147-A177-3AD203B41FA5}">
                      <a16:colId xmlns:a16="http://schemas.microsoft.com/office/drawing/2014/main" val="132626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Tool /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4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Voice capture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Microphone / telephony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Input 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2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Voice processing / Speech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OpenAI</a:t>
                      </a:r>
                      <a:r>
                        <a:rPr lang="en-IN" sz="1400" b="0" dirty="0"/>
                        <a:t> Whisper / Eleven Labs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Listens silently to real client 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07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Emotion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Symbl.ai / Hume / Behavioral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Real-time emotion &amp; tone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NLP understanding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OpenAI / AWS Comprehend / Cohere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Detects intent, missed steps, escalation 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Coach Agent (Background / silent)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ChatGPT</a:t>
                      </a:r>
                      <a:r>
                        <a:rPr lang="en-IN" sz="1400" b="0" dirty="0"/>
                        <a:t>, EVEE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Optionally gives in-ear nudges and on-screen prompts from KB. </a:t>
                      </a:r>
                      <a:r>
                        <a:rPr lang="en-GB" sz="1400" dirty="0"/>
                        <a:t>Ensures script adherence, mandatory lines, or disclaimers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82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Event tracking &amp; 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Moveworks</a:t>
                      </a:r>
                      <a:r>
                        <a:rPr lang="en-IN" sz="1400" b="0" dirty="0"/>
                        <a:t> / Custom dashboards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Triggers the start of evaluation, maps it to previous simulation. </a:t>
                      </a:r>
                      <a:r>
                        <a:rPr lang="fr-FR" sz="1400" dirty="0"/>
                        <a:t>Logs silence, interruption, </a:t>
                      </a:r>
                      <a:r>
                        <a:rPr lang="fr-FR" sz="1400" dirty="0" err="1"/>
                        <a:t>policy</a:t>
                      </a:r>
                      <a:r>
                        <a:rPr lang="fr-FR" sz="1400" dirty="0"/>
                        <a:t> hits.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00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Call Recording + Transcription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 systems / Eleven Labs?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Stored for post-analysis, best practice gathering, and replay</a:t>
                      </a:r>
                    </a:p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571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C612FF-0119-442C-A43E-0037F104EFDF}"/>
              </a:ext>
            </a:extLst>
          </p:cNvPr>
          <p:cNvSpPr txBox="1"/>
          <p:nvPr/>
        </p:nvSpPr>
        <p:spPr>
          <a:xfrm>
            <a:off x="853439" y="5540777"/>
            <a:ext cx="10354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Real client transcript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Annotated interaction events and </a:t>
            </a:r>
            <a:r>
              <a:rPr lang="en-IN" dirty="0"/>
              <a:t>flagged emotional moments</a:t>
            </a:r>
            <a:r>
              <a:rPr lang="en-GB" dirty="0"/>
              <a:t> (e.g., confusion, empathy, missed upsell)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Real vs. simulated comparison tags (e.g., “Did not escalate on cue like in training”)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10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D06-7063-4E24-806E-CE0E48ED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3: IMPROVE (Post-Call Coaching)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0CAF-412E-4452-9BE5-C7F3A26A9AAC}"/>
              </a:ext>
            </a:extLst>
          </p:cNvPr>
          <p:cNvSpPr txBox="1"/>
          <p:nvPr/>
        </p:nvSpPr>
        <p:spPr>
          <a:xfrm>
            <a:off x="888273" y="5093289"/>
            <a:ext cx="10354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 delta (Simulated vs. Real), </a:t>
            </a:r>
            <a:r>
              <a:rPr lang="en-GB" sz="1800" dirty="0"/>
              <a:t>Visual metrics: soft skills, accuracy, client sentiment, etc.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Action plan: "Practice again", "Advance to complex case", or "Schedule 1:1 coaching"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Certification or unlock next-level scenario</a:t>
            </a:r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49C1685-740B-4C69-AC2B-F322647A9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458125"/>
              </p:ext>
            </p:extLst>
          </p:nvPr>
        </p:nvGraphicFramePr>
        <p:xfrm>
          <a:off x="838200" y="1825625"/>
          <a:ext cx="10515597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778156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68489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945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Tool /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19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Coach Agent + Call comparison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ChatGPT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Evaluates both calls (training + real), compares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31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Feedback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ChatGPT</a:t>
                      </a:r>
                      <a:r>
                        <a:rPr lang="en-IN" sz="1400" b="0" dirty="0"/>
                        <a:t> + </a:t>
                      </a:r>
                      <a:r>
                        <a:rPr lang="en-IN" sz="1400" b="0" dirty="0" err="1"/>
                        <a:t>Synthesia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Text + Video feedback on gaps, tips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41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Scoring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Custom + </a:t>
                      </a:r>
                      <a:r>
                        <a:rPr lang="en-IN" sz="1400" b="0" dirty="0" err="1"/>
                        <a:t>Moveworks</a:t>
                      </a:r>
                      <a:r>
                        <a:rPr lang="en-IN" sz="1400" b="0" dirty="0"/>
                        <a:t> 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Skills score, confidence level, readiness to escalate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Event tracking &amp; 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dirty="0" err="1"/>
                        <a:t>Moveworks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Sends summary, nudges, follow-ups (training content or meetings), assigns next learning path, escalates to human coach if needed,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27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(</a:t>
                      </a:r>
                      <a:r>
                        <a:rPr lang="en-IN" sz="1400" b="0" dirty="0"/>
                        <a:t>Optional) Video Coach / Audio Coach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Synthesia</a:t>
                      </a:r>
                      <a:r>
                        <a:rPr lang="en-US" sz="1400" dirty="0"/>
                        <a:t> / Eleven Labs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Delivers personalized feedback summary via avatar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014D-A29D-4BA7-B956-585A4A1C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Comparison Engine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B1A3BB-AA52-4284-8B81-9F97D3893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729013"/>
              </p:ext>
            </p:extLst>
          </p:nvPr>
        </p:nvGraphicFramePr>
        <p:xfrm>
          <a:off x="838200" y="1825625"/>
          <a:ext cx="10515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575353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10230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29206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38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Role-play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Real Call Observation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AI 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22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Handling objections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Simulated angry pushback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Real client concern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Did the agent apply trained language?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Empathy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Simulated grieving 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Client shows distress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Was tone and pacing matched?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99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Policy 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Refund policy explained correctly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Missed part of terms in real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Marked as “knowledge gap”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Escalation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Practiced early escalation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Real escalation happened 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Flagged with “confidence”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3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BED051-FC83-4327-8144-7786E6E92B64}"/>
              </a:ext>
            </a:extLst>
          </p:cNvPr>
          <p:cNvSpPr txBox="1"/>
          <p:nvPr/>
        </p:nvSpPr>
        <p:spPr>
          <a:xfrm>
            <a:off x="766354" y="1384663"/>
            <a:ext cx="51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the bridge between the role-play and real call.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7AA77D-3320-4E45-9845-49E96311C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26296"/>
              </p:ext>
            </p:extLst>
          </p:nvPr>
        </p:nvGraphicFramePr>
        <p:xfrm>
          <a:off x="851263" y="4442550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575353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102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Expected Uplift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22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First-call resolution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+15%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Time to competency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99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Coaching time per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/>
                        <a:t>Customer satisfaction (CSAT)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+12%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357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6B10F9-5047-4CDA-BFC7-3958EAB504B8}"/>
              </a:ext>
            </a:extLst>
          </p:cNvPr>
          <p:cNvSpPr txBox="1"/>
          <p:nvPr/>
        </p:nvSpPr>
        <p:spPr>
          <a:xfrm>
            <a:off x="801189" y="4040777"/>
            <a:ext cx="23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 Metrics Targets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51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873-72D4-4C15-A286-E25DAB4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in Action by Phase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E69BE2-2E2D-4B94-854E-E259C139D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256975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505968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6583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54081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68613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2993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ChatGPT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Synthesia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Moveworks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Additional (STT, TTS, Analytics, UX)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37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Customer + Coach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Avatar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Trigger + Track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Eleven Labs (STT, TTS), Emotion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3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Silent listener/evaluator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(Not needed)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Session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 NLP/ASR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8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Improve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Feedback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Coach 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Nudge &amp; tasking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Replay dashboard, scoring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37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2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6BA5-6AC2-43E0-A1A8-4D20814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Capabilities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4AEDA9-554B-4321-AC8F-B1576356E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1245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6529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0766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Delivered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1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Realistic scenario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ChatGPT + Synthesia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01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Voice-to-text transcription &amp; speech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Eleven Labs, </a:t>
                      </a:r>
                      <a:r>
                        <a:rPr lang="en-IN" dirty="0" err="1"/>
                        <a:t>OpenAI</a:t>
                      </a:r>
                      <a:r>
                        <a:rPr lang="en-IN" dirty="0"/>
                        <a:t> Whisper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0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Emotion and stress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Symbl.ai / Hume AI / Cogito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14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Intent and behavior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ChatGPT + Symbl.ai / AWS NLP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31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Real-time or post-call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ChatGPT</a:t>
                      </a:r>
                      <a:r>
                        <a:rPr lang="en-IN" dirty="0"/>
                        <a:t> Coach Agent + </a:t>
                      </a:r>
                      <a:r>
                        <a:rPr lang="en-IN" dirty="0" err="1"/>
                        <a:t>Synthesia</a:t>
                      </a:r>
                      <a:r>
                        <a:rPr lang="en-IN" dirty="0"/>
                        <a:t> + Eleven Labs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5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Workflow automation &amp; Administration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Moveworks</a:t>
                      </a:r>
                      <a:r>
                        <a:rPr lang="en-IN" dirty="0"/>
                        <a:t>, Custom Dashboards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3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Real vs. Sim performance 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ChatGPT</a:t>
                      </a:r>
                      <a:r>
                        <a:rPr lang="en-IN" dirty="0"/>
                        <a:t> Comparison Engine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51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Feedback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Moveworks</a:t>
                      </a:r>
                      <a:r>
                        <a:rPr lang="en-US" dirty="0"/>
                        <a:t> through UI Coach or Chat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4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63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3DAC-11C1-4D12-A069-3FC20FA2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INTELLIGENT LOOP (Learn → Do → Improve)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40280C-28D8-42F9-805C-3F11BE9DB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8840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614647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8275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What it Learns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Where it's Used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6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Empathy style in 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Compared to tone in real 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65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Objection handling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Checked for adherence live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6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Escalation judgment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Logged during real 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Confidence &amp; fluency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Scored and tracked over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15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Scenario mastery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 to unlock tougher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667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8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1401</Words>
  <Application>Microsoft Office PowerPoint</Application>
  <PresentationFormat>Widescreen</PresentationFormat>
  <Paragraphs>248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AI-Powered Client Call Simulation &amp; Feedback Platform</vt:lpstr>
      <vt:lpstr>How It Would Work: Role-Play</vt:lpstr>
      <vt:lpstr>Phase 1: LEARN (Role-Play Simulation)</vt:lpstr>
      <vt:lpstr>PHASE 2: DO (Live Client Call Monitoring)</vt:lpstr>
      <vt:lpstr>Phase 3: IMPROVE (Post-Call Coaching)</vt:lpstr>
      <vt:lpstr>Smart Comparison Engine</vt:lpstr>
      <vt:lpstr>Tools in Action by Phase</vt:lpstr>
      <vt:lpstr>Key Capabilities</vt:lpstr>
      <vt:lpstr>INTELLIGENT LOOP (Learn → Do → Improve)</vt:lpstr>
      <vt:lpstr>How will it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</dc:creator>
  <cp:lastModifiedBy>Anindya</cp:lastModifiedBy>
  <cp:revision>35</cp:revision>
  <dcterms:created xsi:type="dcterms:W3CDTF">2025-07-24T04:18:45Z</dcterms:created>
  <dcterms:modified xsi:type="dcterms:W3CDTF">2025-07-24T06:33:11Z</dcterms:modified>
</cp:coreProperties>
</file>