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72" r:id="rId4"/>
    <p:sldId id="258" r:id="rId5"/>
    <p:sldId id="259" r:id="rId6"/>
    <p:sldId id="260" r:id="rId7"/>
    <p:sldId id="267" r:id="rId8"/>
    <p:sldId id="262" r:id="rId9"/>
    <p:sldId id="268" r:id="rId10"/>
    <p:sldId id="271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12-05-2020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IN" sz="3300">
                <a:solidFill>
                  <a:srgbClr val="FFFFFF"/>
                </a:solidFill>
                <a:latin typeface="+mn-lt"/>
              </a:rPr>
              <a:t>LENDING CLUB CASE STUDY ASSIGNMENT</a:t>
            </a:r>
            <a:br>
              <a:rPr lang="en-IN" sz="3300">
                <a:solidFill>
                  <a:srgbClr val="FFFFFF"/>
                </a:solidFill>
                <a:latin typeface="+mn-lt"/>
              </a:rPr>
            </a:br>
            <a:br>
              <a:rPr lang="en-IN" sz="3300">
                <a:solidFill>
                  <a:srgbClr val="FFFFFF"/>
                </a:solidFill>
                <a:latin typeface="+mn-lt"/>
              </a:rPr>
            </a:br>
            <a:r>
              <a:rPr lang="en-IN" sz="3300">
                <a:solidFill>
                  <a:srgbClr val="FFFFFF"/>
                </a:solidFill>
                <a:latin typeface="+mn-lt"/>
              </a:rPr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IN" sz="1500">
                <a:solidFill>
                  <a:srgbClr val="FFFFFF"/>
                </a:solidFill>
                <a:latin typeface="+mn-lt"/>
              </a:rPr>
              <a:t>Name: RAJAGOPAL SHENOY G</a:t>
            </a:r>
          </a:p>
          <a:p>
            <a:r>
              <a:rPr lang="en-IN" sz="1500">
                <a:solidFill>
                  <a:srgbClr val="FFFFFF"/>
                </a:solidFill>
                <a:latin typeface="+mn-lt"/>
              </a:rPr>
              <a:t>             ANINDYA SUDHIR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5347" y="211122"/>
            <a:ext cx="9313817" cy="856138"/>
          </a:xfrm>
        </p:spPr>
        <p:txBody>
          <a:bodyPr>
            <a:normAutofit/>
          </a:bodyPr>
          <a:lstStyle/>
          <a:p>
            <a:r>
              <a:rPr lang="en-IN" dirty="0">
                <a:latin typeface="+mn-lt"/>
              </a:rPr>
              <a:t> </a:t>
            </a:r>
            <a:r>
              <a:rPr lang="en-IN" b="1" dirty="0">
                <a:latin typeface="+mn-lt"/>
              </a:rPr>
              <a:t>Plot – State vs Loan Status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CA33E-9D98-4626-B398-FD6C7C244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5" y="1102773"/>
            <a:ext cx="9818703" cy="554410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9826565-675B-4AD2-BC35-D3F4B3B8F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2948" y="2310411"/>
            <a:ext cx="1981201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Borrowers living in US states of Nevada (NV) and South Dakota(SD) are more likely to default 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Borrowers living in US states of Wyoming (WY) and Washington DC (DC) are least likely to default </a:t>
            </a:r>
          </a:p>
        </p:txBody>
      </p:sp>
    </p:spTree>
    <p:extLst>
      <p:ext uri="{BB962C8B-B14F-4D97-AF65-F5344CB8AC3E}">
        <p14:creationId xmlns:p14="http://schemas.microsoft.com/office/powerpoint/2010/main" val="330289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304F52-81E8-449A-A7E1-E016C5AAFFDC}"/>
              </a:ext>
            </a:extLst>
          </p:cNvPr>
          <p:cNvSpPr txBox="1"/>
          <p:nvPr/>
        </p:nvSpPr>
        <p:spPr>
          <a:xfrm>
            <a:off x="319780" y="1604457"/>
            <a:ext cx="2528676" cy="46166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altLang="ko-KR" sz="2400" b="1" dirty="0">
                <a:solidFill>
                  <a:schemeClr val="bg1"/>
                </a:solidFill>
                <a:cs typeface="Arial" pitchFamily="34" charset="0"/>
              </a:rPr>
              <a:t>Loan Amount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CD6CBE-4250-4AA7-887E-350C5352E0DB}"/>
              </a:ext>
            </a:extLst>
          </p:cNvPr>
          <p:cNvSpPr/>
          <p:nvPr/>
        </p:nvSpPr>
        <p:spPr>
          <a:xfrm>
            <a:off x="323251" y="2150383"/>
            <a:ext cx="2528676" cy="214285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7000"/>
                </a:schemeClr>
              </a:gs>
              <a:gs pos="100000">
                <a:schemeClr val="bg1"/>
              </a:gs>
            </a:gsLst>
            <a:lin ang="10800000" scaled="0"/>
            <a:tileRect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AA1CC7-A668-4B68-BC12-F76FA8B59D5D}"/>
              </a:ext>
            </a:extLst>
          </p:cNvPr>
          <p:cNvSpPr txBox="1"/>
          <p:nvPr/>
        </p:nvSpPr>
        <p:spPr>
          <a:xfrm>
            <a:off x="261739" y="2306696"/>
            <a:ext cx="22120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Default:- more than 15,000 USD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Fully Paid:- Less than 15000 USD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Higher the loan amount, higher is the default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69ABC-3C8E-4D86-AB39-E7D5EFDBD653}"/>
              </a:ext>
            </a:extLst>
          </p:cNvPr>
          <p:cNvSpPr txBox="1"/>
          <p:nvPr/>
        </p:nvSpPr>
        <p:spPr>
          <a:xfrm>
            <a:off x="3512949" y="1603153"/>
            <a:ext cx="2568428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Annual Income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CC564D-9BA2-417E-8404-2E220C95CA44}"/>
              </a:ext>
            </a:extLst>
          </p:cNvPr>
          <p:cNvSpPr txBox="1"/>
          <p:nvPr/>
        </p:nvSpPr>
        <p:spPr>
          <a:xfrm>
            <a:off x="6576053" y="1560212"/>
            <a:ext cx="2568428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DTI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CC92A0-1EE3-4233-8FFD-D74A064A94AE}"/>
              </a:ext>
            </a:extLst>
          </p:cNvPr>
          <p:cNvSpPr txBox="1"/>
          <p:nvPr/>
        </p:nvSpPr>
        <p:spPr>
          <a:xfrm>
            <a:off x="397408" y="4572777"/>
            <a:ext cx="2528676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Loan Term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B846DC-CB57-413B-B3DC-643B569449F9}"/>
              </a:ext>
            </a:extLst>
          </p:cNvPr>
          <p:cNvSpPr txBox="1"/>
          <p:nvPr/>
        </p:nvSpPr>
        <p:spPr>
          <a:xfrm>
            <a:off x="3552700" y="4582520"/>
            <a:ext cx="267057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Sub Grade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79D16E-57E7-4E17-A2EF-F3B07E9AF04E}"/>
              </a:ext>
            </a:extLst>
          </p:cNvPr>
          <p:cNvSpPr/>
          <p:nvPr/>
        </p:nvSpPr>
        <p:spPr>
          <a:xfrm>
            <a:off x="3552699" y="5113460"/>
            <a:ext cx="2670577" cy="151577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7000"/>
                </a:schemeClr>
              </a:gs>
              <a:gs pos="100000">
                <a:schemeClr val="bg1"/>
              </a:gs>
            </a:gsLst>
            <a:lin ang="10800000" scaled="0"/>
            <a:tileRect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39DFB1-EB26-4AEC-A143-CADA2CDDA019}"/>
              </a:ext>
            </a:extLst>
          </p:cNvPr>
          <p:cNvSpPr txBox="1"/>
          <p:nvPr/>
        </p:nvSpPr>
        <p:spPr>
          <a:xfrm>
            <a:off x="6486405" y="4560540"/>
            <a:ext cx="2676991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Purpose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E58414-B8DE-40DA-9EEF-9867AF2E4397}"/>
              </a:ext>
            </a:extLst>
          </p:cNvPr>
          <p:cNvSpPr/>
          <p:nvPr/>
        </p:nvSpPr>
        <p:spPr>
          <a:xfrm>
            <a:off x="6486405" y="5113461"/>
            <a:ext cx="2676991" cy="151577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7000"/>
                </a:schemeClr>
              </a:gs>
              <a:gs pos="100000">
                <a:schemeClr val="bg1"/>
              </a:gs>
            </a:gsLst>
            <a:lin ang="10800000" scaled="0"/>
            <a:tileRect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9E8244-A521-4F1D-9F6F-ECDB11ADBC52}"/>
              </a:ext>
            </a:extLst>
          </p:cNvPr>
          <p:cNvSpPr txBox="1"/>
          <p:nvPr/>
        </p:nvSpPr>
        <p:spPr>
          <a:xfrm>
            <a:off x="9433849" y="1566089"/>
            <a:ext cx="2528676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Home Ownership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350729-A6AA-40E7-B8F8-F79D0ABDF298}"/>
              </a:ext>
            </a:extLst>
          </p:cNvPr>
          <p:cNvSpPr txBox="1"/>
          <p:nvPr/>
        </p:nvSpPr>
        <p:spPr>
          <a:xfrm>
            <a:off x="9367174" y="4582520"/>
            <a:ext cx="2595351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State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0C4C92-9385-4922-95A6-D75BB429317B}"/>
              </a:ext>
            </a:extLst>
          </p:cNvPr>
          <p:cNvSpPr/>
          <p:nvPr/>
        </p:nvSpPr>
        <p:spPr>
          <a:xfrm>
            <a:off x="9367174" y="5113460"/>
            <a:ext cx="2595351" cy="151577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7000"/>
                </a:schemeClr>
              </a:gs>
              <a:gs pos="100000">
                <a:schemeClr val="bg1"/>
              </a:gs>
            </a:gsLst>
            <a:lin ang="10800000" scaled="0"/>
            <a:tileRect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1EC522-7E86-4A46-9037-AE7FA03D4A47}"/>
              </a:ext>
            </a:extLst>
          </p:cNvPr>
          <p:cNvSpPr/>
          <p:nvPr/>
        </p:nvSpPr>
        <p:spPr>
          <a:xfrm>
            <a:off x="3552700" y="2150382"/>
            <a:ext cx="2528676" cy="214285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7000"/>
                </a:schemeClr>
              </a:gs>
              <a:gs pos="100000">
                <a:schemeClr val="bg1"/>
              </a:gs>
            </a:gsLst>
            <a:lin ang="10800000" scaled="0"/>
            <a:tileRect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94AC9-4B3E-494B-BC1D-A594FC2DBBDB}"/>
              </a:ext>
            </a:extLst>
          </p:cNvPr>
          <p:cNvSpPr txBox="1"/>
          <p:nvPr/>
        </p:nvSpPr>
        <p:spPr>
          <a:xfrm>
            <a:off x="3499193" y="2248072"/>
            <a:ext cx="22120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Default:- Less  than 55,000 USD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Fully Paid:- More than 65,000 USD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Higher the annual  income, lower is the default rate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09C0F2-0421-43B2-A803-EC7ADFDDB226}"/>
              </a:ext>
            </a:extLst>
          </p:cNvPr>
          <p:cNvSpPr/>
          <p:nvPr/>
        </p:nvSpPr>
        <p:spPr>
          <a:xfrm>
            <a:off x="6615805" y="2111311"/>
            <a:ext cx="2528676" cy="218192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7000"/>
                </a:schemeClr>
              </a:gs>
              <a:gs pos="100000">
                <a:schemeClr val="bg1"/>
              </a:gs>
            </a:gsLst>
            <a:lin ang="10800000" scaled="0"/>
            <a:tileRect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3FC07F-B240-4829-9F45-4F35ED10D149}"/>
              </a:ext>
            </a:extLst>
          </p:cNvPr>
          <p:cNvSpPr txBox="1"/>
          <p:nvPr/>
        </p:nvSpPr>
        <p:spPr>
          <a:xfrm>
            <a:off x="6615804" y="2251595"/>
            <a:ext cx="22120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Default:- More than 13.86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Fully Paid:- Less than 13.21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Higher the DTI, higher is the default rate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B6C74E-AF12-4B65-919E-BBD5AE7F94F4}"/>
              </a:ext>
            </a:extLst>
          </p:cNvPr>
          <p:cNvSpPr/>
          <p:nvPr/>
        </p:nvSpPr>
        <p:spPr>
          <a:xfrm>
            <a:off x="9433849" y="2111311"/>
            <a:ext cx="2528676" cy="218192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7000"/>
                </a:schemeClr>
              </a:gs>
              <a:gs pos="100000">
                <a:schemeClr val="bg1"/>
              </a:gs>
            </a:gsLst>
            <a:lin ang="10800000" scaled="0"/>
            <a:tileRect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C3C27D-DE66-49ED-9E9C-8432CB04D64C}"/>
              </a:ext>
            </a:extLst>
          </p:cNvPr>
          <p:cNvSpPr txBox="1"/>
          <p:nvPr/>
        </p:nvSpPr>
        <p:spPr>
          <a:xfrm>
            <a:off x="9372337" y="2306696"/>
            <a:ext cx="22120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Default:- Rent and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Fully Paid:- Own and Mortgage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72132A-ABBF-4A51-9E36-2A6925119C64}"/>
              </a:ext>
            </a:extLst>
          </p:cNvPr>
          <p:cNvSpPr/>
          <p:nvPr/>
        </p:nvSpPr>
        <p:spPr>
          <a:xfrm>
            <a:off x="397408" y="5113460"/>
            <a:ext cx="2528676" cy="151577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7000"/>
                </a:schemeClr>
              </a:gs>
              <a:gs pos="100000">
                <a:schemeClr val="bg1"/>
              </a:gs>
            </a:gsLst>
            <a:lin ang="10800000" scaled="0"/>
            <a:tileRect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751743-2AF4-4404-B89A-90F805D29EA3}"/>
              </a:ext>
            </a:extLst>
          </p:cNvPr>
          <p:cNvSpPr txBox="1"/>
          <p:nvPr/>
        </p:nvSpPr>
        <p:spPr>
          <a:xfrm>
            <a:off x="397408" y="5301485"/>
            <a:ext cx="221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Default:- 5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Fully Paid:- 3 years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C55186-3174-4857-AA4E-0E5BF1523C9F}"/>
              </a:ext>
            </a:extLst>
          </p:cNvPr>
          <p:cNvSpPr txBox="1"/>
          <p:nvPr/>
        </p:nvSpPr>
        <p:spPr>
          <a:xfrm>
            <a:off x="3600205" y="5197541"/>
            <a:ext cx="25286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Default:- D2 and above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Fully Paid:- A and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600" dirty="0">
                <a:solidFill>
                  <a:srgbClr val="000000"/>
                </a:solidFill>
              </a:rPr>
              <a:t>The default rate keeps on increasing from A to G.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7BF541-D0BB-42AC-9444-4121B6A04C03}"/>
              </a:ext>
            </a:extLst>
          </p:cNvPr>
          <p:cNvSpPr txBox="1"/>
          <p:nvPr/>
        </p:nvSpPr>
        <p:spPr>
          <a:xfrm>
            <a:off x="9230071" y="5178191"/>
            <a:ext cx="26705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Default:- </a:t>
            </a:r>
            <a:r>
              <a:rPr lang="en-US" altLang="en-US" sz="1600" dirty="0"/>
              <a:t>Nevada (NV) and South Dakota(SD) 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Fully Paid:- </a:t>
            </a:r>
            <a:r>
              <a:rPr lang="en-US" altLang="en-US" sz="1600" dirty="0"/>
              <a:t>Wyoming (WY) and Washington DC (DC)</a:t>
            </a:r>
            <a:endParaRPr lang="en-IN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ADD58F-56C1-4A5C-A748-7A5F307393E8}"/>
              </a:ext>
            </a:extLst>
          </p:cNvPr>
          <p:cNvSpPr txBox="1"/>
          <p:nvPr/>
        </p:nvSpPr>
        <p:spPr>
          <a:xfrm>
            <a:off x="6615805" y="5240768"/>
            <a:ext cx="25286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Default:- </a:t>
            </a:r>
            <a:r>
              <a:rPr lang="en-US" altLang="en-US" sz="1600" dirty="0"/>
              <a:t>Small business and renewable energy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Fully Paid:- Major purchase and wedding</a:t>
            </a:r>
            <a:r>
              <a:rPr lang="en-US" altLang="en-US" sz="1600" dirty="0"/>
              <a:t> </a:t>
            </a:r>
            <a:endParaRPr lang="en-IN" sz="1600" dirty="0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C80238D9-7513-4483-B521-13C96162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491" y="163969"/>
            <a:ext cx="5805015" cy="584617"/>
          </a:xfrm>
          <a:solidFill>
            <a:schemeClr val="accent5"/>
          </a:solidFill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 </a:t>
            </a:r>
            <a:r>
              <a:rPr lang="en-IN" sz="2800" dirty="0"/>
              <a:t>SUMMARY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41540104-AB74-4175-8B1E-B198EBFDAE3E}"/>
              </a:ext>
            </a:extLst>
          </p:cNvPr>
          <p:cNvSpPr txBox="1">
            <a:spLocks/>
          </p:cNvSpPr>
          <p:nvPr/>
        </p:nvSpPr>
        <p:spPr>
          <a:xfrm>
            <a:off x="2075128" y="822793"/>
            <a:ext cx="7754672" cy="375773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IN" sz="1800" b="1" dirty="0"/>
              <a:t> </a:t>
            </a:r>
            <a:r>
              <a:rPr lang="en-IN" sz="1800" b="1" dirty="0">
                <a:solidFill>
                  <a:srgbClr val="333333"/>
                </a:solidFill>
              </a:rPr>
              <a:t>The driving factors (or driver variables) behind loan default are :- 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43331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98D551-9D3F-4F48-B8F6-D3BDDC17E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826" y="1105714"/>
            <a:ext cx="11168742" cy="1992593"/>
          </a:xfrm>
        </p:spPr>
        <p:txBody>
          <a:bodyPr>
            <a:normAutofit lnSpcReduction="10000"/>
          </a:bodyPr>
          <a:lstStyle/>
          <a:p>
            <a:pPr algn="just"/>
            <a:endParaRPr lang="en-IN" sz="1400" dirty="0">
              <a:solidFill>
                <a:srgbClr val="333333"/>
              </a:solidFill>
              <a:latin typeface="Merriweather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333333"/>
                </a:solidFill>
                <a:latin typeface="+mn-lt"/>
              </a:rPr>
              <a:t>Identify the </a:t>
            </a:r>
            <a:r>
              <a:rPr lang="en-IN" sz="2000" b="1" dirty="0">
                <a:solidFill>
                  <a:srgbClr val="333333"/>
                </a:solidFill>
                <a:latin typeface="+mn-lt"/>
              </a:rPr>
              <a:t>risky loan applicants </a:t>
            </a:r>
            <a:r>
              <a:rPr lang="en-IN" sz="2000" dirty="0">
                <a:solidFill>
                  <a:srgbClr val="333333"/>
                </a:solidFill>
                <a:latin typeface="+mn-lt"/>
              </a:rPr>
              <a:t>using EDA, so that such loans can be reduced to cut down the amount of credit loss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333333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333333"/>
                </a:solidFill>
                <a:latin typeface="+mn-lt"/>
              </a:rPr>
              <a:t>Understand the </a:t>
            </a:r>
            <a:r>
              <a:rPr lang="en-IN" sz="2000" b="1" dirty="0">
                <a:solidFill>
                  <a:srgbClr val="333333"/>
                </a:solidFill>
                <a:latin typeface="+mn-lt"/>
              </a:rPr>
              <a:t>driving factors (or driver variables) </a:t>
            </a:r>
            <a:r>
              <a:rPr lang="en-IN" sz="2000" dirty="0">
                <a:solidFill>
                  <a:srgbClr val="333333"/>
                </a:solidFill>
                <a:latin typeface="+mn-lt"/>
              </a:rPr>
              <a:t>behind loan default, i.e. the variables which are strong indicators of default.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2192A50-4BA6-48B3-8F9C-C07363CB7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35" y="249576"/>
            <a:ext cx="9313817" cy="856138"/>
          </a:xfrm>
        </p:spPr>
        <p:txBody>
          <a:bodyPr/>
          <a:lstStyle/>
          <a:p>
            <a:r>
              <a:rPr lang="en-IN" b="1" dirty="0">
                <a:latin typeface="+mn-lt"/>
              </a:rPr>
              <a:t>Problem Statement – Business Objective</a:t>
            </a:r>
            <a:endParaRPr lang="en-IN" sz="2800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448197-C2B4-4479-B0BD-5D2426E1E2AF}"/>
              </a:ext>
            </a:extLst>
          </p:cNvPr>
          <p:cNvSpPr/>
          <p:nvPr/>
        </p:nvSpPr>
        <p:spPr>
          <a:xfrm>
            <a:off x="1189735" y="3246559"/>
            <a:ext cx="101914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prstClr val="black"/>
                </a:solidFill>
                <a:ea typeface="+mj-ea"/>
                <a:cs typeface="Times New Roman" panose="02020603050405020304" pitchFamily="18" charset="0"/>
              </a:rPr>
              <a:t>Business Understanding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80E8E6-8385-4A8E-AEFB-2584BC29A4AE}"/>
              </a:ext>
            </a:extLst>
          </p:cNvPr>
          <p:cNvSpPr txBox="1">
            <a:spLocks/>
          </p:cNvSpPr>
          <p:nvPr/>
        </p:nvSpPr>
        <p:spPr>
          <a:xfrm>
            <a:off x="413826" y="3954445"/>
            <a:ext cx="11168742" cy="27797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333333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33333"/>
                </a:solidFill>
                <a:latin typeface="+mn-lt"/>
              </a:rPr>
              <a:t>Consumer finance company which specializes in lending various types of loans to urban customers. When the company receives a loan application, the company has to make a decision for loan approval based on the applicant’s profile. 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33333"/>
                </a:solidFill>
                <a:latin typeface="+mn-lt"/>
              </a:rPr>
              <a:t> 2 risks associated with banks decision to approve loans. </a:t>
            </a:r>
          </a:p>
          <a:p>
            <a:pPr marL="457200" lvl="1" indent="0" algn="just">
              <a:buNone/>
            </a:pPr>
            <a:r>
              <a:rPr lang="en-US" sz="1800" dirty="0">
                <a:solidFill>
                  <a:srgbClr val="333333"/>
                </a:solidFill>
                <a:latin typeface="+mn-lt"/>
              </a:rPr>
              <a:t>1. If the applicant is likely to repay the loan, then not approving the loan results in a loss of business to the company</a:t>
            </a:r>
          </a:p>
          <a:p>
            <a:pPr marL="457200" lvl="1" indent="0" algn="just">
              <a:buNone/>
            </a:pPr>
            <a:r>
              <a:rPr lang="en-US" sz="1800" dirty="0">
                <a:solidFill>
                  <a:srgbClr val="333333"/>
                </a:solidFill>
                <a:latin typeface="+mn-lt"/>
              </a:rPr>
              <a:t>2. If the applicant is not likely to repay the loan, i.e. he/she is likely to default, then approving the loan may lead to a financial loss for the company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3333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BE33FD-C0F8-44F7-89FE-24FD3DC7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099" y="452157"/>
            <a:ext cx="8067675" cy="711568"/>
          </a:xfrm>
          <a:solidFill>
            <a:schemeClr val="accent5"/>
          </a:solidFill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dirty="0"/>
              <a:t>Approach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A157D1-D651-4498-87DD-FD74C089C6F4}"/>
              </a:ext>
            </a:extLst>
          </p:cNvPr>
          <p:cNvSpPr/>
          <p:nvPr/>
        </p:nvSpPr>
        <p:spPr>
          <a:xfrm>
            <a:off x="1367049" y="5715499"/>
            <a:ext cx="2820305" cy="148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81087D-C8E5-4B1F-B0D7-BB35F4C58D21}"/>
              </a:ext>
            </a:extLst>
          </p:cNvPr>
          <p:cNvSpPr/>
          <p:nvPr/>
        </p:nvSpPr>
        <p:spPr>
          <a:xfrm>
            <a:off x="4748542" y="5715499"/>
            <a:ext cx="3849502" cy="1370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C4873D-AB2A-4FAC-BC71-68315A5A2D5E}"/>
              </a:ext>
            </a:extLst>
          </p:cNvPr>
          <p:cNvSpPr/>
          <p:nvPr/>
        </p:nvSpPr>
        <p:spPr>
          <a:xfrm>
            <a:off x="9159230" y="5680386"/>
            <a:ext cx="1981401" cy="1947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0F4FB-0093-49F8-9F86-94728F425923}"/>
              </a:ext>
            </a:extLst>
          </p:cNvPr>
          <p:cNvSpPr txBox="1"/>
          <p:nvPr/>
        </p:nvSpPr>
        <p:spPr>
          <a:xfrm>
            <a:off x="1433725" y="1863364"/>
            <a:ext cx="2743666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Data cleaning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E9003D-2145-4F1E-B345-6748EA490A17}"/>
              </a:ext>
            </a:extLst>
          </p:cNvPr>
          <p:cNvSpPr txBox="1"/>
          <p:nvPr/>
        </p:nvSpPr>
        <p:spPr>
          <a:xfrm>
            <a:off x="4748541" y="1863364"/>
            <a:ext cx="3829886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Analysis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04D38F-939A-4A7C-A55E-05EFD6E7D094}"/>
              </a:ext>
            </a:extLst>
          </p:cNvPr>
          <p:cNvSpPr txBox="1"/>
          <p:nvPr/>
        </p:nvSpPr>
        <p:spPr>
          <a:xfrm>
            <a:off x="9159230" y="1863364"/>
            <a:ext cx="1944000" cy="46166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Data Plot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5112FD-C340-4D5C-BB4C-02B14A03A3AF}"/>
              </a:ext>
            </a:extLst>
          </p:cNvPr>
          <p:cNvSpPr/>
          <p:nvPr/>
        </p:nvSpPr>
        <p:spPr>
          <a:xfrm>
            <a:off x="1433725" y="2439603"/>
            <a:ext cx="2743666" cy="32077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7000"/>
                </a:schemeClr>
              </a:gs>
              <a:gs pos="100000">
                <a:schemeClr val="bg1"/>
              </a:gs>
            </a:gsLst>
            <a:lin ang="10800000" scaled="0"/>
            <a:tileRect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374316-F4CF-440E-9B7B-945DBE5A1C24}"/>
              </a:ext>
            </a:extLst>
          </p:cNvPr>
          <p:cNvSpPr txBox="1"/>
          <p:nvPr/>
        </p:nvSpPr>
        <p:spPr>
          <a:xfrm>
            <a:off x="1509039" y="2565605"/>
            <a:ext cx="24151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Deleting NA and single valued columns</a:t>
            </a:r>
          </a:p>
          <a:p>
            <a:pPr marL="342900" indent="-342900">
              <a:buAutoNum type="arabicPeriod"/>
            </a:pPr>
            <a:r>
              <a:rPr lang="en-IN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Duplicate Check</a:t>
            </a:r>
          </a:p>
          <a:p>
            <a:pPr marL="342900" indent="-342900">
              <a:buAutoNum type="arabicPeriod"/>
            </a:pPr>
            <a:r>
              <a:rPr lang="en-IN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Formatting the data in correct format. Like remove % from interest rate.</a:t>
            </a:r>
          </a:p>
          <a:p>
            <a:pPr marL="342900" indent="-342900">
              <a:buAutoNum type="arabicPeriod"/>
            </a:pPr>
            <a:r>
              <a:rPr lang="en-IN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Converting data to correct data types.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FEA821-8A32-4C33-B535-8FBE45DA4C06}"/>
              </a:ext>
            </a:extLst>
          </p:cNvPr>
          <p:cNvSpPr/>
          <p:nvPr/>
        </p:nvSpPr>
        <p:spPr>
          <a:xfrm>
            <a:off x="4748541" y="2439603"/>
            <a:ext cx="3849502" cy="320776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7000"/>
                </a:schemeClr>
              </a:gs>
              <a:gs pos="100000">
                <a:schemeClr val="bg1"/>
              </a:gs>
            </a:gsLst>
            <a:lin ang="10800000" scaled="0"/>
            <a:tileRect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5D15F0-F165-490C-877D-B4E8C6B009FF}"/>
              </a:ext>
            </a:extLst>
          </p:cNvPr>
          <p:cNvSpPr txBox="1"/>
          <p:nvPr/>
        </p:nvSpPr>
        <p:spPr>
          <a:xfrm>
            <a:off x="4913622" y="2576439"/>
            <a:ext cx="34452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Taking domain knowledge by understanding Lending Club related loan and financial terms and processes.</a:t>
            </a:r>
          </a:p>
          <a:p>
            <a:pPr marL="342900" indent="-342900">
              <a:buFont typeface="+mj-lt"/>
              <a:buAutoNum type="arabicPeriod"/>
            </a:pPr>
            <a:r>
              <a:rPr lang="en-IN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Exploratory data analysis performed:-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Univariate and Segmented Univariate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Bivariate analysis on various continuous and continuous variables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22D4A8-2A90-45A0-8D4D-32319CCD68B8}"/>
              </a:ext>
            </a:extLst>
          </p:cNvPr>
          <p:cNvSpPr/>
          <p:nvPr/>
        </p:nvSpPr>
        <p:spPr>
          <a:xfrm>
            <a:off x="9159230" y="2439603"/>
            <a:ext cx="1944000" cy="320776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7000"/>
                </a:schemeClr>
              </a:gs>
              <a:gs pos="100000">
                <a:schemeClr val="bg1"/>
              </a:gs>
            </a:gsLst>
            <a:lin ang="10800000" scaled="0"/>
            <a:tileRect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C1E9F4-823C-4BFE-B5B6-DB67E344FD0C}"/>
              </a:ext>
            </a:extLst>
          </p:cNvPr>
          <p:cNvSpPr txBox="1"/>
          <p:nvPr/>
        </p:nvSpPr>
        <p:spPr>
          <a:xfrm>
            <a:off x="9318219" y="2576439"/>
            <a:ext cx="17933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Visualizing results from the analysis in form of bar charts, </a:t>
            </a:r>
            <a:r>
              <a:rPr lang="en-I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distplot</a:t>
            </a:r>
            <a:r>
              <a:rPr lang="en-IN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etc to have a clear understanding of it.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Arrow: Curved Up 27">
            <a:extLst>
              <a:ext uri="{FF2B5EF4-FFF2-40B4-BE49-F238E27FC236}">
                <a16:creationId xmlns:a16="http://schemas.microsoft.com/office/drawing/2014/main" id="{EB3A6070-F961-444E-A8C2-C0D73F393070}"/>
              </a:ext>
            </a:extLst>
          </p:cNvPr>
          <p:cNvSpPr/>
          <p:nvPr/>
        </p:nvSpPr>
        <p:spPr>
          <a:xfrm>
            <a:off x="3157999" y="5974805"/>
            <a:ext cx="2095500" cy="8159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Arrow: Curved Up 28">
            <a:extLst>
              <a:ext uri="{FF2B5EF4-FFF2-40B4-BE49-F238E27FC236}">
                <a16:creationId xmlns:a16="http://schemas.microsoft.com/office/drawing/2014/main" id="{F8CA84F2-2CAF-4638-A576-47849EBAA595}"/>
              </a:ext>
            </a:extLst>
          </p:cNvPr>
          <p:cNvSpPr/>
          <p:nvPr/>
        </p:nvSpPr>
        <p:spPr>
          <a:xfrm>
            <a:off x="7671927" y="5864324"/>
            <a:ext cx="2095500" cy="8159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05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07491" y="267218"/>
            <a:ext cx="9313817" cy="856138"/>
          </a:xfrm>
        </p:spPr>
        <p:txBody>
          <a:bodyPr/>
          <a:lstStyle/>
          <a:p>
            <a:r>
              <a:rPr lang="en-IN" b="1" dirty="0">
                <a:solidFill>
                  <a:prstClr val="black"/>
                </a:solidFill>
                <a:latin typeface="Calibri" panose="020F0502020204030204"/>
              </a:rPr>
              <a:t>Plot – Loan Amount vs Loan Status</a:t>
            </a:r>
            <a:endParaRPr lang="en-IN" sz="2800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A7C0C-5030-451F-8C15-B8151750A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5" y="1123356"/>
            <a:ext cx="11978829" cy="47508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F8F90BB-A9BD-481A-93DB-7588817FD652}"/>
              </a:ext>
            </a:extLst>
          </p:cNvPr>
          <p:cNvSpPr/>
          <p:nvPr/>
        </p:nvSpPr>
        <p:spPr>
          <a:xfrm>
            <a:off x="695416" y="5874238"/>
            <a:ext cx="100110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Borrowers with loan amount &gt; 15,000 USD tend to default, those with &lt; 15,000 USD tend to pay</a:t>
            </a:r>
          </a:p>
          <a:p>
            <a:r>
              <a:rPr lang="en-IN" dirty="0"/>
              <a:t>Also, </a:t>
            </a:r>
            <a:r>
              <a:rPr lang="en-US" dirty="0"/>
              <a:t>b</a:t>
            </a:r>
            <a:r>
              <a:rPr lang="en-US" altLang="en-US" dirty="0"/>
              <a:t>orrowers</a:t>
            </a:r>
            <a:r>
              <a:rPr lang="en-IN" dirty="0"/>
              <a:t> who apply for bigger amounts of loan have relatively higher chances of defaulting.</a:t>
            </a:r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900" y="142930"/>
            <a:ext cx="9313817" cy="856138"/>
          </a:xfrm>
        </p:spPr>
        <p:txBody>
          <a:bodyPr/>
          <a:lstStyle/>
          <a:p>
            <a:r>
              <a:rPr lang="en-IN" b="1" dirty="0">
                <a:solidFill>
                  <a:prstClr val="black"/>
                </a:solidFill>
                <a:latin typeface="Calibri" panose="020F0502020204030204"/>
              </a:rPr>
              <a:t>Plot – Annual Income vs Loan Status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F42B78-01B6-4F25-A4B1-4BEDEE9AD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5" y="999068"/>
            <a:ext cx="11978829" cy="47508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E4EC01-5C19-4A24-B95D-E0C2C4B6CC69}"/>
              </a:ext>
            </a:extLst>
          </p:cNvPr>
          <p:cNvSpPr/>
          <p:nvPr/>
        </p:nvSpPr>
        <p:spPr>
          <a:xfrm>
            <a:off x="625664" y="5749950"/>
            <a:ext cx="100110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Borrowers with annual income &lt; 55,000 USD tend to default and those with &gt; 65,000 USD tend to pay</a:t>
            </a:r>
          </a:p>
          <a:p>
            <a:r>
              <a:rPr lang="en-IN" sz="1600" dirty="0"/>
              <a:t>Also, </a:t>
            </a:r>
            <a:r>
              <a:rPr lang="en-US" sz="1600" dirty="0"/>
              <a:t>b</a:t>
            </a:r>
            <a:r>
              <a:rPr lang="en-US" altLang="en-US" sz="1600" dirty="0"/>
              <a:t>orrowers</a:t>
            </a:r>
            <a:r>
              <a:rPr lang="en-IN" sz="1600" dirty="0"/>
              <a:t> with higher annual income have relatively lesser chances of defaulting.</a:t>
            </a:r>
          </a:p>
          <a:p>
            <a:r>
              <a:rPr lang="en-IN" sz="1600" i="1" dirty="0"/>
              <a:t>Note - L1 to L11 represent [4000, 30000.0, 37196.16, 44500.0, 50004.0, 58868.0, 65004.0, 75000.0, 90000.0, 115000.0, 234144, 6000000] USD.</a:t>
            </a:r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368" y="230744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b="1" dirty="0">
                <a:solidFill>
                  <a:prstClr val="black"/>
                </a:solidFill>
                <a:latin typeface="Calibri" panose="020F0502020204030204"/>
              </a:rPr>
              <a:t>Plot – DTI vs Loan Status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EE06B-A975-424B-8264-8AEDEF20D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67" y="918206"/>
            <a:ext cx="10235953" cy="4585949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5EE23014-81E6-440B-B997-8FAD80D35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767" y="5457972"/>
            <a:ext cx="1051001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The upper critical value for Fully Paid normal curve: 13.21 considering 5% 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α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The lower critical value for charged off normal curve: 13.86 considering 5% </a:t>
            </a:r>
            <a:r>
              <a:rPr lang="el-GR" altLang="en-US" dirty="0">
                <a:solidFill>
                  <a:srgbClr val="000000"/>
                </a:solidFill>
              </a:rPr>
              <a:t>α</a:t>
            </a:r>
            <a:endParaRPr lang="en-IN" altLang="en-US" dirty="0">
              <a:solidFill>
                <a:srgbClr val="000000"/>
              </a:solidFill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Borrowers</a:t>
            </a:r>
            <a:r>
              <a:rPr lang="en-IN" altLang="en-US" dirty="0">
                <a:solidFill>
                  <a:srgbClr val="000000"/>
                </a:solidFill>
              </a:rPr>
              <a:t> with DTI lesser than 13.21 are more likely to pay off their loans. </a:t>
            </a:r>
            <a:r>
              <a:rPr lang="en-US" altLang="en-US" dirty="0"/>
              <a:t>Borrowers</a:t>
            </a:r>
            <a:r>
              <a:rPr lang="en-IN" altLang="en-US" dirty="0">
                <a:solidFill>
                  <a:srgbClr val="000000"/>
                </a:solidFill>
              </a:rPr>
              <a:t> with DTI higher than 13.86 are more likely to default.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134" y="738526"/>
            <a:ext cx="10666263" cy="85613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prstClr val="black"/>
                </a:solidFill>
                <a:latin typeface="Calibri" panose="020F0502020204030204"/>
              </a:rPr>
              <a:t>Plot – Home Ownership and Loan Term vs Loan Status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53777F-18D6-48F9-9285-F4131B8F9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9" y="1775533"/>
            <a:ext cx="5841312" cy="4225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D19D53-D519-4C73-9C1E-A2F121055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784" y="1775533"/>
            <a:ext cx="5009965" cy="4225771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8B71A80-54D6-40E3-A2BC-FB8CD98E0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39" y="5905175"/>
            <a:ext cx="1051001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Borrowers living in rented houses or with home ownership status as Other are more likely to default 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Borrowers who apply for 5 years term loan are defaulting more compared to borrowers who apply for 3 years term loan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56079" y="187319"/>
            <a:ext cx="9313817" cy="856138"/>
          </a:xfrm>
        </p:spPr>
        <p:txBody>
          <a:bodyPr/>
          <a:lstStyle/>
          <a:p>
            <a:r>
              <a:rPr lang="en-IN" b="1" dirty="0">
                <a:solidFill>
                  <a:prstClr val="black"/>
                </a:solidFill>
                <a:latin typeface="Calibri" panose="020F0502020204030204"/>
              </a:rPr>
              <a:t>Plot – Sub-Grade vs Loan Status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812705-4AD8-490B-B769-75A0E0DE8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66" y="848825"/>
            <a:ext cx="9679841" cy="517979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6A90664C-2582-4BE4-9067-BEF2CCB3A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688" y="6018648"/>
            <a:ext cx="1051001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altLang="en-US" sz="1600" dirty="0">
                <a:solidFill>
                  <a:srgbClr val="000000"/>
                </a:solidFill>
              </a:rPr>
              <a:t>Borrowers who have taken loan with Grade beyond D2 tend do Default more than others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altLang="en-US" sz="1600" dirty="0">
                <a:solidFill>
                  <a:srgbClr val="000000"/>
                </a:solidFill>
              </a:rPr>
              <a:t>Borrowers who have taken loan with Grade A or B tend to pay off the loan more than others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I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A has the least </a:t>
            </a:r>
            <a:r>
              <a:rPr lang="en-IN" altLang="en-US" sz="1600" dirty="0">
                <a:solidFill>
                  <a:srgbClr val="000000"/>
                </a:solidFill>
              </a:rPr>
              <a:t>default rate and </a:t>
            </a:r>
            <a:r>
              <a:rPr kumimoji="0" lang="en-I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the default rate keeps on increasing from A to G.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51879" y="231708"/>
            <a:ext cx="9313817" cy="856138"/>
          </a:xfrm>
        </p:spPr>
        <p:txBody>
          <a:bodyPr/>
          <a:lstStyle/>
          <a:p>
            <a:r>
              <a:rPr lang="en-IN" b="1" dirty="0">
                <a:solidFill>
                  <a:prstClr val="black"/>
                </a:solidFill>
                <a:latin typeface="Calibri" panose="020F0502020204030204"/>
              </a:rPr>
              <a:t>Plot – Purpose vs Loan Status</a:t>
            </a:r>
            <a:endParaRPr lang="en-IN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DE54AC-08FB-4593-A699-F7228699B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38" y="914375"/>
            <a:ext cx="7311306" cy="5788117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3DE57AD0-C544-419A-8AED-D24A5B67D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0574" y="1582340"/>
            <a:ext cx="3057525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/>
              <a:t>Borrowers applying for loans for purposes of “Small business” and “renewable energy” are more likely to default.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000" dirty="0"/>
              <a:t>Borrowers applying for loans for purposes of “major purchase” and “wedding”</a:t>
            </a:r>
            <a:r>
              <a:rPr lang="en-US" altLang="en-US" sz="2000" dirty="0"/>
              <a:t> are less likely to default.</a:t>
            </a:r>
            <a:endParaRPr lang="en-IN" sz="20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722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Merriweather</vt:lpstr>
      <vt:lpstr>Times New Roman</vt:lpstr>
      <vt:lpstr>Wingdings</vt:lpstr>
      <vt:lpstr>Office Theme</vt:lpstr>
      <vt:lpstr>LENDING CLUB CASE STUDY ASSIGNMENT  SUBMISSION </vt:lpstr>
      <vt:lpstr>Problem Statement – Business Objective</vt:lpstr>
      <vt:lpstr> Approach</vt:lpstr>
      <vt:lpstr>Plot – Loan Amount vs Loan Status</vt:lpstr>
      <vt:lpstr>Plot – Annual Income vs Loan Status</vt:lpstr>
      <vt:lpstr> Plot – DTI vs Loan Status</vt:lpstr>
      <vt:lpstr>Plot – Home Ownership and Loan Term vs Loan Status</vt:lpstr>
      <vt:lpstr>Plot – Sub-Grade vs Loan Status</vt:lpstr>
      <vt:lpstr>Plot – Purpose vs Loan Status</vt:lpstr>
      <vt:lpstr> Plot – State vs Loan Status</vt:lpstr>
      <vt:lpstr>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 ASSIGNMENT  SUBMISSION </dc:title>
  <dc:creator>Anindya Sudhir</dc:creator>
  <cp:lastModifiedBy>Anindya Sudhir</cp:lastModifiedBy>
  <cp:revision>3</cp:revision>
  <dcterms:created xsi:type="dcterms:W3CDTF">2020-05-13T09:53:18Z</dcterms:created>
  <dcterms:modified xsi:type="dcterms:W3CDTF">2020-05-13T10:01:11Z</dcterms:modified>
</cp:coreProperties>
</file>