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 id="2147484401" r:id="rId5"/>
    <p:sldMasterId id="2147484422" r:id="rId6"/>
  </p:sldMasterIdLst>
  <p:notesMasterIdLst>
    <p:notesMasterId r:id="rId41"/>
  </p:notesMasterIdLst>
  <p:handoutMasterIdLst>
    <p:handoutMasterId r:id="rId42"/>
  </p:handoutMasterIdLst>
  <p:sldIdLst>
    <p:sldId id="1118" r:id="rId7"/>
    <p:sldId id="1196" r:id="rId8"/>
    <p:sldId id="1176" r:id="rId9"/>
    <p:sldId id="1197" r:id="rId10"/>
    <p:sldId id="1200" r:id="rId11"/>
    <p:sldId id="1199" r:id="rId12"/>
    <p:sldId id="1205" r:id="rId13"/>
    <p:sldId id="1206" r:id="rId14"/>
    <p:sldId id="1235" r:id="rId15"/>
    <p:sldId id="1236" r:id="rId16"/>
    <p:sldId id="1237" r:id="rId17"/>
    <p:sldId id="1238" r:id="rId18"/>
    <p:sldId id="1239" r:id="rId19"/>
    <p:sldId id="1226" r:id="rId20"/>
    <p:sldId id="1223" r:id="rId21"/>
    <p:sldId id="1224" r:id="rId22"/>
    <p:sldId id="1221" r:id="rId23"/>
    <p:sldId id="1222" r:id="rId24"/>
    <p:sldId id="1228" r:id="rId25"/>
    <p:sldId id="1213" r:id="rId26"/>
    <p:sldId id="1214" r:id="rId27"/>
    <p:sldId id="1215" r:id="rId28"/>
    <p:sldId id="1216" r:id="rId29"/>
    <p:sldId id="1219" r:id="rId30"/>
    <p:sldId id="1229" r:id="rId31"/>
    <p:sldId id="1220" r:id="rId32"/>
    <p:sldId id="1225" r:id="rId33"/>
    <p:sldId id="1233" r:id="rId34"/>
    <p:sldId id="1230" r:id="rId35"/>
    <p:sldId id="1207" r:id="rId36"/>
    <p:sldId id="1234" r:id="rId37"/>
    <p:sldId id="1217" r:id="rId38"/>
    <p:sldId id="1208" r:id="rId39"/>
    <p:sldId id="1231" r:id="rId40"/>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Template" id="{D88B19E0-7F40-4EB1-BF25-B9D8E02B1AB4}">
          <p14:sldIdLst/>
        </p14:section>
        <p14:section name="Untitled Section" id="{3149FEA1-910F-4275-B4AC-9E938A9A3C6C}">
          <p14:sldIdLst>
            <p14:sldId id="1118"/>
            <p14:sldId id="1196"/>
            <p14:sldId id="1176"/>
            <p14:sldId id="1197"/>
            <p14:sldId id="1200"/>
            <p14:sldId id="1199"/>
            <p14:sldId id="1205"/>
            <p14:sldId id="1206"/>
            <p14:sldId id="1235"/>
            <p14:sldId id="1236"/>
            <p14:sldId id="1237"/>
            <p14:sldId id="1238"/>
            <p14:sldId id="1239"/>
            <p14:sldId id="1226"/>
            <p14:sldId id="1223"/>
            <p14:sldId id="1224"/>
            <p14:sldId id="1221"/>
            <p14:sldId id="1222"/>
            <p14:sldId id="1228"/>
            <p14:sldId id="1213"/>
            <p14:sldId id="1214"/>
            <p14:sldId id="1215"/>
            <p14:sldId id="1216"/>
            <p14:sldId id="1219"/>
            <p14:sldId id="1229"/>
            <p14:sldId id="1220"/>
            <p14:sldId id="1225"/>
            <p14:sldId id="1233"/>
            <p14:sldId id="1230"/>
            <p14:sldId id="1207"/>
            <p14:sldId id="1234"/>
            <p14:sldId id="1217"/>
            <p14:sldId id="1208"/>
            <p14:sldId id="1231"/>
          </p14:sldIdLst>
        </p14:section>
      </p14:sectionLst>
    </p:ext>
    <p:ext uri="{EFAFB233-063F-42B5-8137-9DF3F51BA10A}">
      <p15:sldGuideLst xmlns=""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66666"/>
    <a:srgbClr val="323232"/>
    <a:srgbClr val="00BCF2"/>
    <a:srgbClr val="404040"/>
    <a:srgbClr val="1E1E1E"/>
    <a:srgbClr val="505050"/>
    <a:srgbClr val="FFFFFF"/>
    <a:srgbClr val="000000"/>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6" autoAdjust="0"/>
    <p:restoredTop sz="68307" autoAdjust="0"/>
  </p:normalViewPr>
  <p:slideViewPr>
    <p:cSldViewPr>
      <p:cViewPr>
        <p:scale>
          <a:sx n="50" d="100"/>
          <a:sy n="50" d="100"/>
        </p:scale>
        <p:origin x="-2802" y="-690"/>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12/18/2013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12/18/2013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spnetwebstack.codeplex.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0A86A1-F35F-4EFD-9014-2DD0DC3AB4BE}"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68243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Nested resource URI was very difficult to achieve in ASP.NET Web API 1.</a:t>
            </a:r>
            <a:r>
              <a:rPr lang="en-US" baseline="0" dirty="0" smtClean="0"/>
              <a:t> </a:t>
            </a:r>
          </a:p>
          <a:p>
            <a:endParaRPr lang="en-US" baseline="0" dirty="0" smtClean="0"/>
          </a:p>
          <a:p>
            <a:r>
              <a:rPr lang="en-US" baseline="0" dirty="0" smtClean="0"/>
              <a:t>Nested resource URI - ./</a:t>
            </a:r>
            <a:r>
              <a:rPr lang="en-US" baseline="0" dirty="0" err="1" smtClean="0"/>
              <a:t>api</a:t>
            </a:r>
            <a:r>
              <a:rPr lang="en-US" baseline="0" dirty="0" smtClean="0"/>
              <a:t>/categories/{id}/products</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40FF44B-111B-4339-B29C-7428A49842EB}"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5164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Patient Data – </a:t>
            </a:r>
          </a:p>
          <a:p>
            <a:r>
              <a:rPr lang="en-US" dirty="0" smtClean="0"/>
              <a:t>	Patient</a:t>
            </a:r>
            <a:r>
              <a:rPr lang="en-US" baseline="0" dirty="0" smtClean="0"/>
              <a:t> has ailments (Name of illness)</a:t>
            </a:r>
          </a:p>
          <a:p>
            <a:r>
              <a:rPr lang="en-US" baseline="0" dirty="0" smtClean="0"/>
              <a:t>	Patient takes medications (Name and doses)</a:t>
            </a:r>
            <a:endParaRPr lang="en-US" dirty="0" smtClean="0"/>
          </a:p>
          <a:p>
            <a:endParaRPr lang="en-US" dirty="0" smtClean="0"/>
          </a:p>
          <a:p>
            <a:r>
              <a:rPr lang="en-US" dirty="0" smtClean="0"/>
              <a:t>All Patients </a:t>
            </a:r>
            <a:r>
              <a:rPr lang="en-US" dirty="0" smtClean="0"/>
              <a:t>–http</a:t>
            </a:r>
            <a:r>
              <a:rPr lang="en-US" dirty="0" smtClean="0"/>
              <a:t>://localhost:57966/api/patients/</a:t>
            </a:r>
          </a:p>
          <a:p>
            <a:r>
              <a:rPr lang="en-US" dirty="0" smtClean="0"/>
              <a:t>One Patient – </a:t>
            </a:r>
            <a:r>
              <a:rPr lang="en-US" dirty="0" smtClean="0"/>
              <a:t>http://localhost:57966/api/patients/52acbeff63f26e3688e35230</a:t>
            </a:r>
            <a:endParaRPr lang="en-US" dirty="0" smtClean="0"/>
          </a:p>
          <a:p>
            <a:r>
              <a:rPr lang="en-US" dirty="0" smtClean="0"/>
              <a:t>Nested</a:t>
            </a:r>
            <a:r>
              <a:rPr lang="en-US" baseline="0" dirty="0" smtClean="0"/>
              <a:t> resource with constraint (fetches only medications for resource) - http://</a:t>
            </a:r>
            <a:r>
              <a:rPr lang="en-US" baseline="0" dirty="0" smtClean="0"/>
              <a:t>localhost:57966/api/patients/</a:t>
            </a:r>
            <a:r>
              <a:rPr lang="en-US" dirty="0" smtClean="0"/>
              <a:t>52acbeff63f26e3688e35230</a:t>
            </a:r>
            <a:r>
              <a:rPr lang="en-US" baseline="0" dirty="0" smtClean="0"/>
              <a:t>/medications</a:t>
            </a:r>
            <a:endParaRPr lang="en-US" baseline="0" dirty="0" smtClean="0"/>
          </a:p>
          <a:p>
            <a:endParaRPr lang="en-US" baseline="0" dirty="0" smtClean="0"/>
          </a:p>
          <a:p>
            <a:r>
              <a:rPr lang="en-US" baseline="0" dirty="0" smtClean="0"/>
              <a:t>Controller Code</a:t>
            </a:r>
          </a:p>
          <a:p>
            <a:r>
              <a:rPr lang="en-US" sz="1000" dirty="0" smtClean="0">
                <a:solidFill>
                  <a:srgbClr val="000000"/>
                </a:solidFill>
                <a:highlight>
                  <a:srgbClr val="FFFFFF"/>
                </a:highlight>
                <a:latin typeface="Consolas"/>
              </a:rPr>
              <a:t>        [</a:t>
            </a:r>
            <a:r>
              <a:rPr lang="en-US" sz="1000" dirty="0" smtClean="0">
                <a:solidFill>
                  <a:srgbClr val="2B91AF"/>
                </a:solidFill>
                <a:highlight>
                  <a:srgbClr val="FFFFFF"/>
                </a:highlight>
                <a:latin typeface="Consolas"/>
              </a:rPr>
              <a:t>Route</a:t>
            </a:r>
            <a:r>
              <a:rPr lang="en-US" sz="1000" dirty="0" smtClean="0">
                <a:solidFill>
                  <a:srgbClr val="000000"/>
                </a:solidFill>
                <a:highlight>
                  <a:srgbClr val="FFFFFF"/>
                </a:highlight>
                <a:latin typeface="Consolas"/>
              </a:rPr>
              <a:t>(</a:t>
            </a:r>
            <a:r>
              <a:rPr lang="en-US" sz="1000" dirty="0" smtClean="0">
                <a:solidFill>
                  <a:srgbClr val="A31515"/>
                </a:solidFill>
                <a:highlight>
                  <a:srgbClr val="FFFFFF"/>
                </a:highlight>
                <a:latin typeface="Consolas"/>
              </a:rPr>
              <a:t>"</a:t>
            </a:r>
            <a:r>
              <a:rPr lang="en-US" sz="1000" dirty="0" err="1" smtClean="0">
                <a:solidFill>
                  <a:srgbClr val="A31515"/>
                </a:solidFill>
                <a:highlight>
                  <a:srgbClr val="FFFFFF"/>
                </a:highlight>
                <a:latin typeface="Consolas"/>
              </a:rPr>
              <a:t>api</a:t>
            </a:r>
            <a:r>
              <a:rPr lang="en-US" sz="1000" dirty="0" smtClean="0">
                <a:solidFill>
                  <a:srgbClr val="A31515"/>
                </a:solidFill>
                <a:highlight>
                  <a:srgbClr val="FFFFFF"/>
                </a:highlight>
                <a:latin typeface="Consolas"/>
              </a:rPr>
              <a:t>/patients/{</a:t>
            </a:r>
            <a:r>
              <a:rPr lang="en-US" sz="1000" dirty="0" err="1" smtClean="0">
                <a:solidFill>
                  <a:srgbClr val="A31515"/>
                </a:solidFill>
                <a:highlight>
                  <a:srgbClr val="FFFFFF"/>
                </a:highlight>
                <a:latin typeface="Consolas"/>
              </a:rPr>
              <a:t>id:length</a:t>
            </a:r>
            <a:r>
              <a:rPr lang="en-US" sz="1000" dirty="0" smtClean="0">
                <a:solidFill>
                  <a:srgbClr val="A31515"/>
                </a:solidFill>
                <a:highlight>
                  <a:srgbClr val="FFFFFF"/>
                </a:highlight>
                <a:latin typeface="Consolas"/>
              </a:rPr>
              <a:t>(24)}/medications"</a:t>
            </a:r>
            <a:r>
              <a:rPr lang="en-US" sz="1000" dirty="0" smtClean="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err="1" smtClean="0">
                <a:solidFill>
                  <a:srgbClr val="2B91AF"/>
                </a:solidFill>
                <a:highlight>
                  <a:srgbClr val="FFFFFF"/>
                </a:highlight>
                <a:latin typeface="Consolas"/>
              </a:rPr>
              <a:t>HttpResponseMessage</a:t>
            </a:r>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GetetMedications</a:t>
            </a:r>
            <a:r>
              <a:rPr lang="en-US" sz="1000" dirty="0" smtClean="0">
                <a:solidFill>
                  <a:srgbClr val="000000"/>
                </a:solidFill>
                <a:highlight>
                  <a:srgbClr val="FFFFFF"/>
                </a:highlight>
                <a:latin typeface="Consolas"/>
              </a:rPr>
              <a:t>(</a:t>
            </a:r>
            <a:r>
              <a:rPr lang="en-US" sz="1000" dirty="0" smtClean="0">
                <a:solidFill>
                  <a:srgbClr val="0000FF"/>
                </a:solidFill>
                <a:highlight>
                  <a:srgbClr val="FFFFFF"/>
                </a:highlight>
                <a:latin typeface="Consolas"/>
              </a:rPr>
              <a:t>string</a:t>
            </a:r>
            <a:r>
              <a:rPr lang="en-US" sz="1000" dirty="0" smtClean="0">
                <a:solidFill>
                  <a:srgbClr val="000000"/>
                </a:solidFill>
                <a:highlight>
                  <a:srgbClr val="FFFFFF"/>
                </a:highlight>
                <a:latin typeface="Consolas"/>
              </a:rPr>
              <a:t> id)</a:t>
            </a:r>
          </a:p>
          <a:p>
            <a:r>
              <a:rPr lang="en-US" sz="1000" dirty="0" smtClean="0">
                <a:solidFill>
                  <a:srgbClr val="000000"/>
                </a:solidFill>
                <a:highlight>
                  <a:srgbClr val="FFFFFF"/>
                </a:highlight>
                <a:latin typeface="Consolas"/>
              </a:rPr>
              <a:t>        {</a:t>
            </a:r>
          </a:p>
          <a:p>
            <a:r>
              <a:rPr lang="en-US" sz="1000" dirty="0" smtClean="0">
                <a:solidFill>
                  <a:srgbClr val="000000"/>
                </a:solidFill>
                <a:highlight>
                  <a:srgbClr val="FFFFFF"/>
                </a:highlight>
                <a:latin typeface="Consolas"/>
              </a:rPr>
              <a:t>            </a:t>
            </a:r>
            <a:r>
              <a:rPr lang="en-US" sz="1000" dirty="0" err="1" smtClean="0">
                <a:solidFill>
                  <a:srgbClr val="0000FF"/>
                </a:solidFill>
                <a:highlight>
                  <a:srgbClr val="FFFFFF"/>
                </a:highlight>
                <a:latin typeface="Consolas"/>
              </a:rPr>
              <a:t>var</a:t>
            </a:r>
            <a:r>
              <a:rPr lang="en-US" sz="1000" dirty="0" smtClean="0">
                <a:solidFill>
                  <a:srgbClr val="000000"/>
                </a:solidFill>
                <a:highlight>
                  <a:srgbClr val="FFFFFF"/>
                </a:highlight>
                <a:latin typeface="Consolas"/>
              </a:rPr>
              <a:t> patient = _</a:t>
            </a:r>
            <a:r>
              <a:rPr lang="en-US" sz="1000" dirty="0" err="1" smtClean="0">
                <a:solidFill>
                  <a:srgbClr val="000000"/>
                </a:solidFill>
                <a:highlight>
                  <a:srgbClr val="FFFFFF"/>
                </a:highlight>
                <a:latin typeface="Consolas"/>
              </a:rPr>
              <a:t>patients.FindOneById</a:t>
            </a:r>
            <a:r>
              <a:rPr lang="en-US" sz="1000" dirty="0" smtClean="0">
                <a:solidFill>
                  <a:srgbClr val="000000"/>
                </a:solidFill>
                <a:highlight>
                  <a:srgbClr val="FFFFFF"/>
                </a:highlight>
                <a:latin typeface="Consolas"/>
              </a:rPr>
              <a:t>(</a:t>
            </a:r>
            <a:r>
              <a:rPr lang="en-US" sz="1000" dirty="0" err="1" smtClean="0">
                <a:solidFill>
                  <a:srgbClr val="2B91AF"/>
                </a:solidFill>
                <a:highlight>
                  <a:srgbClr val="FFFFFF"/>
                </a:highlight>
                <a:latin typeface="Consolas"/>
              </a:rPr>
              <a:t>ObjectId</a:t>
            </a:r>
            <a:r>
              <a:rPr lang="en-US" sz="1000" dirty="0" err="1" smtClean="0">
                <a:solidFill>
                  <a:srgbClr val="000000"/>
                </a:solidFill>
                <a:highlight>
                  <a:srgbClr val="FFFFFF"/>
                </a:highlight>
                <a:latin typeface="Consolas"/>
              </a:rPr>
              <a:t>.Parse</a:t>
            </a:r>
            <a:r>
              <a:rPr lang="en-US" sz="1000" dirty="0" smtClean="0">
                <a:solidFill>
                  <a:srgbClr val="000000"/>
                </a:solidFill>
                <a:highlight>
                  <a:srgbClr val="FFFFFF"/>
                </a:highlight>
                <a:latin typeface="Consolas"/>
              </a:rPr>
              <a:t>(id));</a:t>
            </a: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(patient == </a:t>
            </a:r>
            <a:r>
              <a:rPr lang="en-US" sz="1000" dirty="0" smtClean="0">
                <a:solidFill>
                  <a:srgbClr val="0000FF"/>
                </a:solidFill>
                <a:highlight>
                  <a:srgbClr val="FFFFFF"/>
                </a:highlight>
                <a:latin typeface="Consolas"/>
              </a:rPr>
              <a:t>null</a:t>
            </a:r>
            <a:r>
              <a:rPr lang="en-US" sz="1000" dirty="0" smtClean="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Request.CreateErrorResponse</a:t>
            </a:r>
            <a:r>
              <a:rPr lang="en-US" sz="1000" dirty="0" smtClean="0">
                <a:solidFill>
                  <a:srgbClr val="000000"/>
                </a:solidFill>
                <a:highlight>
                  <a:srgbClr val="FFFFFF"/>
                </a:highlight>
                <a:latin typeface="Consolas"/>
              </a:rPr>
              <a:t>(</a:t>
            </a:r>
            <a:r>
              <a:rPr lang="en-US" sz="1000" dirty="0" err="1" smtClean="0">
                <a:solidFill>
                  <a:srgbClr val="2B91AF"/>
                </a:solidFill>
                <a:highlight>
                  <a:srgbClr val="FFFFFF"/>
                </a:highlight>
                <a:latin typeface="Consolas"/>
              </a:rPr>
              <a:t>HttpStatusCode</a:t>
            </a:r>
            <a:r>
              <a:rPr lang="en-US" sz="1000" dirty="0" err="1" smtClean="0">
                <a:solidFill>
                  <a:srgbClr val="000000"/>
                </a:solidFill>
                <a:highlight>
                  <a:srgbClr val="FFFFFF"/>
                </a:highlight>
                <a:latin typeface="Consolas"/>
              </a:rPr>
              <a:t>.NotFound</a:t>
            </a:r>
            <a:r>
              <a:rPr lang="en-US" sz="1000" dirty="0" smtClean="0">
                <a:solidFill>
                  <a:srgbClr val="000000"/>
                </a:solidFill>
                <a:highlight>
                  <a:srgbClr val="FFFFFF"/>
                </a:highlight>
                <a:latin typeface="Consolas"/>
              </a:rPr>
              <a:t>, </a:t>
            </a:r>
            <a:r>
              <a:rPr lang="en-US" sz="1000" dirty="0" smtClean="0">
                <a:solidFill>
                  <a:srgbClr val="A31515"/>
                </a:solidFill>
                <a:highlight>
                  <a:srgbClr val="FFFFFF"/>
                </a:highlight>
                <a:latin typeface="Consolas"/>
              </a:rPr>
              <a:t>"Patient not found"</a:t>
            </a:r>
            <a:r>
              <a:rPr lang="en-US" sz="1000" dirty="0" smtClean="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Request.CreateResponse</a:t>
            </a:r>
            <a:r>
              <a:rPr lang="en-US" sz="1000" dirty="0" smtClean="0">
                <a:solidFill>
                  <a:srgbClr val="000000"/>
                </a:solidFill>
                <a:highlight>
                  <a:srgbClr val="FFFFFF"/>
                </a:highlight>
                <a:latin typeface="Consolas"/>
              </a:rPr>
              <a:t>(</a:t>
            </a:r>
            <a:r>
              <a:rPr lang="en-US" sz="1000" dirty="0" err="1" smtClean="0">
                <a:solidFill>
                  <a:srgbClr val="000000"/>
                </a:solidFill>
                <a:highlight>
                  <a:srgbClr val="FFFFFF"/>
                </a:highlight>
                <a:latin typeface="Consolas"/>
              </a:rPr>
              <a:t>patient.Midications</a:t>
            </a:r>
            <a:r>
              <a:rPr lang="en-US" sz="1000" dirty="0" smtClean="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EAF6B3-40E7-447F-A4D4-AC708308EEE2}"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75307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Wingdings" panose="05000000000000000000" pitchFamily="2" charset="2"/>
              <a:buChar char="q"/>
            </a:pPr>
            <a:r>
              <a:rPr lang="en-US" sz="1000" dirty="0" smtClean="0"/>
              <a:t>The </a:t>
            </a:r>
            <a:r>
              <a:rPr lang="en-US" sz="1000" b="1" dirty="0" smtClean="0"/>
              <a:t>Open Data Protocol (OData)</a:t>
            </a:r>
            <a:r>
              <a:rPr lang="en-US" sz="1000" dirty="0" smtClean="0"/>
              <a:t> is a Web protocol for querying and updating data over the web</a:t>
            </a:r>
          </a:p>
          <a:p>
            <a:pPr marL="571500" indent="-571500">
              <a:buFont typeface="Wingdings" panose="05000000000000000000" pitchFamily="2" charset="2"/>
              <a:buChar char="q"/>
            </a:pPr>
            <a:r>
              <a:rPr lang="en-US" sz="1000" dirty="0" smtClean="0"/>
              <a:t>Client makes requests with OData protocol to and get responses from an OData service. </a:t>
            </a:r>
          </a:p>
          <a:p>
            <a:pPr marL="571500" indent="-571500">
              <a:buFont typeface="Wingdings" panose="05000000000000000000" pitchFamily="2" charset="2"/>
              <a:buChar char="q"/>
            </a:pPr>
            <a:r>
              <a:rPr lang="en-US" sz="1000" dirty="0" smtClean="0"/>
              <a:t>OData protocol is a set of </a:t>
            </a:r>
            <a:r>
              <a:rPr lang="en-US" sz="1000" dirty="0" err="1" smtClean="0"/>
              <a:t>RESTful</a:t>
            </a:r>
            <a:r>
              <a:rPr lang="en-US" sz="1000" dirty="0" smtClean="0"/>
              <a:t> interactions that include the usual CRUD operations, along with an OData-defined query language based on JSON and </a:t>
            </a:r>
            <a:r>
              <a:rPr lang="en-US" sz="1000" dirty="0" err="1" smtClean="0"/>
              <a:t>AtomPub</a:t>
            </a:r>
            <a:endParaRPr lang="en-US" sz="1000" dirty="0" smtClean="0"/>
          </a:p>
          <a:p>
            <a:pPr marL="571500" indent="-571500">
              <a:buFont typeface="Wingdings" panose="05000000000000000000" pitchFamily="2" charset="2"/>
              <a:buChar char="q"/>
            </a:pPr>
            <a:endParaRPr lang="en-US" sz="1000" dirty="0" smtClean="0"/>
          </a:p>
          <a:p>
            <a:pPr marL="0" indent="0">
              <a:buFont typeface="Wingdings" panose="05000000000000000000" pitchFamily="2" charset="2"/>
              <a:buNone/>
            </a:pPr>
            <a:r>
              <a:rPr lang="en-US" sz="1000" dirty="0" smtClean="0"/>
              <a:t>Reference - http://www.odata.org/documentation/odata-v2-documentation/operations/</a:t>
            </a:r>
          </a:p>
          <a:p>
            <a:pPr marL="0" indent="0">
              <a:buFont typeface="Wingdings" panose="05000000000000000000" pitchFamily="2" charset="2"/>
              <a:buNone/>
            </a:pPr>
            <a:endParaRPr lang="en-US" sz="1000"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6FE7BA-B4BA-4D7E-909F-8AF0117F0796}"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16915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12/18/2013 5:14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9127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Review</a:t>
            </a:r>
            <a:r>
              <a:rPr lang="en-US" baseline="0" dirty="0" smtClean="0"/>
              <a:t> Schema – Product Category and Supplier, Product belongs to Category, Supplier supplies products</a:t>
            </a:r>
          </a:p>
          <a:p>
            <a:pPr marL="228600" indent="-228600">
              <a:buAutoNum type="arabicPeriod"/>
            </a:pPr>
            <a:r>
              <a:rPr lang="en-US" baseline="0" dirty="0" smtClean="0"/>
              <a:t>OData enabled Controller</a:t>
            </a:r>
          </a:p>
          <a:p>
            <a:pPr marL="445806" lvl="1" indent="-228600">
              <a:buAutoNum type="arabicPeriod"/>
            </a:pPr>
            <a:r>
              <a:rPr lang="en-US" baseline="0" dirty="0" smtClean="0"/>
              <a:t>ASP.NET OData enabled Controller Scaffolding </a:t>
            </a:r>
          </a:p>
          <a:p>
            <a:pPr marL="445806" lvl="1" indent="-228600">
              <a:buAutoNum type="arabicPeriod"/>
            </a:pPr>
            <a:r>
              <a:rPr lang="en-US" baseline="0" dirty="0" err="1" smtClean="0"/>
              <a:t>Queryable</a:t>
            </a:r>
            <a:r>
              <a:rPr lang="en-US" baseline="0" dirty="0" smtClean="0"/>
              <a:t> Attribute in Controller Action</a:t>
            </a:r>
          </a:p>
          <a:p>
            <a:pPr marL="445806" lvl="1" indent="-228600">
              <a:buAutoNum type="arabicPeriod"/>
            </a:pPr>
            <a:r>
              <a:rPr lang="en-US" sz="1000" kern="1200" dirty="0" err="1" smtClean="0">
                <a:solidFill>
                  <a:schemeClr val="tx1"/>
                </a:solidFill>
                <a:latin typeface="Segoe UI Light" pitchFamily="34" charset="0"/>
                <a:ea typeface="+mn-ea"/>
                <a:cs typeface="+mn-cs"/>
              </a:rPr>
              <a:t>ODataController</a:t>
            </a:r>
            <a:r>
              <a:rPr lang="en-US" sz="1000" kern="1200" dirty="0" smtClean="0">
                <a:solidFill>
                  <a:schemeClr val="tx1"/>
                </a:solidFill>
                <a:latin typeface="Segoe UI Light" pitchFamily="34" charset="0"/>
                <a:ea typeface="+mn-ea"/>
                <a:cs typeface="+mn-cs"/>
              </a:rPr>
              <a:t> base class for controller</a:t>
            </a:r>
            <a:endParaRPr lang="en-US" baseline="0" dirty="0" smtClean="0"/>
          </a:p>
          <a:p>
            <a:r>
              <a:rPr lang="en-US" baseline="0" dirty="0" smtClean="0"/>
              <a:t> </a:t>
            </a:r>
            <a:endParaRPr lang="en-US" dirty="0" smtClean="0"/>
          </a:p>
          <a:p>
            <a:r>
              <a:rPr lang="en-US" dirty="0" smtClean="0"/>
              <a:t>Fetch List - http://</a:t>
            </a:r>
            <a:r>
              <a:rPr lang="en-US" dirty="0" smtClean="0"/>
              <a:t>localhost:57966/odata/Products</a:t>
            </a:r>
            <a:endParaRPr lang="en-US" dirty="0" smtClean="0"/>
          </a:p>
          <a:p>
            <a:r>
              <a:rPr lang="en-US" dirty="0" smtClean="0"/>
              <a:t>Fetch based on Id - http://</a:t>
            </a:r>
            <a:r>
              <a:rPr lang="en-US" dirty="0" smtClean="0"/>
              <a:t>localhost:57966/odata/Products(3</a:t>
            </a:r>
            <a:r>
              <a:rPr lang="en-US" dirty="0" smtClean="0"/>
              <a:t>)</a:t>
            </a:r>
          </a:p>
          <a:p>
            <a:r>
              <a:rPr lang="en-US" dirty="0" smtClean="0"/>
              <a:t>Fetch Selective fields - http://</a:t>
            </a:r>
            <a:r>
              <a:rPr lang="en-US" dirty="0" smtClean="0"/>
              <a:t>localhost:57966/odata/Products</a:t>
            </a:r>
            <a:r>
              <a:rPr lang="en-US" dirty="0" smtClean="0"/>
              <a:t>?$select=Price,Name</a:t>
            </a:r>
          </a:p>
          <a:p>
            <a:r>
              <a:rPr lang="en-US" dirty="0" smtClean="0"/>
              <a:t>Fetch Expanded data for one product  - http://</a:t>
            </a:r>
            <a:r>
              <a:rPr lang="en-US" dirty="0" smtClean="0"/>
              <a:t>localhost:57966/odata/Products(4</a:t>
            </a:r>
            <a:r>
              <a:rPr lang="en-US" dirty="0" smtClean="0"/>
              <a:t>)?$expand=Supplier</a:t>
            </a:r>
          </a:p>
          <a:p>
            <a:r>
              <a:rPr lang="en-US" dirty="0" smtClean="0"/>
              <a:t>Fetch Expanded list - http://</a:t>
            </a:r>
            <a:r>
              <a:rPr lang="en-US" dirty="0" smtClean="0"/>
              <a:t>localhost:57966/odata/Products</a:t>
            </a:r>
            <a:r>
              <a:rPr lang="en-US" dirty="0" smtClean="0"/>
              <a:t>?$expand=Category,Supplier</a:t>
            </a:r>
          </a:p>
          <a:p>
            <a:endParaRPr lang="en-US" dirty="0" smtClean="0"/>
          </a:p>
          <a:p>
            <a:r>
              <a:rPr lang="en-US" dirty="0" smtClean="0"/>
              <a:t>POST –</a:t>
            </a:r>
          </a:p>
          <a:p>
            <a:pPr lvl="0"/>
            <a:r>
              <a:rPr lang="en-US" sz="800" dirty="0" smtClean="0"/>
              <a:t>User-Agent: Fiddler</a:t>
            </a:r>
          </a:p>
          <a:p>
            <a:pPr lvl="0"/>
            <a:r>
              <a:rPr lang="en-US" sz="800" dirty="0" smtClean="0"/>
              <a:t>Host: </a:t>
            </a:r>
            <a:r>
              <a:rPr lang="en-US" sz="800" dirty="0" smtClean="0"/>
              <a:t>localhost:57966</a:t>
            </a:r>
            <a:endParaRPr lang="en-US" sz="800" dirty="0" smtClean="0"/>
          </a:p>
          <a:p>
            <a:pPr lvl="0"/>
            <a:r>
              <a:rPr lang="en-US" sz="800" dirty="0" smtClean="0"/>
              <a:t>Accept: application/</a:t>
            </a:r>
            <a:r>
              <a:rPr lang="en-US" sz="800" dirty="0" err="1" smtClean="0"/>
              <a:t>atom+xml</a:t>
            </a:r>
            <a:endParaRPr lang="en-US" sz="800" dirty="0" smtClean="0"/>
          </a:p>
          <a:p>
            <a:pPr lvl="0"/>
            <a:r>
              <a:rPr lang="en-US" sz="800" dirty="0" smtClean="0"/>
              <a:t>content-type: application/</a:t>
            </a:r>
            <a:r>
              <a:rPr lang="en-US" sz="800" dirty="0" err="1" smtClean="0"/>
              <a:t>atom+xml</a:t>
            </a:r>
            <a:endParaRPr lang="en-US" sz="800" dirty="0" smtClean="0"/>
          </a:p>
          <a:p>
            <a:pPr lvl="0"/>
            <a:endParaRPr lang="en-US" sz="800" dirty="0" smtClean="0"/>
          </a:p>
          <a:p>
            <a:pPr lvl="0"/>
            <a:r>
              <a:rPr lang="en-US" sz="800" dirty="0" err="1" smtClean="0"/>
              <a:t>AtomPub</a:t>
            </a:r>
            <a:r>
              <a:rPr lang="en-US" sz="800" dirty="0" smtClean="0"/>
              <a:t> Body - </a:t>
            </a:r>
          </a:p>
          <a:p>
            <a:pPr lvl="0"/>
            <a:r>
              <a:rPr lang="en-US" sz="800" dirty="0" smtClean="0"/>
              <a:t>&lt;entry </a:t>
            </a:r>
            <a:r>
              <a:rPr lang="en-US" sz="800" dirty="0" err="1" smtClean="0"/>
              <a:t>xml:base</a:t>
            </a:r>
            <a:r>
              <a:rPr lang="en-US" sz="800" dirty="0" smtClean="0"/>
              <a:t>="http://</a:t>
            </a:r>
            <a:r>
              <a:rPr lang="en-US" sz="800" dirty="0" smtClean="0"/>
              <a:t>localhost:57966/</a:t>
            </a:r>
            <a:r>
              <a:rPr lang="en-US" sz="800" dirty="0" err="1" smtClean="0"/>
              <a:t>odata</a:t>
            </a:r>
            <a:r>
              <a:rPr lang="en-US" sz="800" dirty="0" smtClean="0"/>
              <a:t>" </a:t>
            </a:r>
            <a:r>
              <a:rPr lang="en-US" sz="800" dirty="0" err="1" smtClean="0"/>
              <a:t>xmlns</a:t>
            </a:r>
            <a:r>
              <a:rPr lang="en-US" sz="800" dirty="0" smtClean="0"/>
              <a:t>="http://www.w3.org/2005/Atom" </a:t>
            </a:r>
            <a:r>
              <a:rPr lang="en-US" sz="800" dirty="0" err="1" smtClean="0"/>
              <a:t>xmlns:d</a:t>
            </a:r>
            <a:r>
              <a:rPr lang="en-US" sz="800" dirty="0" smtClean="0"/>
              <a:t>="http://schemas.microsoft.com/ado/2007/08/</a:t>
            </a:r>
            <a:r>
              <a:rPr lang="en-US" sz="800" dirty="0" err="1" smtClean="0"/>
              <a:t>dataservices</a:t>
            </a:r>
            <a:r>
              <a:rPr lang="en-US" sz="800" dirty="0" smtClean="0"/>
              <a:t>" </a:t>
            </a:r>
            <a:r>
              <a:rPr lang="en-US" sz="800" dirty="0" err="1" smtClean="0"/>
              <a:t>xmlns:m</a:t>
            </a:r>
            <a:r>
              <a:rPr lang="en-US" sz="800" dirty="0" smtClean="0"/>
              <a:t>="http://schemas.microsoft.com/ado/2007/08/</a:t>
            </a:r>
            <a:r>
              <a:rPr lang="en-US" sz="800" dirty="0" err="1" smtClean="0"/>
              <a:t>dataservices</a:t>
            </a:r>
            <a:r>
              <a:rPr lang="en-US" sz="800" dirty="0" smtClean="0"/>
              <a:t>/metadata" </a:t>
            </a:r>
            <a:r>
              <a:rPr lang="en-US" sz="800" dirty="0" err="1" smtClean="0"/>
              <a:t>xmlns:georss</a:t>
            </a:r>
            <a:r>
              <a:rPr lang="en-US" sz="800" dirty="0" smtClean="0"/>
              <a:t>="http://www.georss.org/georss" </a:t>
            </a:r>
            <a:r>
              <a:rPr lang="en-US" sz="800" dirty="0" err="1" smtClean="0"/>
              <a:t>xmlns:gml</a:t>
            </a:r>
            <a:r>
              <a:rPr lang="en-US" sz="800" dirty="0" smtClean="0"/>
              <a:t>="http://www.opengis.net/gml"&gt;</a:t>
            </a:r>
          </a:p>
          <a:p>
            <a:pPr lvl="0"/>
            <a:r>
              <a:rPr lang="en-US" sz="800" dirty="0" smtClean="0"/>
              <a:t>  &lt;title /&gt;</a:t>
            </a:r>
          </a:p>
          <a:p>
            <a:pPr lvl="0"/>
            <a:r>
              <a:rPr lang="en-US" sz="800" dirty="0" smtClean="0"/>
              <a:t>  &lt;updated&gt;2013-12-15T02:28:42Z&lt;/updated&gt;</a:t>
            </a:r>
          </a:p>
          <a:p>
            <a:pPr lvl="0"/>
            <a:r>
              <a:rPr lang="en-US" sz="800" dirty="0" smtClean="0"/>
              <a:t>  &lt;author&gt;</a:t>
            </a:r>
          </a:p>
          <a:p>
            <a:pPr lvl="0"/>
            <a:r>
              <a:rPr lang="en-US" sz="800" dirty="0" smtClean="0"/>
              <a:t>    &lt;name /&gt;</a:t>
            </a:r>
          </a:p>
          <a:p>
            <a:pPr lvl="0"/>
            <a:r>
              <a:rPr lang="en-US" sz="800" dirty="0" smtClean="0"/>
              <a:t>  &lt;/author&gt;</a:t>
            </a:r>
          </a:p>
          <a:p>
            <a:pPr lvl="0"/>
            <a:r>
              <a:rPr lang="en-US" sz="800" dirty="0" smtClean="0"/>
              <a:t>  &lt;content type="application/xml"&gt;</a:t>
            </a:r>
          </a:p>
          <a:p>
            <a:pPr lvl="0"/>
            <a:r>
              <a:rPr lang="en-US" sz="800" dirty="0" smtClean="0"/>
              <a:t>    &lt;</a:t>
            </a:r>
            <a:r>
              <a:rPr lang="en-US" sz="800" dirty="0" err="1" smtClean="0"/>
              <a:t>m:properties</a:t>
            </a:r>
            <a:r>
              <a:rPr lang="en-US" sz="800" dirty="0" smtClean="0"/>
              <a:t>&gt;</a:t>
            </a:r>
          </a:p>
          <a:p>
            <a:pPr lvl="0"/>
            <a:r>
              <a:rPr lang="en-US" sz="800" dirty="0" smtClean="0"/>
              <a:t>      &lt;</a:t>
            </a:r>
            <a:r>
              <a:rPr lang="en-US" sz="800" dirty="0" err="1" smtClean="0"/>
              <a:t>d:ID</a:t>
            </a:r>
            <a:r>
              <a:rPr lang="en-US" sz="800" dirty="0" smtClean="0"/>
              <a:t> m:type="Edm.Int32"&gt;100&lt;/d:ID&gt;</a:t>
            </a:r>
          </a:p>
          <a:p>
            <a:pPr lvl="0"/>
            <a:r>
              <a:rPr lang="en-US" sz="800" dirty="0" smtClean="0"/>
              <a:t>      &lt;</a:t>
            </a:r>
            <a:r>
              <a:rPr lang="en-US" sz="800" dirty="0" err="1" smtClean="0"/>
              <a:t>d:Name</a:t>
            </a:r>
            <a:r>
              <a:rPr lang="en-US" sz="800" dirty="0" smtClean="0"/>
              <a:t>&gt;Board Game&lt;/</a:t>
            </a:r>
            <a:r>
              <a:rPr lang="en-US" sz="800" dirty="0" err="1" smtClean="0"/>
              <a:t>d:Name</a:t>
            </a:r>
            <a:r>
              <a:rPr lang="en-US" sz="800" dirty="0" smtClean="0"/>
              <a:t>&gt;</a:t>
            </a:r>
          </a:p>
          <a:p>
            <a:pPr lvl="0"/>
            <a:r>
              <a:rPr lang="en-US" sz="800" dirty="0" smtClean="0"/>
              <a:t>      &lt;</a:t>
            </a:r>
            <a:r>
              <a:rPr lang="en-US" sz="800" dirty="0" err="1" smtClean="0"/>
              <a:t>d:Price</a:t>
            </a:r>
            <a:r>
              <a:rPr lang="en-US" sz="800" dirty="0" smtClean="0"/>
              <a:t> m:type="Edm.Decimal"&gt;10.00&lt;/d:Price&gt;</a:t>
            </a:r>
          </a:p>
          <a:p>
            <a:pPr lvl="0"/>
            <a:r>
              <a:rPr lang="en-US" sz="800" dirty="0" smtClean="0"/>
              <a:t>      &lt;</a:t>
            </a:r>
            <a:r>
              <a:rPr lang="en-US" sz="800" dirty="0" err="1" smtClean="0"/>
              <a:t>d:CategoryId</a:t>
            </a:r>
            <a:r>
              <a:rPr lang="en-US" sz="800" dirty="0" smtClean="0"/>
              <a:t> m:type="Edm.Int32"&gt;26&lt;/d:CategoryId&gt;</a:t>
            </a:r>
          </a:p>
          <a:p>
            <a:pPr lvl="0"/>
            <a:r>
              <a:rPr lang="en-US" sz="800" dirty="0" smtClean="0"/>
              <a:t>      &lt;</a:t>
            </a:r>
            <a:r>
              <a:rPr lang="en-US" sz="800" dirty="0" err="1" smtClean="0"/>
              <a:t>d:SupplierId</a:t>
            </a:r>
            <a:r>
              <a:rPr lang="en-US" sz="800" dirty="0" smtClean="0"/>
              <a:t>&gt;</a:t>
            </a:r>
            <a:r>
              <a:rPr lang="en-US" sz="800" dirty="0" err="1" smtClean="0"/>
              <a:t>WalMart</a:t>
            </a:r>
            <a:r>
              <a:rPr lang="en-US" sz="800" dirty="0" smtClean="0"/>
              <a:t>&lt;/</a:t>
            </a:r>
            <a:r>
              <a:rPr lang="en-US" sz="800" dirty="0" err="1" smtClean="0"/>
              <a:t>d:SupplierId</a:t>
            </a:r>
            <a:r>
              <a:rPr lang="en-US" sz="800" dirty="0" smtClean="0"/>
              <a:t>&gt;</a:t>
            </a:r>
          </a:p>
          <a:p>
            <a:pPr lvl="0"/>
            <a:r>
              <a:rPr lang="en-US" sz="800" dirty="0" smtClean="0"/>
              <a:t>    &lt;/</a:t>
            </a:r>
            <a:r>
              <a:rPr lang="en-US" sz="800" dirty="0" err="1" smtClean="0"/>
              <a:t>m:properties</a:t>
            </a:r>
            <a:r>
              <a:rPr lang="en-US" sz="800" dirty="0" smtClean="0"/>
              <a:t>&gt;</a:t>
            </a:r>
          </a:p>
          <a:p>
            <a:pPr lvl="0"/>
            <a:r>
              <a:rPr lang="en-US" sz="800" dirty="0" smtClean="0"/>
              <a:t>  &lt;/content&gt;</a:t>
            </a:r>
          </a:p>
          <a:p>
            <a:pPr lvl="0"/>
            <a:r>
              <a:rPr lang="en-US" sz="800" dirty="0" smtClean="0"/>
              <a:t>&lt;/entry&gt;</a:t>
            </a:r>
          </a:p>
          <a:p>
            <a:pPr lvl="0"/>
            <a:endParaRPr lang="en-US" sz="800" dirty="0" smtClean="0"/>
          </a:p>
          <a:p>
            <a:pPr lvl="0"/>
            <a:endParaRPr lang="en-US" sz="800" dirty="0" smtClean="0"/>
          </a:p>
          <a:p>
            <a:pPr lvl="0"/>
            <a:r>
              <a:rPr lang="en-US" sz="800" dirty="0" smtClean="0"/>
              <a:t>Returns</a:t>
            </a:r>
            <a:r>
              <a:rPr lang="en-US" sz="800" baseline="0" dirty="0" smtClean="0"/>
              <a:t> – Location URI</a:t>
            </a:r>
            <a:endParaRPr lang="en-US" sz="800"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EAF6B3-40E7-447F-A4D4-AC708308EEE2}"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75307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Transit Security –</a:t>
            </a:r>
          </a:p>
          <a:p>
            <a:r>
              <a:rPr lang="en-US" dirty="0" smtClean="0"/>
              <a:t>	To protect yourself,</a:t>
            </a:r>
            <a:r>
              <a:rPr lang="en-US" baseline="0" dirty="0" smtClean="0"/>
              <a:t> in transit tampering, eavesdropping </a:t>
            </a:r>
          </a:p>
          <a:p>
            <a:r>
              <a:rPr lang="en-US" baseline="0" dirty="0" smtClean="0"/>
              <a:t>	SSL is always appropriate </a:t>
            </a:r>
          </a:p>
          <a:p>
            <a:r>
              <a:rPr lang="en-US" baseline="0" dirty="0" smtClean="0"/>
              <a:t>	Cost of SSL is worth the expense .. Usually</a:t>
            </a:r>
          </a:p>
          <a:p>
            <a:r>
              <a:rPr lang="en-US" baseline="0" dirty="0" smtClean="0"/>
              <a:t>Securing the API Itself</a:t>
            </a:r>
          </a:p>
          <a:p>
            <a:r>
              <a:rPr lang="en-US" baseline="0" dirty="0" smtClean="0"/>
              <a:t>	Cross Origin Calls – If I need support only specific domain </a:t>
            </a:r>
          </a:p>
          <a:p>
            <a:r>
              <a:rPr lang="en-US" baseline="0" dirty="0" smtClean="0"/>
              <a:t>	Authentication and Authorization – Who is accessing the API and what all rights the caller has</a:t>
            </a:r>
          </a:p>
          <a:p>
            <a:endParaRPr lang="en-US" baseline="0" dirty="0" smtClean="0"/>
          </a:p>
          <a:p>
            <a:r>
              <a:rPr lang="en-US" baseline="0" dirty="0" smtClean="0"/>
              <a:t>Of course SSL is out of scope.</a:t>
            </a:r>
          </a:p>
          <a:p>
            <a:r>
              <a:rPr lang="en-US" baseline="0" dirty="0" smtClean="0"/>
              <a:t> </a:t>
            </a:r>
          </a:p>
          <a:p>
            <a:r>
              <a:rPr lang="en-US" baseline="0" dirty="0" smtClean="0"/>
              <a:t>But, ASP.NET Web API 2 comes with specific solutions for both – CORS (Cross Origin Resource Sharing) and Authentication.</a:t>
            </a:r>
          </a:p>
          <a:p>
            <a:endParaRPr lang="en-US" baseline="0" dirty="0" smtClean="0"/>
          </a:p>
          <a:p>
            <a:r>
              <a:rPr lang="en-US" baseline="0" dirty="0" smtClean="0"/>
              <a:t>Of course Authorization techniques are out of scope and nothing is changing with respect to ASP.NET Web API 2</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67D4705-107E-48A2-956D-F1FE70FB91EC}"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25929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Authentication</a:t>
            </a:r>
            <a:r>
              <a:rPr lang="en-US" baseline="0" dirty="0" smtClean="0"/>
              <a:t> – Who is calling the API?</a:t>
            </a:r>
          </a:p>
          <a:p>
            <a:endParaRPr lang="en-US" dirty="0" smtClean="0"/>
          </a:p>
          <a:p>
            <a:pPr marL="228600" indent="-228600">
              <a:buAutoNum type="arabicPeriod"/>
            </a:pPr>
            <a:r>
              <a:rPr lang="en-US" dirty="0" smtClean="0"/>
              <a:t>Server to server Authentication – For example - my Service is talking to another service</a:t>
            </a:r>
          </a:p>
          <a:p>
            <a:pPr marL="445806" lvl="1" indent="-228600">
              <a:buAutoNum type="arabicPeriod"/>
            </a:pPr>
            <a:r>
              <a:rPr lang="en-US" dirty="0" smtClean="0"/>
              <a:t>Common</a:t>
            </a:r>
            <a:r>
              <a:rPr lang="en-US" baseline="0" dirty="0" smtClean="0"/>
              <a:t> approach is to go for API Key and shared secrets</a:t>
            </a:r>
          </a:p>
          <a:p>
            <a:pPr marL="445806" lvl="1" indent="-228600">
              <a:buAutoNum type="arabicPeriod"/>
            </a:pPr>
            <a:r>
              <a:rPr lang="en-US" baseline="0" dirty="0" smtClean="0"/>
              <a:t>This is for non user specific domains – accessing google map, weather information, ESPN public APIs, AWS (Amazon Web Services as long as I am not trying to find our what order a specific user made) </a:t>
            </a:r>
            <a:r>
              <a:rPr lang="en-US" baseline="0" dirty="0" err="1" smtClean="0"/>
              <a:t>etc</a:t>
            </a:r>
            <a:endParaRPr lang="en-US" baseline="0" dirty="0" smtClean="0"/>
          </a:p>
          <a:p>
            <a:pPr marL="445806" lvl="1" indent="-228600">
              <a:buAutoNum type="arabicPeriod"/>
            </a:pPr>
            <a:r>
              <a:rPr lang="en-US" baseline="0" dirty="0" smtClean="0"/>
              <a:t>Truly open or Public APIs (we just needs to know which developer is accessing the data)</a:t>
            </a:r>
          </a:p>
          <a:p>
            <a:pPr marL="228600" lvl="0" indent="-228600">
              <a:buAutoNum type="arabicPeriod"/>
            </a:pPr>
            <a:r>
              <a:rPr lang="en-US" baseline="0" dirty="0" smtClean="0"/>
              <a:t>User Proxy Authentication</a:t>
            </a:r>
          </a:p>
          <a:p>
            <a:pPr marL="445806" lvl="1" indent="-228600">
              <a:buAutoNum type="arabicPeriod"/>
            </a:pPr>
            <a:r>
              <a:rPr lang="en-US" baseline="0" dirty="0" smtClean="0"/>
              <a:t>Here we may know the developer by the API key, but the API / developer is trying to access data on behalf of a specific user</a:t>
            </a:r>
          </a:p>
          <a:p>
            <a:pPr marL="445806" lvl="1" indent="-228600">
              <a:buAutoNum type="arabicPeriod"/>
            </a:pPr>
            <a:r>
              <a:rPr lang="en-US" baseline="0" dirty="0" smtClean="0"/>
              <a:t>Here I want to work with 3</a:t>
            </a:r>
            <a:r>
              <a:rPr lang="en-US" baseline="30000" dirty="0" smtClean="0"/>
              <a:t>rd</a:t>
            </a:r>
            <a:r>
              <a:rPr lang="en-US" baseline="0" dirty="0" smtClean="0"/>
              <a:t> party API but I don’t have to be responsible for collecting and managing the user information</a:t>
            </a:r>
          </a:p>
          <a:p>
            <a:pPr marL="445806" lvl="1" indent="-228600">
              <a:buAutoNum type="arabicPeriod"/>
            </a:pPr>
            <a:r>
              <a:rPr lang="en-US" baseline="0" dirty="0" smtClean="0"/>
              <a:t>This is where we would use </a:t>
            </a:r>
            <a:r>
              <a:rPr lang="en-US" baseline="0" dirty="0" err="1" smtClean="0"/>
              <a:t>oAuth</a:t>
            </a:r>
            <a:endParaRPr lang="en-US" baseline="0" dirty="0" smtClean="0"/>
          </a:p>
          <a:p>
            <a:pPr marL="445806" lvl="1" indent="-228600">
              <a:buAutoNum type="arabicPeriod"/>
            </a:pPr>
            <a:r>
              <a:rPr lang="en-US" baseline="0" dirty="0" smtClean="0"/>
              <a:t>Essentially you are proxy-</a:t>
            </a:r>
            <a:r>
              <a:rPr lang="en-US" baseline="0" dirty="0" err="1" smtClean="0"/>
              <a:t>ing</a:t>
            </a:r>
            <a:r>
              <a:rPr lang="en-US" baseline="0" dirty="0" smtClean="0"/>
              <a:t> the actual authentication</a:t>
            </a:r>
          </a:p>
          <a:p>
            <a:pPr marL="445806" lvl="1" indent="-228600">
              <a:buAutoNum type="arabicPeriod"/>
            </a:pPr>
            <a:r>
              <a:rPr lang="en-US" baseline="0" dirty="0" smtClean="0"/>
              <a:t>ASP.NET Web API has major update in </a:t>
            </a:r>
            <a:r>
              <a:rPr lang="en-US" baseline="0" dirty="0" err="1" smtClean="0"/>
              <a:t>oAuth</a:t>
            </a:r>
            <a:r>
              <a:rPr lang="en-US" baseline="0" dirty="0" smtClean="0"/>
              <a:t> based authentication</a:t>
            </a:r>
          </a:p>
          <a:p>
            <a:pPr marL="228600" lvl="0" indent="-228600">
              <a:buAutoNum type="arabicPeriod"/>
            </a:pPr>
            <a:r>
              <a:rPr lang="en-US" baseline="0" dirty="0" smtClean="0"/>
              <a:t>Finally the Direct User Authentication </a:t>
            </a:r>
          </a:p>
          <a:p>
            <a:pPr marL="445806" lvl="1" indent="-228600">
              <a:buAutoNum type="arabicPeriod"/>
            </a:pPr>
            <a:r>
              <a:rPr lang="en-US" baseline="0" dirty="0" smtClean="0"/>
              <a:t>Use Http based authentications like Basic / Digest / X509 digital certificate – that doesn’t change since</a:t>
            </a:r>
          </a:p>
          <a:p>
            <a:pPr marL="445806" lvl="1" indent="-228600">
              <a:buAutoNum type="arabicPeriod"/>
            </a:pPr>
            <a:r>
              <a:rPr lang="en-US" baseline="0" dirty="0" smtClean="0"/>
              <a:t>If you are using </a:t>
            </a:r>
            <a:r>
              <a:rPr lang="en-US" baseline="0" dirty="0" err="1" smtClean="0"/>
              <a:t>ASP.Net</a:t>
            </a:r>
            <a:r>
              <a:rPr lang="en-US" baseline="0" dirty="0" smtClean="0"/>
              <a:t> based web application with Forms authentication, then you will use the same cookie based approach API authentication</a:t>
            </a:r>
          </a:p>
          <a:p>
            <a:pPr marL="445806" lvl="1" indent="-228600">
              <a:buAutoNum type="arabicPeriod"/>
            </a:pPr>
            <a:r>
              <a:rPr lang="en-US" baseline="0" dirty="0" smtClean="0"/>
              <a:t>Generally, this category is your private APIs or building API for your own site</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67D4705-107E-48A2-956D-F1FE70FB91EC}"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25929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777821-CAFD-4765-9164-4BE2A3196D7C}"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50086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SPA</a:t>
            </a:r>
            <a:r>
              <a:rPr lang="en-US" baseline="0" dirty="0" smtClean="0"/>
              <a:t> – includes </a:t>
            </a:r>
            <a:r>
              <a:rPr lang="en-US" baseline="0" dirty="0" err="1" smtClean="0"/>
              <a:t>OAuth</a:t>
            </a:r>
            <a:r>
              <a:rPr lang="en-US" baseline="0" dirty="0" smtClean="0"/>
              <a:t> with Google / Facebook / Microsoft ..</a:t>
            </a:r>
            <a:r>
              <a:rPr lang="en-US" baseline="0" dirty="0" err="1" smtClean="0"/>
              <a:t>etc</a:t>
            </a:r>
            <a:endParaRPr lang="en-US" baseline="0" dirty="0" smtClean="0"/>
          </a:p>
          <a:p>
            <a:pPr marL="228600" indent="-228600">
              <a:buAutoNum type="arabicPeriod"/>
            </a:pPr>
            <a:r>
              <a:rPr lang="en-US" baseline="0" dirty="0" smtClean="0"/>
              <a:t>We just need to enable it in </a:t>
            </a:r>
            <a:r>
              <a:rPr lang="en-US" baseline="0" dirty="0" err="1" smtClean="0"/>
              <a:t>App_Start</a:t>
            </a:r>
            <a:r>
              <a:rPr lang="en-US" baseline="0" dirty="0" smtClean="0"/>
              <a:t>\</a:t>
            </a:r>
            <a:r>
              <a:rPr lang="en-US" baseline="0" dirty="0" err="1" smtClean="0"/>
              <a:t>Startup.Auth.cs</a:t>
            </a:r>
            <a:endParaRPr lang="en-US" baseline="0" dirty="0" smtClean="0"/>
          </a:p>
          <a:p>
            <a:pPr marL="228600" indent="-228600">
              <a:buAutoNum type="arabicPeriod"/>
            </a:pPr>
            <a:r>
              <a:rPr lang="en-US" baseline="0" dirty="0" smtClean="0"/>
              <a:t>SPA is a API project with client</a:t>
            </a:r>
          </a:p>
          <a:p>
            <a:pPr marL="228600" indent="-228600">
              <a:buAutoNum type="arabicPeriod"/>
            </a:pPr>
            <a:endParaRPr lang="en-US" baseline="0" dirty="0" smtClean="0"/>
          </a:p>
          <a:p>
            <a:pPr marL="0" indent="0">
              <a:buNone/>
            </a:pPr>
            <a:r>
              <a:rPr lang="en-US" baseline="0" dirty="0" smtClean="0"/>
              <a:t>Web API project </a:t>
            </a:r>
          </a:p>
          <a:p>
            <a:pPr marL="228600" indent="-228600">
              <a:buAutoNum type="arabicPeriod"/>
            </a:pPr>
            <a:r>
              <a:rPr lang="en-US" baseline="0" dirty="0" smtClean="0"/>
              <a:t>Includes all login APIs</a:t>
            </a:r>
          </a:p>
          <a:p>
            <a:pPr marL="228600" indent="-228600">
              <a:buAutoNum type="arabicPeriod"/>
            </a:pPr>
            <a:r>
              <a:rPr lang="en-US" baseline="0" dirty="0" smtClean="0"/>
              <a:t>External Login APIs</a:t>
            </a:r>
          </a:p>
          <a:p>
            <a:pPr marL="0" indent="0">
              <a:buNone/>
            </a:pPr>
            <a:endParaRPr lang="en-US" baseline="0" dirty="0" smtClean="0"/>
          </a:p>
          <a:p>
            <a:pPr marL="0" indent="0">
              <a:buNone/>
            </a:pP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FBAF2AA-B494-4271-88A1-8536FD0CA99B}"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8304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years Browsers blocked cross origin calls,</a:t>
            </a:r>
            <a:r>
              <a:rPr lang="en-US" baseline="0" dirty="0" smtClean="0"/>
              <a:t> for example: when a </a:t>
            </a:r>
            <a:r>
              <a:rPr lang="en-US" baseline="0" dirty="0" err="1" smtClean="0"/>
              <a:t>javascript</a:t>
            </a:r>
            <a:r>
              <a:rPr lang="en-US" baseline="0" dirty="0" smtClean="0"/>
              <a:t>  in www.mydomain.com calls an API in www.otherdomain.com, Browser generally blocks this cross domain calls as security risk </a:t>
            </a:r>
          </a:p>
          <a:p>
            <a:pPr marL="171450" indent="-171450">
              <a:buFont typeface="Arial" panose="020B0604020202020204" pitchFamily="34" charset="0"/>
              <a:buChar char="•"/>
            </a:pPr>
            <a:r>
              <a:rPr lang="en-US" baseline="0" dirty="0" smtClean="0"/>
              <a:t>But this is a very useful feature specially with the rapid proliferation of data services, mostly data will be available in a different domain. People used some clunky method JSONP to avoid this browser blocking.</a:t>
            </a:r>
          </a:p>
          <a:p>
            <a:pPr marL="171450" indent="-171450">
              <a:buFont typeface="Arial" panose="020B0604020202020204" pitchFamily="34" charset="0"/>
              <a:buChar char="•"/>
            </a:pPr>
            <a:r>
              <a:rPr lang="en-US" baseline="0" dirty="0" smtClean="0"/>
              <a:t>With this new CORS support, modern browsers will allow it if the server allows by informing the client that the call is legal and allowed</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F6FA8DE-F103-4719-8AFD-3CC0745A85D5}"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1058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7350D2A-FAE5-4BA8-B917-38C1A0452981}"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58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Unless it is simple unauthenticated GET Requests, browsers make pre-flight request to check with the server regarding</a:t>
            </a:r>
            <a:r>
              <a:rPr lang="en-US" baseline="0" dirty="0" smtClean="0"/>
              <a:t> –</a:t>
            </a:r>
          </a:p>
          <a:p>
            <a:pPr marL="171450" indent="-171450">
              <a:buFont typeface="Arial" panose="020B0604020202020204" pitchFamily="34" charset="0"/>
              <a:buChar char="•"/>
            </a:pPr>
            <a:r>
              <a:rPr lang="en-US" baseline="0" dirty="0" smtClean="0"/>
              <a:t>Allowed Methods (GET / PUT / POST / PUT or others)</a:t>
            </a:r>
          </a:p>
          <a:p>
            <a:pPr marL="171450" indent="-171450">
              <a:buFont typeface="Arial" panose="020B0604020202020204" pitchFamily="34" charset="0"/>
              <a:buChar char="•"/>
            </a:pPr>
            <a:r>
              <a:rPr lang="en-US" baseline="0" dirty="0" smtClean="0"/>
              <a:t>Allowed Http Headers (Credential allowed or not)</a:t>
            </a:r>
          </a:p>
          <a:p>
            <a:endParaRPr lang="en-US" baseline="0" dirty="0" smtClean="0"/>
          </a:p>
          <a:p>
            <a:endParaRPr lang="en-US" baseline="0" dirty="0" smtClean="0"/>
          </a:p>
          <a:p>
            <a:r>
              <a:rPr lang="en-US" baseline="0" dirty="0" smtClean="0"/>
              <a:t>Reference - https://developer.mozilla.org/en-US/docs/HTTP/Access_control_CORS</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2C131A-2D9B-43FD-A3CB-6DE8EC6F9261}"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70602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Normal case – </a:t>
            </a:r>
          </a:p>
          <a:p>
            <a:pPr marL="228600" indent="-228600">
              <a:buAutoNum type="arabicPeriod"/>
            </a:pPr>
            <a:r>
              <a:rPr lang="en-US" dirty="0" smtClean="0"/>
              <a:t>API returns the data but browser blocks due to security reason</a:t>
            </a:r>
          </a:p>
          <a:p>
            <a:pPr marL="228600" indent="-228600">
              <a:buAutoNum type="arabicPeriod"/>
            </a:pPr>
            <a:endParaRPr lang="en-US" dirty="0" smtClean="0"/>
          </a:p>
          <a:p>
            <a:pPr marL="0" indent="0">
              <a:buNone/>
            </a:pPr>
            <a:r>
              <a:rPr lang="en-US" dirty="0" smtClean="0"/>
              <a:t>Client – http://localhost/CORSTest/default.html</a:t>
            </a:r>
            <a:r>
              <a:rPr lang="en-US" baseline="0" dirty="0" smtClean="0"/>
              <a:t> </a:t>
            </a:r>
          </a:p>
          <a:p>
            <a:pPr marL="0" indent="0">
              <a:buNone/>
            </a:pPr>
            <a:r>
              <a:rPr lang="en-US" baseline="0" dirty="0" smtClean="0"/>
              <a:t>API - http://localhost:57966/api/patients</a:t>
            </a:r>
          </a:p>
          <a:p>
            <a:pPr marL="0" indent="0">
              <a:buNone/>
            </a:pPr>
            <a:endParaRPr lang="en-US" baseline="0" dirty="0" smtClean="0"/>
          </a:p>
          <a:p>
            <a:pPr marL="0" indent="0">
              <a:buNone/>
            </a:pPr>
            <a:r>
              <a:rPr lang="en-US" baseline="0" dirty="0" smtClean="0"/>
              <a:t>Due to port number difference – this is a cross domain scenario.</a:t>
            </a:r>
          </a:p>
          <a:p>
            <a:pPr marL="0" indent="0">
              <a:buNone/>
            </a:pPr>
            <a:r>
              <a:rPr lang="en-US" baseline="0" dirty="0" smtClean="0"/>
              <a:t> </a:t>
            </a:r>
          </a:p>
          <a:p>
            <a:pPr marL="228600" indent="-228600">
              <a:buAutoNum type="arabicPeriod"/>
            </a:pPr>
            <a:r>
              <a:rPr lang="en-US" baseline="0" dirty="0" smtClean="0"/>
              <a:t>In chrome</a:t>
            </a:r>
          </a:p>
          <a:p>
            <a:pPr marL="228600" indent="-228600">
              <a:buAutoNum type="arabicPeriod"/>
            </a:pPr>
            <a:r>
              <a:rPr lang="en-US" baseline="0" dirty="0" smtClean="0"/>
              <a:t>Network error – F12 tool</a:t>
            </a:r>
          </a:p>
          <a:p>
            <a:pPr marL="228600" indent="-228600">
              <a:buAutoNum type="arabicPeriod"/>
            </a:pPr>
            <a:r>
              <a:rPr lang="en-US" baseline="0" dirty="0" smtClean="0"/>
              <a:t>Absence of </a:t>
            </a:r>
            <a:r>
              <a:rPr lang="en-US" dirty="0" smtClean="0"/>
              <a:t>Access-Control-Allow-Origin error in chrome (Need to click the Red error icon in the right bottom corner)</a:t>
            </a:r>
            <a:endParaRPr lang="en-US" baseline="0" dirty="0" smtClean="0"/>
          </a:p>
          <a:p>
            <a:pPr marL="0" marR="0" lvl="2" indent="0" algn="l" defTabSz="932503" rtl="0" eaLnBrk="1" fontAlgn="auto" latinLnBrk="0" hangingPunct="1">
              <a:lnSpc>
                <a:spcPct val="90000"/>
              </a:lnSpc>
              <a:spcBef>
                <a:spcPts val="0"/>
              </a:spcBef>
              <a:spcAft>
                <a:spcPts val="340"/>
              </a:spcAft>
              <a:buClrTx/>
              <a:buSzTx/>
              <a:buFontTx/>
              <a:buNone/>
              <a:tabLst/>
              <a:defRPr/>
            </a:pPr>
            <a:endParaRPr lang="en-US" dirty="0" smtClean="0"/>
          </a:p>
          <a:p>
            <a:pPr marL="228600" indent="-228600">
              <a:buAutoNum type="arabicPeriod"/>
            </a:pPr>
            <a:endParaRPr lang="en-US" baseline="0" dirty="0" smtClean="0"/>
          </a:p>
          <a:p>
            <a:pPr marL="0" indent="0">
              <a:buNone/>
            </a:pPr>
            <a:r>
              <a:rPr lang="en-US" baseline="0" dirty="0" smtClean="0"/>
              <a:t>Enable CORS in the </a:t>
            </a:r>
            <a:r>
              <a:rPr lang="en-US" baseline="0" dirty="0" err="1" smtClean="0"/>
              <a:t>PatientData</a:t>
            </a:r>
            <a:r>
              <a:rPr lang="en-US" baseline="0" dirty="0" smtClean="0"/>
              <a:t> API – </a:t>
            </a:r>
          </a:p>
          <a:p>
            <a:pPr marL="0" indent="0">
              <a:buNone/>
            </a:pPr>
            <a:r>
              <a:rPr lang="en-US" dirty="0" smtClean="0"/>
              <a:t>In </a:t>
            </a:r>
            <a:r>
              <a:rPr lang="en-US" dirty="0" err="1" smtClean="0"/>
              <a:t>App_Start</a:t>
            </a:r>
            <a:r>
              <a:rPr lang="en-US" dirty="0" smtClean="0"/>
              <a:t> in </a:t>
            </a:r>
            <a:r>
              <a:rPr lang="en-US" dirty="0" err="1" smtClean="0"/>
              <a:t>WebAPICOnfig.cs</a:t>
            </a:r>
            <a:endParaRPr lang="en-US" dirty="0" smtClean="0"/>
          </a:p>
          <a:p>
            <a:r>
              <a:rPr lang="en-US" sz="1000" dirty="0" err="1" smtClean="0">
                <a:solidFill>
                  <a:srgbClr val="008000"/>
                </a:solidFill>
                <a:highlight>
                  <a:srgbClr val="FFFFFF"/>
                </a:highlight>
                <a:latin typeface="Consolas"/>
              </a:rPr>
              <a:t>var</a:t>
            </a:r>
            <a:r>
              <a:rPr lang="en-US" sz="1000" dirty="0" smtClean="0">
                <a:solidFill>
                  <a:srgbClr val="008000"/>
                </a:solidFill>
                <a:highlight>
                  <a:srgbClr val="FFFFFF"/>
                </a:highlight>
                <a:latin typeface="Consolas"/>
              </a:rPr>
              <a:t> </a:t>
            </a:r>
            <a:r>
              <a:rPr lang="en-US" sz="1000" dirty="0" err="1" smtClean="0">
                <a:solidFill>
                  <a:srgbClr val="008000"/>
                </a:solidFill>
                <a:highlight>
                  <a:srgbClr val="FFFFFF"/>
                </a:highlight>
                <a:latin typeface="Consolas"/>
              </a:rPr>
              <a:t>cors</a:t>
            </a:r>
            <a:r>
              <a:rPr lang="en-US" sz="1000" dirty="0" smtClean="0">
                <a:solidFill>
                  <a:srgbClr val="008000"/>
                </a:solidFill>
                <a:highlight>
                  <a:srgbClr val="FFFFFF"/>
                </a:highlight>
                <a:latin typeface="Consolas"/>
              </a:rPr>
              <a:t> = new </a:t>
            </a:r>
            <a:r>
              <a:rPr lang="en-US" sz="1000" dirty="0" err="1" smtClean="0">
                <a:solidFill>
                  <a:srgbClr val="008000"/>
                </a:solidFill>
                <a:highlight>
                  <a:srgbClr val="FFFFFF"/>
                </a:highlight>
                <a:latin typeface="Consolas"/>
              </a:rPr>
              <a:t>EnableCorsAttribute</a:t>
            </a:r>
            <a:r>
              <a:rPr lang="en-US" sz="1000" dirty="0" smtClean="0">
                <a:solidFill>
                  <a:srgbClr val="008000"/>
                </a:solidFill>
                <a:highlight>
                  <a:srgbClr val="FFFFFF"/>
                </a:highlight>
                <a:latin typeface="Consolas"/>
              </a:rPr>
              <a:t>("http://localhost","*","GET");</a:t>
            </a:r>
            <a:endParaRPr lang="en-US" sz="1000" dirty="0" smtClean="0">
              <a:solidFill>
                <a:srgbClr val="000000"/>
              </a:solidFill>
              <a:highlight>
                <a:srgbClr val="FFFFFF"/>
              </a:highlight>
              <a:latin typeface="Consolas"/>
            </a:endParaRPr>
          </a:p>
          <a:p>
            <a:r>
              <a:rPr lang="en-US" sz="1000" dirty="0" err="1" smtClean="0">
                <a:solidFill>
                  <a:srgbClr val="008000"/>
                </a:solidFill>
                <a:highlight>
                  <a:srgbClr val="FFFFFF"/>
                </a:highlight>
                <a:latin typeface="Consolas"/>
              </a:rPr>
              <a:t>config.EnableCors</a:t>
            </a:r>
            <a:r>
              <a:rPr lang="en-US" sz="1000" dirty="0" smtClean="0">
                <a:solidFill>
                  <a:srgbClr val="008000"/>
                </a:solidFill>
                <a:highlight>
                  <a:srgbClr val="FFFFFF"/>
                </a:highlight>
                <a:latin typeface="Consolas"/>
              </a:rPr>
              <a:t>(</a:t>
            </a:r>
            <a:r>
              <a:rPr lang="en-US" sz="1000" dirty="0" err="1" smtClean="0">
                <a:solidFill>
                  <a:srgbClr val="008000"/>
                </a:solidFill>
                <a:highlight>
                  <a:srgbClr val="FFFFFF"/>
                </a:highlight>
                <a:latin typeface="Consolas"/>
              </a:rPr>
              <a:t>cors</a:t>
            </a:r>
            <a:r>
              <a:rPr lang="en-US" sz="1000" dirty="0" smtClean="0">
                <a:solidFill>
                  <a:srgbClr val="008000"/>
                </a:solidFill>
                <a:highlight>
                  <a:srgbClr val="FFFFFF"/>
                </a:highlight>
                <a:latin typeface="Consolas"/>
              </a:rPr>
              <a:t>);</a:t>
            </a:r>
            <a:endParaRPr lang="en-US" dirty="0" smtClean="0"/>
          </a:p>
          <a:p>
            <a:pPr marL="0" indent="0">
              <a:buNone/>
            </a:pPr>
            <a:r>
              <a:rPr lang="en-US" dirty="0" smtClean="0"/>
              <a:t>Also Add attribute in Controller.</a:t>
            </a:r>
          </a:p>
          <a:p>
            <a:pPr marL="0" indent="0">
              <a:buNone/>
            </a:pPr>
            <a:endParaRPr lang="en-US" dirty="0" smtClean="0"/>
          </a:p>
          <a:p>
            <a:pPr marL="0" indent="0">
              <a:buNone/>
            </a:pPr>
            <a:r>
              <a:rPr lang="en-US" dirty="0" smtClean="0"/>
              <a:t>Run the same client</a:t>
            </a:r>
            <a:r>
              <a:rPr lang="en-US" baseline="0" dirty="0" smtClean="0"/>
              <a:t> – response comes </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FBAF2AA-B494-4271-88A1-8536FD0CA99B}"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8304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The ASP.NET Framework has been around for over ten years. ASP.NET and IIS together has provided very rich collection</a:t>
            </a:r>
            <a:r>
              <a:rPr lang="en-US" baseline="0" dirty="0" smtClean="0"/>
              <a:t> of features – caching, authentication, encryption, compression even for diagnostics and logging there multiple implementations. But not everyone needs these all features. </a:t>
            </a:r>
          </a:p>
          <a:p>
            <a:endParaRPr lang="en-US" dirty="0" smtClean="0"/>
          </a:p>
          <a:p>
            <a:r>
              <a:rPr lang="en-US" dirty="0" smtClean="0"/>
              <a:t>Let us take an example of a very simple Web API – one URI (no routing) and</a:t>
            </a:r>
            <a:r>
              <a:rPr lang="en-US" baseline="0" dirty="0" smtClean="0"/>
              <a:t> message processing. What we need here – </a:t>
            </a:r>
            <a:r>
              <a:rPr lang="en-US" baseline="0" dirty="0" err="1" smtClean="0"/>
              <a:t>HttpListener</a:t>
            </a:r>
            <a:r>
              <a:rPr lang="en-US" baseline="0" dirty="0" smtClean="0"/>
              <a:t> and Message Handler.</a:t>
            </a:r>
          </a:p>
          <a:p>
            <a:r>
              <a:rPr lang="en-US" baseline="0" dirty="0" smtClean="0"/>
              <a:t>Host the application in a console application not in any web server.  </a:t>
            </a:r>
          </a:p>
          <a:p>
            <a:endParaRPr lang="en-US" baseline="0" dirty="0" smtClean="0"/>
          </a:p>
          <a:p>
            <a:r>
              <a:rPr lang="en-US" baseline="0" dirty="0" smtClean="0"/>
              <a:t>It freaks people out if we misunderstand this as a replacement of ASP.NET. It doesn’t replace ASP.NET.</a:t>
            </a:r>
          </a:p>
          <a:p>
            <a:endParaRPr lang="en-US" baseline="0" dirty="0" smtClean="0"/>
          </a:p>
          <a:p>
            <a:r>
              <a:rPr lang="en-US" baseline="0" dirty="0" smtClean="0"/>
              <a:t>It started with ASP.NET Web API – self hosting.</a:t>
            </a:r>
            <a:endParaRPr lang="en-US" dirty="0" smtClean="0"/>
          </a:p>
          <a:p>
            <a:endParaRPr lang="en-US" dirty="0" smtClean="0"/>
          </a:p>
          <a:p>
            <a:r>
              <a:rPr lang="en-US" baseline="0" dirty="0" smtClean="0"/>
              <a:t>With 2 major drivers –</a:t>
            </a:r>
          </a:p>
          <a:p>
            <a:pPr marL="228600" indent="-228600">
              <a:buAutoNum type="arabicParenR"/>
            </a:pPr>
            <a:r>
              <a:rPr lang="en-US" dirty="0" smtClean="0"/>
              <a:t>As the HTML 5 is maturing, the processing power is getting shifted from server to client. That allows</a:t>
            </a:r>
            <a:r>
              <a:rPr lang="en-US" baseline="0" dirty="0" smtClean="0"/>
              <a:t> us to think of a lighter weight web server </a:t>
            </a:r>
          </a:p>
          <a:p>
            <a:pPr marL="228600" indent="-228600">
              <a:buAutoNum type="arabicParenR"/>
            </a:pPr>
            <a:r>
              <a:rPr lang="en-US" baseline="0" dirty="0" smtClean="0"/>
              <a:t>With people shifting more towards cloud – every byte and CPU cycle cost lot of money. Unused software, CPU cycles, memory are just waste of money. Efficiency will save money.</a:t>
            </a:r>
          </a:p>
          <a:p>
            <a:pPr marL="228600" indent="-228600">
              <a:buAutoNum type="arabicParenR"/>
            </a:pPr>
            <a:r>
              <a:rPr lang="en-US" baseline="0" dirty="0" smtClean="0"/>
              <a:t>Earlier ASP.NET was shipped along with </a:t>
            </a:r>
            <a:r>
              <a:rPr lang="en-US" baseline="0" dirty="0" err="1" smtClean="0"/>
              <a:t>Dot.Net</a:t>
            </a:r>
            <a:r>
              <a:rPr lang="en-US" baseline="0" dirty="0" smtClean="0"/>
              <a:t> once in a year or 2 years. But web world moves much faster – needed much quicker turn around / agility. Key assembly </a:t>
            </a:r>
            <a:r>
              <a:rPr lang="en-US" baseline="0" dirty="0" err="1" smtClean="0"/>
              <a:t>System.Web</a:t>
            </a:r>
            <a:r>
              <a:rPr lang="en-US" baseline="0" dirty="0" smtClean="0"/>
              <a:t> is very bulky. These days – </a:t>
            </a:r>
            <a:r>
              <a:rPr lang="en-US" baseline="0" dirty="0" err="1" smtClean="0"/>
              <a:t>NuGet</a:t>
            </a:r>
            <a:r>
              <a:rPr lang="en-US" baseline="0" dirty="0" smtClean="0"/>
              <a:t> packages coming up frequently.</a:t>
            </a:r>
          </a:p>
          <a:p>
            <a:pPr marL="228600" indent="-228600">
              <a:buAutoNum type="arabicParenR"/>
            </a:pPr>
            <a:r>
              <a:rPr lang="en-US" baseline="0" dirty="0" smtClean="0"/>
              <a:t>With ASP.NTE web API is changing the world even further. Specially with REST, we really do not need lot of IIS modules.</a:t>
            </a:r>
          </a:p>
          <a:p>
            <a:pPr marL="0" indent="0">
              <a:buNone/>
            </a:pPr>
            <a:endParaRPr lang="en-US" baseline="0" dirty="0" smtClean="0"/>
          </a:p>
          <a:p>
            <a:pPr marL="0" indent="0">
              <a:buNone/>
            </a:pPr>
            <a:r>
              <a:rPr lang="en-US" baseline="0" dirty="0" smtClean="0"/>
              <a:t>We need a </a:t>
            </a:r>
            <a:r>
              <a:rPr lang="en-US" dirty="0" smtClean="0"/>
              <a:t>fast,</a:t>
            </a:r>
            <a:r>
              <a:rPr lang="en-US" baseline="0" dirty="0" smtClean="0"/>
              <a:t> extensible, easier to scale, lean host of web applications. Like LinkedIn used Node.js and HTML5 to build a better faster app. Node.js is not a web server, but a it is very easy to add a package to make it like a web application. Nothing extra is needed. Fast and lean. That’s where OWIN comes into picture.</a:t>
            </a:r>
          </a:p>
          <a:p>
            <a:pPr marL="0" indent="0">
              <a:buNone/>
            </a:pPr>
            <a:endParaRPr lang="en-US" baseline="0" dirty="0" smtClean="0"/>
          </a:p>
          <a:p>
            <a:pPr marL="0" indent="0">
              <a:buNone/>
            </a:pPr>
            <a:r>
              <a:rPr lang="en-US" baseline="0" dirty="0" smtClean="0"/>
              <a:t>OWIN (Open web Interface for </a:t>
            </a:r>
            <a:r>
              <a:rPr lang="en-US" baseline="0" dirty="0" err="1" smtClean="0"/>
              <a:t>Dot.Net</a:t>
            </a:r>
            <a:r>
              <a:rPr lang="en-US" baseline="0" dirty="0" smtClean="0"/>
              <a:t>)</a:t>
            </a:r>
          </a:p>
          <a:p>
            <a:pPr marL="228600" indent="-228600">
              <a:buAutoNum type="arabicParenR"/>
            </a:pPr>
            <a:r>
              <a:rPr lang="en-US" baseline="0" dirty="0" smtClean="0"/>
              <a:t>started by a group of developers</a:t>
            </a:r>
          </a:p>
          <a:p>
            <a:pPr marL="228600" indent="-228600">
              <a:buAutoNum type="arabicParenR"/>
            </a:pPr>
            <a:r>
              <a:rPr lang="en-US" baseline="0" dirty="0" smtClean="0"/>
              <a:t>Is a set of specifications developed on the principle to keep Web Framework and Web Server to remain decoupled </a:t>
            </a:r>
          </a:p>
          <a:p>
            <a:pPr marL="228600" indent="-228600">
              <a:buAutoNum type="arabicParenR"/>
            </a:pPr>
            <a:r>
              <a:rPr lang="en-US" baseline="0" dirty="0" smtClean="0"/>
              <a:t>www.owin.org for more information</a:t>
            </a:r>
          </a:p>
          <a:p>
            <a:pPr marL="0" indent="0">
              <a:buNone/>
            </a:pPr>
            <a:endParaRPr lang="en-US" dirty="0" smtClean="0"/>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Katana is Microsoft’ implementations of – OWIN</a:t>
            </a:r>
            <a:r>
              <a:rPr lang="en-US" baseline="0" dirty="0" smtClean="0"/>
              <a:t> using Microsoft’s own components </a:t>
            </a:r>
            <a:endParaRPr lang="en-US" dirty="0" smtClean="0"/>
          </a:p>
          <a:p>
            <a:pPr marL="0" marR="0" indent="0" algn="l" defTabSz="932503" rtl="0" eaLnBrk="1" fontAlgn="auto" latinLnBrk="0" hangingPunct="1">
              <a:lnSpc>
                <a:spcPct val="90000"/>
              </a:lnSpc>
              <a:spcBef>
                <a:spcPts val="0"/>
              </a:spcBef>
              <a:spcAft>
                <a:spcPts val="340"/>
              </a:spcAft>
              <a:buClrTx/>
              <a:buSzTx/>
              <a:buFontTx/>
              <a:buNone/>
              <a:tabLst/>
              <a:defRPr/>
            </a:pPr>
            <a:endParaRPr lang="en-US" dirty="0" smtClean="0"/>
          </a:p>
          <a:p>
            <a:r>
              <a:rPr lang="en-US" dirty="0" smtClean="0"/>
              <a:t>In</a:t>
            </a:r>
            <a:r>
              <a:rPr lang="en-US" baseline="0" dirty="0" smtClean="0"/>
              <a:t> a MVC project, we </a:t>
            </a:r>
            <a:r>
              <a:rPr lang="en-US" dirty="0" smtClean="0"/>
              <a:t>include</a:t>
            </a:r>
            <a:r>
              <a:rPr lang="en-US" baseline="0" dirty="0" smtClean="0"/>
              <a:t> </a:t>
            </a:r>
            <a:r>
              <a:rPr lang="en-US" baseline="0" dirty="0" err="1" smtClean="0"/>
              <a:t>System.Web</a:t>
            </a:r>
            <a:r>
              <a:rPr lang="en-US" baseline="0" dirty="0" smtClean="0"/>
              <a:t> – which is the core of </a:t>
            </a:r>
            <a:r>
              <a:rPr lang="en-US" baseline="0" dirty="0" err="1" smtClean="0"/>
              <a:t>ASP.Net</a:t>
            </a:r>
            <a:r>
              <a:rPr lang="en-US" baseline="0" dirty="0" smtClean="0"/>
              <a:t> – includes caching, configuration through web sockets. </a:t>
            </a:r>
          </a:p>
          <a:p>
            <a:r>
              <a:rPr lang="en-US" baseline="0" dirty="0" smtClean="0"/>
              <a:t>Instead of a large assembly, Katana features are highly modular and componentized.</a:t>
            </a:r>
          </a:p>
          <a:p>
            <a:endParaRPr lang="en-US" baseline="0" dirty="0" smtClean="0"/>
          </a:p>
          <a:p>
            <a:r>
              <a:rPr lang="en-US" baseline="0" dirty="0" smtClean="0"/>
              <a:t>Katana is the approach for a web </a:t>
            </a:r>
            <a:r>
              <a:rPr lang="en-US" baseline="0" dirty="0" err="1" smtClean="0"/>
              <a:t>api</a:t>
            </a:r>
            <a:r>
              <a:rPr lang="en-US" baseline="0" dirty="0" smtClean="0"/>
              <a:t> or web application where we do not need exhaustive features of a web server. </a:t>
            </a:r>
          </a:p>
          <a:p>
            <a:r>
              <a:rPr lang="en-US" baseline="0" dirty="0" smtClean="0"/>
              <a:t>Web API can be hosted in any OWIN supported host.</a:t>
            </a:r>
            <a:endParaRPr lang="en-US" dirty="0" smtClean="0"/>
          </a:p>
          <a:p>
            <a:endParaRPr lang="en-US" dirty="0" smtClean="0"/>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See the difference in the browser -</a:t>
            </a:r>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OWIN based </a:t>
            </a:r>
            <a:r>
              <a:rPr lang="en-US" dirty="0" err="1" smtClean="0"/>
              <a:t>System.web</a:t>
            </a:r>
            <a:r>
              <a:rPr lang="en-US" dirty="0" smtClean="0"/>
              <a:t> - http://msdn.microsoft.com/en-us/library/system.web.aspx</a:t>
            </a:r>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	- It includes </a:t>
            </a:r>
            <a:r>
              <a:rPr lang="en-US" dirty="0" err="1" smtClean="0"/>
              <a:t>HttpContextExtensions</a:t>
            </a:r>
            <a:r>
              <a:rPr lang="en-US" dirty="0" smtClean="0"/>
              <a:t> and </a:t>
            </a:r>
            <a:r>
              <a:rPr lang="en-US" dirty="0" err="1" smtClean="0"/>
              <a:t>HttpContextBaseExtensions</a:t>
            </a:r>
            <a:r>
              <a:rPr lang="en-US" dirty="0" smtClean="0"/>
              <a:t> </a:t>
            </a:r>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Old </a:t>
            </a:r>
            <a:r>
              <a:rPr lang="en-US" dirty="0" err="1" smtClean="0"/>
              <a:t>System.Web</a:t>
            </a:r>
            <a:r>
              <a:rPr lang="en-US" baseline="0" dirty="0" smtClean="0"/>
              <a:t> - http://msdn.microsoft.com/en-us/library/System.Web(v=vs.100).aspx</a:t>
            </a:r>
          </a:p>
          <a:p>
            <a:pPr marL="0" marR="0" indent="0" algn="l" defTabSz="932503" rtl="0" eaLnBrk="1" fontAlgn="auto" latinLnBrk="0" hangingPunct="1">
              <a:lnSpc>
                <a:spcPct val="90000"/>
              </a:lnSpc>
              <a:spcBef>
                <a:spcPts val="0"/>
              </a:spcBef>
              <a:spcAft>
                <a:spcPts val="340"/>
              </a:spcAft>
              <a:buClrTx/>
              <a:buSzTx/>
              <a:buFontTx/>
              <a:buNone/>
              <a:tabLst/>
              <a:defRPr/>
            </a:pPr>
            <a:r>
              <a:rPr lang="en-US" baseline="0" dirty="0" smtClean="0"/>
              <a:t>	- Sitemap, caching, </a:t>
            </a:r>
            <a:r>
              <a:rPr lang="en-US" baseline="0" dirty="0" err="1" smtClean="0"/>
              <a:t>HttpContext</a:t>
            </a:r>
            <a:r>
              <a:rPr lang="en-US" baseline="0" dirty="0" smtClean="0"/>
              <a:t>, client certificates, cookie management ..everything included.</a:t>
            </a:r>
          </a:p>
          <a:p>
            <a:pPr marL="0" marR="0" indent="0" algn="l" defTabSz="932503"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503" rtl="0" eaLnBrk="1" fontAlgn="auto" latinLnBrk="0" hangingPunct="1">
              <a:lnSpc>
                <a:spcPct val="90000"/>
              </a:lnSpc>
              <a:spcBef>
                <a:spcPts val="0"/>
              </a:spcBef>
              <a:spcAft>
                <a:spcPts val="340"/>
              </a:spcAft>
              <a:buClrTx/>
              <a:buSzTx/>
              <a:buFontTx/>
              <a:buNone/>
              <a:tabLst/>
              <a:defRPr/>
            </a:pPr>
            <a:r>
              <a:rPr lang="en-US" baseline="0" dirty="0" smtClean="0"/>
              <a:t>We can host Web API on Mono too. If Web API supports OWIN, it can be hosted on any OWIN compatible host. ASP.NET is OWIN supported – and we can swap out the host with any other OWIN compatible host.</a:t>
            </a:r>
            <a:endParaRPr lang="en-US" dirty="0" smtClean="0"/>
          </a:p>
          <a:p>
            <a:endParaRPr lang="en-US"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6097D0A-23BC-47BD-B4EA-ADE3B7B10127}"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37769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Instead of IIS,</a:t>
            </a:r>
            <a:r>
              <a:rPr lang="en-US" baseline="0" dirty="0" smtClean="0"/>
              <a:t> any windows service or a console application is the HOST. Host is the actual process owner.</a:t>
            </a:r>
          </a:p>
          <a:p>
            <a:pPr marL="228600" indent="-228600">
              <a:buAutoNum type="arabicPeriod"/>
            </a:pPr>
            <a:r>
              <a:rPr lang="en-US" baseline="0" dirty="0" smtClean="0"/>
              <a:t>Host starts the server – server interacts with the Operating system – Http listeners </a:t>
            </a:r>
          </a:p>
          <a:p>
            <a:pPr marL="228600" indent="-228600">
              <a:buAutoNum type="arabicPeriod"/>
            </a:pPr>
            <a:r>
              <a:rPr lang="en-US" baseline="0" dirty="0" smtClean="0"/>
              <a:t>Server initiates a pipeline of middleware – </a:t>
            </a:r>
            <a:r>
              <a:rPr lang="en-US" baseline="0" dirty="0" err="1" smtClean="0"/>
              <a:t>Auth</a:t>
            </a:r>
            <a:r>
              <a:rPr lang="en-US" baseline="0" dirty="0" smtClean="0"/>
              <a:t> </a:t>
            </a:r>
            <a:r>
              <a:rPr lang="en-US" baseline="0" dirty="0" err="1" smtClean="0"/>
              <a:t>etc</a:t>
            </a:r>
            <a:endParaRPr lang="en-US" baseline="0" dirty="0" smtClean="0"/>
          </a:p>
          <a:p>
            <a:pPr marL="228600" indent="-228600">
              <a:buAutoNum type="arabicPeriod"/>
            </a:pPr>
            <a:endParaRPr lang="en-US" baseline="0" dirty="0" smtClean="0"/>
          </a:p>
          <a:p>
            <a:pPr marL="0" indent="0">
              <a:buNone/>
            </a:pPr>
            <a:r>
              <a:rPr lang="en-US" baseline="0" dirty="0" smtClean="0"/>
              <a:t>App Starts &gt; Server Starts &gt; Pipeline starts </a:t>
            </a:r>
          </a:p>
          <a:p>
            <a:pPr marL="0" indent="0">
              <a:buNone/>
            </a:pPr>
            <a:r>
              <a:rPr lang="en-US" baseline="0" dirty="0" smtClean="0"/>
              <a:t>Each Http Request goes through the pipeline</a:t>
            </a:r>
          </a:p>
          <a:p>
            <a:pPr marL="228600" indent="-228600">
              <a:buAutoNum type="arabicPeriod"/>
            </a:pPr>
            <a:endParaRPr lang="en-US" baseline="0" dirty="0" smtClean="0"/>
          </a:p>
          <a:p>
            <a:pPr marL="0" indent="0">
              <a:buNone/>
            </a:pPr>
            <a:r>
              <a:rPr lang="en-US" baseline="0" dirty="0" smtClean="0"/>
              <a:t>3 major Goals of this architecture / Katana project –</a:t>
            </a:r>
          </a:p>
          <a:p>
            <a:pPr marL="228600" indent="-228600">
              <a:buAutoNum type="arabicPeriod"/>
            </a:pPr>
            <a:r>
              <a:rPr lang="en-US" baseline="0" dirty="0" smtClean="0"/>
              <a:t>Compose -ability</a:t>
            </a:r>
          </a:p>
          <a:p>
            <a:pPr marL="228600" indent="-228600">
              <a:buAutoNum type="arabicPeriod"/>
            </a:pPr>
            <a:r>
              <a:rPr lang="en-US" baseline="0" dirty="0" smtClean="0"/>
              <a:t>Portability</a:t>
            </a:r>
          </a:p>
          <a:p>
            <a:pPr marL="228600" indent="-228600">
              <a:buAutoNum type="arabicPeriod"/>
            </a:pPr>
            <a:r>
              <a:rPr lang="en-US" baseline="0" dirty="0" smtClean="0"/>
              <a:t>Performance and Scalability</a:t>
            </a:r>
          </a:p>
          <a:p>
            <a:pPr marL="228600" indent="-228600">
              <a:buAutoNum type="arabicPeriod"/>
            </a:pPr>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0F7B006-6E62-4BFD-8F7B-167D8355EE07}"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72375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r>
              <a:rPr lang="en-US" dirty="0" smtClean="0">
                <a:effectLst/>
              </a:rPr>
              <a:t>MSDN Journal – October 2013 - http://msdn.microsoft.com/en-us/magazine/dn451439.aspx</a:t>
            </a:r>
          </a:p>
          <a:p>
            <a:pPr rtl="0" fontAlgn="t"/>
            <a:endParaRPr lang="en-US" dirty="0" smtClean="0">
              <a:effectLst/>
            </a:endParaRPr>
          </a:p>
          <a:p>
            <a:pPr rtl="0" fontAlgn="t"/>
            <a:r>
              <a:rPr lang="en-US" dirty="0" smtClean="0">
                <a:effectLst/>
              </a:rPr>
              <a:t>Every component in an OWIN-based application supplies an application delegate to a server. The components are then chained together into a pipeline into which an OWIN-based server pushes requests. In order to use resources efficiently, all components in the pipeline should be asynchronous, and this is reflected in the application delegate returning a Task object.</a:t>
            </a:r>
          </a:p>
          <a:p>
            <a:pPr rtl="0" fontAlgn="t"/>
            <a:r>
              <a:rPr lang="en-US" dirty="0" smtClean="0">
                <a:effectLst/>
              </a:rPr>
              <a:t>All states, including application state, request state, server state and so forth, are held in the </a:t>
            </a:r>
            <a:r>
              <a:rPr lang="en-US" dirty="0" err="1" smtClean="0">
                <a:effectLst/>
              </a:rPr>
              <a:t>IDictionary</a:t>
            </a:r>
            <a:r>
              <a:rPr lang="en-US" dirty="0" smtClean="0">
                <a:effectLst/>
              </a:rPr>
              <a:t>&lt;string, object&gt; object specified on the application delegate. This data structure, known as the environment dictionary, is passed from component to component as a request progresses through the pipeline. While any key/value data may be inserted into the environment dictionary, the OWIN specification defines keys for some core elements of HTTP, as shown in </a:t>
            </a:r>
            <a:r>
              <a:rPr lang="en-US" b="1" dirty="0" smtClean="0">
                <a:effectLst/>
              </a:rPr>
              <a:t>Figure 1</a:t>
            </a:r>
            <a:r>
              <a:rPr lang="en-US" dirty="0" smtClean="0">
                <a:effectLst/>
              </a:rPr>
              <a:t>.</a:t>
            </a:r>
          </a:p>
          <a:p>
            <a:pPr marL="0" marR="0" indent="0" algn="l" defTabSz="932503" rtl="0" eaLnBrk="1" fontAlgn="auto" latinLnBrk="0" hangingPunct="1">
              <a:lnSpc>
                <a:spcPct val="90000"/>
              </a:lnSpc>
              <a:spcBef>
                <a:spcPts val="0"/>
              </a:spcBef>
              <a:spcAft>
                <a:spcPts val="340"/>
              </a:spcAft>
              <a:buClrTx/>
              <a:buSzTx/>
              <a:buFontTx/>
              <a:buNone/>
              <a:tabLst/>
              <a:defRPr/>
            </a:pPr>
            <a:endParaRPr lang="en-US" dirty="0" smtClean="0"/>
          </a:p>
          <a:p>
            <a:pPr marL="0" marR="0" indent="0" algn="l" defTabSz="932503" rtl="0" eaLnBrk="1" fontAlgn="auto" latinLnBrk="0" hangingPunct="1">
              <a:lnSpc>
                <a:spcPct val="90000"/>
              </a:lnSpc>
              <a:spcBef>
                <a:spcPts val="0"/>
              </a:spcBef>
              <a:spcAft>
                <a:spcPts val="340"/>
              </a:spcAft>
              <a:buClrTx/>
              <a:buSzTx/>
              <a:buFontTx/>
              <a:buNone/>
              <a:tabLst/>
              <a:defRPr/>
            </a:pPr>
            <a:endParaRPr lang="en-US" dirty="0" smtClean="0"/>
          </a:p>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OWIN has a concept of middleware</a:t>
            </a:r>
            <a:r>
              <a:rPr lang="en-US" baseline="0" dirty="0" smtClean="0"/>
              <a:t> – that gets plugged into a pipeline – where there could be a component inserted between two different other components, each component</a:t>
            </a:r>
            <a:endParaRPr lang="en-US" dirty="0" smtClean="0"/>
          </a:p>
          <a:p>
            <a:pPr rtl="0" fontAlgn="t"/>
            <a:r>
              <a:rPr lang="en-US" dirty="0" smtClean="0">
                <a:effectLst/>
              </a:rPr>
              <a:t>The stack consists of the following layers:</a:t>
            </a:r>
          </a:p>
          <a:p>
            <a:pPr rtl="0" fontAlgn="t"/>
            <a:endParaRPr lang="en-US" dirty="0" smtClean="0">
              <a:effectLst/>
            </a:endParaRPr>
          </a:p>
          <a:p>
            <a:pPr marL="171450" indent="-171450" rtl="0" fontAlgn="t">
              <a:buFont typeface="Arial" panose="020B0604020202020204" pitchFamily="34" charset="0"/>
              <a:buChar char="•"/>
            </a:pPr>
            <a:r>
              <a:rPr lang="en-US" dirty="0" smtClean="0">
                <a:effectLst/>
              </a:rPr>
              <a:t>Host: The process that runs the application and can be anything from IIS or a standalone executable, to your own custom program. The host is responsible for startup, loading of other OWIN components and shutting down gracefully.</a:t>
            </a:r>
          </a:p>
          <a:p>
            <a:pPr marL="171450" indent="-171450" rtl="0" fontAlgn="t">
              <a:buFont typeface="Arial" panose="020B0604020202020204" pitchFamily="34" charset="0"/>
              <a:buChar char="•"/>
            </a:pPr>
            <a:endParaRPr lang="en-US" dirty="0" smtClean="0">
              <a:effectLst/>
            </a:endParaRPr>
          </a:p>
          <a:p>
            <a:pPr marL="171450" indent="-171450" rtl="0" fontAlgn="t">
              <a:buFont typeface="Arial" panose="020B0604020202020204" pitchFamily="34" charset="0"/>
              <a:buChar char="•"/>
            </a:pPr>
            <a:r>
              <a:rPr lang="en-US" dirty="0" smtClean="0">
                <a:effectLst/>
              </a:rPr>
              <a:t>Server: Responsible for binding to a TCP port, constructing the environment dictionary and processing requests through an OWIN pipeline.</a:t>
            </a:r>
          </a:p>
          <a:p>
            <a:pPr marL="171450" indent="-171450" rtl="0" fontAlgn="t">
              <a:buFont typeface="Arial" panose="020B0604020202020204" pitchFamily="34" charset="0"/>
              <a:buChar char="•"/>
            </a:pPr>
            <a:endParaRPr lang="en-US" dirty="0" smtClean="0">
              <a:effectLst/>
            </a:endParaRPr>
          </a:p>
          <a:p>
            <a:pPr marL="171450" indent="-171450" rtl="0" fontAlgn="t">
              <a:buFont typeface="Arial" panose="020B0604020202020204" pitchFamily="34" charset="0"/>
              <a:buChar char="•"/>
            </a:pPr>
            <a:r>
              <a:rPr lang="en-US" dirty="0" smtClean="0">
                <a:effectLst/>
              </a:rPr>
              <a:t>Middleware: The name given to all of the components that handle requests in an OWIN pipeline. It can range from a simple compression component to a complete framework such as ASP.NET Web API, though from the server’s perspective, it’s simply a component that exposes the application delegate.</a:t>
            </a:r>
          </a:p>
          <a:p>
            <a:pPr marL="171450" indent="-171450" rtl="0" fontAlgn="t">
              <a:buFont typeface="Arial" panose="020B0604020202020204" pitchFamily="34" charset="0"/>
              <a:buChar char="•"/>
            </a:pPr>
            <a:endParaRPr lang="en-US" dirty="0" smtClean="0">
              <a:effectLst/>
            </a:endParaRPr>
          </a:p>
          <a:p>
            <a:pPr marL="171450" indent="-171450" rtl="0" fontAlgn="t">
              <a:buFont typeface="Arial" panose="020B0604020202020204" pitchFamily="34" charset="0"/>
              <a:buChar char="•"/>
            </a:pPr>
            <a:r>
              <a:rPr lang="en-US" dirty="0" smtClean="0">
                <a:effectLst/>
              </a:rPr>
              <a:t>Application: This is your code. Because Katana is not a replacement for ASP.NET but rather a new way to compose and host components, existing ASP.NET Web API and </a:t>
            </a:r>
            <a:r>
              <a:rPr lang="en-US" dirty="0" err="1" smtClean="0">
                <a:effectLst/>
              </a:rPr>
              <a:t>SignalR</a:t>
            </a:r>
            <a:r>
              <a:rPr lang="en-US" dirty="0" smtClean="0">
                <a:effectLst/>
              </a:rPr>
              <a:t> applications remain unchanged, as those frameworks can participate in an OWIN pipeline. In fact, for these kinds of applications, Katana components will be visible only in a small configuration class.</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057B755-9CC6-4AFD-A334-F3E09BB995A8}"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542887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pPr marL="228600" indent="-228600">
              <a:buAutoNum type="arabicPeriod"/>
            </a:pPr>
            <a:r>
              <a:rPr lang="en-US" dirty="0" smtClean="0"/>
              <a:t>Demo to show – </a:t>
            </a:r>
            <a:r>
              <a:rPr lang="en-US" dirty="0" err="1" smtClean="0"/>
              <a:t>HttpListener</a:t>
            </a:r>
            <a:r>
              <a:rPr lang="en-US" dirty="0" smtClean="0"/>
              <a:t> – </a:t>
            </a:r>
          </a:p>
          <a:p>
            <a:pPr marL="228600" indent="-228600">
              <a:buAutoNum type="arabicPeriod"/>
            </a:pPr>
            <a:r>
              <a:rPr lang="en-US" dirty="0" smtClean="0"/>
              <a:t>Small</a:t>
            </a:r>
            <a:r>
              <a:rPr lang="en-US" baseline="0" dirty="0" smtClean="0"/>
              <a:t> Web server with Logging, Basic Authentication</a:t>
            </a:r>
          </a:p>
          <a:p>
            <a:pPr marL="228600" indent="-228600">
              <a:buAutoNum type="arabicPeriod"/>
            </a:pPr>
            <a:r>
              <a:rPr lang="en-US" baseline="0" dirty="0" smtClean="0"/>
              <a:t>Need to run the console app </a:t>
            </a:r>
          </a:p>
          <a:p>
            <a:pPr marL="445806" lvl="1" indent="-228600">
              <a:buAutoNum type="arabicPeriod"/>
            </a:pPr>
            <a:r>
              <a:rPr lang="en-US" baseline="0" dirty="0" smtClean="0"/>
              <a:t>Then call the </a:t>
            </a:r>
            <a:r>
              <a:rPr lang="en-US" baseline="0" dirty="0" err="1" smtClean="0"/>
              <a:t>Url</a:t>
            </a:r>
            <a:r>
              <a:rPr lang="en-US" baseline="0" dirty="0" smtClean="0"/>
              <a:t> from fiddler </a:t>
            </a:r>
          </a:p>
          <a:p>
            <a:pPr marL="563178" lvl="2" indent="-228600">
              <a:buAutoNum type="arabicPeriod"/>
            </a:pPr>
            <a:r>
              <a:rPr lang="en-US" baseline="0" dirty="0" smtClean="0"/>
              <a:t>With Authorization Tag and without Authorization Tag</a:t>
            </a:r>
            <a:endParaRPr lang="en-US" dirty="0" smtClean="0"/>
          </a:p>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FBAF2AA-B494-4271-88A1-8536FD0CA99B}"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8304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WCF 1.0 – First true Service</a:t>
            </a:r>
            <a:r>
              <a:rPr lang="en-US" baseline="0" dirty="0" smtClean="0"/>
              <a:t> Oriented Approach from Microsoft</a:t>
            </a:r>
          </a:p>
          <a:p>
            <a:pPr marL="445806" lvl="1" indent="-228600">
              <a:buAutoNum type="arabicPeriod"/>
            </a:pPr>
            <a:r>
              <a:rPr lang="en-US" baseline="0" dirty="0" smtClean="0"/>
              <a:t>It provided SOAP based endpoints over Http</a:t>
            </a:r>
          </a:p>
          <a:p>
            <a:pPr marL="445806" lvl="1" indent="-228600">
              <a:buAutoNum type="arabicPeriod"/>
            </a:pPr>
            <a:r>
              <a:rPr lang="en-US" baseline="0" dirty="0" smtClean="0"/>
              <a:t>But industry was looking for a simple solution for non-SOAP endpoints over Http, SOAP was too verbose and can’t communicate with all types of clients (mobile / appliance / HTML5 based web)</a:t>
            </a:r>
          </a:p>
          <a:p>
            <a:pPr marL="228600" lvl="0" indent="-228600">
              <a:buAutoNum type="arabicPeriod"/>
            </a:pPr>
            <a:r>
              <a:rPr lang="en-US" baseline="0" dirty="0" smtClean="0"/>
              <a:t>WCF 2.0 along with </a:t>
            </a:r>
            <a:r>
              <a:rPr lang="en-US" baseline="0" dirty="0" err="1" smtClean="0"/>
              <a:t>Dot.Net</a:t>
            </a:r>
            <a:r>
              <a:rPr lang="en-US" baseline="0" dirty="0" smtClean="0"/>
              <a:t> 3.5 introduced </a:t>
            </a:r>
            <a:r>
              <a:rPr lang="en-US" baseline="0" dirty="0" err="1" smtClean="0"/>
              <a:t>WebHttpBinding</a:t>
            </a:r>
            <a:r>
              <a:rPr lang="en-US" baseline="0" dirty="0" smtClean="0"/>
              <a:t> for non-SOAP endpoints over Http</a:t>
            </a:r>
          </a:p>
          <a:p>
            <a:pPr marL="445806" lvl="1" indent="-228600">
              <a:buAutoNum type="arabicPeriod"/>
            </a:pPr>
            <a:r>
              <a:rPr lang="en-US" baseline="0" dirty="0" smtClean="0"/>
              <a:t>SOAP protocol is message based, can’t leverage all the powers of Http</a:t>
            </a:r>
          </a:p>
          <a:p>
            <a:pPr marL="445806" lvl="1" indent="-228600">
              <a:buAutoNum type="arabicPeriod"/>
            </a:pPr>
            <a:r>
              <a:rPr lang="en-US" baseline="0" dirty="0" smtClean="0"/>
              <a:t>SOAP is not optimized for leveraging Http based caching, Http based compression, Http based actions</a:t>
            </a:r>
          </a:p>
          <a:p>
            <a:pPr marL="445806" lvl="1" indent="-228600">
              <a:buAutoNum type="arabicPeriod"/>
            </a:pPr>
            <a:r>
              <a:rPr lang="en-US" baseline="0" dirty="0" smtClean="0"/>
              <a:t>All these things were happening in a world where Http was very mature after serving web for many </a:t>
            </a:r>
            <a:r>
              <a:rPr lang="en-US" baseline="0" dirty="0" err="1" smtClean="0"/>
              <a:t>many</a:t>
            </a:r>
            <a:r>
              <a:rPr lang="en-US" baseline="0" dirty="0" smtClean="0"/>
              <a:t> years</a:t>
            </a:r>
          </a:p>
          <a:p>
            <a:pPr marL="228600" lvl="0" indent="-228600">
              <a:buAutoNum type="arabicPeriod"/>
            </a:pPr>
            <a:r>
              <a:rPr lang="en-US" baseline="0" dirty="0" smtClean="0"/>
              <a:t>At the same time, ASP.NET team was developing many Http based features for web and all these could be very well leveraged in Http based service stack. But if we stay within the WCF framework which is geared towards SOAP, we can’t easily leverage those benefits</a:t>
            </a:r>
          </a:p>
          <a:p>
            <a:pPr marL="228600" lvl="0" indent="-228600">
              <a:buAutoNum type="arabicPeriod"/>
            </a:pPr>
            <a:r>
              <a:rPr lang="en-US" baseline="0" dirty="0" err="1" smtClean="0"/>
              <a:t>Asp.Net</a:t>
            </a:r>
            <a:r>
              <a:rPr lang="en-US" baseline="0" dirty="0" smtClean="0"/>
              <a:t> Web </a:t>
            </a:r>
            <a:r>
              <a:rPr lang="en-US" baseline="0" dirty="0" err="1" smtClean="0"/>
              <a:t>Api</a:t>
            </a:r>
            <a:r>
              <a:rPr lang="en-US" baseline="0" dirty="0" smtClean="0"/>
              <a:t> 1.0 was introduced from the ASP.NET group</a:t>
            </a:r>
          </a:p>
          <a:p>
            <a:pPr marL="445806" lvl="1" indent="-228600">
              <a:buAutoNum type="arabicPeriod"/>
            </a:pPr>
            <a:r>
              <a:rPr lang="en-US" baseline="0" dirty="0" smtClean="0"/>
              <a:t>It came up with ASP.NET MVC 4.0</a:t>
            </a:r>
          </a:p>
          <a:p>
            <a:pPr marL="228600" marR="0" lvl="0" indent="-228600" algn="l" defTabSz="932503" rtl="0" eaLnBrk="1" fontAlgn="auto" latinLnBrk="0" hangingPunct="1">
              <a:lnSpc>
                <a:spcPct val="90000"/>
              </a:lnSpc>
              <a:spcBef>
                <a:spcPts val="0"/>
              </a:spcBef>
              <a:spcAft>
                <a:spcPts val="340"/>
              </a:spcAft>
              <a:buClrTx/>
              <a:buSzTx/>
              <a:buFontTx/>
              <a:buAutoNum type="arabicPeriod"/>
              <a:tabLst/>
              <a:defRPr/>
            </a:pPr>
            <a:r>
              <a:rPr lang="en-US" baseline="0" dirty="0" err="1" smtClean="0"/>
              <a:t>Asp.Net</a:t>
            </a:r>
            <a:r>
              <a:rPr lang="en-US" baseline="0" dirty="0" smtClean="0"/>
              <a:t> Web </a:t>
            </a:r>
            <a:r>
              <a:rPr lang="en-US" baseline="0" dirty="0" err="1" smtClean="0"/>
              <a:t>Api</a:t>
            </a:r>
            <a:r>
              <a:rPr lang="en-US" baseline="0" dirty="0" smtClean="0"/>
              <a:t> 2.0 was introduced from the ASP.NET group along with MVC 5</a:t>
            </a:r>
          </a:p>
          <a:p>
            <a:pPr marL="445806" marR="0" lvl="1" indent="-228600" algn="l" defTabSz="932503" rtl="0" eaLnBrk="1" fontAlgn="auto" latinLnBrk="0" hangingPunct="1">
              <a:lnSpc>
                <a:spcPct val="90000"/>
              </a:lnSpc>
              <a:spcBef>
                <a:spcPts val="0"/>
              </a:spcBef>
              <a:spcAft>
                <a:spcPts val="340"/>
              </a:spcAft>
              <a:buClrTx/>
              <a:buSzTx/>
              <a:buFontTx/>
              <a:buAutoNum type="arabicPeriod"/>
              <a:tabLst/>
              <a:defRPr/>
            </a:pPr>
            <a:r>
              <a:rPr lang="en-US" baseline="0" dirty="0" smtClean="0"/>
              <a:t>ASPNET Web API built on MVC stack but it is nothing to do with MVC, it can also be used in ASP.NET Form based application</a:t>
            </a:r>
          </a:p>
          <a:p>
            <a:pPr marL="228600" indent="-228600">
              <a:buAutoNum type="arabicPeriod"/>
            </a:pPr>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1AA848D-4190-4EB9-A6B1-7CBC6084F6B5}"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7382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doubt that the industry trend is to build ASP.NET web API and certainly, the WCF Http model programming still exists.</a:t>
            </a:r>
            <a:r>
              <a:rPr lang="en-US" baseline="0" dirty="0" smtClean="0"/>
              <a:t> Now where to use WCF and where ASP.NET Web API?</a:t>
            </a:r>
          </a:p>
          <a:p>
            <a:r>
              <a:rPr lang="en-US" baseline="0" dirty="0" smtClean="0"/>
              <a:t>Questions to ask?</a:t>
            </a:r>
          </a:p>
          <a:p>
            <a:pPr marL="228600" indent="-228600">
              <a:buAutoNum type="arabicPeriod"/>
            </a:pPr>
            <a:r>
              <a:rPr lang="en-US" baseline="0" dirty="0" smtClean="0"/>
              <a:t>What is the knowledge base of my developers – WCF or ASP.NET?</a:t>
            </a:r>
          </a:p>
          <a:p>
            <a:pPr marL="228600" indent="-228600">
              <a:buAutoNum type="arabicPeriod"/>
            </a:pPr>
            <a:r>
              <a:rPr lang="en-US" baseline="0" dirty="0" smtClean="0"/>
              <a:t>Are we limited to </a:t>
            </a:r>
            <a:r>
              <a:rPr lang="en-US" baseline="0" dirty="0" err="1" smtClean="0"/>
              <a:t>Dot.Net</a:t>
            </a:r>
            <a:r>
              <a:rPr lang="en-US" baseline="0" dirty="0" smtClean="0"/>
              <a:t> 3.5?</a:t>
            </a:r>
          </a:p>
          <a:p>
            <a:pPr marL="228600" indent="-228600">
              <a:buAutoNum type="arabicPeriod"/>
            </a:pPr>
            <a:r>
              <a:rPr lang="en-US" baseline="0" dirty="0" smtClean="0"/>
              <a:t>Do we need to support multiple protocols - </a:t>
            </a:r>
            <a:r>
              <a:rPr lang="en-US" dirty="0" smtClean="0"/>
              <a:t>TCP, </a:t>
            </a:r>
            <a:r>
              <a:rPr lang="en-US" dirty="0" err="1" smtClean="0"/>
              <a:t>NetPipe</a:t>
            </a:r>
            <a:r>
              <a:rPr lang="en-US" dirty="0" smtClean="0"/>
              <a:t>, MSMQ </a:t>
            </a:r>
            <a:r>
              <a:rPr lang="en-US" dirty="0" err="1" smtClean="0"/>
              <a:t>etc</a:t>
            </a:r>
            <a:r>
              <a:rPr lang="en-US" dirty="0" smtClean="0"/>
              <a:t>?</a:t>
            </a:r>
          </a:p>
          <a:p>
            <a:pPr marL="228600" indent="-228600">
              <a:buAutoNum type="arabicPeriod"/>
            </a:pPr>
            <a:r>
              <a:rPr lang="en-US" baseline="0" dirty="0" smtClean="0"/>
              <a:t>Do we need to support cross platform clients? Do we need to reach wider and diverse audiences / clients? (Mobiles / browsers / devices)</a:t>
            </a:r>
          </a:p>
          <a:p>
            <a:pPr marL="445806" lvl="1" indent="-228600">
              <a:buAutoNum type="arabicPeriod"/>
            </a:pPr>
            <a:r>
              <a:rPr lang="en-US" baseline="0" dirty="0" smtClean="0"/>
              <a:t>Devices such as – mobile, handheld communicator, set top box, TV or anything – that doesn’t speak SOAP but understand Http</a:t>
            </a:r>
          </a:p>
          <a:p>
            <a:pPr marL="228600" indent="-228600">
              <a:buAutoNum type="arabicPeriod"/>
            </a:pPr>
            <a:r>
              <a:rPr lang="en-US" baseline="0" dirty="0" smtClean="0"/>
              <a:t>Do we need to scale like the way web scales / in other words, do we need to leverage Http actions / caching / ability to scale like web?</a:t>
            </a:r>
          </a:p>
          <a:p>
            <a:pPr marL="228600" indent="-228600">
              <a:buAutoNum type="arabicPeriod"/>
            </a:pPr>
            <a:r>
              <a:rPr lang="en-US" baseline="0" dirty="0" smtClean="0"/>
              <a:t>Some corner cases that </a:t>
            </a:r>
          </a:p>
          <a:p>
            <a:pPr marL="445806" lvl="1" indent="-228600">
              <a:buAutoNum type="arabicPeriod"/>
            </a:pPr>
            <a:r>
              <a:rPr lang="en-US" baseline="0" dirty="0" smtClean="0"/>
              <a:t>Transaction – by default Http doesn’t have any transaction specification but SOAP supports WS-* atomic transactions, so use WCF to maintain transaction across web services</a:t>
            </a:r>
          </a:p>
          <a:p>
            <a:pPr marL="445806" lvl="1" indent="-228600">
              <a:buAutoNum type="arabicPeriod"/>
            </a:pPr>
            <a:r>
              <a:rPr lang="en-US" dirty="0" smtClean="0"/>
              <a:t>Message level security is necessary if there are network intermediaries (Web API is good is for Point to Point solution)</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AB91FD-F52B-4B8C-B8DA-3D2F66AAE382}"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98597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REST – Representational State Transfer</a:t>
            </a:r>
          </a:p>
          <a:p>
            <a:pPr marL="171450" indent="-171450">
              <a:buFont typeface="Arial" panose="020B0604020202020204" pitchFamily="34" charset="0"/>
              <a:buChar char="•"/>
            </a:pPr>
            <a:r>
              <a:rPr lang="en-US" dirty="0" smtClean="0"/>
              <a:t>Architecture style for building client server application</a:t>
            </a:r>
          </a:p>
          <a:p>
            <a:pPr marL="171450" indent="-171450">
              <a:buFont typeface="Arial" panose="020B0604020202020204" pitchFamily="34" charset="0"/>
              <a:buChar char="•"/>
            </a:pPr>
            <a:r>
              <a:rPr lang="en-US" dirty="0" smtClean="0"/>
              <a:t>REST is introduced by</a:t>
            </a:r>
            <a:r>
              <a:rPr lang="en-US" baseline="0" dirty="0" smtClean="0"/>
              <a:t> Roy Fielding (Irvine University in California)</a:t>
            </a:r>
          </a:p>
          <a:p>
            <a:pPr marL="171450" indent="-171450">
              <a:buFont typeface="Arial" panose="020B0604020202020204" pitchFamily="34" charset="0"/>
              <a:buChar char="•"/>
            </a:pPr>
            <a:r>
              <a:rPr lang="en-US" baseline="0" dirty="0" smtClean="0"/>
              <a:t>REST takes advantages of Web </a:t>
            </a:r>
          </a:p>
          <a:p>
            <a:pPr marL="388656" lvl="1" indent="-171450">
              <a:buFont typeface="Arial" panose="020B0604020202020204" pitchFamily="34" charset="0"/>
              <a:buChar char="•"/>
            </a:pPr>
            <a:r>
              <a:rPr lang="en-US" baseline="0" dirty="0" smtClean="0"/>
              <a:t>Resource is addressable by URIs</a:t>
            </a:r>
          </a:p>
          <a:p>
            <a:pPr marL="388656" lvl="1" indent="-171450">
              <a:buFont typeface="Arial" panose="020B0604020202020204" pitchFamily="34" charset="0"/>
              <a:buChar char="•"/>
            </a:pPr>
            <a:r>
              <a:rPr lang="en-US" baseline="0" dirty="0" smtClean="0"/>
              <a:t>Uniform Interface convention (GET – selects / POST – creates / PUT – updates / DELETE)</a:t>
            </a:r>
          </a:p>
          <a:p>
            <a:pPr marL="506028" lvl="2" indent="-171450">
              <a:buFont typeface="Arial" panose="020B0604020202020204" pitchFamily="34" charset="0"/>
              <a:buChar char="•"/>
            </a:pPr>
            <a:r>
              <a:rPr lang="en-US" baseline="0" dirty="0" smtClean="0"/>
              <a:t>GET – retrieves resource , should be idempotent (Same response if repeated)</a:t>
            </a:r>
          </a:p>
          <a:p>
            <a:pPr marL="506028" lvl="2" indent="-171450">
              <a:buFont typeface="Arial" panose="020B0604020202020204" pitchFamily="34" charset="0"/>
              <a:buChar char="•"/>
            </a:pPr>
            <a:r>
              <a:rPr lang="en-US" baseline="0" dirty="0" smtClean="0"/>
              <a:t>POST – Creates, similar to SOAP – unsafe</a:t>
            </a:r>
          </a:p>
          <a:p>
            <a:pPr marL="506028" lvl="2" indent="-171450">
              <a:buFont typeface="Arial" panose="020B0604020202020204" pitchFamily="34" charset="0"/>
              <a:buChar char="•"/>
            </a:pPr>
            <a:r>
              <a:rPr lang="en-US" baseline="0" dirty="0" smtClean="0"/>
              <a:t>PUT – Updates and should be idempotent</a:t>
            </a:r>
          </a:p>
          <a:p>
            <a:pPr marL="506028" lvl="2" indent="-171450">
              <a:buFont typeface="Arial" panose="020B0604020202020204" pitchFamily="34" charset="0"/>
              <a:buChar char="•"/>
            </a:pPr>
            <a:r>
              <a:rPr lang="en-US" baseline="0" dirty="0" smtClean="0"/>
              <a:t>DELETE – removes a resource and should be idempotent </a:t>
            </a:r>
          </a:p>
          <a:p>
            <a:pPr marL="388656" lvl="1" indent="-171450">
              <a:buFont typeface="Arial" panose="020B0604020202020204" pitchFamily="34" charset="0"/>
              <a:buChar char="•"/>
            </a:pPr>
            <a:r>
              <a:rPr lang="en-US" baseline="0" dirty="0" smtClean="0"/>
              <a:t>Stateless to scale easily</a:t>
            </a:r>
          </a:p>
          <a:p>
            <a:pPr marL="388656" lvl="1" indent="-171450">
              <a:buFont typeface="Arial" panose="020B0604020202020204" pitchFamily="34" charset="0"/>
              <a:buChar char="•"/>
            </a:pPr>
            <a:r>
              <a:rPr lang="en-US" baseline="0" dirty="0" smtClean="0"/>
              <a:t>Hypermedia – driven (</a:t>
            </a:r>
            <a:r>
              <a:rPr lang="en-US" baseline="0" dirty="0" err="1" smtClean="0"/>
              <a:t>i.e</a:t>
            </a:r>
            <a:r>
              <a:rPr lang="en-US" baseline="0" dirty="0" smtClean="0"/>
              <a:t> links to next page / new resource created)</a:t>
            </a:r>
          </a:p>
          <a:p>
            <a:pPr marL="388656" lvl="1" indent="-171450">
              <a:buFont typeface="Arial" panose="020B0604020202020204" pitchFamily="34" charset="0"/>
              <a:buChar char="•"/>
            </a:pPr>
            <a:r>
              <a:rPr lang="en-US" baseline="0" dirty="0" smtClean="0"/>
              <a:t>Cache - ability</a:t>
            </a:r>
          </a:p>
          <a:p>
            <a:pPr marL="171450" indent="-171450">
              <a:buFont typeface="Arial" panose="020B0604020202020204" pitchFamily="34" charset="0"/>
              <a:buChar char="•"/>
            </a:pP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C41BA9-DF58-4214-A5B9-B42DF51DAE57}"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008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Install the ASP.NET and Web Tools 2013 Preview Refresh to get additional features and enhancements</a:t>
            </a:r>
          </a:p>
          <a:p>
            <a:pPr marL="388656" lvl="1" indent="-171450">
              <a:buFont typeface="Arial" panose="020B0604020202020204" pitchFamily="34" charset="0"/>
              <a:buChar char="•"/>
            </a:pPr>
            <a:r>
              <a:rPr lang="en-US" dirty="0" smtClean="0"/>
              <a:t>Supported on .NET 4.5 and beyond</a:t>
            </a:r>
          </a:p>
          <a:p>
            <a:pPr marL="388656" lvl="1" indent="-171450">
              <a:buFont typeface="Arial" panose="020B0604020202020204" pitchFamily="34" charset="0"/>
              <a:buChar char="•"/>
            </a:pPr>
            <a:r>
              <a:rPr lang="en-US" dirty="0" smtClean="0"/>
              <a:t>See the code at </a:t>
            </a:r>
            <a:r>
              <a:rPr lang="en-US" dirty="0" smtClean="0">
                <a:hlinkClick r:id="rId3"/>
              </a:rPr>
              <a:t>http://aspnetwebstack.codeplex.com</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05679EB-5894-450E-B275-17F4488CD8F8}"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9852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Wingdings" panose="05000000000000000000" pitchFamily="2" charset="2"/>
              <a:buChar char="q"/>
            </a:pPr>
            <a:r>
              <a:rPr lang="en-US" b="1" dirty="0" smtClean="0"/>
              <a:t>OData</a:t>
            </a:r>
          </a:p>
          <a:p>
            <a:pPr marL="571500" indent="-571500">
              <a:buFont typeface="Wingdings" panose="05000000000000000000" pitchFamily="2" charset="2"/>
              <a:buChar char="q"/>
            </a:pPr>
            <a:r>
              <a:rPr lang="en-US" b="1" dirty="0" smtClean="0"/>
              <a:t>Attribute routing</a:t>
            </a:r>
          </a:p>
          <a:p>
            <a:pPr marL="571500" indent="-571500">
              <a:buFont typeface="Wingdings" panose="05000000000000000000" pitchFamily="2" charset="2"/>
              <a:buChar char="q"/>
            </a:pPr>
            <a:r>
              <a:rPr lang="en-US" b="1" dirty="0" smtClean="0"/>
              <a:t>Web API security – </a:t>
            </a:r>
            <a:r>
              <a:rPr lang="en-US" b="1" dirty="0" err="1" smtClean="0"/>
              <a:t>OAuth</a:t>
            </a:r>
            <a:r>
              <a:rPr lang="en-US" b="1" dirty="0" smtClean="0"/>
              <a:t> 2.0</a:t>
            </a:r>
          </a:p>
          <a:p>
            <a:pPr marL="571500" indent="-571500">
              <a:buFont typeface="Wingdings" panose="05000000000000000000" pitchFamily="2" charset="2"/>
              <a:buChar char="q"/>
            </a:pPr>
            <a:r>
              <a:rPr lang="en-US" b="1" dirty="0" smtClean="0"/>
              <a:t>Web API security - CORS </a:t>
            </a:r>
          </a:p>
          <a:p>
            <a:pPr marL="571500" indent="-571500">
              <a:buFont typeface="Wingdings" panose="05000000000000000000" pitchFamily="2" charset="2"/>
              <a:buChar char="q"/>
            </a:pPr>
            <a:r>
              <a:rPr lang="en-US" b="1" dirty="0" smtClean="0"/>
              <a:t>OWIN integration / Katana Project</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Some other changes that won’t be covered</a:t>
            </a:r>
            <a:r>
              <a:rPr lang="en-US" baseline="0" dirty="0" smtClean="0"/>
              <a:t> in this PPT</a:t>
            </a:r>
            <a:endParaRPr lang="en-US" dirty="0" smtClean="0"/>
          </a:p>
          <a:p>
            <a:pPr marL="571500" indent="-571500">
              <a:buFont typeface="Wingdings" panose="05000000000000000000" pitchFamily="2" charset="2"/>
              <a:buChar char="q"/>
            </a:pPr>
            <a:r>
              <a:rPr lang="en-US" dirty="0" smtClean="0"/>
              <a:t>Easier to unit test (</a:t>
            </a:r>
            <a:r>
              <a:rPr lang="en-US" dirty="0" err="1" smtClean="0"/>
              <a:t>IHttpActionResult</a:t>
            </a:r>
            <a:r>
              <a:rPr lang="en-US" dirty="0" smtClean="0"/>
              <a:t>)</a:t>
            </a:r>
          </a:p>
          <a:p>
            <a:pPr marL="571500" indent="-571500">
              <a:buFont typeface="Wingdings" panose="05000000000000000000" pitchFamily="2" charset="2"/>
              <a:buChar char="q"/>
            </a:pPr>
            <a:r>
              <a:rPr lang="en-US" dirty="0" smtClean="0"/>
              <a:t>Portable Web API clients</a:t>
            </a:r>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19ABA6-43C4-416B-85F5-93058C251DF2}"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1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ASP.NET Web API - ../</a:t>
            </a:r>
            <a:r>
              <a:rPr lang="en-US" dirty="0" err="1" smtClean="0">
                <a:solidFill>
                  <a:srgbClr val="A31515"/>
                </a:solidFill>
                <a:highlight>
                  <a:srgbClr val="FFFFFF"/>
                </a:highlight>
                <a:latin typeface="Consolas" panose="020B0609020204030204" pitchFamily="49" charset="0"/>
              </a:rPr>
              <a:t>api</a:t>
            </a:r>
            <a:r>
              <a:rPr lang="en-US" dirty="0" smtClean="0">
                <a:solidFill>
                  <a:srgbClr val="A31515"/>
                </a:solidFill>
                <a:highlight>
                  <a:srgbClr val="FFFFFF"/>
                </a:highlight>
                <a:latin typeface="Consolas" panose="020B0609020204030204" pitchFamily="49" charset="0"/>
              </a:rPr>
              <a:t>/{controller}/{id}</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BF49FEE-18BF-4AFD-B286-4CAAD7DC4BEA}"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9458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dirty="0" smtClean="0"/>
              <a:t>In App Start – Web API </a:t>
            </a:r>
            <a:r>
              <a:rPr lang="en-US" dirty="0" err="1" smtClean="0"/>
              <a:t>Config</a:t>
            </a:r>
            <a:r>
              <a:rPr lang="en-US" dirty="0" smtClean="0"/>
              <a:t> – Register attribute routing by calling - </a:t>
            </a:r>
            <a:r>
              <a:rPr lang="en-US" dirty="0" err="1" smtClean="0">
                <a:solidFill>
                  <a:srgbClr val="000000"/>
                </a:solidFill>
                <a:highlight>
                  <a:srgbClr val="FFFFFF"/>
                </a:highlight>
                <a:latin typeface="Consolas"/>
              </a:rPr>
              <a:t>config.MapHttpAttributeRoutes</a:t>
            </a:r>
            <a:r>
              <a:rPr lang="en-US" dirty="0" smtClean="0">
                <a:solidFill>
                  <a:srgbClr val="000000"/>
                </a:solidFill>
                <a:highlight>
                  <a:srgbClr val="FFFFFF"/>
                </a:highlight>
                <a:latin typeface="Consolas"/>
              </a:rPr>
              <a:t>();</a:t>
            </a:r>
          </a:p>
          <a:p>
            <a:endParaRPr lang="en-US" dirty="0" smtClean="0"/>
          </a:p>
          <a:p>
            <a:r>
              <a:rPr lang="en-US" dirty="0" smtClean="0"/>
              <a:t>Order to be noted – </a:t>
            </a:r>
          </a:p>
          <a:p>
            <a:pPr marL="228600" indent="-228600">
              <a:buAutoNum type="arabicPeriod"/>
            </a:pPr>
            <a:r>
              <a:rPr lang="en-US" baseline="0" dirty="0" smtClean="0"/>
              <a:t>Register attribute </a:t>
            </a:r>
            <a:r>
              <a:rPr lang="en-US" baseline="0" dirty="0" err="1" smtClean="0"/>
              <a:t>roiutings</a:t>
            </a:r>
            <a:endParaRPr lang="en-US" baseline="0" dirty="0" smtClean="0"/>
          </a:p>
          <a:p>
            <a:pPr marL="228600" indent="-228600">
              <a:buAutoNum type="arabicPeriod"/>
            </a:pPr>
            <a:r>
              <a:rPr lang="en-US" baseline="0" dirty="0" smtClean="0"/>
              <a:t>Then </a:t>
            </a:r>
            <a:r>
              <a:rPr lang="en-US" baseline="0" dirty="0" err="1" smtClean="0"/>
              <a:t>api</a:t>
            </a:r>
            <a:r>
              <a:rPr lang="en-US" baseline="0" dirty="0" smtClean="0"/>
              <a:t>/{controller}/{id}</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04F6C46-B900-4A34-A3BB-762D2622F93B}" type="datetime1">
              <a:rPr lang="en-US" smtClean="0"/>
              <a:t>12/18/2013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7630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825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8459787"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2013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35970746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9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55685025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7130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300143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395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5294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574445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458690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55877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31754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2002731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567216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39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524125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30445600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948674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778852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4260087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324984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921281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5626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4581547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29299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96791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8302387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575808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39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434980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353729451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927140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17849959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5136500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8655377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546812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700678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04042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8576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749503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683347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687142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422700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007216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602804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82904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400" r:id="rId11"/>
    <p:sldLayoutId id="2147484398" r:id="rId12"/>
    <p:sldLayoutId id="2147484399" r:id="rId13"/>
    <p:sldLayoutId id="2147484341" r:id="rId14"/>
    <p:sldLayoutId id="2147484342" r:id="rId15"/>
    <p:sldLayoutId id="2147484343" r:id="rId16"/>
    <p:sldLayoutId id="2147484418" r:id="rId17"/>
    <p:sldLayoutId id="2147484419" r:id="rId18"/>
    <p:sldLayoutId id="2147484421" r:id="rId19"/>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127301949"/>
      </p:ext>
    </p:extLst>
  </p:cSld>
  <p:clrMap bg1="dk1" tx1="lt1" bg2="dk2" tx2="lt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5" r:id="rId11"/>
    <p:sldLayoutId id="2147484416" r:id="rId12"/>
    <p:sldLayoutId id="2147484417" r:id="rId13"/>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979172867"/>
      </p:ext>
    </p:extLst>
  </p:cSld>
  <p:clrMap bg1="dk1" tx1="lt1" bg2="dk2" tx2="lt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 id="2147484435" r:id="rId13"/>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ndytapaswi"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owin.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channel9.msdn.com/" TargetMode="External"/><Relationship Id="rId2" Type="http://schemas.openxmlformats.org/officeDocument/2006/relationships/hyperlink" Target="http://aspnetwebstack.codeplex.com/" TargetMode="External"/><Relationship Id="rId1" Type="http://schemas.openxmlformats.org/officeDocument/2006/relationships/slideLayout" Target="../slideLayouts/slideLayout20.xml"/><Relationship Id="rId4" Type="http://schemas.openxmlformats.org/officeDocument/2006/relationships/hyperlink" Target="http://katanaproject.codeplex.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837" y="1668462"/>
            <a:ext cx="11887200" cy="914400"/>
          </a:xfrm>
        </p:spPr>
        <p:txBody>
          <a:bodyPr/>
          <a:lstStyle/>
          <a:p>
            <a:r>
              <a:rPr lang="en-US" dirty="0" smtClean="0"/>
              <a:t>ASP.NET Web API  2</a:t>
            </a:r>
            <a:endParaRPr lang="en-US" dirty="0"/>
          </a:p>
        </p:txBody>
      </p:sp>
      <p:sp>
        <p:nvSpPr>
          <p:cNvPr id="3" name="Subtitle 2"/>
          <p:cNvSpPr>
            <a:spLocks noGrp="1"/>
          </p:cNvSpPr>
          <p:nvPr>
            <p:ph type="subTitle" idx="1"/>
          </p:nvPr>
        </p:nvSpPr>
        <p:spPr>
          <a:xfrm>
            <a:off x="274640" y="5097462"/>
            <a:ext cx="11658597" cy="1600201"/>
          </a:xfrm>
        </p:spPr>
        <p:txBody>
          <a:bodyPr/>
          <a:lstStyle/>
          <a:p>
            <a:pPr algn="r"/>
            <a:r>
              <a:rPr lang="en-US" dirty="0" smtClean="0"/>
              <a:t>Andy Tapaswi</a:t>
            </a:r>
          </a:p>
          <a:p>
            <a:pPr algn="r"/>
            <a:r>
              <a:rPr lang="en-US" dirty="0" err="1" smtClean="0"/>
              <a:t>Dot.Net</a:t>
            </a:r>
            <a:r>
              <a:rPr lang="en-US" dirty="0" smtClean="0"/>
              <a:t> Architect</a:t>
            </a:r>
          </a:p>
          <a:p>
            <a:pPr algn="r"/>
            <a:r>
              <a:rPr lang="en-US" dirty="0">
                <a:hlinkClick r:id="rId3"/>
              </a:rPr>
              <a:t>https://</a:t>
            </a:r>
            <a:r>
              <a:rPr lang="en-US" dirty="0" smtClean="0">
                <a:hlinkClick r:id="rId3"/>
              </a:rPr>
              <a:t>www.linkedin.com/in/andytapaswi</a:t>
            </a:r>
            <a:r>
              <a:rPr lang="en-US" dirty="0" smtClean="0"/>
              <a:t> </a:t>
            </a:r>
          </a:p>
        </p:txBody>
      </p:sp>
      <p:pic>
        <p:nvPicPr>
          <p:cNvPr id="1026" name="Picture 2" descr="C:\Pers\Photo\Linked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3037" y="372586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53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p:txBody>
          <a:bodyPr/>
          <a:lstStyle/>
          <a:p>
            <a:r>
              <a:rPr lang="en-US" dirty="0"/>
              <a:t>Bring your routes closer to your resources</a:t>
            </a:r>
          </a:p>
          <a:p>
            <a:endParaRPr lang="en-US" dirty="0"/>
          </a:p>
        </p:txBody>
      </p:sp>
      <p:sp>
        <p:nvSpPr>
          <p:cNvPr id="5" name="Title 4"/>
          <p:cNvSpPr>
            <a:spLocks noGrp="1"/>
          </p:cNvSpPr>
          <p:nvPr>
            <p:ph type="title"/>
          </p:nvPr>
        </p:nvSpPr>
        <p:spPr/>
        <p:txBody>
          <a:bodyPr/>
          <a:lstStyle/>
          <a:p>
            <a:r>
              <a:rPr lang="en-US" dirty="0" smtClean="0"/>
              <a:t>Attribute routing</a:t>
            </a:r>
            <a:endParaRPr lang="en-US" dirty="0"/>
          </a:p>
        </p:txBody>
      </p:sp>
      <p:sp>
        <p:nvSpPr>
          <p:cNvPr id="7" name="Rectangle 6"/>
          <p:cNvSpPr/>
          <p:nvPr/>
        </p:nvSpPr>
        <p:spPr>
          <a:xfrm>
            <a:off x="3505199" y="1821785"/>
            <a:ext cx="8656638" cy="1477328"/>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config.Routes.MapHttpRoute</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name</a:t>
            </a:r>
            <a:r>
              <a:rPr lang="en-US" dirty="0">
                <a:solidFill>
                  <a:srgbClr val="000000"/>
                </a:solidFill>
                <a:highlight>
                  <a:srgbClr val="FFFFFF"/>
                </a:highlight>
                <a:latin typeface="Consolas" panose="020B0609020204030204" pitchFamily="49" charset="0"/>
              </a:rPr>
              <a:t>: </a:t>
            </a:r>
            <a:r>
              <a:rPr lang="en-US" dirty="0" smtClean="0">
                <a:solidFill>
                  <a:srgbClr val="A31515"/>
                </a:solidFill>
                <a:highlight>
                  <a:srgbClr val="FFFFFF"/>
                </a:highlight>
                <a:latin typeface="Consolas" panose="020B0609020204030204" pitchFamily="49" charset="0"/>
              </a:rPr>
              <a:t>“</a:t>
            </a:r>
            <a:r>
              <a:rPr lang="en-US" dirty="0" err="1" smtClean="0">
                <a:solidFill>
                  <a:srgbClr val="A31515"/>
                </a:solidFill>
                <a:highlight>
                  <a:srgbClr val="FFFFFF"/>
                </a:highlight>
                <a:latin typeface="Consolas" panose="020B0609020204030204" pitchFamily="49" charset="0"/>
              </a:rPr>
              <a:t>DefaultApi</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routeTemplate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smtClean="0">
                <a:solidFill>
                  <a:srgbClr val="A31515"/>
                </a:solidFill>
                <a:highlight>
                  <a:srgbClr val="FFFFFF"/>
                </a:highlight>
                <a:latin typeface="Consolas" panose="020B0609020204030204" pitchFamily="49" charset="0"/>
              </a:rPr>
              <a:t>api</a:t>
            </a:r>
            <a:r>
              <a:rPr lang="en-US" dirty="0" smtClean="0">
                <a:solidFill>
                  <a:srgbClr val="A31515"/>
                </a:solidFill>
                <a:highlight>
                  <a:srgbClr val="FFFFFF"/>
                </a:highlight>
                <a:latin typeface="Consolas" panose="020B0609020204030204" pitchFamily="49" charset="0"/>
              </a:rPr>
              <a:t>/{controller}/{</a:t>
            </a:r>
            <a:r>
              <a:rPr lang="en-US" dirty="0">
                <a:solidFill>
                  <a:srgbClr val="A31515"/>
                </a:solidFill>
                <a:highlight>
                  <a:srgbClr val="FFFFFF"/>
                </a:highlight>
                <a:latin typeface="Consolas" panose="020B0609020204030204" pitchFamily="49" charset="0"/>
              </a:rPr>
              <a:t>id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t>defaults: new { id = </a:t>
            </a:r>
            <a:r>
              <a:rPr lang="en-US" dirty="0" err="1" smtClean="0"/>
              <a:t>RouteParameter.Optional</a:t>
            </a:r>
            <a:r>
              <a:rPr lang="en-US" dirty="0" smtClean="0"/>
              <a:t>}</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p>
        </p:txBody>
      </p:sp>
      <p:sp>
        <p:nvSpPr>
          <p:cNvPr id="8" name="Rectangle 7"/>
          <p:cNvSpPr/>
          <p:nvPr/>
        </p:nvSpPr>
        <p:spPr bwMode="auto">
          <a:xfrm>
            <a:off x="4694237" y="3604835"/>
            <a:ext cx="3276600" cy="457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Controller Selector</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694237" y="4585725"/>
            <a:ext cx="3276600" cy="4572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spc="-102" smtClean="0">
                <a:gradFill>
                  <a:gsLst>
                    <a:gs pos="0">
                      <a:srgbClr val="FFFFFF"/>
                    </a:gs>
                    <a:gs pos="100000">
                      <a:srgbClr val="FFFFFF"/>
                    </a:gs>
                  </a:gsLst>
                  <a:lin ang="5400000" scaled="0"/>
                </a:gradFill>
                <a:ea typeface="Segoe UI" pitchFamily="34" charset="0"/>
                <a:cs typeface="Segoe UI" pitchFamily="34" charset="0"/>
              </a:rPr>
              <a:t>Action Selector</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a:xfrm>
            <a:off x="3505162" y="5642530"/>
            <a:ext cx="6613524" cy="369332"/>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IEnumerable</a:t>
            </a:r>
            <a:r>
              <a:rPr lang="en-US" dirty="0" smtClean="0">
                <a:solidFill>
                  <a:srgbClr val="000000"/>
                </a:solidFill>
                <a:highlight>
                  <a:srgbClr val="FFFFFF"/>
                </a:highlight>
                <a:latin typeface="Consolas" panose="020B0609020204030204" pitchFamily="49" charset="0"/>
              </a:rPr>
              <a:t>&lt;</a:t>
            </a:r>
            <a:r>
              <a:rPr lang="en-US" dirty="0" smtClean="0">
                <a:solidFill>
                  <a:srgbClr val="2B91AF"/>
                </a:solidFill>
                <a:highlight>
                  <a:srgbClr val="FFFFFF"/>
                </a:highlight>
                <a:latin typeface="Consolas" panose="020B0609020204030204" pitchFamily="49" charset="0"/>
              </a:rPr>
              <a:t>Resource</a:t>
            </a:r>
            <a:r>
              <a:rPr lang="en-US" dirty="0" smtClean="0">
                <a:solidFill>
                  <a:srgbClr val="000000"/>
                </a:solidFill>
                <a:highlight>
                  <a:srgbClr val="FFFFFF"/>
                </a:highlight>
                <a:latin typeface="Consolas" panose="020B0609020204030204" pitchFamily="49" charset="0"/>
              </a:rPr>
              <a:t>&gt; </a:t>
            </a:r>
            <a:r>
              <a:rPr lang="en-US" dirty="0" err="1" smtClean="0">
                <a:solidFill>
                  <a:srgbClr val="000000"/>
                </a:solidFill>
                <a:highlight>
                  <a:srgbClr val="FFFFFF"/>
                </a:highlight>
                <a:latin typeface="Consolas" panose="020B0609020204030204" pitchFamily="49" charset="0"/>
              </a:rPr>
              <a:t>GetResource</a:t>
            </a:r>
            <a:r>
              <a:rPr lang="en-US" dirty="0" smtClean="0">
                <a:solidFill>
                  <a:srgbClr val="000000"/>
                </a:solidFill>
                <a:highlight>
                  <a:srgbClr val="FFFFFF"/>
                </a:highlight>
                <a:latin typeface="Consolas" panose="020B0609020204030204" pitchFamily="49" charset="0"/>
              </a:rPr>
              <a:t> () { … }</a:t>
            </a:r>
            <a:endParaRPr lang="en-US" dirty="0">
              <a:solidFill>
                <a:srgbClr val="000000"/>
              </a:solidFill>
              <a:highlight>
                <a:srgbClr val="FFFFFF"/>
              </a:highlight>
              <a:latin typeface="Consolas" panose="020B0609020204030204" pitchFamily="49" charset="0"/>
            </a:endParaRPr>
          </a:p>
        </p:txBody>
      </p:sp>
      <p:sp>
        <p:nvSpPr>
          <p:cNvPr id="12" name="Down Arrow 11"/>
          <p:cNvSpPr/>
          <p:nvPr/>
        </p:nvSpPr>
        <p:spPr bwMode="auto">
          <a:xfrm>
            <a:off x="6090221" y="3144864"/>
            <a:ext cx="484632" cy="417490"/>
          </a:xfrm>
          <a:prstGeom prst="down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Down Arrow 12"/>
          <p:cNvSpPr/>
          <p:nvPr/>
        </p:nvSpPr>
        <p:spPr bwMode="auto">
          <a:xfrm>
            <a:off x="6090221" y="4122750"/>
            <a:ext cx="484632" cy="417490"/>
          </a:xfrm>
          <a:prstGeom prst="down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 name="Down Arrow 13"/>
          <p:cNvSpPr/>
          <p:nvPr/>
        </p:nvSpPr>
        <p:spPr bwMode="auto">
          <a:xfrm>
            <a:off x="6090221" y="5088410"/>
            <a:ext cx="484632" cy="417490"/>
          </a:xfrm>
          <a:prstGeom prst="down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1750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274638" y="1363662"/>
            <a:ext cx="2743200" cy="5562580"/>
          </a:xfrm>
        </p:spPr>
        <p:txBody>
          <a:bodyPr/>
          <a:lstStyle/>
          <a:p>
            <a:r>
              <a:rPr lang="en-US" dirty="0" smtClean="0"/>
              <a:t>In App Start </a:t>
            </a:r>
            <a:r>
              <a:rPr lang="en-US" dirty="0" err="1" smtClean="0"/>
              <a:t>WebAPIConfig</a:t>
            </a:r>
            <a:endParaRPr lang="en-US" dirty="0"/>
          </a:p>
          <a:p>
            <a:endParaRPr lang="en-US" dirty="0"/>
          </a:p>
          <a:p>
            <a:endParaRPr lang="en-US" dirty="0" smtClean="0"/>
          </a:p>
          <a:p>
            <a:endParaRPr lang="en-US" dirty="0"/>
          </a:p>
          <a:p>
            <a:r>
              <a:rPr lang="en-US" dirty="0" smtClean="0"/>
              <a:t>Optional values</a:t>
            </a:r>
          </a:p>
          <a:p>
            <a:endParaRPr lang="en-US" dirty="0" smtClean="0"/>
          </a:p>
          <a:p>
            <a:endParaRPr lang="en-US" dirty="0"/>
          </a:p>
          <a:p>
            <a:r>
              <a:rPr lang="en-US" dirty="0" smtClean="0"/>
              <a:t>Default values</a:t>
            </a:r>
          </a:p>
          <a:p>
            <a:endParaRPr lang="en-US" dirty="0"/>
          </a:p>
          <a:p>
            <a:endParaRPr lang="en-US" dirty="0" smtClean="0"/>
          </a:p>
          <a:p>
            <a:r>
              <a:rPr lang="en-US" dirty="0" smtClean="0"/>
              <a:t>Inline constraints</a:t>
            </a:r>
          </a:p>
          <a:p>
            <a:endParaRPr lang="en-US" dirty="0"/>
          </a:p>
          <a:p>
            <a:endParaRPr lang="en-US" dirty="0"/>
          </a:p>
        </p:txBody>
      </p:sp>
      <p:sp>
        <p:nvSpPr>
          <p:cNvPr id="5" name="Title 4"/>
          <p:cNvSpPr>
            <a:spLocks noGrp="1"/>
          </p:cNvSpPr>
          <p:nvPr>
            <p:ph type="title"/>
          </p:nvPr>
        </p:nvSpPr>
        <p:spPr/>
        <p:txBody>
          <a:bodyPr/>
          <a:lstStyle/>
          <a:p>
            <a:r>
              <a:rPr lang="en-US" dirty="0" smtClean="0"/>
              <a:t>Attribute routing</a:t>
            </a:r>
            <a:endParaRPr lang="en-US" dirty="0"/>
          </a:p>
        </p:txBody>
      </p:sp>
      <p:sp>
        <p:nvSpPr>
          <p:cNvPr id="10" name="Rectangle 9"/>
          <p:cNvSpPr/>
          <p:nvPr/>
        </p:nvSpPr>
        <p:spPr>
          <a:xfrm>
            <a:off x="3551554" y="3308131"/>
            <a:ext cx="6765924" cy="64633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HttpGet</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“Demographics/{</a:t>
            </a:r>
            <a:r>
              <a:rPr lang="en-US" dirty="0">
                <a:solidFill>
                  <a:srgbClr val="A31515"/>
                </a:solidFill>
                <a:highlight>
                  <a:srgbClr val="FFFFFF"/>
                </a:highlight>
                <a:latin typeface="Consolas" panose="020B0609020204030204" pitchFamily="49" charset="0"/>
              </a:rPr>
              <a:t>zipcode?}"</a:t>
            </a:r>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Demographics</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Get(</a:t>
            </a:r>
            <a:r>
              <a:rPr lang="en-US" dirty="0" err="1" smtClean="0">
                <a:solidFill>
                  <a:srgbClr val="0000FF"/>
                </a:solidFill>
                <a:highlight>
                  <a:srgbClr val="FFFFFF"/>
                </a:highlight>
                <a:latin typeface="Consolas" panose="020B0609020204030204" pitchFamily="49" charset="0"/>
              </a:rPr>
              <a:t>int</a:t>
            </a:r>
            <a:r>
              <a:rPr lang="en-US" dirty="0" smtClean="0">
                <a:solidFill>
                  <a:srgbClr val="0000FF"/>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zipcode) </a:t>
            </a:r>
            <a:r>
              <a:rPr lang="en-US" dirty="0">
                <a:solidFill>
                  <a:srgbClr val="000000"/>
                </a:solidFill>
                <a:highlight>
                  <a:srgbClr val="FFFFFF"/>
                </a:highlight>
                <a:latin typeface="Consolas" panose="020B0609020204030204" pitchFamily="49" charset="0"/>
              </a:rPr>
              <a:t>{ … }</a:t>
            </a:r>
            <a:endParaRPr lang="en-US" dirty="0"/>
          </a:p>
        </p:txBody>
      </p:sp>
      <p:sp>
        <p:nvSpPr>
          <p:cNvPr id="2" name="Rectangle 1"/>
          <p:cNvSpPr/>
          <p:nvPr/>
        </p:nvSpPr>
        <p:spPr>
          <a:xfrm>
            <a:off x="3551237" y="5402262"/>
            <a:ext cx="6363696" cy="1477328"/>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HttpGet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"people/{</a:t>
            </a:r>
            <a:r>
              <a:rPr lang="en-US" dirty="0" err="1">
                <a:solidFill>
                  <a:srgbClr val="A31515"/>
                </a:solidFill>
                <a:highlight>
                  <a:srgbClr val="FFFFFF"/>
                </a:highlight>
                <a:latin typeface="Consolas" panose="020B0609020204030204" pitchFamily="49" charset="0"/>
              </a:rPr>
              <a:t>id:int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Person</a:t>
            </a:r>
            <a:r>
              <a:rPr lang="en-US" dirty="0">
                <a:solidFill>
                  <a:srgbClr val="000000"/>
                </a:solidFill>
                <a:highlight>
                  <a:srgbClr val="FFFFFF"/>
                </a:highlight>
                <a:latin typeface="Consolas" panose="020B0609020204030204" pitchFamily="49" charset="0"/>
              </a:rPr>
              <a:t> Get(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a:t>
            </a:r>
            <a:r>
              <a:rPr lang="en-US" dirty="0" smtClean="0">
                <a:solidFill>
                  <a:srgbClr val="000000"/>
                </a:solidFill>
                <a:highlight>
                  <a:srgbClr val="FFFFFF"/>
                </a:highlight>
                <a:latin typeface="Consolas" panose="020B0609020204030204" pitchFamily="49" charset="0"/>
              </a:rPr>
              <a:t>) { … }</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HttpGet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"people</a:t>
            </a:r>
            <a:r>
              <a:rPr lang="en-US" dirty="0" smtClean="0">
                <a:solidFill>
                  <a:srgbClr val="A31515"/>
                </a:solidFill>
                <a:highlight>
                  <a:srgbClr val="FFFFFF"/>
                </a:highlight>
                <a:latin typeface="Consolas" panose="020B0609020204030204" pitchFamily="49" charset="0"/>
              </a:rPr>
              <a:t>/{</a:t>
            </a:r>
            <a:r>
              <a:rPr lang="en-US" dirty="0" err="1" smtClean="0">
                <a:solidFill>
                  <a:srgbClr val="A31515"/>
                </a:solidFill>
                <a:highlight>
                  <a:srgbClr val="FFFFFF"/>
                </a:highlight>
                <a:latin typeface="Consolas" panose="020B0609020204030204" pitchFamily="49" charset="0"/>
              </a:rPr>
              <a:t>name:alpha</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Person</a:t>
            </a:r>
            <a:r>
              <a:rPr lang="en-US" dirty="0">
                <a:solidFill>
                  <a:srgbClr val="000000"/>
                </a:solidFill>
                <a:highlight>
                  <a:srgbClr val="FFFFFF"/>
                </a:highlight>
                <a:latin typeface="Consolas" panose="020B0609020204030204" pitchFamily="49" charset="0"/>
              </a:rPr>
              <a:t> Get(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a:t>
            </a:r>
            <a:r>
              <a:rPr lang="en-US" dirty="0" smtClean="0">
                <a:solidFill>
                  <a:srgbClr val="000000"/>
                </a:solidFill>
                <a:highlight>
                  <a:srgbClr val="FFFFFF"/>
                </a:highlight>
                <a:latin typeface="Consolas" panose="020B0609020204030204" pitchFamily="49" charset="0"/>
              </a:rPr>
              <a:t>) { … }</a:t>
            </a:r>
            <a:endParaRPr lang="en-US" dirty="0"/>
          </a:p>
        </p:txBody>
      </p:sp>
      <p:sp>
        <p:nvSpPr>
          <p:cNvPr id="3" name="Rectangle 2"/>
          <p:cNvSpPr/>
          <p:nvPr/>
        </p:nvSpPr>
        <p:spPr>
          <a:xfrm>
            <a:off x="3551237" y="4335462"/>
            <a:ext cx="7315200" cy="646331"/>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HttpGet</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"Demographics/{</a:t>
            </a:r>
            <a:r>
              <a:rPr lang="en-US" dirty="0" err="1" smtClean="0">
                <a:solidFill>
                  <a:srgbClr val="A31515"/>
                </a:solidFill>
                <a:highlight>
                  <a:srgbClr val="FFFFFF"/>
                </a:highlight>
                <a:latin typeface="Consolas" panose="020B0609020204030204" pitchFamily="49" charset="0"/>
              </a:rPr>
              <a:t>zipcode</a:t>
            </a:r>
            <a:r>
              <a:rPr lang="en-US" dirty="0" smtClean="0">
                <a:solidFill>
                  <a:srgbClr val="A31515"/>
                </a:solidFill>
                <a:highlight>
                  <a:srgbClr val="FFFFFF"/>
                </a:highlight>
                <a:latin typeface="Consolas" panose="020B0609020204030204" pitchFamily="49" charset="0"/>
              </a:rPr>
              <a:t>=98052}"</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Demographics</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Get(</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zipcode) { … </a:t>
            </a:r>
            <a:r>
              <a:rPr lang="en-US" dirty="0">
                <a:solidFill>
                  <a:srgbClr val="000000"/>
                </a:solidFill>
                <a:highlight>
                  <a:srgbClr val="FFFFFF"/>
                </a:highlight>
                <a:latin typeface="Consolas" panose="020B0609020204030204" pitchFamily="49" charset="0"/>
              </a:rPr>
              <a:t>}</a:t>
            </a:r>
            <a:endParaRPr lang="en-US" dirty="0"/>
          </a:p>
        </p:txBody>
      </p:sp>
      <p:sp>
        <p:nvSpPr>
          <p:cNvPr id="6" name="Rectangle 5"/>
          <p:cNvSpPr/>
          <p:nvPr/>
        </p:nvSpPr>
        <p:spPr>
          <a:xfrm>
            <a:off x="3627437" y="1209536"/>
            <a:ext cx="8382000" cy="1754326"/>
          </a:xfrm>
          <a:prstGeom prst="rect">
            <a:avLst/>
          </a:prstGeom>
        </p:spPr>
        <p:txBody>
          <a:bodyPr wrap="square">
            <a:spAutoFit/>
          </a:bodyPr>
          <a:lstStyle/>
          <a:p>
            <a:r>
              <a:rPr lang="en-US" dirty="0">
                <a:solidFill>
                  <a:srgbClr val="000000"/>
                </a:solidFill>
                <a:highlight>
                  <a:srgbClr val="FFFFFF"/>
                </a:highlight>
                <a:latin typeface="Consolas"/>
              </a:rPr>
              <a:t> </a:t>
            </a:r>
          </a:p>
          <a:p>
            <a:r>
              <a:rPr lang="en-US" dirty="0" err="1" smtClean="0">
                <a:solidFill>
                  <a:srgbClr val="000000"/>
                </a:solidFill>
                <a:highlight>
                  <a:srgbClr val="FFFFFF"/>
                </a:highlight>
                <a:latin typeface="Consolas"/>
              </a:rPr>
              <a:t>config.MapHttpAttributeRoutes</a:t>
            </a:r>
            <a:r>
              <a:rPr lang="en-US" dirty="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err="1" smtClean="0">
                <a:solidFill>
                  <a:srgbClr val="000000"/>
                </a:solidFill>
                <a:highlight>
                  <a:srgbClr val="FFFFFF"/>
                </a:highlight>
                <a:latin typeface="Consolas"/>
              </a:rPr>
              <a:t>config.Routes.MapHttpRoute</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name</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a:t>
            </a:r>
            <a:r>
              <a:rPr lang="en-US" dirty="0" err="1">
                <a:solidFill>
                  <a:srgbClr val="A31515"/>
                </a:solidFill>
                <a:highlight>
                  <a:srgbClr val="FFFFFF"/>
                </a:highlight>
                <a:latin typeface="Consolas"/>
              </a:rPr>
              <a:t>DefaultApi</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routeTemplate</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a:t>
            </a:r>
            <a:r>
              <a:rPr lang="en-US" dirty="0" err="1">
                <a:solidFill>
                  <a:srgbClr val="A31515"/>
                </a:solidFill>
                <a:highlight>
                  <a:srgbClr val="FFFFFF"/>
                </a:highlight>
                <a:latin typeface="Consolas"/>
              </a:rPr>
              <a:t>api</a:t>
            </a:r>
            <a:r>
              <a:rPr lang="en-US" dirty="0">
                <a:solidFill>
                  <a:srgbClr val="A31515"/>
                </a:solidFill>
                <a:highlight>
                  <a:srgbClr val="FFFFFF"/>
                </a:highlight>
                <a:latin typeface="Consolas"/>
              </a:rPr>
              <a:t>/{controller}/{id}"</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defaults</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 id = </a:t>
            </a:r>
            <a:r>
              <a:rPr lang="en-US" dirty="0" err="1">
                <a:solidFill>
                  <a:srgbClr val="2B91AF"/>
                </a:solidFill>
                <a:highlight>
                  <a:srgbClr val="FFFFFF"/>
                </a:highlight>
                <a:latin typeface="Consolas"/>
              </a:rPr>
              <a:t>RouteParameter</a:t>
            </a:r>
            <a:r>
              <a:rPr lang="en-US" dirty="0" err="1">
                <a:solidFill>
                  <a:srgbClr val="000000"/>
                </a:solidFill>
                <a:highlight>
                  <a:srgbClr val="FFFFFF"/>
                </a:highlight>
                <a:latin typeface="Consolas"/>
              </a:rPr>
              <a:t>.Optional</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val="4030320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Attribute routing</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7" y="1439862"/>
            <a:ext cx="993134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879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437" y="1820862"/>
            <a:ext cx="11887199" cy="3047206"/>
          </a:xfrm>
        </p:spPr>
        <p:txBody>
          <a:bodyPr/>
          <a:lstStyle/>
          <a:p>
            <a:r>
              <a:rPr lang="en-US" dirty="0" smtClean="0"/>
              <a:t>DEMO: Attribute Routing –</a:t>
            </a:r>
            <a:br>
              <a:rPr lang="en-US" dirty="0" smtClean="0"/>
            </a:br>
            <a:r>
              <a:rPr lang="en-US" dirty="0" smtClean="0"/>
              <a:t> 	Nested Resource and Constraint</a:t>
            </a:r>
            <a:endParaRPr lang="en-US" dirty="0"/>
          </a:p>
        </p:txBody>
      </p:sp>
    </p:spTree>
    <p:extLst>
      <p:ext uri="{BB962C8B-B14F-4D97-AF65-F5344CB8AC3E}">
        <p14:creationId xmlns:p14="http://schemas.microsoft.com/office/powerpoint/2010/main" val="305404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OData</a:t>
            </a:r>
            <a:endParaRPr lang="en-US" dirty="0"/>
          </a:p>
        </p:txBody>
      </p:sp>
    </p:spTree>
    <p:extLst>
      <p:ext uri="{BB962C8B-B14F-4D97-AF65-F5344CB8AC3E}">
        <p14:creationId xmlns:p14="http://schemas.microsoft.com/office/powerpoint/2010/main" val="75703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OData</a:t>
            </a:r>
            <a:endParaRPr lang="en-US" dirty="0"/>
          </a:p>
        </p:txBody>
      </p:sp>
      <p:sp>
        <p:nvSpPr>
          <p:cNvPr id="5" name="Text Placeholder 4"/>
          <p:cNvSpPr>
            <a:spLocks noGrp="1"/>
          </p:cNvSpPr>
          <p:nvPr>
            <p:ph type="body" sz="quarter" idx="10"/>
          </p:nvPr>
        </p:nvSpPr>
        <p:spPr>
          <a:xfrm>
            <a:off x="274638" y="1363662"/>
            <a:ext cx="6476999" cy="4876799"/>
          </a:xfrm>
        </p:spPr>
        <p:txBody>
          <a:bodyPr/>
          <a:lstStyle/>
          <a:p>
            <a:pPr marL="571500" indent="-571500">
              <a:buFont typeface="Wingdings" panose="05000000000000000000" pitchFamily="2" charset="2"/>
              <a:buChar char="q"/>
            </a:pPr>
            <a:r>
              <a:rPr lang="en-US" sz="3200" dirty="0"/>
              <a:t>The </a:t>
            </a:r>
            <a:r>
              <a:rPr lang="en-US" sz="3200" b="1" dirty="0"/>
              <a:t>Open Data Protocol (OData)</a:t>
            </a:r>
            <a:r>
              <a:rPr lang="en-US" sz="3200" dirty="0"/>
              <a:t> is a </a:t>
            </a:r>
            <a:r>
              <a:rPr lang="en-US" sz="3200" dirty="0" smtClean="0"/>
              <a:t>protocol </a:t>
            </a:r>
            <a:r>
              <a:rPr lang="en-US" sz="3200" dirty="0"/>
              <a:t>for querying </a:t>
            </a:r>
            <a:r>
              <a:rPr lang="en-US" sz="3200" dirty="0" smtClean="0"/>
              <a:t>data over the web</a:t>
            </a:r>
          </a:p>
          <a:p>
            <a:pPr marL="571500" indent="-571500">
              <a:buFont typeface="Wingdings" panose="05000000000000000000" pitchFamily="2" charset="2"/>
              <a:buChar char="q"/>
            </a:pPr>
            <a:r>
              <a:rPr lang="en-US" sz="3200" dirty="0" smtClean="0"/>
              <a:t>OData </a:t>
            </a:r>
            <a:r>
              <a:rPr lang="en-US" sz="3200" dirty="0"/>
              <a:t>protocol is a set of </a:t>
            </a:r>
            <a:r>
              <a:rPr lang="en-US" sz="3200" dirty="0" err="1"/>
              <a:t>RESTful</a:t>
            </a:r>
            <a:r>
              <a:rPr lang="en-US" sz="3200" dirty="0"/>
              <a:t> interactions </a:t>
            </a:r>
            <a:r>
              <a:rPr lang="en-US" sz="3200" dirty="0" smtClean="0"/>
              <a:t>along </a:t>
            </a:r>
            <a:r>
              <a:rPr lang="en-US" sz="3200" dirty="0"/>
              <a:t>with an OData-defined query </a:t>
            </a:r>
            <a:r>
              <a:rPr lang="en-US" sz="3200" dirty="0" smtClean="0"/>
              <a:t>language based on JSON and </a:t>
            </a:r>
            <a:r>
              <a:rPr lang="en-US" sz="3200" dirty="0" err="1" smtClean="0"/>
              <a:t>AtomPub</a:t>
            </a:r>
            <a:endParaRPr lang="en-US" sz="3200" dirty="0" smtClean="0"/>
          </a:p>
        </p:txBody>
      </p:sp>
      <p:pic>
        <p:nvPicPr>
          <p:cNvPr id="4102" name="Picture 6" descr="http://i.msdn.microsoft.com/hh237663.fig02(en-us,MSDN.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436" y="2049462"/>
            <a:ext cx="569068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8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Query</a:t>
            </a:r>
            <a:endParaRPr lang="en-US" dirty="0"/>
          </a:p>
        </p:txBody>
      </p:sp>
      <p:sp>
        <p:nvSpPr>
          <p:cNvPr id="3" name="Text Placeholder 2"/>
          <p:cNvSpPr>
            <a:spLocks noGrp="1"/>
          </p:cNvSpPr>
          <p:nvPr>
            <p:ph type="body" sz="quarter" idx="10"/>
          </p:nvPr>
        </p:nvSpPr>
        <p:spPr/>
        <p:txBody>
          <a:bodyPr/>
          <a:lstStyle/>
          <a:p>
            <a:pPr marL="571500" indent="-571500">
              <a:buFont typeface="Wingdings" panose="05000000000000000000" pitchFamily="2" charset="2"/>
              <a:buChar char="q"/>
            </a:pPr>
            <a:r>
              <a:rPr lang="en-US" sz="2800" dirty="0"/>
              <a:t>$top=n: Returns only the first n entities in an entity set (or in Atom terms, the first n entries in a feed).</a:t>
            </a:r>
          </a:p>
          <a:p>
            <a:pPr marL="571500" indent="-571500">
              <a:buFont typeface="Wingdings" panose="05000000000000000000" pitchFamily="2" charset="2"/>
              <a:buChar char="q"/>
            </a:pPr>
            <a:r>
              <a:rPr lang="en-US" sz="2800" dirty="0"/>
              <a:t>$skip=n: Skips the first n entities in an entity set. Using this option lets a client retrieve a series of distinct pages on subsequent requests.</a:t>
            </a:r>
          </a:p>
          <a:p>
            <a:pPr marL="571500" indent="-571500">
              <a:buFont typeface="Wingdings" panose="05000000000000000000" pitchFamily="2" charset="2"/>
              <a:buChar char="q"/>
            </a:pPr>
            <a:r>
              <a:rPr lang="en-US" sz="2800" dirty="0"/>
              <a:t>$format: Determines whether data should be returned in JSON or the XML-based Atom/</a:t>
            </a:r>
            <a:r>
              <a:rPr lang="en-US" sz="2800" dirty="0" err="1"/>
              <a:t>AtomPub</a:t>
            </a:r>
            <a:r>
              <a:rPr lang="en-US" sz="2800" dirty="0"/>
              <a:t> format. (The default is Atom/</a:t>
            </a:r>
            <a:r>
              <a:rPr lang="en-US" sz="2800" dirty="0" err="1"/>
              <a:t>AtomPub</a:t>
            </a:r>
            <a:r>
              <a:rPr lang="en-US" sz="2800" dirty="0"/>
              <a:t>.)</a:t>
            </a:r>
          </a:p>
          <a:p>
            <a:pPr marL="571500" indent="-571500">
              <a:buFont typeface="Wingdings" panose="05000000000000000000" pitchFamily="2" charset="2"/>
              <a:buChar char="q"/>
            </a:pPr>
            <a:r>
              <a:rPr lang="en-US" sz="2800" dirty="0"/>
              <a:t>$</a:t>
            </a:r>
            <a:r>
              <a:rPr lang="en-US" sz="2800" dirty="0" err="1"/>
              <a:t>orderby</a:t>
            </a:r>
            <a:r>
              <a:rPr lang="en-US" sz="2800" dirty="0"/>
              <a:t>=: Orders results, in ascending or descending order, by the value of one or more properties in those results.</a:t>
            </a:r>
          </a:p>
          <a:p>
            <a:pPr marL="571500" indent="-571500">
              <a:buFont typeface="Wingdings" panose="05000000000000000000" pitchFamily="2" charset="2"/>
              <a:buChar char="q"/>
            </a:pPr>
            <a:r>
              <a:rPr lang="en-US" sz="2800" dirty="0"/>
              <a:t>$filter=: Returns only entities that match the specified expression.</a:t>
            </a:r>
          </a:p>
          <a:p>
            <a:endParaRPr lang="en-US" dirty="0"/>
          </a:p>
        </p:txBody>
      </p:sp>
    </p:spTree>
    <p:extLst>
      <p:ext uri="{BB962C8B-B14F-4D97-AF65-F5344CB8AC3E}">
        <p14:creationId xmlns:p14="http://schemas.microsoft.com/office/powerpoint/2010/main" val="418701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Web API </a:t>
            </a:r>
            <a:r>
              <a:rPr lang="en-US" dirty="0" err="1" smtClean="0"/>
              <a:t>OData</a:t>
            </a:r>
            <a:endParaRPr lang="en-US" dirty="0"/>
          </a:p>
        </p:txBody>
      </p:sp>
      <p:sp>
        <p:nvSpPr>
          <p:cNvPr id="5" name="Text Placeholder 4"/>
          <p:cNvSpPr>
            <a:spLocks noGrp="1"/>
          </p:cNvSpPr>
          <p:nvPr>
            <p:ph type="body" sz="quarter" idx="10"/>
          </p:nvPr>
        </p:nvSpPr>
        <p:spPr/>
        <p:txBody>
          <a:bodyPr/>
          <a:lstStyle/>
          <a:p>
            <a:pPr marL="571500" indent="-571500">
              <a:buFont typeface="Wingdings" panose="05000000000000000000" pitchFamily="2" charset="2"/>
              <a:buChar char="q"/>
            </a:pPr>
            <a:r>
              <a:rPr lang="en-US" dirty="0" smtClean="0"/>
              <a:t>Components for implementing OData services</a:t>
            </a:r>
          </a:p>
          <a:p>
            <a:pPr marL="457200" lvl="1" indent="-457200">
              <a:buFont typeface="Wingdings" panose="05000000000000000000" pitchFamily="2" charset="2"/>
              <a:buChar char="q"/>
            </a:pPr>
            <a:r>
              <a:rPr lang="en-US" dirty="0" smtClean="0"/>
              <a:t>Model builders, formatters (Atom/JSON/XML), path and query parsers, LINQ expression generator, etc.</a:t>
            </a:r>
          </a:p>
          <a:p>
            <a:pPr marL="571500" indent="-571500">
              <a:buFont typeface="Wingdings" panose="05000000000000000000" pitchFamily="2" charset="2"/>
              <a:buChar char="q"/>
            </a:pPr>
            <a:r>
              <a:rPr lang="en-US" dirty="0" smtClean="0"/>
              <a:t>Built on </a:t>
            </a:r>
            <a:r>
              <a:rPr lang="en-US" dirty="0" err="1" smtClean="0"/>
              <a:t>ODataLib</a:t>
            </a:r>
            <a:endParaRPr lang="en-US" dirty="0" smtClean="0"/>
          </a:p>
          <a:p>
            <a:pPr marL="457200" lvl="1" indent="-457200">
              <a:buFont typeface="Wingdings" panose="05000000000000000000" pitchFamily="2" charset="2"/>
              <a:buChar char="q"/>
            </a:pPr>
            <a:r>
              <a:rPr lang="en-US" dirty="0" smtClean="0"/>
              <a:t>Same underpinnings as WCF Data Services</a:t>
            </a:r>
          </a:p>
          <a:p>
            <a:pPr marL="571500" indent="-571500">
              <a:buFont typeface="Wingdings" panose="05000000000000000000" pitchFamily="2" charset="2"/>
              <a:buChar char="q"/>
            </a:pPr>
            <a:r>
              <a:rPr lang="en-US" dirty="0"/>
              <a:t>Initially shipped with Visual Studio 2012 Update 2</a:t>
            </a:r>
          </a:p>
          <a:p>
            <a:pPr marL="571500" indent="-571500">
              <a:buFont typeface="Wingdings" panose="05000000000000000000" pitchFamily="2" charset="2"/>
              <a:buChar char="q"/>
            </a:pPr>
            <a:r>
              <a:rPr lang="en-US" dirty="0" smtClean="0"/>
              <a:t>Now supports $select, $expand and $batch!</a:t>
            </a:r>
          </a:p>
        </p:txBody>
      </p:sp>
    </p:spTree>
    <p:extLst>
      <p:ext uri="{BB962C8B-B14F-4D97-AF65-F5344CB8AC3E}">
        <p14:creationId xmlns:p14="http://schemas.microsoft.com/office/powerpoint/2010/main" val="111285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437" y="1820862"/>
            <a:ext cx="11887199" cy="3047206"/>
          </a:xfrm>
        </p:spPr>
        <p:txBody>
          <a:bodyPr/>
          <a:lstStyle/>
          <a:p>
            <a:r>
              <a:rPr lang="en-US" dirty="0" smtClean="0"/>
              <a:t>DEMO: OData –</a:t>
            </a:r>
            <a:br>
              <a:rPr lang="en-US" dirty="0" smtClean="0"/>
            </a:br>
            <a:r>
              <a:rPr lang="en-US" dirty="0" smtClean="0"/>
              <a:t> 	Http GET </a:t>
            </a:r>
            <a:r>
              <a:rPr lang="en-US" dirty="0"/>
              <a:t>$select and $</a:t>
            </a:r>
            <a:r>
              <a:rPr lang="en-US" dirty="0" smtClean="0"/>
              <a:t>expand</a:t>
            </a:r>
            <a:br>
              <a:rPr lang="en-US" dirty="0" smtClean="0"/>
            </a:br>
            <a:r>
              <a:rPr lang="en-US" dirty="0" smtClean="0"/>
              <a:t>	Http POST </a:t>
            </a:r>
            <a:r>
              <a:rPr lang="en-US" dirty="0" err="1" smtClean="0"/>
              <a:t>AtomPub</a:t>
            </a:r>
            <a:r>
              <a:rPr lang="en-US" dirty="0"/>
              <a:t/>
            </a:r>
            <a:br>
              <a:rPr lang="en-US" dirty="0"/>
            </a:br>
            <a:endParaRPr lang="en-US" dirty="0"/>
          </a:p>
        </p:txBody>
      </p:sp>
    </p:spTree>
    <p:extLst>
      <p:ext uri="{BB962C8B-B14F-4D97-AF65-F5344CB8AC3E}">
        <p14:creationId xmlns:p14="http://schemas.microsoft.com/office/powerpoint/2010/main" val="288175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Web API Security - </a:t>
            </a:r>
            <a:r>
              <a:rPr lang="en-US" dirty="0" err="1" smtClean="0"/>
              <a:t>OAuth</a:t>
            </a:r>
            <a:endParaRPr lang="en-US" dirty="0"/>
          </a:p>
        </p:txBody>
      </p:sp>
    </p:spTree>
    <p:extLst>
      <p:ext uri="{BB962C8B-B14F-4D97-AF65-F5344CB8AC3E}">
        <p14:creationId xmlns:p14="http://schemas.microsoft.com/office/powerpoint/2010/main" val="4099982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Text Placeholder 4"/>
          <p:cNvSpPr>
            <a:spLocks noGrp="1"/>
          </p:cNvSpPr>
          <p:nvPr>
            <p:ph type="body" sz="quarter" idx="10"/>
          </p:nvPr>
        </p:nvSpPr>
        <p:spPr>
          <a:xfrm>
            <a:off x="274637" y="1439862"/>
            <a:ext cx="11506200" cy="5181600"/>
          </a:xfrm>
        </p:spPr>
        <p:txBody>
          <a:bodyPr/>
          <a:lstStyle/>
          <a:p>
            <a:pPr marL="514350" indent="-514350">
              <a:buFont typeface="+mj-lt"/>
              <a:buAutoNum type="arabicPeriod"/>
            </a:pPr>
            <a:r>
              <a:rPr lang="en-US" sz="2800" dirty="0" smtClean="0"/>
              <a:t>What is </a:t>
            </a:r>
            <a:r>
              <a:rPr lang="en-US" sz="2800" dirty="0" err="1" smtClean="0"/>
              <a:t>ASP.Net</a:t>
            </a:r>
            <a:r>
              <a:rPr lang="en-US" sz="2800" dirty="0" smtClean="0"/>
              <a:t> Web API</a:t>
            </a:r>
          </a:p>
          <a:p>
            <a:pPr marL="514350" indent="-514350">
              <a:buFont typeface="+mj-lt"/>
              <a:buAutoNum type="arabicPeriod"/>
            </a:pPr>
            <a:r>
              <a:rPr lang="en-US" sz="2800" dirty="0" smtClean="0"/>
              <a:t>Little history</a:t>
            </a:r>
          </a:p>
          <a:p>
            <a:pPr marL="514350" indent="-514350">
              <a:buFont typeface="+mj-lt"/>
              <a:buAutoNum type="arabicPeriod"/>
            </a:pPr>
            <a:r>
              <a:rPr lang="en-US" sz="2800" dirty="0" smtClean="0"/>
              <a:t>When to use WCF and When to use ASP.NET Web API</a:t>
            </a:r>
          </a:p>
          <a:p>
            <a:pPr marL="514350" indent="-514350">
              <a:buFont typeface="+mj-lt"/>
              <a:buAutoNum type="arabicPeriod"/>
            </a:pPr>
            <a:r>
              <a:rPr lang="en-US" sz="2800" dirty="0"/>
              <a:t>Is this REST?</a:t>
            </a:r>
            <a:endParaRPr lang="en-US" sz="2800" dirty="0" smtClean="0"/>
          </a:p>
          <a:p>
            <a:pPr marL="514350" indent="-514350">
              <a:buFont typeface="+mj-lt"/>
              <a:buAutoNum type="arabicPeriod"/>
            </a:pPr>
            <a:r>
              <a:rPr lang="en-US" sz="2800" dirty="0" smtClean="0"/>
              <a:t>New </a:t>
            </a:r>
            <a:r>
              <a:rPr lang="en-US" sz="2800" dirty="0"/>
              <a:t>Features </a:t>
            </a:r>
            <a:r>
              <a:rPr lang="en-US" sz="2800" dirty="0" smtClean="0"/>
              <a:t>of ASP.NET Web API 2</a:t>
            </a:r>
          </a:p>
          <a:p>
            <a:pPr marL="514350" indent="-514350">
              <a:buFont typeface="+mj-lt"/>
              <a:buAutoNum type="arabicPeriod"/>
            </a:pPr>
            <a:r>
              <a:rPr lang="en-US" sz="2800" dirty="0" smtClean="0"/>
              <a:t>Demo</a:t>
            </a:r>
            <a:endParaRPr lang="en-US" sz="2800" dirty="0"/>
          </a:p>
          <a:p>
            <a:pPr marL="514350" indent="-514350">
              <a:buFont typeface="+mj-lt"/>
              <a:buAutoNum type="arabicPeriod"/>
            </a:pPr>
            <a:endParaRPr lang="en-US" sz="2800" dirty="0" smtClean="0"/>
          </a:p>
        </p:txBody>
      </p:sp>
    </p:spTree>
    <p:extLst>
      <p:ext uri="{BB962C8B-B14F-4D97-AF65-F5344CB8AC3E}">
        <p14:creationId xmlns:p14="http://schemas.microsoft.com/office/powerpoint/2010/main" val="112810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API Security</a:t>
            </a:r>
            <a:endParaRPr lang="en-US" dirty="0"/>
          </a:p>
        </p:txBody>
      </p:sp>
      <p:sp>
        <p:nvSpPr>
          <p:cNvPr id="6" name="Text Placeholder 5"/>
          <p:cNvSpPr>
            <a:spLocks noGrp="1"/>
          </p:cNvSpPr>
          <p:nvPr>
            <p:ph type="body" sz="quarter" idx="10"/>
          </p:nvPr>
        </p:nvSpPr>
        <p:spPr/>
        <p:txBody>
          <a:bodyPr/>
          <a:lstStyle/>
          <a:p>
            <a:pPr marL="571500" indent="-571500">
              <a:buFont typeface="Wingdings" panose="05000000000000000000" pitchFamily="2" charset="2"/>
              <a:buChar char="q"/>
            </a:pPr>
            <a:r>
              <a:rPr lang="en-US" dirty="0" smtClean="0"/>
              <a:t>Security in transit</a:t>
            </a:r>
          </a:p>
          <a:p>
            <a:pPr marL="1028582" lvl="2" indent="-571500">
              <a:buFont typeface="Wingdings" panose="05000000000000000000" pitchFamily="2" charset="2"/>
              <a:buChar char="q"/>
            </a:pPr>
            <a:r>
              <a:rPr lang="en-US" dirty="0" smtClean="0"/>
              <a:t>SSL is always appropriate</a:t>
            </a:r>
          </a:p>
          <a:p>
            <a:pPr marL="571500" indent="-571500">
              <a:buFont typeface="Wingdings" panose="05000000000000000000" pitchFamily="2" charset="2"/>
              <a:buChar char="q"/>
            </a:pPr>
            <a:r>
              <a:rPr lang="en-US" dirty="0" smtClean="0"/>
              <a:t>Securing the API Itself</a:t>
            </a:r>
          </a:p>
          <a:p>
            <a:pPr marL="1028582" lvl="2" indent="-571500">
              <a:buFont typeface="Wingdings" panose="05000000000000000000" pitchFamily="2" charset="2"/>
              <a:buChar char="q"/>
            </a:pPr>
            <a:r>
              <a:rPr lang="en-US" dirty="0" smtClean="0"/>
              <a:t>Cross domain / origin calls</a:t>
            </a:r>
          </a:p>
          <a:p>
            <a:pPr marL="1028582" lvl="2" indent="-571500">
              <a:buFont typeface="Wingdings" panose="05000000000000000000" pitchFamily="2" charset="2"/>
              <a:buChar char="q"/>
            </a:pPr>
            <a:r>
              <a:rPr lang="en-US" dirty="0" smtClean="0"/>
              <a:t>Authentication and Authorization</a:t>
            </a:r>
          </a:p>
          <a:p>
            <a:r>
              <a:rPr lang="en-US" dirty="0" smtClean="0"/>
              <a:t> </a:t>
            </a:r>
            <a:endParaRPr lang="en-US" dirty="0"/>
          </a:p>
        </p:txBody>
      </p:sp>
    </p:spTree>
    <p:extLst>
      <p:ext uri="{BB962C8B-B14F-4D97-AF65-F5344CB8AC3E}">
        <p14:creationId xmlns:p14="http://schemas.microsoft.com/office/powerpoint/2010/main" val="4220910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API Security - Authentication</a:t>
            </a:r>
            <a:endParaRPr lang="en-US" dirty="0"/>
          </a:p>
        </p:txBody>
      </p:sp>
      <p:sp>
        <p:nvSpPr>
          <p:cNvPr id="6" name="Text Placeholder 5"/>
          <p:cNvSpPr>
            <a:spLocks noGrp="1"/>
          </p:cNvSpPr>
          <p:nvPr>
            <p:ph type="body" sz="quarter" idx="10"/>
          </p:nvPr>
        </p:nvSpPr>
        <p:spPr/>
        <p:txBody>
          <a:bodyPr/>
          <a:lstStyle/>
          <a:p>
            <a:pPr marL="571500" indent="-571500">
              <a:buFont typeface="Wingdings" panose="05000000000000000000" pitchFamily="2" charset="2"/>
              <a:buChar char="q"/>
            </a:pPr>
            <a:r>
              <a:rPr lang="en-US" dirty="0" smtClean="0"/>
              <a:t>Server to Server Authentication</a:t>
            </a:r>
          </a:p>
          <a:p>
            <a:pPr marL="1028582" lvl="2" indent="-571500">
              <a:buFont typeface="Wingdings" panose="05000000000000000000" pitchFamily="2" charset="2"/>
              <a:buChar char="q"/>
            </a:pPr>
            <a:r>
              <a:rPr lang="en-US" dirty="0" smtClean="0"/>
              <a:t>API Keys and shared Secrets</a:t>
            </a:r>
          </a:p>
          <a:p>
            <a:pPr marL="571500" indent="-571500">
              <a:buFont typeface="Wingdings" panose="05000000000000000000" pitchFamily="2" charset="2"/>
              <a:buChar char="q"/>
            </a:pPr>
            <a:r>
              <a:rPr lang="en-US" dirty="0" smtClean="0"/>
              <a:t>User Proxy Authentication</a:t>
            </a:r>
          </a:p>
          <a:p>
            <a:pPr lvl="2" indent="0">
              <a:buNone/>
            </a:pPr>
            <a:r>
              <a:rPr lang="en-US" dirty="0" smtClean="0"/>
              <a:t>	</a:t>
            </a:r>
            <a:r>
              <a:rPr lang="en-US" dirty="0" err="1"/>
              <a:t>O</a:t>
            </a:r>
            <a:r>
              <a:rPr lang="en-US" dirty="0" err="1" smtClean="0"/>
              <a:t>Auth</a:t>
            </a:r>
            <a:r>
              <a:rPr lang="en-US" dirty="0" smtClean="0"/>
              <a:t> or similar</a:t>
            </a:r>
            <a:endParaRPr lang="en-US" dirty="0"/>
          </a:p>
          <a:p>
            <a:pPr marL="571500" indent="-571500">
              <a:buFont typeface="Wingdings" panose="05000000000000000000" pitchFamily="2" charset="2"/>
              <a:buChar char="q"/>
            </a:pPr>
            <a:r>
              <a:rPr lang="en-US" dirty="0" smtClean="0"/>
              <a:t>Direct User Authentication</a:t>
            </a:r>
            <a:endParaRPr lang="en-US" dirty="0"/>
          </a:p>
          <a:p>
            <a:pPr marL="1028582" lvl="2" indent="-571500">
              <a:buFont typeface="Wingdings" panose="05000000000000000000" pitchFamily="2" charset="2"/>
              <a:buChar char="q"/>
            </a:pPr>
            <a:r>
              <a:rPr lang="en-US" dirty="0" smtClean="0"/>
              <a:t>Piggyback on existing system using Cookies or Tokens</a:t>
            </a:r>
          </a:p>
          <a:p>
            <a:r>
              <a:rPr lang="en-US" dirty="0" smtClean="0"/>
              <a:t> </a:t>
            </a:r>
            <a:endParaRPr lang="en-US" dirty="0"/>
          </a:p>
        </p:txBody>
      </p:sp>
    </p:spTree>
    <p:extLst>
      <p:ext uri="{BB962C8B-B14F-4D97-AF65-F5344CB8AC3E}">
        <p14:creationId xmlns:p14="http://schemas.microsoft.com/office/powerpoint/2010/main" val="1749323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OAuth</a:t>
            </a:r>
            <a:endParaRPr lang="en-US" dirty="0"/>
          </a:p>
        </p:txBody>
      </p:sp>
      <p:sp>
        <p:nvSpPr>
          <p:cNvPr id="5" name="Text Placeholder 4"/>
          <p:cNvSpPr>
            <a:spLocks noGrp="1"/>
          </p:cNvSpPr>
          <p:nvPr>
            <p:ph type="body" sz="quarter" idx="10"/>
          </p:nvPr>
        </p:nvSpPr>
        <p:spPr/>
        <p:txBody>
          <a:bodyPr/>
          <a:lstStyle/>
          <a:p>
            <a:pPr marL="571500" indent="-571500">
              <a:buFont typeface="Wingdings" panose="05000000000000000000" pitchFamily="2" charset="2"/>
              <a:buChar char="q"/>
            </a:pPr>
            <a:r>
              <a:rPr lang="en-US" dirty="0" smtClean="0"/>
              <a:t>For allowing other API to act as user in your system</a:t>
            </a:r>
          </a:p>
          <a:p>
            <a:pPr marL="1028582" lvl="2" indent="-571500">
              <a:buFont typeface="Wingdings" panose="05000000000000000000" pitchFamily="2" charset="2"/>
              <a:buChar char="q"/>
            </a:pPr>
            <a:r>
              <a:rPr lang="en-US" dirty="0" smtClean="0"/>
              <a:t>Accept user credential </a:t>
            </a:r>
          </a:p>
          <a:p>
            <a:pPr marL="1028582" lvl="2" indent="-571500">
              <a:buFont typeface="Wingdings" panose="05000000000000000000" pitchFamily="2" charset="2"/>
              <a:buChar char="q"/>
            </a:pPr>
            <a:r>
              <a:rPr lang="en-US" dirty="0" smtClean="0"/>
              <a:t>Then trust a 3</a:t>
            </a:r>
            <a:r>
              <a:rPr lang="en-US" baseline="30000" dirty="0" smtClean="0"/>
              <a:t>rd</a:t>
            </a:r>
            <a:r>
              <a:rPr lang="en-US" dirty="0" smtClean="0"/>
              <a:t> party with a token that represents the other API</a:t>
            </a:r>
          </a:p>
          <a:p>
            <a:pPr marL="1028582" lvl="2" indent="-571500">
              <a:buFont typeface="Wingdings" panose="05000000000000000000" pitchFamily="2" charset="2"/>
              <a:buChar char="q"/>
            </a:pPr>
            <a:r>
              <a:rPr lang="en-US" dirty="0" smtClean="0"/>
              <a:t>The other API never receives the credentials</a:t>
            </a:r>
            <a:endParaRPr lang="en-US" dirty="0"/>
          </a:p>
        </p:txBody>
      </p:sp>
    </p:spTree>
    <p:extLst>
      <p:ext uri="{BB962C8B-B14F-4D97-AF65-F5344CB8AC3E}">
        <p14:creationId xmlns:p14="http://schemas.microsoft.com/office/powerpoint/2010/main" val="3685293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a:t>
            </a:r>
            <a:endParaRPr lang="en-US" dirty="0"/>
          </a:p>
        </p:txBody>
      </p:sp>
      <p:pic>
        <p:nvPicPr>
          <p:cNvPr id="2050" name="Picture 2" descr="http://blog.maartenballiauw.be/image.axd?picture=OAuth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037" y="1205636"/>
            <a:ext cx="7615709" cy="564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369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SPA and </a:t>
            </a:r>
            <a:r>
              <a:rPr lang="en-US" dirty="0" err="1" smtClean="0"/>
              <a:t>OAuth</a:t>
            </a:r>
            <a:endParaRPr lang="en-US" dirty="0"/>
          </a:p>
        </p:txBody>
      </p:sp>
    </p:spTree>
    <p:extLst>
      <p:ext uri="{BB962C8B-B14F-4D97-AF65-F5344CB8AC3E}">
        <p14:creationId xmlns:p14="http://schemas.microsoft.com/office/powerpoint/2010/main" val="378953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 Security - CORS</a:t>
            </a:r>
            <a:endParaRPr lang="en-US" dirty="0"/>
          </a:p>
        </p:txBody>
      </p:sp>
    </p:spTree>
    <p:extLst>
      <p:ext uri="{BB962C8B-B14F-4D97-AF65-F5344CB8AC3E}">
        <p14:creationId xmlns:p14="http://schemas.microsoft.com/office/powerpoint/2010/main" val="13748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CORS - </a:t>
            </a:r>
            <a:r>
              <a:rPr lang="en-US" dirty="0"/>
              <a:t>Cross Origin Resource Sharing</a:t>
            </a:r>
            <a:br>
              <a:rPr lang="en-US" dirty="0"/>
            </a:br>
            <a:endParaRPr lang="en-US" dirty="0"/>
          </a:p>
        </p:txBody>
      </p:sp>
      <p:sp>
        <p:nvSpPr>
          <p:cNvPr id="4" name="Text Placeholder 3"/>
          <p:cNvSpPr>
            <a:spLocks noGrp="1"/>
          </p:cNvSpPr>
          <p:nvPr>
            <p:ph type="body" sz="quarter" idx="10"/>
          </p:nvPr>
        </p:nvSpPr>
        <p:spPr>
          <a:xfrm>
            <a:off x="4248813" y="1820862"/>
            <a:ext cx="3733799" cy="457199"/>
          </a:xfrm>
        </p:spPr>
        <p:txBody>
          <a:bodyPr/>
          <a:lstStyle/>
          <a:p>
            <a:pPr algn="ctr"/>
            <a:r>
              <a:rPr lang="en-US" sz="2000" dirty="0" smtClean="0"/>
              <a:t>Http Request &amp; Response </a:t>
            </a:r>
            <a:endParaRPr lang="en-US" sz="2000" dirty="0"/>
          </a:p>
        </p:txBody>
      </p:sp>
      <p:pic>
        <p:nvPicPr>
          <p:cNvPr id="5122" name="Picture 2" descr="http://www.templatis.com/images/free-browser-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7" y="15922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rw-designer.com/icon-image/7523-256x256x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5237" y="1668462"/>
            <a:ext cx="1524000" cy="1524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524913" y="1897062"/>
            <a:ext cx="5181600" cy="0"/>
          </a:xfrm>
          <a:prstGeom prst="straightConnector1">
            <a:avLst/>
          </a:prstGeom>
          <a:ln w="38100">
            <a:solidFill>
              <a:srgbClr val="969696"/>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24913" y="2430462"/>
            <a:ext cx="5128953" cy="0"/>
          </a:xfrm>
          <a:prstGeom prst="straightConnector1">
            <a:avLst/>
          </a:prstGeom>
          <a:ln w="38100">
            <a:solidFill>
              <a:srgbClr val="969696"/>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 Placeholder 3"/>
          <p:cNvSpPr txBox="1">
            <a:spLocks/>
          </p:cNvSpPr>
          <p:nvPr/>
        </p:nvSpPr>
        <p:spPr>
          <a:xfrm>
            <a:off x="503237" y="3062603"/>
            <a:ext cx="3276600" cy="457199"/>
          </a:xfrm>
          <a:prstGeom prst="rect">
            <a:avLst/>
          </a:prstGeom>
        </p:spPr>
        <p:txBody>
          <a:bodyPr vert="horz" lIns="182880" tIns="146304" rIns="182880" bIns="146304" rtlCol="0">
            <a:noAutofit/>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http://www.domain1.com</a:t>
            </a:r>
            <a:endParaRPr lang="en-US" sz="2000" dirty="0"/>
          </a:p>
        </p:txBody>
      </p:sp>
      <p:sp>
        <p:nvSpPr>
          <p:cNvPr id="12" name="Text Placeholder 3"/>
          <p:cNvSpPr txBox="1">
            <a:spLocks/>
          </p:cNvSpPr>
          <p:nvPr/>
        </p:nvSpPr>
        <p:spPr>
          <a:xfrm>
            <a:off x="8008937" y="3116263"/>
            <a:ext cx="3276600" cy="457199"/>
          </a:xfrm>
          <a:prstGeom prst="rect">
            <a:avLst/>
          </a:prstGeom>
        </p:spPr>
        <p:txBody>
          <a:bodyPr vert="horz" lIns="182880" tIns="146304" rIns="182880" bIns="146304" rtlCol="0">
            <a:noAutofit/>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Web Server of Domain1.com</a:t>
            </a:r>
            <a:endParaRPr lang="en-US" sz="2000" dirty="0"/>
          </a:p>
        </p:txBody>
      </p:sp>
      <p:pic>
        <p:nvPicPr>
          <p:cNvPr id="13" name="Picture 4" descr="http://www.rw-designer.com/icon-image/7523-256x256x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5554" y="4388484"/>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3"/>
          <p:cNvSpPr txBox="1">
            <a:spLocks/>
          </p:cNvSpPr>
          <p:nvPr/>
        </p:nvSpPr>
        <p:spPr>
          <a:xfrm>
            <a:off x="8078527" y="6011862"/>
            <a:ext cx="3276600" cy="457199"/>
          </a:xfrm>
          <a:prstGeom prst="rect">
            <a:avLst/>
          </a:prstGeom>
        </p:spPr>
        <p:txBody>
          <a:bodyPr vert="horz" lIns="182880" tIns="146304" rIns="182880" bIns="146304" rtlCol="0">
            <a:noAutofit/>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Web Server of Domain2.com</a:t>
            </a:r>
            <a:endParaRPr lang="en-US" sz="2000" dirty="0"/>
          </a:p>
        </p:txBody>
      </p:sp>
      <p:cxnSp>
        <p:nvCxnSpPr>
          <p:cNvPr id="15" name="Straight Arrow Connector 14"/>
          <p:cNvCxnSpPr/>
          <p:nvPr/>
        </p:nvCxnSpPr>
        <p:spPr>
          <a:xfrm>
            <a:off x="3657496" y="2811462"/>
            <a:ext cx="5022694" cy="1981200"/>
          </a:xfrm>
          <a:prstGeom prst="straightConnector1">
            <a:avLst/>
          </a:prstGeom>
          <a:ln w="38100">
            <a:solidFill>
              <a:srgbClr val="96969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81543" y="3116262"/>
            <a:ext cx="5022694" cy="1981200"/>
          </a:xfrm>
          <a:prstGeom prst="straightConnector1">
            <a:avLst/>
          </a:prstGeom>
          <a:ln w="38100">
            <a:solidFill>
              <a:srgbClr val="969696"/>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3"/>
          <p:cNvSpPr txBox="1">
            <a:spLocks/>
          </p:cNvSpPr>
          <p:nvPr/>
        </p:nvSpPr>
        <p:spPr>
          <a:xfrm rot="1264648">
            <a:off x="4575344" y="2934161"/>
            <a:ext cx="3733799" cy="457199"/>
          </a:xfrm>
          <a:prstGeom prst="rect">
            <a:avLst/>
          </a:prstGeom>
        </p:spPr>
        <p:txBody>
          <a:bodyPr vert="horz" lIns="182880" tIns="146304" rIns="182880" bIns="146304" rtlCol="0">
            <a:noAutofit/>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Http Request Header</a:t>
            </a:r>
          </a:p>
          <a:p>
            <a:pPr algn="ctr"/>
            <a:r>
              <a:rPr lang="en-US" sz="2000" dirty="0" smtClean="0"/>
              <a:t>Origin: domain1.com </a:t>
            </a:r>
            <a:endParaRPr lang="en-US" sz="2000" dirty="0"/>
          </a:p>
        </p:txBody>
      </p:sp>
      <p:sp>
        <p:nvSpPr>
          <p:cNvPr id="22" name="Text Placeholder 3"/>
          <p:cNvSpPr txBox="1">
            <a:spLocks/>
          </p:cNvSpPr>
          <p:nvPr/>
        </p:nvSpPr>
        <p:spPr>
          <a:xfrm rot="1264648">
            <a:off x="3432826" y="4116670"/>
            <a:ext cx="5115743" cy="457199"/>
          </a:xfrm>
          <a:prstGeom prst="rect">
            <a:avLst/>
          </a:prstGeom>
        </p:spPr>
        <p:txBody>
          <a:bodyPr vert="horz" lIns="182880" tIns="146304" rIns="182880" bIns="146304" rtlCol="0">
            <a:noAutofit/>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Http Response Header</a:t>
            </a:r>
          </a:p>
          <a:p>
            <a:pPr algn="ctr"/>
            <a:r>
              <a:rPr lang="en-US" sz="2000" dirty="0"/>
              <a:t>Access-Control-Allow-Origin: </a:t>
            </a:r>
            <a:r>
              <a:rPr lang="en-US" sz="2000" dirty="0" smtClean="0"/>
              <a:t>domain1.com </a:t>
            </a:r>
            <a:endParaRPr lang="en-US" sz="2000" dirty="0"/>
          </a:p>
        </p:txBody>
      </p:sp>
    </p:spTree>
    <p:extLst>
      <p:ext uri="{BB962C8B-B14F-4D97-AF65-F5344CB8AC3E}">
        <p14:creationId xmlns:p14="http://schemas.microsoft.com/office/powerpoint/2010/main" val="3162843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CORS Http Headers</a:t>
            </a:r>
            <a:endParaRPr lang="en-US" dirty="0"/>
          </a:p>
        </p:txBody>
      </p:sp>
      <p:sp>
        <p:nvSpPr>
          <p:cNvPr id="5" name="Text Placeholder 4"/>
          <p:cNvSpPr>
            <a:spLocks noGrp="1"/>
          </p:cNvSpPr>
          <p:nvPr>
            <p:ph type="body" sz="quarter" idx="10"/>
          </p:nvPr>
        </p:nvSpPr>
        <p:spPr>
          <a:xfrm>
            <a:off x="274638" y="1363662"/>
            <a:ext cx="11582399" cy="5027612"/>
          </a:xfrm>
        </p:spPr>
        <p:txBody>
          <a:bodyPr/>
          <a:lstStyle/>
          <a:p>
            <a:r>
              <a:rPr lang="en-US" dirty="0" smtClean="0"/>
              <a:t>Request Headers:</a:t>
            </a:r>
          </a:p>
          <a:p>
            <a:pPr marL="1028582" lvl="2" indent="-571500">
              <a:buFont typeface="Wingdings" panose="05000000000000000000" pitchFamily="2" charset="2"/>
              <a:buChar char="q"/>
            </a:pPr>
            <a:r>
              <a:rPr lang="en-US" dirty="0" smtClean="0"/>
              <a:t>Origin</a:t>
            </a:r>
          </a:p>
          <a:p>
            <a:pPr marL="1028582" lvl="2" indent="-571500">
              <a:buFont typeface="Wingdings" panose="05000000000000000000" pitchFamily="2" charset="2"/>
              <a:buChar char="q"/>
            </a:pPr>
            <a:r>
              <a:rPr lang="en-US" dirty="0" smtClean="0"/>
              <a:t>Access-Control-Request-Method</a:t>
            </a:r>
          </a:p>
          <a:p>
            <a:pPr marL="1028582" lvl="2" indent="-571500">
              <a:buFont typeface="Wingdings" panose="05000000000000000000" pitchFamily="2" charset="2"/>
              <a:buChar char="q"/>
            </a:pPr>
            <a:r>
              <a:rPr lang="en-US" dirty="0" smtClean="0"/>
              <a:t>Access-Control-Request-Headers</a:t>
            </a:r>
          </a:p>
          <a:p>
            <a:r>
              <a:rPr lang="en-US" dirty="0" smtClean="0"/>
              <a:t>Response Headers </a:t>
            </a:r>
          </a:p>
          <a:p>
            <a:pPr marL="1028582" lvl="2" indent="-571500">
              <a:buFont typeface="Wingdings" panose="05000000000000000000" pitchFamily="2" charset="2"/>
              <a:buChar char="q"/>
            </a:pPr>
            <a:r>
              <a:rPr lang="en-US" dirty="0" smtClean="0"/>
              <a:t>Access-Control-Allow-Origin</a:t>
            </a:r>
            <a:endParaRPr lang="en-US" dirty="0"/>
          </a:p>
          <a:p>
            <a:pPr marL="1028582" lvl="2" indent="-571500">
              <a:buFont typeface="Wingdings" panose="05000000000000000000" pitchFamily="2" charset="2"/>
              <a:buChar char="q"/>
            </a:pPr>
            <a:r>
              <a:rPr lang="en-US" dirty="0" smtClean="0"/>
              <a:t>Access-Control-Allow-Methods</a:t>
            </a:r>
            <a:endParaRPr lang="en-US" dirty="0"/>
          </a:p>
          <a:p>
            <a:pPr marL="1028582" lvl="2" indent="-571500">
              <a:buFont typeface="Wingdings" panose="05000000000000000000" pitchFamily="2" charset="2"/>
              <a:buChar char="q"/>
            </a:pPr>
            <a:r>
              <a:rPr lang="en-US" dirty="0" smtClean="0"/>
              <a:t>Access-Control-Allow-Headers</a:t>
            </a:r>
          </a:p>
          <a:p>
            <a:pPr marL="1028582" lvl="2" indent="-571500">
              <a:buFont typeface="Wingdings" panose="05000000000000000000" pitchFamily="2" charset="2"/>
              <a:buChar char="q"/>
            </a:pPr>
            <a:r>
              <a:rPr lang="en-US" dirty="0" smtClean="0"/>
              <a:t>Access-Control-Allow-Credentials</a:t>
            </a:r>
          </a:p>
          <a:p>
            <a:pPr marL="1028582" lvl="2" indent="-571500">
              <a:buFont typeface="Wingdings" panose="05000000000000000000" pitchFamily="2" charset="2"/>
              <a:buChar char="q"/>
            </a:pPr>
            <a:r>
              <a:rPr lang="en-US" dirty="0" smtClean="0"/>
              <a:t>Access-Control-Max-Age</a:t>
            </a:r>
            <a:endParaRPr lang="en-US" dirty="0"/>
          </a:p>
          <a:p>
            <a:endParaRPr lang="en-US" dirty="0"/>
          </a:p>
        </p:txBody>
      </p:sp>
    </p:spTree>
    <p:extLst>
      <p:ext uri="{BB962C8B-B14F-4D97-AF65-F5344CB8AC3E}">
        <p14:creationId xmlns:p14="http://schemas.microsoft.com/office/powerpoint/2010/main" val="3856462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CORS</a:t>
            </a:r>
            <a:endParaRPr lang="en-US" dirty="0"/>
          </a:p>
        </p:txBody>
      </p:sp>
    </p:spTree>
    <p:extLst>
      <p:ext uri="{BB962C8B-B14F-4D97-AF65-F5344CB8AC3E}">
        <p14:creationId xmlns:p14="http://schemas.microsoft.com/office/powerpoint/2010/main" val="250606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ASP.NET and OWIN Integration</a:t>
            </a:r>
            <a:br>
              <a:rPr lang="en-US" dirty="0" smtClean="0"/>
            </a:br>
            <a:r>
              <a:rPr lang="en-US" dirty="0" smtClean="0"/>
              <a:t>Katana Project</a:t>
            </a:r>
            <a:endParaRPr lang="en-US" dirty="0"/>
          </a:p>
        </p:txBody>
      </p:sp>
    </p:spTree>
    <p:extLst>
      <p:ext uri="{BB962C8B-B14F-4D97-AF65-F5344CB8AC3E}">
        <p14:creationId xmlns:p14="http://schemas.microsoft.com/office/powerpoint/2010/main" val="11418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Web API</a:t>
            </a:r>
            <a:endParaRPr lang="en-US" dirty="0"/>
          </a:p>
        </p:txBody>
      </p:sp>
      <p:sp>
        <p:nvSpPr>
          <p:cNvPr id="3" name="Text Placeholder 2"/>
          <p:cNvSpPr>
            <a:spLocks noGrp="1"/>
          </p:cNvSpPr>
          <p:nvPr>
            <p:ph type="body" sz="quarter" idx="10"/>
          </p:nvPr>
        </p:nvSpPr>
        <p:spPr/>
        <p:txBody>
          <a:bodyPr/>
          <a:lstStyle/>
          <a:p>
            <a:pPr marL="571500" indent="-571500">
              <a:buFont typeface="Wingdings" panose="05000000000000000000" pitchFamily="2" charset="2"/>
              <a:buChar char="q"/>
            </a:pPr>
            <a:r>
              <a:rPr lang="en-US" dirty="0"/>
              <a:t>A fully supported and extensible framework for building HTTP based endpoints</a:t>
            </a:r>
          </a:p>
          <a:p>
            <a:pPr marL="571500" indent="-571500">
              <a:buFont typeface="Wingdings" panose="05000000000000000000" pitchFamily="2" charset="2"/>
              <a:buChar char="q"/>
            </a:pPr>
            <a:r>
              <a:rPr lang="en-US" dirty="0"/>
              <a:t>Built on top of ASP.NET</a:t>
            </a:r>
          </a:p>
          <a:p>
            <a:pPr marL="571500" indent="-571500">
              <a:buFont typeface="Wingdings" panose="05000000000000000000" pitchFamily="2" charset="2"/>
              <a:buChar char="q"/>
            </a:pPr>
            <a:r>
              <a:rPr lang="en-US" dirty="0"/>
              <a:t>Version 1.0 released along with MVC 4 in August 2012 </a:t>
            </a:r>
          </a:p>
          <a:p>
            <a:pPr marL="571500" indent="-571500">
              <a:buFont typeface="Wingdings" panose="05000000000000000000" pitchFamily="2" charset="2"/>
              <a:buChar char="q"/>
            </a:pPr>
            <a:r>
              <a:rPr lang="en-US" dirty="0"/>
              <a:t>Current version is 2, released with ASP.NET MVC 5 </a:t>
            </a:r>
            <a:r>
              <a:rPr lang="en-US" dirty="0" smtClean="0"/>
              <a:t>(on </a:t>
            </a:r>
            <a:r>
              <a:rPr lang="en-US" dirty="0" err="1" smtClean="0"/>
              <a:t>Dot.Net</a:t>
            </a:r>
            <a:r>
              <a:rPr lang="en-US" dirty="0" smtClean="0"/>
              <a:t> 4.5 and above) </a:t>
            </a:r>
            <a:r>
              <a:rPr lang="en-US" dirty="0"/>
              <a:t>on October 2013</a:t>
            </a:r>
          </a:p>
          <a:p>
            <a:pPr marL="571500" indent="-571500">
              <a:buFont typeface="Arial" panose="020B0604020202020204" pitchFamily="34" charset="0"/>
              <a:buChar char="•"/>
            </a:pPr>
            <a:endParaRPr lang="en-US" dirty="0" smtClean="0"/>
          </a:p>
          <a:p>
            <a:endParaRPr lang="en-US" dirty="0" smtClean="0"/>
          </a:p>
          <a:p>
            <a:endParaRPr lang="en-US" dirty="0" smtClean="0"/>
          </a:p>
        </p:txBody>
      </p:sp>
    </p:spTree>
    <p:extLst>
      <p:ext uri="{BB962C8B-B14F-4D97-AF65-F5344CB8AC3E}">
        <p14:creationId xmlns:p14="http://schemas.microsoft.com/office/powerpoint/2010/main" val="2919218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 integration</a:t>
            </a:r>
            <a:endParaRPr lang="en-US" dirty="0"/>
          </a:p>
        </p:txBody>
      </p:sp>
      <p:sp>
        <p:nvSpPr>
          <p:cNvPr id="3" name="Text Placeholder 2"/>
          <p:cNvSpPr>
            <a:spLocks noGrp="1"/>
          </p:cNvSpPr>
          <p:nvPr>
            <p:ph type="body" sz="quarter" idx="10"/>
          </p:nvPr>
        </p:nvSpPr>
        <p:spPr/>
        <p:txBody>
          <a:bodyPr/>
          <a:lstStyle/>
          <a:p>
            <a:r>
              <a:rPr lang="en-US" dirty="0" smtClean="0"/>
              <a:t>OWIN = Open Web Interface for .NET (</a:t>
            </a:r>
            <a:r>
              <a:rPr lang="en-US" dirty="0" smtClean="0">
                <a:hlinkClick r:id="rId3"/>
              </a:rPr>
              <a:t>http://owin.org</a:t>
            </a:r>
            <a:r>
              <a:rPr lang="en-US" dirty="0" smtClean="0"/>
              <a:t>) </a:t>
            </a:r>
          </a:p>
          <a:p>
            <a:pPr lvl="1"/>
            <a:r>
              <a:rPr lang="en-US" dirty="0" smtClean="0"/>
              <a:t>Defines </a:t>
            </a:r>
            <a:r>
              <a:rPr lang="en-US" dirty="0"/>
              <a:t>a common interface that decouples web </a:t>
            </a:r>
            <a:r>
              <a:rPr lang="en-US" dirty="0" smtClean="0"/>
              <a:t>apps from </a:t>
            </a:r>
            <a:r>
              <a:rPr lang="en-US" dirty="0"/>
              <a:t>web </a:t>
            </a:r>
            <a:r>
              <a:rPr lang="en-US" dirty="0" smtClean="0"/>
              <a:t>servers</a:t>
            </a:r>
          </a:p>
          <a:p>
            <a:pPr lvl="1"/>
            <a:r>
              <a:rPr lang="en-US" dirty="0" smtClean="0"/>
              <a:t>Inspired </a:t>
            </a:r>
            <a:r>
              <a:rPr lang="en-US" dirty="0"/>
              <a:t>by </a:t>
            </a:r>
            <a:r>
              <a:rPr lang="en-US" dirty="0" smtClean="0"/>
              <a:t>the likes of node.js</a:t>
            </a:r>
            <a:r>
              <a:rPr lang="en-US" dirty="0"/>
              <a:t>, Rack, </a:t>
            </a:r>
            <a:r>
              <a:rPr lang="en-US" dirty="0" smtClean="0"/>
              <a:t>WSGI</a:t>
            </a:r>
          </a:p>
          <a:p>
            <a:r>
              <a:rPr lang="en-US" dirty="0" smtClean="0"/>
              <a:t>Now deeply integrated with the ASP.NET pipeline</a:t>
            </a:r>
          </a:p>
          <a:p>
            <a:pPr lvl="1"/>
            <a:r>
              <a:rPr lang="en-US" dirty="0" smtClean="0"/>
              <a:t>Ex. run authenticating middleware during the Authenticate ASP.NET pipeline stage</a:t>
            </a:r>
          </a:p>
          <a:p>
            <a:r>
              <a:rPr lang="en-US" dirty="0" smtClean="0"/>
              <a:t>Run your Web APIs on any OWIN compliant host</a:t>
            </a:r>
          </a:p>
          <a:p>
            <a:r>
              <a:rPr lang="en-US" dirty="0" smtClean="0"/>
              <a:t>Katana is the Microsoft’s OWIN implementation as hosting abstraction</a:t>
            </a:r>
          </a:p>
          <a:p>
            <a:endParaRPr lang="en-US" dirty="0" smtClean="0"/>
          </a:p>
        </p:txBody>
      </p:sp>
    </p:spTree>
    <p:extLst>
      <p:ext uri="{BB962C8B-B14F-4D97-AF65-F5344CB8AC3E}">
        <p14:creationId xmlns:p14="http://schemas.microsoft.com/office/powerpoint/2010/main" val="1875935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 / Katana Architecture</a:t>
            </a:r>
            <a:endParaRPr lang="en-US" dirty="0"/>
          </a:p>
        </p:txBody>
      </p:sp>
      <p:pic>
        <p:nvPicPr>
          <p:cNvPr id="1026" name="Picture 2" descr="http://2.bp.blogspot.com/-b4qgLht95-M/Ug_FtoG0nlI/AAAAAAAAF7w/lVwk7_hsfAw/s1600/OWI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7" y="1569084"/>
            <a:ext cx="8550526"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530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Katana Implementation</a:t>
            </a:r>
            <a:endParaRPr lang="en-US" dirty="0"/>
          </a:p>
        </p:txBody>
      </p:sp>
      <p:sp>
        <p:nvSpPr>
          <p:cNvPr id="3" name="Text Placeholder 2"/>
          <p:cNvSpPr>
            <a:spLocks noGrp="1"/>
          </p:cNvSpPr>
          <p:nvPr>
            <p:ph type="body" sz="quarter" idx="10"/>
          </p:nvPr>
        </p:nvSpPr>
        <p:spPr>
          <a:xfrm>
            <a:off x="274638" y="1668463"/>
            <a:ext cx="3733799" cy="5027612"/>
          </a:xfrm>
        </p:spPr>
        <p:txBody>
          <a:bodyPr/>
          <a:lstStyle/>
          <a:p>
            <a:pPr fontAlgn="t"/>
            <a:r>
              <a:rPr lang="en-US" sz="2400" dirty="0" smtClean="0"/>
              <a:t>Convention over configuration</a:t>
            </a:r>
          </a:p>
          <a:p>
            <a:pPr fontAlgn="t"/>
            <a:endParaRPr lang="en-US" sz="2400" dirty="0" smtClean="0"/>
          </a:p>
          <a:p>
            <a:pPr fontAlgn="t"/>
            <a:r>
              <a:rPr lang="en-US" sz="2400" dirty="0" smtClean="0"/>
              <a:t>2. using</a:t>
            </a:r>
            <a:r>
              <a:rPr lang="en-US" sz="2400" dirty="0"/>
              <a:t> </a:t>
            </a:r>
            <a:r>
              <a:rPr lang="en-US" sz="2400" dirty="0" err="1" smtClean="0"/>
              <a:t>AppFunc</a:t>
            </a:r>
            <a:r>
              <a:rPr lang="en-US" sz="2400" dirty="0"/>
              <a:t> = </a:t>
            </a:r>
            <a:r>
              <a:rPr lang="en-US" sz="2400" dirty="0" err="1"/>
              <a:t>Func</a:t>
            </a:r>
            <a:r>
              <a:rPr lang="en-US" sz="2400" dirty="0"/>
              <a:t>&lt;</a:t>
            </a:r>
            <a:r>
              <a:rPr lang="en-US" sz="2400" dirty="0" err="1"/>
              <a:t>IDictionary</a:t>
            </a:r>
            <a:r>
              <a:rPr lang="en-US" sz="2400" dirty="0"/>
              <a:t>&lt;string, object&gt;, Task&gt;;</a:t>
            </a:r>
            <a:endParaRPr lang="en-US" sz="2400" dirty="0">
              <a:effectLst/>
            </a:endParaRPr>
          </a:p>
        </p:txBody>
      </p:sp>
      <p:pic>
        <p:nvPicPr>
          <p:cNvPr id="205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7" y="1592262"/>
            <a:ext cx="6858000" cy="368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Web API OWIN self host</a:t>
            </a:r>
            <a:endParaRPr lang="en-US" dirty="0"/>
          </a:p>
        </p:txBody>
      </p:sp>
    </p:spTree>
    <p:extLst>
      <p:ext uri="{BB962C8B-B14F-4D97-AF65-F5344CB8AC3E}">
        <p14:creationId xmlns:p14="http://schemas.microsoft.com/office/powerpoint/2010/main" val="328583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960437" y="1287462"/>
            <a:ext cx="9143999" cy="5027612"/>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Find out more</a:t>
            </a:r>
          </a:p>
          <a:p>
            <a:pPr lvl="1"/>
            <a:r>
              <a:rPr lang="en-US" dirty="0" smtClean="0">
                <a:hlinkClick r:id="rId2"/>
              </a:rPr>
              <a:t>http://www.asp.net/vnext</a:t>
            </a:r>
          </a:p>
          <a:p>
            <a:pPr lvl="1"/>
            <a:r>
              <a:rPr lang="en-US" dirty="0" smtClean="0">
                <a:hlinkClick r:id="rId2"/>
              </a:rPr>
              <a:t>http://www.asp.net/webapi</a:t>
            </a:r>
          </a:p>
          <a:p>
            <a:r>
              <a:rPr lang="en-US" sz="2800" dirty="0">
                <a:latin typeface="+mn-lt"/>
                <a:hlinkClick r:id="rId3"/>
              </a:rPr>
              <a:t>http://channel9.msdn.com</a:t>
            </a:r>
            <a:endParaRPr lang="en-US" sz="2800" dirty="0">
              <a:latin typeface="+mn-lt"/>
            </a:endParaRPr>
          </a:p>
          <a:p>
            <a:endParaRPr lang="en-US" dirty="0" smtClean="0"/>
          </a:p>
          <a:p>
            <a:r>
              <a:rPr lang="en-US" dirty="0" smtClean="0"/>
              <a:t>Follow progress in</a:t>
            </a:r>
          </a:p>
          <a:p>
            <a:pPr lvl="1"/>
            <a:r>
              <a:rPr lang="en-US" dirty="0" smtClean="0">
                <a:hlinkClick r:id="rId2"/>
              </a:rPr>
              <a:t>http://aspnetwebstack.codeplex.com</a:t>
            </a:r>
            <a:endParaRPr lang="en-US" dirty="0" smtClean="0"/>
          </a:p>
          <a:p>
            <a:pPr lvl="1"/>
            <a:r>
              <a:rPr lang="en-US" dirty="0" smtClean="0">
                <a:hlinkClick r:id="rId4"/>
              </a:rPr>
              <a:t>http://katanaproject.codeplex.com</a:t>
            </a:r>
            <a:endParaRPr lang="en-US" dirty="0" smtClean="0"/>
          </a:p>
          <a:p>
            <a:pPr lvl="1"/>
            <a:endParaRPr lang="en-US" dirty="0" smtClean="0"/>
          </a:p>
          <a:p>
            <a:endParaRPr lang="en-US" dirty="0"/>
          </a:p>
        </p:txBody>
      </p:sp>
    </p:spTree>
    <p:extLst>
      <p:ext uri="{BB962C8B-B14F-4D97-AF65-F5344CB8AC3E}">
        <p14:creationId xmlns:p14="http://schemas.microsoft.com/office/powerpoint/2010/main" val="282449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ASP.NET Web API</a:t>
            </a:r>
            <a:endParaRPr lang="en-US" dirty="0"/>
          </a:p>
        </p:txBody>
      </p:sp>
      <p:sp>
        <p:nvSpPr>
          <p:cNvPr id="3" name="Text Placeholder 2"/>
          <p:cNvSpPr>
            <a:spLocks noGrp="1"/>
          </p:cNvSpPr>
          <p:nvPr>
            <p:ph type="body" sz="quarter" idx="10"/>
          </p:nvPr>
        </p:nvSpPr>
        <p:spPr>
          <a:xfrm>
            <a:off x="274638" y="1668463"/>
            <a:ext cx="11810999" cy="5027612"/>
          </a:xfrm>
        </p:spPr>
        <p:txBody>
          <a:bodyPr/>
          <a:lstStyle/>
          <a:p>
            <a:pPr marL="571500" indent="-571500">
              <a:buFont typeface="Wingdings" panose="05000000000000000000" pitchFamily="2" charset="2"/>
              <a:buChar char="q"/>
            </a:pPr>
            <a:r>
              <a:rPr lang="en-US" dirty="0" smtClean="0"/>
              <a:t>WCF 1.0 came up with SOAP based endpoints over Http</a:t>
            </a:r>
          </a:p>
          <a:p>
            <a:pPr marL="571500" indent="-571500">
              <a:buFont typeface="Wingdings" panose="05000000000000000000" pitchFamily="2" charset="2"/>
              <a:buChar char="q"/>
            </a:pPr>
            <a:r>
              <a:rPr lang="en-US" dirty="0" smtClean="0"/>
              <a:t>WCF 2.0 introduced </a:t>
            </a:r>
            <a:r>
              <a:rPr lang="en-US" dirty="0" err="1" smtClean="0"/>
              <a:t>WebHttpBinding</a:t>
            </a:r>
            <a:r>
              <a:rPr lang="en-US" dirty="0" smtClean="0"/>
              <a:t> for non-SOAP endpoints over Http</a:t>
            </a:r>
          </a:p>
          <a:p>
            <a:pPr marL="571500" indent="-571500">
              <a:buFont typeface="Wingdings" panose="05000000000000000000" pitchFamily="2" charset="2"/>
              <a:buChar char="q"/>
            </a:pPr>
            <a:r>
              <a:rPr lang="en-US" dirty="0" smtClean="0"/>
              <a:t>ASP.NET Web API 1.0 was introduced with MVC 4 </a:t>
            </a:r>
          </a:p>
          <a:p>
            <a:pPr marL="571500" indent="-571500">
              <a:buFont typeface="Wingdings" panose="05000000000000000000" pitchFamily="2" charset="2"/>
              <a:buChar char="q"/>
            </a:pPr>
            <a:r>
              <a:rPr lang="en-US" dirty="0" smtClean="0"/>
              <a:t>ASP.NET Web API 2.0 </a:t>
            </a:r>
            <a:r>
              <a:rPr lang="en-US" dirty="0"/>
              <a:t>was introduced with MVC </a:t>
            </a:r>
            <a:r>
              <a:rPr lang="en-US" dirty="0" smtClean="0"/>
              <a:t>5 </a:t>
            </a:r>
          </a:p>
          <a:p>
            <a:endParaRPr lang="en-US" dirty="0" smtClean="0"/>
          </a:p>
          <a:p>
            <a:endParaRPr lang="en-US" dirty="0" smtClean="0"/>
          </a:p>
        </p:txBody>
      </p:sp>
    </p:spTree>
    <p:extLst>
      <p:ext uri="{BB962C8B-B14F-4D97-AF65-F5344CB8AC3E}">
        <p14:creationId xmlns:p14="http://schemas.microsoft.com/office/powerpoint/2010/main" val="4126401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I use WCF or ASP.NET Web API</a:t>
            </a:r>
            <a:endParaRPr lang="en-US" dirty="0"/>
          </a:p>
        </p:txBody>
      </p:sp>
      <p:sp>
        <p:nvSpPr>
          <p:cNvPr id="3" name="Text Placeholder 2"/>
          <p:cNvSpPr>
            <a:spLocks noGrp="1"/>
          </p:cNvSpPr>
          <p:nvPr>
            <p:ph type="body" sz="quarter" idx="10"/>
          </p:nvPr>
        </p:nvSpPr>
        <p:spPr/>
        <p:txBody>
          <a:bodyPr/>
          <a:lstStyle/>
          <a:p>
            <a:pPr marL="571500" indent="-571500">
              <a:buFont typeface="Wingdings" panose="05000000000000000000" pitchFamily="2" charset="2"/>
              <a:buChar char="q"/>
            </a:pPr>
            <a:r>
              <a:rPr lang="en-US" dirty="0" smtClean="0"/>
              <a:t>Use WCF, if you are limited to </a:t>
            </a:r>
            <a:r>
              <a:rPr lang="en-US" dirty="0" err="1" smtClean="0"/>
              <a:t>Dot.Net</a:t>
            </a:r>
            <a:r>
              <a:rPr lang="en-US" dirty="0" smtClean="0"/>
              <a:t> 3.5</a:t>
            </a:r>
          </a:p>
          <a:p>
            <a:pPr marL="571500" indent="-571500">
              <a:buFont typeface="Wingdings" panose="05000000000000000000" pitchFamily="2" charset="2"/>
              <a:buChar char="q"/>
            </a:pPr>
            <a:r>
              <a:rPr lang="en-US" dirty="0" smtClean="0"/>
              <a:t>Use WCF, if you are exposing SOAP based services</a:t>
            </a:r>
          </a:p>
          <a:p>
            <a:pPr marL="571500" indent="-571500">
              <a:buFont typeface="Wingdings" panose="05000000000000000000" pitchFamily="2" charset="2"/>
              <a:buChar char="q"/>
            </a:pPr>
            <a:r>
              <a:rPr lang="en-US" dirty="0" smtClean="0"/>
              <a:t>Use WCF, if you need to support multiple protocols</a:t>
            </a:r>
          </a:p>
          <a:p>
            <a:pPr marL="571500" indent="-571500">
              <a:buFont typeface="Wingdings" panose="05000000000000000000" pitchFamily="2" charset="2"/>
              <a:buChar char="q"/>
            </a:pPr>
            <a:r>
              <a:rPr lang="en-US" dirty="0" smtClean="0"/>
              <a:t>Use ASP.NET Web API, if you need to reach wider and diverse cross platform clients / devices</a:t>
            </a:r>
          </a:p>
          <a:p>
            <a:pPr marL="571500" indent="-571500">
              <a:buFont typeface="Wingdings" panose="05000000000000000000" pitchFamily="2" charset="2"/>
              <a:buChar char="q"/>
            </a:pPr>
            <a:r>
              <a:rPr lang="en-US" dirty="0"/>
              <a:t>Use ASP.NET Web API, if you need to </a:t>
            </a:r>
            <a:r>
              <a:rPr lang="en-US" dirty="0" smtClean="0"/>
              <a:t>scale like web and leverage the benefits of Http </a:t>
            </a:r>
            <a:endParaRPr lang="en-US" dirty="0"/>
          </a:p>
        </p:txBody>
      </p:sp>
    </p:spTree>
    <p:extLst>
      <p:ext uri="{BB962C8B-B14F-4D97-AF65-F5344CB8AC3E}">
        <p14:creationId xmlns:p14="http://schemas.microsoft.com/office/powerpoint/2010/main" val="2625035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REST?</a:t>
            </a:r>
            <a:endParaRPr lang="en-US" dirty="0"/>
          </a:p>
        </p:txBody>
      </p:sp>
      <p:sp>
        <p:nvSpPr>
          <p:cNvPr id="3" name="Text Placeholder 2"/>
          <p:cNvSpPr>
            <a:spLocks noGrp="1"/>
          </p:cNvSpPr>
          <p:nvPr>
            <p:ph type="body" sz="quarter" idx="10"/>
          </p:nvPr>
        </p:nvSpPr>
        <p:spPr/>
        <p:txBody>
          <a:bodyPr/>
          <a:lstStyle/>
          <a:p>
            <a:pPr marL="571500" indent="-571500">
              <a:buFont typeface="Wingdings" panose="05000000000000000000" pitchFamily="2" charset="2"/>
              <a:buChar char="q"/>
            </a:pPr>
            <a:r>
              <a:rPr lang="en-US" dirty="0" smtClean="0"/>
              <a:t>REST is an architectural style</a:t>
            </a:r>
          </a:p>
          <a:p>
            <a:pPr marL="571500" indent="-571500">
              <a:buFont typeface="Wingdings" panose="05000000000000000000" pitchFamily="2" charset="2"/>
              <a:buChar char="q"/>
            </a:pPr>
            <a:r>
              <a:rPr lang="en-US" dirty="0" smtClean="0"/>
              <a:t>ASP.NET Web API doesn’t dictate an architectural style</a:t>
            </a:r>
          </a:p>
          <a:p>
            <a:pPr marL="571500" indent="-571500">
              <a:buFont typeface="Wingdings" panose="05000000000000000000" pitchFamily="2" charset="2"/>
              <a:buChar char="q"/>
            </a:pPr>
            <a:r>
              <a:rPr lang="en-US" dirty="0" smtClean="0"/>
              <a:t>However, we can build a </a:t>
            </a:r>
            <a:r>
              <a:rPr lang="en-US" dirty="0" err="1" smtClean="0"/>
              <a:t>RESTful</a:t>
            </a:r>
            <a:r>
              <a:rPr lang="en-US" dirty="0" smtClean="0"/>
              <a:t> service on top of ASP.NET Web API</a:t>
            </a:r>
            <a:endParaRPr lang="en-US" dirty="0"/>
          </a:p>
        </p:txBody>
      </p:sp>
    </p:spTree>
    <p:extLst>
      <p:ext uri="{BB962C8B-B14F-4D97-AF65-F5344CB8AC3E}">
        <p14:creationId xmlns:p14="http://schemas.microsoft.com/office/powerpoint/2010/main" val="2477523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ASP.NET Web API 2</a:t>
            </a:r>
            <a:endParaRPr lang="en-US" dirty="0"/>
          </a:p>
        </p:txBody>
      </p:sp>
      <p:sp>
        <p:nvSpPr>
          <p:cNvPr id="3" name="Text Placeholder 2"/>
          <p:cNvSpPr>
            <a:spLocks noGrp="1"/>
          </p:cNvSpPr>
          <p:nvPr>
            <p:ph type="body" sz="quarter" idx="10"/>
          </p:nvPr>
        </p:nvSpPr>
        <p:spPr/>
        <p:txBody>
          <a:bodyPr/>
          <a:lstStyle/>
          <a:p>
            <a:pPr marL="571500" indent="-571500">
              <a:buFont typeface="Wingdings" panose="05000000000000000000" pitchFamily="2" charset="2"/>
              <a:buChar char="q"/>
            </a:pPr>
            <a:r>
              <a:rPr lang="en-US" dirty="0" smtClean="0"/>
              <a:t>Available as standalone </a:t>
            </a:r>
            <a:r>
              <a:rPr lang="en-US" dirty="0" err="1" smtClean="0"/>
              <a:t>NuGet</a:t>
            </a:r>
            <a:r>
              <a:rPr lang="en-US" dirty="0" smtClean="0"/>
              <a:t> packages</a:t>
            </a:r>
            <a:endParaRPr lang="en-US" dirty="0"/>
          </a:p>
          <a:p>
            <a:pPr marL="571500" indent="-571500">
              <a:buFont typeface="Wingdings" panose="05000000000000000000" pitchFamily="2" charset="2"/>
              <a:buChar char="q"/>
            </a:pPr>
            <a:r>
              <a:rPr lang="en-US" dirty="0" smtClean="0"/>
              <a:t>Ships with Visual Studio 2013 Preview</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53346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112837" y="1820862"/>
            <a:ext cx="10210800" cy="4495800"/>
          </a:xfrm>
        </p:spPr>
        <p:txBody>
          <a:bodyPr/>
          <a:lstStyle/>
          <a:p>
            <a:pPr marL="571500" indent="-571500">
              <a:buFont typeface="Wingdings" panose="05000000000000000000" pitchFamily="2" charset="2"/>
              <a:buChar char="q"/>
            </a:pPr>
            <a:r>
              <a:rPr lang="en-US" b="1" dirty="0"/>
              <a:t>Attribute routing</a:t>
            </a:r>
          </a:p>
          <a:p>
            <a:pPr marL="571500" indent="-571500">
              <a:buFont typeface="Wingdings" panose="05000000000000000000" pitchFamily="2" charset="2"/>
              <a:buChar char="q"/>
            </a:pPr>
            <a:r>
              <a:rPr lang="en-US" b="1" dirty="0" smtClean="0"/>
              <a:t>OData</a:t>
            </a:r>
            <a:endParaRPr lang="en-US" b="1" dirty="0"/>
          </a:p>
          <a:p>
            <a:pPr marL="571500" indent="-571500">
              <a:buFont typeface="Wingdings" panose="05000000000000000000" pitchFamily="2" charset="2"/>
              <a:buChar char="q"/>
            </a:pPr>
            <a:r>
              <a:rPr lang="en-US" b="1" dirty="0" smtClean="0"/>
              <a:t>Web </a:t>
            </a:r>
            <a:r>
              <a:rPr lang="en-US" b="1" dirty="0"/>
              <a:t>API security – </a:t>
            </a:r>
            <a:r>
              <a:rPr lang="en-US" b="1" dirty="0" err="1"/>
              <a:t>OAuth</a:t>
            </a:r>
            <a:r>
              <a:rPr lang="en-US" b="1" dirty="0"/>
              <a:t> 2.0</a:t>
            </a:r>
          </a:p>
          <a:p>
            <a:pPr marL="571500" indent="-571500">
              <a:buFont typeface="Wingdings" panose="05000000000000000000" pitchFamily="2" charset="2"/>
              <a:buChar char="q"/>
            </a:pPr>
            <a:r>
              <a:rPr lang="en-US" b="1" dirty="0" smtClean="0"/>
              <a:t>Web </a:t>
            </a:r>
            <a:r>
              <a:rPr lang="en-US" b="1" dirty="0"/>
              <a:t>API </a:t>
            </a:r>
            <a:r>
              <a:rPr lang="en-US" b="1" dirty="0" smtClean="0"/>
              <a:t>security - CORS </a:t>
            </a:r>
          </a:p>
          <a:p>
            <a:pPr marL="571500" indent="-571500">
              <a:buFont typeface="Wingdings" panose="05000000000000000000" pitchFamily="2" charset="2"/>
              <a:buChar char="q"/>
            </a:pPr>
            <a:r>
              <a:rPr lang="en-US" b="1" dirty="0" smtClean="0"/>
              <a:t>OWIN integration / Katana Project</a:t>
            </a:r>
          </a:p>
        </p:txBody>
      </p:sp>
      <p:sp>
        <p:nvSpPr>
          <p:cNvPr id="5" name="Title 4"/>
          <p:cNvSpPr>
            <a:spLocks noGrp="1"/>
          </p:cNvSpPr>
          <p:nvPr>
            <p:ph type="title"/>
          </p:nvPr>
        </p:nvSpPr>
        <p:spPr/>
        <p:txBody>
          <a:bodyPr/>
          <a:lstStyle/>
          <a:p>
            <a:r>
              <a:rPr lang="en-US" dirty="0"/>
              <a:t>What’s new in ASP.NET Web API 2</a:t>
            </a:r>
          </a:p>
        </p:txBody>
      </p:sp>
    </p:spTree>
    <p:extLst>
      <p:ext uri="{BB962C8B-B14F-4D97-AF65-F5344CB8AC3E}">
        <p14:creationId xmlns:p14="http://schemas.microsoft.com/office/powerpoint/2010/main" val="88795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Attribute Routing</a:t>
            </a:r>
            <a:endParaRPr lang="en-US" dirty="0"/>
          </a:p>
        </p:txBody>
      </p:sp>
    </p:spTree>
    <p:extLst>
      <p:ext uri="{BB962C8B-B14F-4D97-AF65-F5344CB8AC3E}">
        <p14:creationId xmlns:p14="http://schemas.microsoft.com/office/powerpoint/2010/main" val="284297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 xmlns:thm15="http://schemas.microsoft.com/office/thememl/2012/main" name="Build_2013_Template_16x9.potx [Read-Only]" id="{B83C5428-4831-4B78-B856-24ACD92B5CF0}" vid="{BF63FD1D-1A93-4FEB-A9E5-BF9999E54C9A}"/>
    </a:ext>
  </a:extLst>
</a:theme>
</file>

<file path=ppt/theme/theme2.xml><?xml version="1.0" encoding="utf-8"?>
<a:theme xmlns:a="http://schemas.openxmlformats.org/drawingml/2006/main" name="1_5-30426_BUILD_2013_Template_D.Blu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 xmlns:thm15="http://schemas.microsoft.com/office/thememl/2012/main" name="Build_2013_Template_16x9.potx [Read-Only]" id="{B83C5428-4831-4B78-B856-24ACD92B5CF0}" vid="{1229616B-00BC-441D-8DB3-80E557E5760A}"/>
    </a:ext>
  </a:extLst>
</a:theme>
</file>

<file path=ppt/theme/theme3.xml><?xml version="1.0" encoding="utf-8"?>
<a:theme xmlns:a="http://schemas.openxmlformats.org/drawingml/2006/main" name="2_5-30426_BUILD_2013_Template_D.Blu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 xmlns:thm15="http://schemas.microsoft.com/office/thememl/2012/main" name="Build_2013_Template_16x9" id="{F0E36718-832C-4AEA-8417-41A66B189204}" vid="{406DC43E-3286-418B-B3CF-9AE2AA3691B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Daniel Roth</External_x0020_Speaker>
    <Session_x0020_Code xmlns="2295e2e7-0eeb-498e-8716-217bb2ee6ee3">3-504</Session_x0020_Code>
    <ProductTaxHTField0 xmlns="2295e2e7-0eeb-498e-8716-217bb2ee6ee3">
      <Terms xmlns="http://schemas.microsoft.com/office/infopath/2007/PartnerControls"/>
    </ProductTaxHTField0>
    <Presentation_x0020_Date xmlns="2295e2e7-0eeb-498e-8716-217bb2ee6ee3">2013-06-27T00:00:00-07:00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infopath/2007/PartnerControls"/>
    <ds:schemaRef ds:uri="http://schemas.microsoft.com/office/2006/documentManagement/types"/>
    <ds:schemaRef ds:uri="2295e2e7-0eeb-498e-8716-217bb2ee6ee3"/>
    <ds:schemaRef ds:uri="http://schemas.openxmlformats.org/package/2006/metadata/core-properties"/>
    <ds:schemaRef ds:uri="8b529f77-48ab-4581-b468-93f09345b8aa"/>
    <ds:schemaRef ds:uri="http://purl.org/dc/elements/1.1/"/>
    <ds:schemaRef ds:uri="http://schemas.microsoft.com/office/2006/metadata/properties"/>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Build_2013_Template_16x9</Template>
  <TotalTime>14598</TotalTime>
  <Words>6384</Words>
  <Application>Microsoft Office PowerPoint</Application>
  <PresentationFormat>Custom</PresentationFormat>
  <Paragraphs>548</Paragraphs>
  <Slides>34</Slides>
  <Notes>25</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5-30426_BUILD_2013_Template_White</vt:lpstr>
      <vt:lpstr>1_5-30426_BUILD_2013_Template_D.Blue</vt:lpstr>
      <vt:lpstr>2_5-30426_BUILD_2013_Template_D.Blue</vt:lpstr>
      <vt:lpstr>ASP.NET Web API  2</vt:lpstr>
      <vt:lpstr>Topics</vt:lpstr>
      <vt:lpstr>What is ASP.NET Web API</vt:lpstr>
      <vt:lpstr>History of ASP.NET Web API</vt:lpstr>
      <vt:lpstr>Should I use WCF or ASP.NET Web API</vt:lpstr>
      <vt:lpstr>Is this REST?</vt:lpstr>
      <vt:lpstr>Getting started with ASP.NET Web API 2</vt:lpstr>
      <vt:lpstr>What’s new in ASP.NET Web API 2</vt:lpstr>
      <vt:lpstr>Attribute Routing</vt:lpstr>
      <vt:lpstr>Attribute routing</vt:lpstr>
      <vt:lpstr>Attribute routing</vt:lpstr>
      <vt:lpstr>Attribute routing</vt:lpstr>
      <vt:lpstr>DEMO: Attribute Routing –   Nested Resource and Constraint</vt:lpstr>
      <vt:lpstr>OData</vt:lpstr>
      <vt:lpstr>OData</vt:lpstr>
      <vt:lpstr>OData Query</vt:lpstr>
      <vt:lpstr>ASP.NET Web API OData</vt:lpstr>
      <vt:lpstr>DEMO: OData –   Http GET $select and $expand  Http POST AtomPub </vt:lpstr>
      <vt:lpstr>Web API Security - OAuth</vt:lpstr>
      <vt:lpstr>Web API Security</vt:lpstr>
      <vt:lpstr>Web API Security - Authentication</vt:lpstr>
      <vt:lpstr>OAuth</vt:lpstr>
      <vt:lpstr>Oauth Flow</vt:lpstr>
      <vt:lpstr>DEMO: SPA and OAuth</vt:lpstr>
      <vt:lpstr>Web API Security - CORS</vt:lpstr>
      <vt:lpstr>CORS - Cross Origin Resource Sharing </vt:lpstr>
      <vt:lpstr>CORS Http Headers</vt:lpstr>
      <vt:lpstr>DEMO: CORS</vt:lpstr>
      <vt:lpstr>ASP.NET and OWIN Integration Katana Project</vt:lpstr>
      <vt:lpstr>OWIN integration</vt:lpstr>
      <vt:lpstr>OWIN / Katana Architecture</vt:lpstr>
      <vt:lpstr>Katana Implementation</vt:lpstr>
      <vt:lpstr>DEMO: Web API OWIN self host</vt:lpstr>
      <vt:lpstr>PowerPoint Presentation</vt:lpstr>
    </vt:vector>
  </TitlesOfParts>
  <Manager>Ron Sasaki</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 API 2 – Web Services for Websites, Modern Apps, and Mobile Apps</dc:title>
  <dc:subject>Build 2013</dc:subject>
  <dc:creator>Daniel Roth</dc:creator>
  <cp:keywords>Build 2013</cp:keywords>
  <dc:description>Template: Mitchell Derrey, Silver Fox Productions
Formatting: 
Date: October 26-28, 2013
Location: San Francisco, CA
Audience Type: Internal</dc:description>
  <cp:lastModifiedBy>Anindya Tapaswi</cp:lastModifiedBy>
  <cp:revision>246</cp:revision>
  <dcterms:created xsi:type="dcterms:W3CDTF">2013-06-20T17:17:41Z</dcterms:created>
  <dcterms:modified xsi:type="dcterms:W3CDTF">2013-12-18T22:34:09Z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