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7" r:id="rId2"/>
    <p:sldId id="290" r:id="rId3"/>
    <p:sldId id="261" r:id="rId4"/>
    <p:sldId id="262" r:id="rId5"/>
    <p:sldId id="263" r:id="rId6"/>
    <p:sldId id="258" r:id="rId7"/>
    <p:sldId id="289" r:id="rId8"/>
    <p:sldId id="288" r:id="rId9"/>
    <p:sldId id="259" r:id="rId10"/>
    <p:sldId id="256" r:id="rId11"/>
    <p:sldId id="291" r:id="rId12"/>
    <p:sldId id="300" r:id="rId13"/>
    <p:sldId id="264" r:id="rId14"/>
    <p:sldId id="265" r:id="rId15"/>
    <p:sldId id="266" r:id="rId16"/>
    <p:sldId id="267" r:id="rId17"/>
    <p:sldId id="286" r:id="rId18"/>
    <p:sldId id="270" r:id="rId19"/>
    <p:sldId id="280" r:id="rId20"/>
    <p:sldId id="271" r:id="rId21"/>
    <p:sldId id="268" r:id="rId22"/>
    <p:sldId id="269" r:id="rId23"/>
    <p:sldId id="273" r:id="rId24"/>
    <p:sldId id="292" r:id="rId25"/>
    <p:sldId id="293" r:id="rId26"/>
    <p:sldId id="295" r:id="rId27"/>
    <p:sldId id="296" r:id="rId28"/>
    <p:sldId id="297" r:id="rId29"/>
    <p:sldId id="298" r:id="rId30"/>
    <p:sldId id="299" r:id="rId31"/>
    <p:sldId id="275" r:id="rId32"/>
    <p:sldId id="274" r:id="rId33"/>
    <p:sldId id="276" r:id="rId34"/>
    <p:sldId id="284" r:id="rId35"/>
    <p:sldId id="285"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28F60-05F1-4FD6-BE84-AD9F21FD83D2}" v="7135" dt="2021-03-19T15:52:14.954"/>
    <p1510:client id="{8CE08651-4C58-37C2-0CFA-5698F9DB4280}" v="448" dt="2021-03-22T16:16:58.237"/>
    <p1510:client id="{94B7CDC7-00AD-D57D-D62F-2B4037DCB5D2}" v="4" dt="2021-03-18T20:37:36.987"/>
    <p1510:client id="{9677B465-018A-1E89-4F38-39D40F9C9A2C}" v="89" dt="2021-03-22T05:35:57.790"/>
    <p1510:client id="{BB690895-A70C-04EE-6562-1B6D90228DCA}" v="2733" dt="2021-03-22T19:09:35.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1CB5-451E-4A58-B208-BC5002AEAE5D}"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3595C-7E23-4607-B85F-6429CB6BD96E}" type="slidenum">
              <a:rPr lang="en-US" smtClean="0"/>
              <a:t>‹#›</a:t>
            </a:fld>
            <a:endParaRPr lang="en-US"/>
          </a:p>
        </p:txBody>
      </p:sp>
    </p:spTree>
    <p:extLst>
      <p:ext uri="{BB962C8B-B14F-4D97-AF65-F5344CB8AC3E}">
        <p14:creationId xmlns:p14="http://schemas.microsoft.com/office/powerpoint/2010/main" val="414495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83595C-7E23-4607-B85F-6429CB6BD96E}" type="slidenum">
              <a:rPr lang="en-US" smtClean="0"/>
              <a:t>3</a:t>
            </a:fld>
            <a:endParaRPr lang="en-US"/>
          </a:p>
        </p:txBody>
      </p:sp>
    </p:spTree>
    <p:extLst>
      <p:ext uri="{BB962C8B-B14F-4D97-AF65-F5344CB8AC3E}">
        <p14:creationId xmlns:p14="http://schemas.microsoft.com/office/powerpoint/2010/main" val="271316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F2A4-FEA4-4794-9B43-B752E9BC5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78DF72-E5A8-4962-9D8D-3FB0F58C5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2DE00E-5B5B-4E11-9B7D-7069E1E64096}"/>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CEA09CEC-DA5B-417A-9186-2D3628DAD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33C11-53C1-4B66-9870-0F2CCFF3F39F}"/>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123726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BED6-2B06-4046-8F9C-F57052C7D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35E01-F32F-4E6F-B356-6EE13CD4D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0991D-8FB6-435E-8FFC-5FD69F5E053F}"/>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CE621763-13B9-4612-ACA5-01CD245E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2D093-1DD6-4CFC-B522-685768A5DA34}"/>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118548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EAF62-411F-4707-AA0B-62F25F97B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55FAA-9169-4002-B173-EA6EDAE2D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5F8F7-F9FB-466A-B276-B49E7EB64E1A}"/>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09A4921D-75F7-413E-9C2C-C760031C2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57F47-BE55-4F8F-BBBE-55DBC95F4AC3}"/>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416057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4CCC-1DA2-4310-A802-A5801E082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B9B43-C376-4406-BE1E-E1247EA86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1AC-16FB-4A06-A539-6C90D289296A}"/>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712147DD-35D0-4B1F-94C2-2A4ACB170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BBCBC-BCB6-499A-B005-6856F67C699F}"/>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240761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8D23-F2FB-40F1-85D7-5789D8747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C7A35F-0441-4D84-8894-030BF39E7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BD8CCC-1F4F-41B1-ABCE-2E0C46377FDD}"/>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59EBAF67-DF0E-4085-8A19-7F356569A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27E17-9BB8-4517-8460-09E97160F3A9}"/>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382843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F7D5-CBFE-472B-8AE7-3A8E9414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12FF5-3AE2-4B90-B79B-BD9FF68FA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36E2A-3972-4779-84D8-BDF713DB1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EC832B-9206-4BD1-A5EE-59B5ACCDCF9C}"/>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6" name="Footer Placeholder 5">
            <a:extLst>
              <a:ext uri="{FF2B5EF4-FFF2-40B4-BE49-F238E27FC236}">
                <a16:creationId xmlns:a16="http://schemas.microsoft.com/office/drawing/2014/main" id="{1D8CEB8A-0836-4FA8-857B-65FB98D34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53E2F-9793-4948-8F69-E6C88EAE63E0}"/>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53941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CFE6-5BAD-4629-ACD9-31D361AAC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866C2-F0A1-480C-A104-F1A87FDA84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F16D0-29D1-4B01-B363-BEA24CCFDE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D85B96-7D2A-4072-BD4C-84A224620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F4D0E-856B-4650-8F40-F90BE9E0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6C88D-3F47-4A11-B911-17DCC8CCF334}"/>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8" name="Footer Placeholder 7">
            <a:extLst>
              <a:ext uri="{FF2B5EF4-FFF2-40B4-BE49-F238E27FC236}">
                <a16:creationId xmlns:a16="http://schemas.microsoft.com/office/drawing/2014/main" id="{E1C7208E-4CC7-4F2B-9A39-DFA42E51EE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BAB7D4-22D7-4622-9080-BDFACE71A03E}"/>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415112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7B77-55E4-4D77-A5B1-52B2F2861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CFD3E-4248-4BF0-B233-2531108A7EB0}"/>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4" name="Footer Placeholder 3">
            <a:extLst>
              <a:ext uri="{FF2B5EF4-FFF2-40B4-BE49-F238E27FC236}">
                <a16:creationId xmlns:a16="http://schemas.microsoft.com/office/drawing/2014/main" id="{421ACD01-D612-4F58-8265-CE38DCB1E0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088340-BAED-46B4-BA3C-5DAE25CF80B9}"/>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24489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165AF-6BCE-4FCF-A659-74160104EF34}"/>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3" name="Footer Placeholder 2">
            <a:extLst>
              <a:ext uri="{FF2B5EF4-FFF2-40B4-BE49-F238E27FC236}">
                <a16:creationId xmlns:a16="http://schemas.microsoft.com/office/drawing/2014/main" id="{639AB0AA-0E1B-4854-8294-F84303093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C3EA2B-4DBB-48DA-962E-DFF95513834C}"/>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416861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AB50-A9C2-45F9-BCCD-09107993A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27F96-8BAD-4DCF-9578-DC4A8CBA6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4DE6FE-BF8C-4DC5-AB31-AA10B5AD0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8C7C7-118E-4EF7-973B-3B90B2966601}"/>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6" name="Footer Placeholder 5">
            <a:extLst>
              <a:ext uri="{FF2B5EF4-FFF2-40B4-BE49-F238E27FC236}">
                <a16:creationId xmlns:a16="http://schemas.microsoft.com/office/drawing/2014/main" id="{5F541050-F3B9-4E64-8230-D2424E273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387FD-FC53-453E-A013-4A745B8DE6A2}"/>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37195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526C-DFCE-4F0F-B4B8-891CD2B75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384C5-1959-4DCE-8BD3-CE0235E34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82D2DD-E15D-4D59-9D00-BA695E53B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6ADB2-5D3A-4D58-9163-84B20CDA9BCB}"/>
              </a:ext>
            </a:extLst>
          </p:cNvPr>
          <p:cNvSpPr>
            <a:spLocks noGrp="1"/>
          </p:cNvSpPr>
          <p:nvPr>
            <p:ph type="dt" sz="half" idx="10"/>
          </p:nvPr>
        </p:nvSpPr>
        <p:spPr/>
        <p:txBody>
          <a:bodyPr/>
          <a:lstStyle/>
          <a:p>
            <a:fld id="{36962DA8-27DE-4426-8077-18AF309BC2AD}" type="datetimeFigureOut">
              <a:rPr lang="en-US" smtClean="0"/>
              <a:t>3/30/2021</a:t>
            </a:fld>
            <a:endParaRPr lang="en-US"/>
          </a:p>
        </p:txBody>
      </p:sp>
      <p:sp>
        <p:nvSpPr>
          <p:cNvPr id="6" name="Footer Placeholder 5">
            <a:extLst>
              <a:ext uri="{FF2B5EF4-FFF2-40B4-BE49-F238E27FC236}">
                <a16:creationId xmlns:a16="http://schemas.microsoft.com/office/drawing/2014/main" id="{3B9BF40B-90E7-4455-9702-C310AA4D9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D5304-717E-46A0-97AC-0A7F45D1C471}"/>
              </a:ext>
            </a:extLst>
          </p:cNvPr>
          <p:cNvSpPr>
            <a:spLocks noGrp="1"/>
          </p:cNvSpPr>
          <p:nvPr>
            <p:ph type="sldNum" sz="quarter" idx="12"/>
          </p:nvPr>
        </p:nvSpPr>
        <p:spPr/>
        <p:txBody>
          <a:bodyPr/>
          <a:lstStyle/>
          <a:p>
            <a:fld id="{98CC7398-100B-4656-9852-6BF9E3592CAF}" type="slidenum">
              <a:rPr lang="en-US" smtClean="0"/>
              <a:t>‹#›</a:t>
            </a:fld>
            <a:endParaRPr lang="en-US"/>
          </a:p>
        </p:txBody>
      </p:sp>
    </p:spTree>
    <p:extLst>
      <p:ext uri="{BB962C8B-B14F-4D97-AF65-F5344CB8AC3E}">
        <p14:creationId xmlns:p14="http://schemas.microsoft.com/office/powerpoint/2010/main" val="108265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71C576-EC90-42D3-9904-71B06DA4C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A47BC3-9817-4B44-B1BF-4666802DB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EA30C-8187-4E98-B79B-7093936A7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62DA8-27DE-4426-8077-18AF309BC2AD}" type="datetimeFigureOut">
              <a:rPr lang="en-US" smtClean="0"/>
              <a:t>3/30/2021</a:t>
            </a:fld>
            <a:endParaRPr lang="en-US"/>
          </a:p>
        </p:txBody>
      </p:sp>
      <p:sp>
        <p:nvSpPr>
          <p:cNvPr id="5" name="Footer Placeholder 4">
            <a:extLst>
              <a:ext uri="{FF2B5EF4-FFF2-40B4-BE49-F238E27FC236}">
                <a16:creationId xmlns:a16="http://schemas.microsoft.com/office/drawing/2014/main" id="{077543B5-DC81-475C-AE86-A695A3F32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34373-AE3E-4B01-9B34-579E2A255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C7398-100B-4656-9852-6BF9E3592CAF}" type="slidenum">
              <a:rPr lang="en-US" smtClean="0"/>
              <a:t>‹#›</a:t>
            </a:fld>
            <a:endParaRPr lang="en-US"/>
          </a:p>
        </p:txBody>
      </p:sp>
    </p:spTree>
    <p:extLst>
      <p:ext uri="{BB962C8B-B14F-4D97-AF65-F5344CB8AC3E}">
        <p14:creationId xmlns:p14="http://schemas.microsoft.com/office/powerpoint/2010/main" val="137829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png"/><Relationship Id="rId1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image" Target="../media/image9.png"/><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emf"/><Relationship Id="rId15" Type="http://schemas.openxmlformats.org/officeDocument/2006/relationships/image" Target="../media/image20.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8.png"/><Relationship Id="rId1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svg"/><Relationship Id="rId7" Type="http://schemas.openxmlformats.org/officeDocument/2006/relationships/image" Target="../media/image37.jpe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5.svg"/><Relationship Id="rId7" Type="http://schemas.openxmlformats.org/officeDocument/2006/relationships/image" Target="../media/image13.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19.png"/><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0.png"/><Relationship Id="rId7" Type="http://schemas.openxmlformats.org/officeDocument/2006/relationships/image" Target="../media/image35.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43.jpeg"/><Relationship Id="rId5" Type="http://schemas.openxmlformats.org/officeDocument/2006/relationships/image" Target="../media/image39.jpeg"/><Relationship Id="rId10" Type="http://schemas.openxmlformats.org/officeDocument/2006/relationships/image" Target="../media/image16.png"/><Relationship Id="rId4" Type="http://schemas.openxmlformats.org/officeDocument/2006/relationships/image" Target="../media/image41.png"/><Relationship Id="rId9" Type="http://schemas.openxmlformats.org/officeDocument/2006/relationships/image" Target="../media/image42.jpeg"/></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50.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kryptera.se/sa-haller-google-sin-molntjanst-google-cloud-saker-med-kvm/"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8.svg"/><Relationship Id="rId2" Type="http://schemas.openxmlformats.org/officeDocument/2006/relationships/image" Target="../media/image9.png"/><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9" name="Rectangle 95">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45D5225-D7A0-4FF8-8708-B9BE7AA6DE19}"/>
              </a:ext>
            </a:extLst>
          </p:cNvPr>
          <p:cNvSpPr/>
          <p:nvPr/>
        </p:nvSpPr>
        <p:spPr>
          <a:xfrm>
            <a:off x="6428793" y="1035719"/>
            <a:ext cx="3442996" cy="98852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p>
            <a:pPr>
              <a:lnSpc>
                <a:spcPct val="90000"/>
              </a:lnSpc>
              <a:spcBef>
                <a:spcPct val="0"/>
              </a:spcBef>
              <a:spcAft>
                <a:spcPts val="600"/>
              </a:spcAft>
            </a:pPr>
            <a:r>
              <a:rPr lang="en-US" sz="3400" b="1" kern="1200">
                <a:solidFill>
                  <a:schemeClr val="bg1"/>
                </a:solidFill>
                <a:latin typeface="+mj-lt"/>
                <a:ea typeface="+mj-ea"/>
                <a:cs typeface="+mj-cs"/>
              </a:rPr>
              <a:t>FRILMART USE CASE</a:t>
            </a:r>
          </a:p>
        </p:txBody>
      </p:sp>
      <p:sp>
        <p:nvSpPr>
          <p:cNvPr id="10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Cognizant Technology Solutions Corp. – Logos Download">
            <a:extLst>
              <a:ext uri="{FF2B5EF4-FFF2-40B4-BE49-F238E27FC236}">
                <a16:creationId xmlns:a16="http://schemas.microsoft.com/office/drawing/2014/main" id="{AC0AF857-7F5F-48B0-AEDE-C6200FF300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872" y="2880242"/>
            <a:ext cx="3354670" cy="1117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2B302C-6A96-457C-94C7-5A340165FB56}"/>
              </a:ext>
            </a:extLst>
          </p:cNvPr>
          <p:cNvSpPr txBox="1"/>
          <p:nvPr/>
        </p:nvSpPr>
        <p:spPr>
          <a:xfrm>
            <a:off x="7029459" y="2495537"/>
            <a:ext cx="2241663" cy="2338222"/>
          </a:xfrm>
          <a:prstGeom prst="rect">
            <a:avLst/>
          </a:prstGeom>
        </p:spPr>
        <p:txBody>
          <a:bodyPr vert="horz" lIns="91440" tIns="45720" rIns="91440" bIns="45720" rtlCol="0" anchor="ctr">
            <a:normAutofit/>
          </a:bodyPr>
          <a:lstStyle/>
          <a:p>
            <a:pPr>
              <a:lnSpc>
                <a:spcPct val="90000"/>
              </a:lnSpc>
              <a:spcAft>
                <a:spcPts val="600"/>
              </a:spcAft>
            </a:pPr>
            <a:r>
              <a:rPr lang="en-US" sz="2000" b="1">
                <a:solidFill>
                  <a:srgbClr val="000000"/>
                </a:solidFill>
              </a:rPr>
              <a:t>TEAM</a:t>
            </a:r>
          </a:p>
          <a:p>
            <a:pPr indent="-228600">
              <a:lnSpc>
                <a:spcPct val="90000"/>
              </a:lnSpc>
              <a:spcAft>
                <a:spcPts val="600"/>
              </a:spcAft>
              <a:buFont typeface="Arial" panose="020B0604020202020204" pitchFamily="34" charset="0"/>
              <a:buChar char="•"/>
            </a:pPr>
            <a:r>
              <a:rPr lang="en-US" sz="2000" b="1">
                <a:solidFill>
                  <a:srgbClr val="000000"/>
                </a:solidFill>
              </a:rPr>
              <a:t>Sirisha Ganta</a:t>
            </a:r>
            <a:endParaRPr lang="en-US" sz="2000">
              <a:solidFill>
                <a:srgbClr val="000000"/>
              </a:solidFill>
            </a:endParaRPr>
          </a:p>
          <a:p>
            <a:pPr indent="-228600">
              <a:lnSpc>
                <a:spcPct val="90000"/>
              </a:lnSpc>
              <a:spcAft>
                <a:spcPts val="600"/>
              </a:spcAft>
              <a:buFont typeface="Arial" panose="020B0604020202020204" pitchFamily="34" charset="0"/>
              <a:buChar char="•"/>
            </a:pPr>
            <a:r>
              <a:rPr lang="en-US" sz="2000" b="1">
                <a:solidFill>
                  <a:srgbClr val="000000"/>
                </a:solidFill>
              </a:rPr>
              <a:t>Anirudh Kulkarni</a:t>
            </a:r>
            <a:endParaRPr lang="en-US" sz="2000" b="1">
              <a:solidFill>
                <a:srgbClr val="000000"/>
              </a:solidFill>
              <a:cs typeface="Calibri"/>
            </a:endParaRPr>
          </a:p>
          <a:p>
            <a:pPr indent="-228600">
              <a:lnSpc>
                <a:spcPct val="90000"/>
              </a:lnSpc>
              <a:spcAft>
                <a:spcPts val="600"/>
              </a:spcAft>
              <a:buFont typeface="Arial" panose="020B0604020202020204" pitchFamily="34" charset="0"/>
              <a:buChar char="•"/>
            </a:pPr>
            <a:r>
              <a:rPr lang="en-US" sz="2000" b="1">
                <a:solidFill>
                  <a:srgbClr val="000000"/>
                </a:solidFill>
              </a:rPr>
              <a:t>Sai Teja Suvarapu</a:t>
            </a:r>
            <a:endParaRPr lang="en-US" sz="2000" b="1">
              <a:solidFill>
                <a:srgbClr val="000000"/>
              </a:solidFill>
              <a:cs typeface="Calibri"/>
            </a:endParaRPr>
          </a:p>
          <a:p>
            <a:pPr marL="285750" indent="-228600">
              <a:lnSpc>
                <a:spcPct val="90000"/>
              </a:lnSpc>
              <a:spcAft>
                <a:spcPts val="600"/>
              </a:spcAft>
              <a:buFont typeface="Arial" panose="020B0604020202020204" pitchFamily="34" charset="0"/>
              <a:buChar char="•"/>
            </a:pPr>
            <a:endParaRPr lang="en-US" sz="2000">
              <a:solidFill>
                <a:srgbClr val="000000"/>
              </a:solidFill>
            </a:endParaRPr>
          </a:p>
          <a:p>
            <a:pPr marL="285750" indent="-228600">
              <a:lnSpc>
                <a:spcPct val="90000"/>
              </a:lnSpc>
              <a:spcAft>
                <a:spcPts val="600"/>
              </a:spcAft>
              <a:buFont typeface="Arial" panose="020B0604020202020204" pitchFamily="34" charset="0"/>
              <a:buChar char="•"/>
            </a:pPr>
            <a:endParaRPr lang="en-US" sz="2000">
              <a:solidFill>
                <a:srgbClr val="000000"/>
              </a:solidFill>
            </a:endParaRPr>
          </a:p>
        </p:txBody>
      </p:sp>
      <p:sp>
        <p:nvSpPr>
          <p:cNvPr id="5" name="TextBox 4">
            <a:extLst>
              <a:ext uri="{FF2B5EF4-FFF2-40B4-BE49-F238E27FC236}">
                <a16:creationId xmlns:a16="http://schemas.microsoft.com/office/drawing/2014/main" id="{63771453-FC9D-432B-8958-42F8217F21F9}"/>
              </a:ext>
            </a:extLst>
          </p:cNvPr>
          <p:cNvSpPr txBox="1"/>
          <p:nvPr/>
        </p:nvSpPr>
        <p:spPr>
          <a:xfrm>
            <a:off x="9245746" y="5235156"/>
            <a:ext cx="2946253" cy="1354217"/>
          </a:xfrm>
          <a:prstGeom prst="rect">
            <a:avLst/>
          </a:prstGeom>
          <a:solidFill>
            <a:schemeClr val="bg1"/>
          </a:solidFill>
        </p:spPr>
        <p:txBody>
          <a:bodyPr wrap="square" lIns="91440" tIns="45720" rIns="91440" bIns="45720" rtlCol="0" anchor="t">
            <a:spAutoFit/>
          </a:bodyPr>
          <a:lstStyle/>
          <a:p>
            <a:pPr algn="ctr">
              <a:spcAft>
                <a:spcPts val="600"/>
              </a:spcAft>
            </a:pPr>
            <a:r>
              <a:rPr lang="en-US" b="1"/>
              <a:t>MENTOR</a:t>
            </a:r>
          </a:p>
          <a:p>
            <a:pPr algn="ctr">
              <a:spcAft>
                <a:spcPts val="600"/>
              </a:spcAft>
            </a:pPr>
            <a:r>
              <a:rPr lang="en-US" b="1"/>
              <a:t>Harshavardhan Chinthalapalli</a:t>
            </a:r>
            <a:endParaRPr lang="en-US" b="1">
              <a:cs typeface="Calibri"/>
            </a:endParaRPr>
          </a:p>
          <a:p>
            <a:pPr>
              <a:spcAft>
                <a:spcPts val="600"/>
              </a:spcAft>
            </a:pPr>
            <a:endParaRPr lang="en-US"/>
          </a:p>
        </p:txBody>
      </p:sp>
    </p:spTree>
    <p:extLst>
      <p:ext uri="{BB962C8B-B14F-4D97-AF65-F5344CB8AC3E}">
        <p14:creationId xmlns:p14="http://schemas.microsoft.com/office/powerpoint/2010/main" val="105657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73" name="Straight Connector 2072">
            <a:extLst>
              <a:ext uri="{FF2B5EF4-FFF2-40B4-BE49-F238E27FC236}">
                <a16:creationId xmlns:a16="http://schemas.microsoft.com/office/drawing/2014/main" id="{B735C128-06E6-4C72-9867-850CF65B9851}"/>
              </a:ext>
            </a:extLst>
          </p:cNvPr>
          <p:cNvCxnSpPr>
            <a:cxnSpLocks/>
          </p:cNvCxnSpPr>
          <p:nvPr/>
        </p:nvCxnSpPr>
        <p:spPr>
          <a:xfrm>
            <a:off x="4224324" y="4027224"/>
            <a:ext cx="0" cy="1300539"/>
          </a:xfrm>
          <a:prstGeom prst="line">
            <a:avLst/>
          </a:prstGeom>
        </p:spPr>
        <p:style>
          <a:lnRef idx="3">
            <a:schemeClr val="dk1"/>
          </a:lnRef>
          <a:fillRef idx="0">
            <a:schemeClr val="dk1"/>
          </a:fillRef>
          <a:effectRef idx="2">
            <a:schemeClr val="dk1"/>
          </a:effectRef>
          <a:fontRef idx="minor">
            <a:schemeClr val="tx1"/>
          </a:fontRef>
        </p:style>
      </p:cxnSp>
      <p:cxnSp>
        <p:nvCxnSpPr>
          <p:cNvPr id="2075" name="Straight Arrow Connector 2074">
            <a:extLst>
              <a:ext uri="{FF2B5EF4-FFF2-40B4-BE49-F238E27FC236}">
                <a16:creationId xmlns:a16="http://schemas.microsoft.com/office/drawing/2014/main" id="{C5CDB395-033F-43AA-853F-F1B9040EEE06}"/>
              </a:ext>
            </a:extLst>
          </p:cNvPr>
          <p:cNvCxnSpPr>
            <a:cxnSpLocks/>
          </p:cNvCxnSpPr>
          <p:nvPr/>
        </p:nvCxnSpPr>
        <p:spPr>
          <a:xfrm>
            <a:off x="4207208" y="5321473"/>
            <a:ext cx="713186" cy="6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9" name="Straight Connector 2078">
            <a:extLst>
              <a:ext uri="{FF2B5EF4-FFF2-40B4-BE49-F238E27FC236}">
                <a16:creationId xmlns:a16="http://schemas.microsoft.com/office/drawing/2014/main" id="{047E5BE3-1EE7-4804-AA2A-33AC2232D7A9}"/>
              </a:ext>
            </a:extLst>
          </p:cNvPr>
          <p:cNvCxnSpPr>
            <a:cxnSpLocks/>
          </p:cNvCxnSpPr>
          <p:nvPr/>
        </p:nvCxnSpPr>
        <p:spPr>
          <a:xfrm flipV="1">
            <a:off x="4224324" y="1501883"/>
            <a:ext cx="0" cy="1275948"/>
          </a:xfrm>
          <a:prstGeom prst="line">
            <a:avLst/>
          </a:prstGeom>
        </p:spPr>
        <p:style>
          <a:lnRef idx="3">
            <a:schemeClr val="dk1"/>
          </a:lnRef>
          <a:fillRef idx="0">
            <a:schemeClr val="dk1"/>
          </a:fillRef>
          <a:effectRef idx="2">
            <a:schemeClr val="dk1"/>
          </a:effectRef>
          <a:fontRef idx="minor">
            <a:schemeClr val="tx1"/>
          </a:fontRef>
        </p:style>
      </p:cxnSp>
      <p:cxnSp>
        <p:nvCxnSpPr>
          <p:cNvPr id="2081" name="Straight Arrow Connector 2080">
            <a:extLst>
              <a:ext uri="{FF2B5EF4-FFF2-40B4-BE49-F238E27FC236}">
                <a16:creationId xmlns:a16="http://schemas.microsoft.com/office/drawing/2014/main" id="{56A50CB5-B1F1-43FB-A4B0-245C7405F8F1}"/>
              </a:ext>
            </a:extLst>
          </p:cNvPr>
          <p:cNvCxnSpPr>
            <a:cxnSpLocks/>
          </p:cNvCxnSpPr>
          <p:nvPr/>
        </p:nvCxnSpPr>
        <p:spPr>
          <a:xfrm>
            <a:off x="4224324" y="1507724"/>
            <a:ext cx="6960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92" name="Straight Arrow Connector 2091">
            <a:extLst>
              <a:ext uri="{FF2B5EF4-FFF2-40B4-BE49-F238E27FC236}">
                <a16:creationId xmlns:a16="http://schemas.microsoft.com/office/drawing/2014/main" id="{61D5CAC5-5F05-4499-9F3B-FD527938451A}"/>
              </a:ext>
            </a:extLst>
          </p:cNvPr>
          <p:cNvCxnSpPr>
            <a:cxnSpLocks/>
          </p:cNvCxnSpPr>
          <p:nvPr/>
        </p:nvCxnSpPr>
        <p:spPr>
          <a:xfrm>
            <a:off x="5885685" y="5327763"/>
            <a:ext cx="3563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94" name="Straight Arrow Connector 2093">
            <a:extLst>
              <a:ext uri="{FF2B5EF4-FFF2-40B4-BE49-F238E27FC236}">
                <a16:creationId xmlns:a16="http://schemas.microsoft.com/office/drawing/2014/main" id="{31AC7016-C66F-4D40-B82A-46905B8BF3AF}"/>
              </a:ext>
            </a:extLst>
          </p:cNvPr>
          <p:cNvCxnSpPr>
            <a:cxnSpLocks/>
          </p:cNvCxnSpPr>
          <p:nvPr/>
        </p:nvCxnSpPr>
        <p:spPr>
          <a:xfrm>
            <a:off x="5886618" y="1555183"/>
            <a:ext cx="436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FA871522-1185-4E27-BC5F-65D65E21EBE1}"/>
              </a:ext>
            </a:extLst>
          </p:cNvPr>
          <p:cNvCxnSpPr>
            <a:cxnSpLocks/>
          </p:cNvCxnSpPr>
          <p:nvPr/>
        </p:nvCxnSpPr>
        <p:spPr>
          <a:xfrm>
            <a:off x="7295992" y="5321473"/>
            <a:ext cx="3563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3EE095F8-0BF8-477A-89F0-4EC936F58784}"/>
              </a:ext>
            </a:extLst>
          </p:cNvPr>
          <p:cNvCxnSpPr>
            <a:cxnSpLocks/>
          </p:cNvCxnSpPr>
          <p:nvPr/>
        </p:nvCxnSpPr>
        <p:spPr>
          <a:xfrm>
            <a:off x="4732629" y="3354779"/>
            <a:ext cx="3563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BA1A3BAA-C0D1-49A0-AFDA-D59904977AA5}"/>
              </a:ext>
            </a:extLst>
          </p:cNvPr>
          <p:cNvCxnSpPr>
            <a:cxnSpLocks/>
          </p:cNvCxnSpPr>
          <p:nvPr/>
        </p:nvCxnSpPr>
        <p:spPr>
          <a:xfrm>
            <a:off x="9556924" y="2688139"/>
            <a:ext cx="0" cy="41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D2168A71-1CAF-4F98-A46E-8EE03AEBD783}"/>
              </a:ext>
            </a:extLst>
          </p:cNvPr>
          <p:cNvCxnSpPr>
            <a:cxnSpLocks/>
          </p:cNvCxnSpPr>
          <p:nvPr/>
        </p:nvCxnSpPr>
        <p:spPr>
          <a:xfrm>
            <a:off x="8893024" y="1538811"/>
            <a:ext cx="478040" cy="173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2" name="Group 61">
            <a:extLst>
              <a:ext uri="{FF2B5EF4-FFF2-40B4-BE49-F238E27FC236}">
                <a16:creationId xmlns:a16="http://schemas.microsoft.com/office/drawing/2014/main" id="{4490B6EE-FBC2-405D-B51E-58D8DF1845A6}"/>
              </a:ext>
            </a:extLst>
          </p:cNvPr>
          <p:cNvGrpSpPr/>
          <p:nvPr/>
        </p:nvGrpSpPr>
        <p:grpSpPr>
          <a:xfrm>
            <a:off x="5088934" y="2984191"/>
            <a:ext cx="796751" cy="872390"/>
            <a:chOff x="4803636" y="4770591"/>
            <a:chExt cx="914400" cy="953804"/>
          </a:xfrm>
        </p:grpSpPr>
        <p:pic>
          <p:nvPicPr>
            <p:cNvPr id="43" name="Picture 42" descr="SNS.png">
              <a:extLst>
                <a:ext uri="{FF2B5EF4-FFF2-40B4-BE49-F238E27FC236}">
                  <a16:creationId xmlns:a16="http://schemas.microsoft.com/office/drawing/2014/main" id="{18A2A24A-44F6-426E-A9E8-84FCD73EC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212" y="4770591"/>
              <a:ext cx="800081" cy="723423"/>
            </a:xfrm>
            <a:prstGeom prst="rect">
              <a:avLst/>
            </a:prstGeom>
          </p:spPr>
        </p:pic>
        <p:sp>
          <p:nvSpPr>
            <p:cNvPr id="44" name="TextBox 43">
              <a:extLst>
                <a:ext uri="{FF2B5EF4-FFF2-40B4-BE49-F238E27FC236}">
                  <a16:creationId xmlns:a16="http://schemas.microsoft.com/office/drawing/2014/main" id="{8B70A3FF-77A6-4132-BFAE-FBAE2F82A633}"/>
                </a:ext>
              </a:extLst>
            </p:cNvPr>
            <p:cNvSpPr txBox="1"/>
            <p:nvPr/>
          </p:nvSpPr>
          <p:spPr>
            <a:xfrm>
              <a:off x="4803636" y="5572211"/>
              <a:ext cx="914400" cy="152184"/>
            </a:xfrm>
            <a:prstGeom prst="rect">
              <a:avLst/>
            </a:prstGeom>
            <a:noFill/>
          </p:spPr>
          <p:txBody>
            <a:bodyPr wrap="square" lIns="0" tIns="0" rIns="0" bIns="0" rtlCol="0">
              <a:spAutoFit/>
            </a:bodyPr>
            <a:lstStyle/>
            <a:p>
              <a:pPr algn="ctr"/>
              <a:r>
                <a:rPr lang="en-US" sz="1000">
                  <a:latin typeface="Helvetica Neue"/>
                  <a:cs typeface="Helvetica Neue"/>
                </a:rPr>
                <a:t>Amazon SNS</a:t>
              </a:r>
            </a:p>
          </p:txBody>
        </p:sp>
      </p:grpSp>
      <p:grpSp>
        <p:nvGrpSpPr>
          <p:cNvPr id="63" name="Group 62">
            <a:extLst>
              <a:ext uri="{FF2B5EF4-FFF2-40B4-BE49-F238E27FC236}">
                <a16:creationId xmlns:a16="http://schemas.microsoft.com/office/drawing/2014/main" id="{5F738A8D-15C7-4056-B970-74C313DD3AC4}"/>
              </a:ext>
            </a:extLst>
          </p:cNvPr>
          <p:cNvGrpSpPr/>
          <p:nvPr/>
        </p:nvGrpSpPr>
        <p:grpSpPr>
          <a:xfrm>
            <a:off x="5130149" y="4979144"/>
            <a:ext cx="982360" cy="870194"/>
            <a:chOff x="6452528" y="4733932"/>
            <a:chExt cx="1127416" cy="951401"/>
          </a:xfrm>
        </p:grpSpPr>
        <p:pic>
          <p:nvPicPr>
            <p:cNvPr id="46" name="Picture 45" descr="SQS.png">
              <a:extLst>
                <a:ext uri="{FF2B5EF4-FFF2-40B4-BE49-F238E27FC236}">
                  <a16:creationId xmlns:a16="http://schemas.microsoft.com/office/drawing/2014/main" id="{0D13BB9D-4535-49F9-99B0-23C8D534D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528" y="4733932"/>
              <a:ext cx="596964" cy="645299"/>
            </a:xfrm>
            <a:prstGeom prst="rect">
              <a:avLst/>
            </a:prstGeom>
          </p:spPr>
        </p:pic>
        <p:sp>
          <p:nvSpPr>
            <p:cNvPr id="47" name="TextBox 46">
              <a:extLst>
                <a:ext uri="{FF2B5EF4-FFF2-40B4-BE49-F238E27FC236}">
                  <a16:creationId xmlns:a16="http://schemas.microsoft.com/office/drawing/2014/main" id="{419A85A0-C3B3-43E4-850E-C4929E371626}"/>
                </a:ext>
              </a:extLst>
            </p:cNvPr>
            <p:cNvSpPr txBox="1"/>
            <p:nvPr/>
          </p:nvSpPr>
          <p:spPr>
            <a:xfrm>
              <a:off x="6665543" y="5549583"/>
              <a:ext cx="914401" cy="135750"/>
            </a:xfrm>
            <a:prstGeom prst="rect">
              <a:avLst/>
            </a:prstGeom>
            <a:noFill/>
          </p:spPr>
          <p:txBody>
            <a:bodyPr wrap="square" lIns="0" tIns="0" rIns="0" bIns="0" rtlCol="0">
              <a:spAutoFit/>
            </a:bodyPr>
            <a:lstStyle/>
            <a:p>
              <a:pPr algn="ctr"/>
              <a:r>
                <a:rPr lang="en-US" sz="1000">
                  <a:latin typeface="Helvetica Neue"/>
                  <a:cs typeface="Helvetica Neue"/>
                </a:rPr>
                <a:t>Amazon SQS</a:t>
              </a:r>
            </a:p>
          </p:txBody>
        </p:sp>
      </p:grpSp>
      <p:grpSp>
        <p:nvGrpSpPr>
          <p:cNvPr id="41" name="Group 40">
            <a:extLst>
              <a:ext uri="{FF2B5EF4-FFF2-40B4-BE49-F238E27FC236}">
                <a16:creationId xmlns:a16="http://schemas.microsoft.com/office/drawing/2014/main" id="{DA545F08-D60F-4394-94BF-3C03E3092AEE}"/>
              </a:ext>
            </a:extLst>
          </p:cNvPr>
          <p:cNvGrpSpPr/>
          <p:nvPr/>
        </p:nvGrpSpPr>
        <p:grpSpPr>
          <a:xfrm>
            <a:off x="3586571" y="3010530"/>
            <a:ext cx="1036128" cy="894826"/>
            <a:chOff x="931802" y="4811049"/>
            <a:chExt cx="1189123" cy="978332"/>
          </a:xfrm>
        </p:grpSpPr>
        <p:sp>
          <p:nvSpPr>
            <p:cNvPr id="49" name="object 12">
              <a:extLst>
                <a:ext uri="{FF2B5EF4-FFF2-40B4-BE49-F238E27FC236}">
                  <a16:creationId xmlns:a16="http://schemas.microsoft.com/office/drawing/2014/main" id="{98534A0C-C8F6-4C75-9E44-C19EA2CF8849}"/>
                </a:ext>
              </a:extLst>
            </p:cNvPr>
            <p:cNvSpPr/>
            <p:nvPr/>
          </p:nvSpPr>
          <p:spPr>
            <a:xfrm>
              <a:off x="1206525" y="4811049"/>
              <a:ext cx="914400" cy="645701"/>
            </a:xfrm>
            <a:prstGeom prst="rect">
              <a:avLst/>
            </a:prstGeom>
            <a:blipFill>
              <a:blip r:embed="rId4" cstate="print"/>
              <a:stretch>
                <a:fillRect/>
              </a:stretch>
            </a:blipFill>
          </p:spPr>
          <p:txBody>
            <a:bodyPr wrap="square" lIns="0" tIns="0" rIns="0" bIns="0" rtlCol="0"/>
            <a:lstStyle/>
            <a:p>
              <a:endParaRPr sz="2880"/>
            </a:p>
          </p:txBody>
        </p:sp>
        <p:sp>
          <p:nvSpPr>
            <p:cNvPr id="50" name="TextBox 49">
              <a:extLst>
                <a:ext uri="{FF2B5EF4-FFF2-40B4-BE49-F238E27FC236}">
                  <a16:creationId xmlns:a16="http://schemas.microsoft.com/office/drawing/2014/main" id="{77FEBED0-DEF4-493F-8EEB-3BA74C572C8E}"/>
                </a:ext>
              </a:extLst>
            </p:cNvPr>
            <p:cNvSpPr txBox="1"/>
            <p:nvPr/>
          </p:nvSpPr>
          <p:spPr>
            <a:xfrm>
              <a:off x="931802" y="5408186"/>
              <a:ext cx="877922" cy="381195"/>
            </a:xfrm>
            <a:prstGeom prst="rect">
              <a:avLst/>
            </a:prstGeom>
            <a:noFill/>
          </p:spPr>
          <p:txBody>
            <a:bodyPr wrap="square">
              <a:spAutoFit/>
            </a:bodyPr>
            <a:lstStyle/>
            <a:p>
              <a:pPr algn="ctr">
                <a:lnSpc>
                  <a:spcPts val="2680"/>
                </a:lnSpc>
                <a:spcBef>
                  <a:spcPts val="160"/>
                </a:spcBef>
              </a:pPr>
              <a:r>
                <a:rPr lang="en-US" sz="1000" spc="-80">
                  <a:solidFill>
                    <a:srgbClr val="474746"/>
                  </a:solidFill>
                  <a:latin typeface="Arial"/>
                  <a:cs typeface="Arial"/>
                </a:rPr>
                <a:t>A</a:t>
              </a:r>
              <a:r>
                <a:rPr lang="en-US" sz="1000">
                  <a:solidFill>
                    <a:srgbClr val="474746"/>
                  </a:solidFill>
                  <a:latin typeface="Arial"/>
                  <a:cs typeface="Arial"/>
                </a:rPr>
                <a:t>WS</a:t>
              </a:r>
              <a:r>
                <a:rPr lang="en-US" sz="1000">
                  <a:latin typeface="Arial"/>
                  <a:cs typeface="Arial"/>
                </a:rPr>
                <a:t> </a:t>
              </a:r>
              <a:r>
                <a:rPr lang="en-US" sz="1000" spc="-8">
                  <a:solidFill>
                    <a:srgbClr val="474746"/>
                  </a:solidFill>
                  <a:latin typeface="Arial"/>
                  <a:cs typeface="Arial"/>
                </a:rPr>
                <a:t>IoT</a:t>
              </a:r>
              <a:endParaRPr lang="en-US" sz="1000">
                <a:latin typeface="Arial"/>
                <a:cs typeface="Arial"/>
              </a:endParaRPr>
            </a:p>
          </p:txBody>
        </p:sp>
      </p:grpSp>
      <p:grpSp>
        <p:nvGrpSpPr>
          <p:cNvPr id="61" name="Group 60">
            <a:extLst>
              <a:ext uri="{FF2B5EF4-FFF2-40B4-BE49-F238E27FC236}">
                <a16:creationId xmlns:a16="http://schemas.microsoft.com/office/drawing/2014/main" id="{918CE9F4-3095-46C1-B681-C41D4896F3FF}"/>
              </a:ext>
            </a:extLst>
          </p:cNvPr>
          <p:cNvGrpSpPr/>
          <p:nvPr/>
        </p:nvGrpSpPr>
        <p:grpSpPr>
          <a:xfrm>
            <a:off x="4920395" y="1282364"/>
            <a:ext cx="796751" cy="848535"/>
            <a:chOff x="3028369" y="4881824"/>
            <a:chExt cx="914400" cy="927723"/>
          </a:xfrm>
        </p:grpSpPr>
        <p:sp>
          <p:nvSpPr>
            <p:cNvPr id="52" name="TextBox 16">
              <a:extLst>
                <a:ext uri="{FF2B5EF4-FFF2-40B4-BE49-F238E27FC236}">
                  <a16:creationId xmlns:a16="http://schemas.microsoft.com/office/drawing/2014/main" id="{117DE977-4000-4490-B242-F7DA673D2DA2}"/>
                </a:ext>
              </a:extLst>
            </p:cNvPr>
            <p:cNvSpPr txBox="1"/>
            <p:nvPr/>
          </p:nvSpPr>
          <p:spPr>
            <a:xfrm>
              <a:off x="3028369" y="5540757"/>
              <a:ext cx="914400" cy="268790"/>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Amazon Kinesis</a:t>
              </a:r>
            </a:p>
          </p:txBody>
        </p:sp>
        <p:pic>
          <p:nvPicPr>
            <p:cNvPr id="53" name="Picture 52" descr="Kinesis.eps">
              <a:extLst>
                <a:ext uri="{FF2B5EF4-FFF2-40B4-BE49-F238E27FC236}">
                  <a16:creationId xmlns:a16="http://schemas.microsoft.com/office/drawing/2014/main" id="{F4CE3B06-9DE4-498C-95C4-2283733CB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1795" y="4881824"/>
              <a:ext cx="564026" cy="551510"/>
            </a:xfrm>
            <a:prstGeom prst="rect">
              <a:avLst/>
            </a:prstGeom>
          </p:spPr>
        </p:pic>
      </p:grpSp>
      <p:grpSp>
        <p:nvGrpSpPr>
          <p:cNvPr id="60" name="Group 59">
            <a:extLst>
              <a:ext uri="{FF2B5EF4-FFF2-40B4-BE49-F238E27FC236}">
                <a16:creationId xmlns:a16="http://schemas.microsoft.com/office/drawing/2014/main" id="{810C95D7-9D63-4A8F-88F5-0F40C5DCFC42}"/>
              </a:ext>
            </a:extLst>
          </p:cNvPr>
          <p:cNvGrpSpPr/>
          <p:nvPr/>
        </p:nvGrpSpPr>
        <p:grpSpPr>
          <a:xfrm>
            <a:off x="6508917" y="1282378"/>
            <a:ext cx="796751" cy="804024"/>
            <a:chOff x="8493831" y="3845585"/>
            <a:chExt cx="914400" cy="907759"/>
          </a:xfrm>
        </p:grpSpPr>
        <p:pic>
          <p:nvPicPr>
            <p:cNvPr id="55" name="Picture 54" descr="S3.png">
              <a:extLst>
                <a:ext uri="{FF2B5EF4-FFF2-40B4-BE49-F238E27FC236}">
                  <a16:creationId xmlns:a16="http://schemas.microsoft.com/office/drawing/2014/main" id="{81DA83F7-DC81-430F-95F7-8E22F64C7F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3857" y="3845585"/>
              <a:ext cx="843874" cy="616013"/>
            </a:xfrm>
            <a:prstGeom prst="rect">
              <a:avLst/>
            </a:prstGeom>
          </p:spPr>
        </p:pic>
        <p:sp>
          <p:nvSpPr>
            <p:cNvPr id="56" name="TextBox 55">
              <a:extLst>
                <a:ext uri="{FF2B5EF4-FFF2-40B4-BE49-F238E27FC236}">
                  <a16:creationId xmlns:a16="http://schemas.microsoft.com/office/drawing/2014/main" id="{DBB466E0-F65A-46C7-B02A-1352C7F1A09A}"/>
                </a:ext>
              </a:extLst>
            </p:cNvPr>
            <p:cNvSpPr txBox="1"/>
            <p:nvPr/>
          </p:nvSpPr>
          <p:spPr>
            <a:xfrm>
              <a:off x="8493831" y="4610796"/>
              <a:ext cx="914400" cy="142548"/>
            </a:xfrm>
            <a:prstGeom prst="rect">
              <a:avLst/>
            </a:prstGeom>
            <a:noFill/>
          </p:spPr>
          <p:txBody>
            <a:bodyPr wrap="square" lIns="0" tIns="0" rIns="0" bIns="0" rtlCol="0">
              <a:spAutoFit/>
            </a:bodyPr>
            <a:lstStyle/>
            <a:p>
              <a:pPr algn="ctr"/>
              <a:r>
                <a:rPr lang="en-US" sz="1000" dirty="0">
                  <a:latin typeface="Helvetica Neue"/>
                  <a:cs typeface="Helvetica Neue"/>
                </a:rPr>
                <a:t>Amazon S3</a:t>
              </a:r>
            </a:p>
          </p:txBody>
        </p:sp>
      </p:grpSp>
      <p:grpSp>
        <p:nvGrpSpPr>
          <p:cNvPr id="2048" name="Group 2047">
            <a:extLst>
              <a:ext uri="{FF2B5EF4-FFF2-40B4-BE49-F238E27FC236}">
                <a16:creationId xmlns:a16="http://schemas.microsoft.com/office/drawing/2014/main" id="{5F05DA29-E624-4D30-A19D-DF9B58904C06}"/>
              </a:ext>
            </a:extLst>
          </p:cNvPr>
          <p:cNvGrpSpPr/>
          <p:nvPr/>
        </p:nvGrpSpPr>
        <p:grpSpPr>
          <a:xfrm>
            <a:off x="6407704" y="4979145"/>
            <a:ext cx="888284" cy="919542"/>
            <a:chOff x="10351748" y="4703125"/>
            <a:chExt cx="1019449" cy="1005354"/>
          </a:xfrm>
        </p:grpSpPr>
        <p:pic>
          <p:nvPicPr>
            <p:cNvPr id="58" name="Picture 57">
              <a:extLst>
                <a:ext uri="{FF2B5EF4-FFF2-40B4-BE49-F238E27FC236}">
                  <a16:creationId xmlns:a16="http://schemas.microsoft.com/office/drawing/2014/main" id="{18821CD7-F449-4C52-BA9D-63846E5EAD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1748" y="4703125"/>
              <a:ext cx="894246" cy="653667"/>
            </a:xfrm>
            <a:prstGeom prst="rect">
              <a:avLst/>
            </a:prstGeom>
          </p:spPr>
        </p:pic>
        <p:sp>
          <p:nvSpPr>
            <p:cNvPr id="59" name="TextBox 58">
              <a:extLst>
                <a:ext uri="{FF2B5EF4-FFF2-40B4-BE49-F238E27FC236}">
                  <a16:creationId xmlns:a16="http://schemas.microsoft.com/office/drawing/2014/main" id="{3CAB247D-C78D-4B50-8129-EFA27C7019E5}"/>
                </a:ext>
              </a:extLst>
            </p:cNvPr>
            <p:cNvSpPr txBox="1"/>
            <p:nvPr/>
          </p:nvSpPr>
          <p:spPr>
            <a:xfrm>
              <a:off x="10456797" y="5462613"/>
              <a:ext cx="914400" cy="245866"/>
            </a:xfrm>
            <a:prstGeom prst="rect">
              <a:avLst/>
            </a:prstGeom>
            <a:noFill/>
          </p:spPr>
          <p:txBody>
            <a:bodyPr wrap="square" lIns="0" tIns="0" rIns="0" bIns="0" rtlCol="0">
              <a:spAutoFit/>
            </a:bodyPr>
            <a:lstStyle/>
            <a:p>
              <a:pPr algn="ctr"/>
              <a:r>
                <a:rPr lang="en-US" sz="1000">
                  <a:latin typeface="Helvetica Neue"/>
                  <a:cs typeface="Helvetica Neue"/>
                </a:rPr>
                <a:t>Amazon Lambda</a:t>
              </a:r>
            </a:p>
          </p:txBody>
        </p:sp>
      </p:grpSp>
      <p:grpSp>
        <p:nvGrpSpPr>
          <p:cNvPr id="118" name="Group 117">
            <a:extLst>
              <a:ext uri="{FF2B5EF4-FFF2-40B4-BE49-F238E27FC236}">
                <a16:creationId xmlns:a16="http://schemas.microsoft.com/office/drawing/2014/main" id="{AC241A07-F4A9-4D42-A173-36FA7F26CBDF}"/>
              </a:ext>
            </a:extLst>
          </p:cNvPr>
          <p:cNvGrpSpPr/>
          <p:nvPr/>
        </p:nvGrpSpPr>
        <p:grpSpPr>
          <a:xfrm>
            <a:off x="7883043" y="5010876"/>
            <a:ext cx="855275" cy="809667"/>
            <a:chOff x="1013595" y="3464099"/>
            <a:chExt cx="914400" cy="1003831"/>
          </a:xfrm>
        </p:grpSpPr>
        <p:pic>
          <p:nvPicPr>
            <p:cNvPr id="119" name="Picture 118" descr="DynamoDB.png">
              <a:extLst>
                <a:ext uri="{FF2B5EF4-FFF2-40B4-BE49-F238E27FC236}">
                  <a16:creationId xmlns:a16="http://schemas.microsoft.com/office/drawing/2014/main" id="{5601E7CE-BCD5-4410-AD9E-1162E8F34C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398" y="3464099"/>
              <a:ext cx="834793" cy="701902"/>
            </a:xfrm>
            <a:prstGeom prst="rect">
              <a:avLst/>
            </a:prstGeom>
          </p:spPr>
        </p:pic>
        <p:sp>
          <p:nvSpPr>
            <p:cNvPr id="120" name="TextBox 119">
              <a:extLst>
                <a:ext uri="{FF2B5EF4-FFF2-40B4-BE49-F238E27FC236}">
                  <a16:creationId xmlns:a16="http://schemas.microsoft.com/office/drawing/2014/main" id="{0D602996-1708-480A-B79C-6E69C83CA139}"/>
                </a:ext>
              </a:extLst>
            </p:cNvPr>
            <p:cNvSpPr txBox="1"/>
            <p:nvPr/>
          </p:nvSpPr>
          <p:spPr>
            <a:xfrm>
              <a:off x="1013595" y="4328257"/>
              <a:ext cx="914400" cy="139673"/>
            </a:xfrm>
            <a:prstGeom prst="rect">
              <a:avLst/>
            </a:prstGeom>
            <a:noFill/>
          </p:spPr>
          <p:txBody>
            <a:bodyPr wrap="square" lIns="0" tIns="0" rIns="0" bIns="0" rtlCol="0">
              <a:spAutoFit/>
            </a:bodyPr>
            <a:lstStyle/>
            <a:p>
              <a:pPr algn="ctr"/>
              <a:r>
                <a:rPr lang="en-US" sz="1000">
                  <a:latin typeface="Helvetica Neue"/>
                  <a:cs typeface="Helvetica Neue"/>
                </a:rPr>
                <a:t>DynamoDB</a:t>
              </a:r>
            </a:p>
          </p:txBody>
        </p:sp>
      </p:grpSp>
      <p:pic>
        <p:nvPicPr>
          <p:cNvPr id="134" name="Picture 2" descr="AWS Glue | Simplify ETL Data Processing with AWS Glue | Edureka">
            <a:extLst>
              <a:ext uri="{FF2B5EF4-FFF2-40B4-BE49-F238E27FC236}">
                <a16:creationId xmlns:a16="http://schemas.microsoft.com/office/drawing/2014/main" id="{BAD0007E-1185-4792-851F-BFC7AF0052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1039" y="1226122"/>
            <a:ext cx="735299" cy="1080592"/>
          </a:xfrm>
          <a:prstGeom prst="rect">
            <a:avLst/>
          </a:prstGeom>
          <a:noFill/>
          <a:extLst>
            <a:ext uri="{909E8E84-426E-40DD-AFC4-6F175D3DCCD1}">
              <a14:hiddenFill xmlns:a14="http://schemas.microsoft.com/office/drawing/2010/main">
                <a:solidFill>
                  <a:srgbClr val="FFFFFF"/>
                </a:solidFill>
              </a14:hiddenFill>
            </a:ext>
          </a:extLst>
        </p:spPr>
      </p:pic>
      <p:grpSp>
        <p:nvGrpSpPr>
          <p:cNvPr id="138" name="Group 137">
            <a:extLst>
              <a:ext uri="{FF2B5EF4-FFF2-40B4-BE49-F238E27FC236}">
                <a16:creationId xmlns:a16="http://schemas.microsoft.com/office/drawing/2014/main" id="{79D67497-84AE-4E93-9EF7-F0115BF60BC7}"/>
              </a:ext>
            </a:extLst>
          </p:cNvPr>
          <p:cNvGrpSpPr/>
          <p:nvPr/>
        </p:nvGrpSpPr>
        <p:grpSpPr>
          <a:xfrm>
            <a:off x="9093638" y="1744770"/>
            <a:ext cx="796751" cy="824245"/>
            <a:chOff x="9079074" y="4043819"/>
            <a:chExt cx="914401" cy="901164"/>
          </a:xfrm>
        </p:grpSpPr>
        <p:pic>
          <p:nvPicPr>
            <p:cNvPr id="139" name="Picture 4" descr="Amazon Athena Data Connector for Marketing Analytics | Adverity">
              <a:extLst>
                <a:ext uri="{FF2B5EF4-FFF2-40B4-BE49-F238E27FC236}">
                  <a16:creationId xmlns:a16="http://schemas.microsoft.com/office/drawing/2014/main" id="{89EAF27F-A094-4204-8FE9-0E1A8006B8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9074" y="4043819"/>
              <a:ext cx="914401" cy="755797"/>
            </a:xfrm>
            <a:prstGeom prst="rect">
              <a:avLst/>
            </a:prstGeom>
            <a:noFill/>
            <a:extLst>
              <a:ext uri="{909E8E84-426E-40DD-AFC4-6F175D3DCCD1}">
                <a14:hiddenFill xmlns:a14="http://schemas.microsoft.com/office/drawing/2010/main">
                  <a:solidFill>
                    <a:srgbClr val="FFFFFF"/>
                  </a:solidFill>
                </a14:hiddenFill>
              </a:ext>
            </a:extLst>
          </p:spPr>
        </p:pic>
        <p:sp>
          <p:nvSpPr>
            <p:cNvPr id="140" name="TextBox 139">
              <a:extLst>
                <a:ext uri="{FF2B5EF4-FFF2-40B4-BE49-F238E27FC236}">
                  <a16:creationId xmlns:a16="http://schemas.microsoft.com/office/drawing/2014/main" id="{F282A67F-F2D8-4906-A545-7B3DABFEE966}"/>
                </a:ext>
              </a:extLst>
            </p:cNvPr>
            <p:cNvSpPr txBox="1"/>
            <p:nvPr/>
          </p:nvSpPr>
          <p:spPr>
            <a:xfrm>
              <a:off x="9192722" y="4741469"/>
              <a:ext cx="587021" cy="203514"/>
            </a:xfrm>
            <a:prstGeom prst="rect">
              <a:avLst/>
            </a:prstGeom>
            <a:noFill/>
          </p:spPr>
          <p:txBody>
            <a:bodyPr wrap="none" rtlCol="0">
              <a:spAutoFit/>
            </a:bodyPr>
            <a:lstStyle/>
            <a:p>
              <a:r>
                <a:rPr lang="en-US" sz="1000">
                  <a:latin typeface="Helvetica Neue"/>
                </a:rPr>
                <a:t>Athena</a:t>
              </a:r>
            </a:p>
          </p:txBody>
        </p:sp>
      </p:grpSp>
      <p:grpSp>
        <p:nvGrpSpPr>
          <p:cNvPr id="142" name="Group 141">
            <a:extLst>
              <a:ext uri="{FF2B5EF4-FFF2-40B4-BE49-F238E27FC236}">
                <a16:creationId xmlns:a16="http://schemas.microsoft.com/office/drawing/2014/main" id="{E493B4D9-B09D-44F1-8DF4-9101AEDC7C0F}"/>
              </a:ext>
            </a:extLst>
          </p:cNvPr>
          <p:cNvGrpSpPr/>
          <p:nvPr/>
        </p:nvGrpSpPr>
        <p:grpSpPr>
          <a:xfrm>
            <a:off x="9224410" y="3164543"/>
            <a:ext cx="796751" cy="873147"/>
            <a:chOff x="3256157" y="3681741"/>
            <a:chExt cx="914400" cy="954628"/>
          </a:xfrm>
        </p:grpSpPr>
        <p:pic>
          <p:nvPicPr>
            <p:cNvPr id="143" name="Picture 142" descr="RedShift.png">
              <a:extLst>
                <a:ext uri="{FF2B5EF4-FFF2-40B4-BE49-F238E27FC236}">
                  <a16:creationId xmlns:a16="http://schemas.microsoft.com/office/drawing/2014/main" id="{C53C365C-6BE8-4069-9850-33EE44A6A4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13168" y="3681741"/>
              <a:ext cx="649205" cy="670482"/>
            </a:xfrm>
            <a:prstGeom prst="rect">
              <a:avLst/>
            </a:prstGeom>
          </p:spPr>
        </p:pic>
        <p:sp>
          <p:nvSpPr>
            <p:cNvPr id="144" name="TextBox 143">
              <a:extLst>
                <a:ext uri="{FF2B5EF4-FFF2-40B4-BE49-F238E27FC236}">
                  <a16:creationId xmlns:a16="http://schemas.microsoft.com/office/drawing/2014/main" id="{3A963237-2E5D-41AB-9386-3C0A3D2FA137}"/>
                </a:ext>
              </a:extLst>
            </p:cNvPr>
            <p:cNvSpPr txBox="1"/>
            <p:nvPr/>
          </p:nvSpPr>
          <p:spPr>
            <a:xfrm>
              <a:off x="3256157" y="4495321"/>
              <a:ext cx="914400" cy="141048"/>
            </a:xfrm>
            <a:prstGeom prst="rect">
              <a:avLst/>
            </a:prstGeom>
            <a:noFill/>
          </p:spPr>
          <p:txBody>
            <a:bodyPr wrap="square" lIns="0" tIns="0" rIns="0" bIns="0" rtlCol="0">
              <a:spAutoFit/>
            </a:bodyPr>
            <a:lstStyle/>
            <a:p>
              <a:pPr algn="ctr"/>
              <a:r>
                <a:rPr lang="en-US" sz="1000">
                  <a:latin typeface="Helvetica Neue"/>
                  <a:cs typeface="Helvetica Neue"/>
                </a:rPr>
                <a:t>Amazon Redshift</a:t>
              </a:r>
            </a:p>
          </p:txBody>
        </p:sp>
      </p:grpSp>
      <p:cxnSp>
        <p:nvCxnSpPr>
          <p:cNvPr id="145" name="Straight Arrow Connector 144">
            <a:extLst>
              <a:ext uri="{FF2B5EF4-FFF2-40B4-BE49-F238E27FC236}">
                <a16:creationId xmlns:a16="http://schemas.microsoft.com/office/drawing/2014/main" id="{7AD53F94-C3D2-4A6A-BFFE-D4AC356CF131}"/>
              </a:ext>
            </a:extLst>
          </p:cNvPr>
          <p:cNvCxnSpPr>
            <a:cxnSpLocks/>
          </p:cNvCxnSpPr>
          <p:nvPr/>
        </p:nvCxnSpPr>
        <p:spPr>
          <a:xfrm>
            <a:off x="7336561" y="1555180"/>
            <a:ext cx="507723" cy="3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C96CDB84-D630-4C2F-B096-DC409E1EA42A}"/>
              </a:ext>
            </a:extLst>
          </p:cNvPr>
          <p:cNvSpPr/>
          <p:nvPr/>
        </p:nvSpPr>
        <p:spPr>
          <a:xfrm>
            <a:off x="208392" y="367790"/>
            <a:ext cx="2430137"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OVERVIEW</a:t>
            </a:r>
          </a:p>
        </p:txBody>
      </p:sp>
      <p:sp>
        <p:nvSpPr>
          <p:cNvPr id="90" name="Rectangle: Rounded Corners 89">
            <a:extLst>
              <a:ext uri="{FF2B5EF4-FFF2-40B4-BE49-F238E27FC236}">
                <a16:creationId xmlns:a16="http://schemas.microsoft.com/office/drawing/2014/main" id="{E615770D-EB09-4001-A0C3-EA1D62519816}"/>
              </a:ext>
            </a:extLst>
          </p:cNvPr>
          <p:cNvSpPr/>
          <p:nvPr/>
        </p:nvSpPr>
        <p:spPr>
          <a:xfrm>
            <a:off x="3627828" y="1137824"/>
            <a:ext cx="6496951" cy="4961978"/>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03C795CC-2EDD-46D2-B8BC-4F8EB250AC05}"/>
              </a:ext>
            </a:extLst>
          </p:cNvPr>
          <p:cNvGrpSpPr/>
          <p:nvPr/>
        </p:nvGrpSpPr>
        <p:grpSpPr>
          <a:xfrm>
            <a:off x="10153421" y="3077043"/>
            <a:ext cx="915635" cy="1083539"/>
            <a:chOff x="2996386" y="4934357"/>
            <a:chExt cx="915635" cy="1083539"/>
          </a:xfrm>
        </p:grpSpPr>
        <p:pic>
          <p:nvPicPr>
            <p:cNvPr id="205" name="Picture 14" descr="aws-cloudwatch-logo-png-transparent - CodeOpinion">
              <a:extLst>
                <a:ext uri="{FF2B5EF4-FFF2-40B4-BE49-F238E27FC236}">
                  <a16:creationId xmlns:a16="http://schemas.microsoft.com/office/drawing/2014/main" id="{BD0293AB-80B9-4061-A01A-6892D70289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7749" y="4934357"/>
              <a:ext cx="640080" cy="725189"/>
            </a:xfrm>
            <a:prstGeom prst="rect">
              <a:avLst/>
            </a:prstGeom>
            <a:noFill/>
            <a:extLst>
              <a:ext uri="{909E8E84-426E-40DD-AFC4-6F175D3DCCD1}">
                <a14:hiddenFill xmlns:a14="http://schemas.microsoft.com/office/drawing/2010/main">
                  <a:solidFill>
                    <a:srgbClr val="FFFFFF"/>
                  </a:solidFill>
                </a14:hiddenFill>
              </a:ext>
            </a:extLst>
          </p:spPr>
        </p:pic>
        <p:sp>
          <p:nvSpPr>
            <p:cNvPr id="206" name="TextBox 205">
              <a:extLst>
                <a:ext uri="{FF2B5EF4-FFF2-40B4-BE49-F238E27FC236}">
                  <a16:creationId xmlns:a16="http://schemas.microsoft.com/office/drawing/2014/main" id="{3B51ECAB-149F-4F78-BBAC-C2F207A36AFF}"/>
                </a:ext>
              </a:extLst>
            </p:cNvPr>
            <p:cNvSpPr txBox="1"/>
            <p:nvPr/>
          </p:nvSpPr>
          <p:spPr>
            <a:xfrm>
              <a:off x="2996386" y="5771675"/>
              <a:ext cx="915635" cy="246221"/>
            </a:xfrm>
            <a:prstGeom prst="rect">
              <a:avLst/>
            </a:prstGeom>
            <a:noFill/>
          </p:spPr>
          <p:txBody>
            <a:bodyPr wrap="none" rtlCol="0">
              <a:spAutoFit/>
            </a:bodyPr>
            <a:lstStyle/>
            <a:p>
              <a:r>
                <a:rPr lang="en-US" sz="1000">
                  <a:latin typeface="Helvetica Neue"/>
                </a:rPr>
                <a:t>Cloud Watch</a:t>
              </a:r>
            </a:p>
          </p:txBody>
        </p:sp>
      </p:grpSp>
      <p:pic>
        <p:nvPicPr>
          <p:cNvPr id="2052" name="Picture 4" descr="Gmail Email Computer Icons Google Logo, gmail, angle, rectangle, triangle  png | PNGWing">
            <a:extLst>
              <a:ext uri="{FF2B5EF4-FFF2-40B4-BE49-F238E27FC236}">
                <a16:creationId xmlns:a16="http://schemas.microsoft.com/office/drawing/2014/main" id="{07FA8F4E-68A8-4837-86CE-1C22D66CBC5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2567" t="13240" r="12549" b="12100"/>
          <a:stretch/>
        </p:blipFill>
        <p:spPr bwMode="auto">
          <a:xfrm>
            <a:off x="6309769" y="3102405"/>
            <a:ext cx="618926" cy="459382"/>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EFDC96A-AFD8-4062-9B4D-9E6D18D0698B}"/>
              </a:ext>
            </a:extLst>
          </p:cNvPr>
          <p:cNvSpPr txBox="1"/>
          <p:nvPr/>
        </p:nvSpPr>
        <p:spPr>
          <a:xfrm>
            <a:off x="6235562" y="3682960"/>
            <a:ext cx="796751" cy="153888"/>
          </a:xfrm>
          <a:prstGeom prst="rect">
            <a:avLst/>
          </a:prstGeom>
          <a:noFill/>
        </p:spPr>
        <p:txBody>
          <a:bodyPr wrap="square" lIns="0" tIns="0" rIns="0" bIns="0" rtlCol="0">
            <a:spAutoFit/>
          </a:bodyPr>
          <a:lstStyle/>
          <a:p>
            <a:pPr algn="ctr"/>
            <a:r>
              <a:rPr lang="en-US" sz="1000">
                <a:latin typeface="Helvetica Neue"/>
                <a:cs typeface="Helvetica Neue"/>
              </a:rPr>
              <a:t>Email</a:t>
            </a:r>
          </a:p>
        </p:txBody>
      </p:sp>
      <p:cxnSp>
        <p:nvCxnSpPr>
          <p:cNvPr id="67" name="Straight Arrow Connector 66">
            <a:extLst>
              <a:ext uri="{FF2B5EF4-FFF2-40B4-BE49-F238E27FC236}">
                <a16:creationId xmlns:a16="http://schemas.microsoft.com/office/drawing/2014/main" id="{200DF493-6CEB-442C-9C1D-5EC25EED25AD}"/>
              </a:ext>
            </a:extLst>
          </p:cNvPr>
          <p:cNvCxnSpPr>
            <a:cxnSpLocks/>
          </p:cNvCxnSpPr>
          <p:nvPr/>
        </p:nvCxnSpPr>
        <p:spPr>
          <a:xfrm>
            <a:off x="5826658" y="3308836"/>
            <a:ext cx="3563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30D94AA8-3B02-4342-907E-5DE6B18A018A}"/>
              </a:ext>
            </a:extLst>
          </p:cNvPr>
          <p:cNvGrpSpPr/>
          <p:nvPr/>
        </p:nvGrpSpPr>
        <p:grpSpPr>
          <a:xfrm>
            <a:off x="11241700" y="4911168"/>
            <a:ext cx="884842" cy="757463"/>
            <a:chOff x="11241700" y="4911168"/>
            <a:chExt cx="884842" cy="757463"/>
          </a:xfrm>
        </p:grpSpPr>
        <p:pic>
          <p:nvPicPr>
            <p:cNvPr id="2054" name="Picture 6" descr="Users Icon png download - 756*512 - Free Transparent Users Group png  Download. - CleanPNG / KissPNG">
              <a:extLst>
                <a:ext uri="{FF2B5EF4-FFF2-40B4-BE49-F238E27FC236}">
                  <a16:creationId xmlns:a16="http://schemas.microsoft.com/office/drawing/2014/main" id="{12108003-A646-49E7-A462-8682181819B6}"/>
                </a:ext>
              </a:extLst>
            </p:cNvPr>
            <p:cNvPicPr>
              <a:picLocks noChangeAspect="1" noChangeArrowheads="1"/>
            </p:cNvPicPr>
            <p:nvPr/>
          </p:nvPicPr>
          <p:blipFill>
            <a:blip r:embed="rId14">
              <a:biLevel thresh="75000"/>
              <a:extLst>
                <a:ext uri="{28A0092B-C50C-407E-A947-70E740481C1C}">
                  <a14:useLocalDpi xmlns:a14="http://schemas.microsoft.com/office/drawing/2010/main" val="0"/>
                </a:ext>
              </a:extLst>
            </a:blip>
            <a:srcRect/>
            <a:stretch>
              <a:fillRect/>
            </a:stretch>
          </p:blipFill>
          <p:spPr bwMode="auto">
            <a:xfrm flipH="1">
              <a:off x="11241700" y="4911168"/>
              <a:ext cx="884842" cy="511242"/>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3100E675-994F-4E27-A0CA-ADED6B913C44}"/>
                </a:ext>
              </a:extLst>
            </p:cNvPr>
            <p:cNvSpPr txBox="1"/>
            <p:nvPr/>
          </p:nvSpPr>
          <p:spPr>
            <a:xfrm>
              <a:off x="11442721" y="5422410"/>
              <a:ext cx="519694" cy="246221"/>
            </a:xfrm>
            <a:prstGeom prst="rect">
              <a:avLst/>
            </a:prstGeom>
            <a:noFill/>
          </p:spPr>
          <p:txBody>
            <a:bodyPr wrap="none" rtlCol="0">
              <a:spAutoFit/>
            </a:bodyPr>
            <a:lstStyle/>
            <a:p>
              <a:r>
                <a:rPr lang="en-US" sz="1000">
                  <a:latin typeface="Helvetica Neue"/>
                </a:rPr>
                <a:t>Users</a:t>
              </a:r>
            </a:p>
          </p:txBody>
        </p:sp>
      </p:grpSp>
      <p:pic>
        <p:nvPicPr>
          <p:cNvPr id="72" name="Picture 8" descr="Amazon QuickSight: A beginner's guide | OptimalBI">
            <a:extLst>
              <a:ext uri="{FF2B5EF4-FFF2-40B4-BE49-F238E27FC236}">
                <a16:creationId xmlns:a16="http://schemas.microsoft.com/office/drawing/2014/main" id="{90DF4451-D955-4E61-A319-727921D0130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35525" t="28092" r="32450" b="26053"/>
          <a:stretch/>
        </p:blipFill>
        <p:spPr bwMode="auto">
          <a:xfrm>
            <a:off x="9390067" y="4917971"/>
            <a:ext cx="533302" cy="514665"/>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92BA644A-323A-48E4-827C-3A9AEB2A9666}"/>
              </a:ext>
            </a:extLst>
          </p:cNvPr>
          <p:cNvSpPr txBox="1"/>
          <p:nvPr/>
        </p:nvSpPr>
        <p:spPr>
          <a:xfrm>
            <a:off x="9138403" y="5413637"/>
            <a:ext cx="876960" cy="246221"/>
          </a:xfrm>
          <a:prstGeom prst="rect">
            <a:avLst/>
          </a:prstGeom>
          <a:noFill/>
        </p:spPr>
        <p:txBody>
          <a:bodyPr wrap="square" rtlCol="0">
            <a:spAutoFit/>
          </a:bodyPr>
          <a:lstStyle/>
          <a:p>
            <a:r>
              <a:rPr lang="en-US" sz="1000">
                <a:latin typeface="Helvetica Neue"/>
              </a:rPr>
              <a:t>QuickSight</a:t>
            </a:r>
          </a:p>
        </p:txBody>
      </p:sp>
      <p:cxnSp>
        <p:nvCxnSpPr>
          <p:cNvPr id="74" name="Straight Arrow Connector 73">
            <a:extLst>
              <a:ext uri="{FF2B5EF4-FFF2-40B4-BE49-F238E27FC236}">
                <a16:creationId xmlns:a16="http://schemas.microsoft.com/office/drawing/2014/main" id="{47FFF7F1-A230-4C73-89D6-D50238CB4593}"/>
              </a:ext>
            </a:extLst>
          </p:cNvPr>
          <p:cNvCxnSpPr>
            <a:cxnSpLocks/>
          </p:cNvCxnSpPr>
          <p:nvPr/>
        </p:nvCxnSpPr>
        <p:spPr>
          <a:xfrm>
            <a:off x="9585461" y="4289848"/>
            <a:ext cx="0" cy="41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60" name="Picture 12" descr="Humidity, intelligent, measuring, monitoring, prediction, sensor, smart icon  - Download on Iconfinder">
            <a:extLst>
              <a:ext uri="{FF2B5EF4-FFF2-40B4-BE49-F238E27FC236}">
                <a16:creationId xmlns:a16="http://schemas.microsoft.com/office/drawing/2014/main" id="{13E1E003-D3E1-4C26-AD90-2B2BE6BBC977}"/>
              </a:ext>
            </a:extLst>
          </p:cNvPr>
          <p:cNvPicPr>
            <a:picLocks noChangeAspect="1" noChangeArrowheads="1"/>
          </p:cNvPicPr>
          <p:nvPr/>
        </p:nvPicPr>
        <p:blipFill>
          <a:blip r:embed="rId1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252621" y="4271949"/>
            <a:ext cx="361453" cy="36145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emperature Sensor Icon #407616 - Free Icons Library">
            <a:extLst>
              <a:ext uri="{FF2B5EF4-FFF2-40B4-BE49-F238E27FC236}">
                <a16:creationId xmlns:a16="http://schemas.microsoft.com/office/drawing/2014/main" id="{E7BDB1CA-7E18-46DB-9700-AB5209769F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5404" y="2935546"/>
            <a:ext cx="685649" cy="68564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47EE0F9B-126A-479F-BA69-1297D0BC188F}"/>
              </a:ext>
            </a:extLst>
          </p:cNvPr>
          <p:cNvGrpSpPr/>
          <p:nvPr/>
        </p:nvGrpSpPr>
        <p:grpSpPr>
          <a:xfrm>
            <a:off x="657095" y="39153"/>
            <a:ext cx="10459702" cy="6631251"/>
            <a:chOff x="-204002" y="-97406"/>
            <a:chExt cx="11229014" cy="6631251"/>
          </a:xfrm>
        </p:grpSpPr>
        <p:grpSp>
          <p:nvGrpSpPr>
            <p:cNvPr id="39" name="Group 38">
              <a:extLst>
                <a:ext uri="{FF2B5EF4-FFF2-40B4-BE49-F238E27FC236}">
                  <a16:creationId xmlns:a16="http://schemas.microsoft.com/office/drawing/2014/main" id="{6AF47378-12E7-4635-8A4A-885B04B9DAAA}"/>
                </a:ext>
              </a:extLst>
            </p:cNvPr>
            <p:cNvGrpSpPr/>
            <p:nvPr/>
          </p:nvGrpSpPr>
          <p:grpSpPr>
            <a:xfrm>
              <a:off x="-204002" y="2109235"/>
              <a:ext cx="2272146" cy="3082379"/>
              <a:chOff x="-55181" y="2210480"/>
              <a:chExt cx="2272146" cy="3082379"/>
            </a:xfrm>
          </p:grpSpPr>
          <p:sp>
            <p:nvSpPr>
              <p:cNvPr id="10" name="Rectangle: Rounded Corners 9">
                <a:extLst>
                  <a:ext uri="{FF2B5EF4-FFF2-40B4-BE49-F238E27FC236}">
                    <a16:creationId xmlns:a16="http://schemas.microsoft.com/office/drawing/2014/main" id="{8D5CFE73-E952-4F22-B745-261FC1640367}"/>
                  </a:ext>
                </a:extLst>
              </p:cNvPr>
              <p:cNvSpPr/>
              <p:nvPr/>
            </p:nvSpPr>
            <p:spPr>
              <a:xfrm>
                <a:off x="-55181" y="2210480"/>
                <a:ext cx="2272146" cy="308237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A5CF1FCB-1E43-4BEA-A7C8-D43312485181}"/>
                  </a:ext>
                </a:extLst>
              </p:cNvPr>
              <p:cNvSpPr/>
              <p:nvPr/>
            </p:nvSpPr>
            <p:spPr>
              <a:xfrm>
                <a:off x="95162" y="2853935"/>
                <a:ext cx="1994138" cy="69618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t>
                </a:r>
                <a:r>
                  <a:rPr lang="en-US">
                    <a:solidFill>
                      <a:schemeClr val="bg1"/>
                    </a:solidFill>
                  </a:rPr>
                  <a:t>emperature </a:t>
                </a:r>
              </a:p>
              <a:p>
                <a:pPr algn="ctr"/>
                <a:r>
                  <a:rPr lang="en-US">
                    <a:solidFill>
                      <a:schemeClr val="bg1"/>
                    </a:solidFill>
                  </a:rPr>
                  <a:t>Sensor</a:t>
                </a:r>
                <a:endParaRPr lang="en-US"/>
              </a:p>
            </p:txBody>
          </p:sp>
          <p:sp>
            <p:nvSpPr>
              <p:cNvPr id="37" name="TextBox 36">
                <a:extLst>
                  <a:ext uri="{FF2B5EF4-FFF2-40B4-BE49-F238E27FC236}">
                    <a16:creationId xmlns:a16="http://schemas.microsoft.com/office/drawing/2014/main" id="{20FD58FA-62FF-40D6-8E39-24694D8900D7}"/>
                  </a:ext>
                </a:extLst>
              </p:cNvPr>
              <p:cNvSpPr txBox="1"/>
              <p:nvPr/>
            </p:nvSpPr>
            <p:spPr>
              <a:xfrm>
                <a:off x="95161" y="2354696"/>
                <a:ext cx="2023969" cy="369332"/>
              </a:xfrm>
              <a:prstGeom prst="rect">
                <a:avLst/>
              </a:prstGeom>
              <a:noFill/>
            </p:spPr>
            <p:txBody>
              <a:bodyPr wrap="square" rtlCol="0">
                <a:spAutoFit/>
              </a:bodyPr>
              <a:lstStyle/>
              <a:p>
                <a:pPr algn="ctr"/>
                <a:r>
                  <a:rPr lang="en-US"/>
                  <a:t>Data Center </a:t>
                </a:r>
              </a:p>
            </p:txBody>
          </p:sp>
          <p:sp>
            <p:nvSpPr>
              <p:cNvPr id="40" name="Rectangle: Rounded Corners 39">
                <a:extLst>
                  <a:ext uri="{FF2B5EF4-FFF2-40B4-BE49-F238E27FC236}">
                    <a16:creationId xmlns:a16="http://schemas.microsoft.com/office/drawing/2014/main" id="{9E2912BD-9389-4C2C-9B93-D123BEB2F71D}"/>
                  </a:ext>
                </a:extLst>
              </p:cNvPr>
              <p:cNvSpPr/>
              <p:nvPr/>
            </p:nvSpPr>
            <p:spPr>
              <a:xfrm>
                <a:off x="75748" y="4097443"/>
                <a:ext cx="2013553" cy="6328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Humidity </a:t>
                </a:r>
              </a:p>
              <a:p>
                <a:pPr algn="ctr"/>
                <a:r>
                  <a:rPr lang="en-US">
                    <a:solidFill>
                      <a:schemeClr val="bg1"/>
                    </a:solidFill>
                  </a:rPr>
                  <a:t>Sensor</a:t>
                </a:r>
                <a:endParaRPr lang="en-US"/>
              </a:p>
            </p:txBody>
          </p:sp>
        </p:grpSp>
        <p:sp>
          <p:nvSpPr>
            <p:cNvPr id="2111" name="Rectangle: Rounded Corners 2110">
              <a:extLst>
                <a:ext uri="{FF2B5EF4-FFF2-40B4-BE49-F238E27FC236}">
                  <a16:creationId xmlns:a16="http://schemas.microsoft.com/office/drawing/2014/main" id="{3A16DB13-CFE2-4C45-8692-B54F20FF64CB}"/>
                </a:ext>
              </a:extLst>
            </p:cNvPr>
            <p:cNvSpPr/>
            <p:nvPr/>
          </p:nvSpPr>
          <p:spPr>
            <a:xfrm>
              <a:off x="2767875" y="656828"/>
              <a:ext cx="8257137" cy="587701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Right 65">
              <a:extLst>
                <a:ext uri="{FF2B5EF4-FFF2-40B4-BE49-F238E27FC236}">
                  <a16:creationId xmlns:a16="http://schemas.microsoft.com/office/drawing/2014/main" id="{CF5358EF-4DDC-4B8A-A9C8-3394944F98DA}"/>
                </a:ext>
              </a:extLst>
            </p:cNvPr>
            <p:cNvSpPr/>
            <p:nvPr/>
          </p:nvSpPr>
          <p:spPr>
            <a:xfrm>
              <a:off x="2158506" y="3252103"/>
              <a:ext cx="565078" cy="313115"/>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189" name="Picture 188">
              <a:extLst>
                <a:ext uri="{FF2B5EF4-FFF2-40B4-BE49-F238E27FC236}">
                  <a16:creationId xmlns:a16="http://schemas.microsoft.com/office/drawing/2014/main" id="{C3801BFE-F0FB-4B57-A863-DE1A2FC3858A}"/>
                </a:ext>
              </a:extLst>
            </p:cNvPr>
            <p:cNvPicPr>
              <a:picLocks noChangeAspect="1"/>
            </p:cNvPicPr>
            <p:nvPr/>
          </p:nvPicPr>
          <p:blipFill>
            <a:blip r:embed="rId18">
              <a:alphaModFix/>
              <a:extLst>
                <a:ext uri="{28A0092B-C50C-407E-A947-70E740481C1C}">
                  <a14:useLocalDpi xmlns:a14="http://schemas.microsoft.com/office/drawing/2010/main" val="0"/>
                </a:ext>
              </a:extLst>
            </a:blip>
            <a:stretch>
              <a:fillRect/>
            </a:stretch>
          </p:blipFill>
          <p:spPr>
            <a:xfrm>
              <a:off x="2392265" y="-97406"/>
              <a:ext cx="1496093" cy="1697308"/>
            </a:xfrm>
            <a:prstGeom prst="rect">
              <a:avLst/>
            </a:prstGeom>
          </p:spPr>
        </p:pic>
      </p:grpSp>
      <p:sp>
        <p:nvSpPr>
          <p:cNvPr id="12" name="Arrow: Right 11">
            <a:extLst>
              <a:ext uri="{FF2B5EF4-FFF2-40B4-BE49-F238E27FC236}">
                <a16:creationId xmlns:a16="http://schemas.microsoft.com/office/drawing/2014/main" id="{93CFFBE4-3A53-4528-AE2C-A6CFF9E7EFAC}"/>
              </a:ext>
            </a:extLst>
          </p:cNvPr>
          <p:cNvSpPr/>
          <p:nvPr/>
        </p:nvSpPr>
        <p:spPr>
          <a:xfrm>
            <a:off x="9989529" y="5088969"/>
            <a:ext cx="1341025" cy="28838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9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text, electronics&#10;&#10;Description automatically generated">
            <a:extLst>
              <a:ext uri="{FF2B5EF4-FFF2-40B4-BE49-F238E27FC236}">
                <a16:creationId xmlns:a16="http://schemas.microsoft.com/office/drawing/2014/main" id="{AF32CF52-6FF8-4450-8944-15E76119C8C3}"/>
              </a:ext>
            </a:extLst>
          </p:cNvPr>
          <p:cNvPicPr>
            <a:picLocks noChangeAspect="1"/>
          </p:cNvPicPr>
          <p:nvPr/>
        </p:nvPicPr>
        <p:blipFill rotWithShape="1">
          <a:blip r:embed="rId3">
            <a:alphaModFix/>
          </a:blip>
          <a:srcRect l="20999" r="21478"/>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Rectangle 4">
            <a:extLst>
              <a:ext uri="{FF2B5EF4-FFF2-40B4-BE49-F238E27FC236}">
                <a16:creationId xmlns:a16="http://schemas.microsoft.com/office/drawing/2014/main" id="{A83256D3-6FC8-474E-B26F-64D49453D129}"/>
              </a:ext>
            </a:extLst>
          </p:cNvPr>
          <p:cNvSpPr/>
          <p:nvPr/>
        </p:nvSpPr>
        <p:spPr>
          <a:xfrm>
            <a:off x="5608868" y="259092"/>
            <a:ext cx="3991368"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WHAT IS IOT ?</a:t>
            </a:r>
            <a:endParaRPr lang="en-US" sz="2800" b="1">
              <a:latin typeface="Cavolini" panose="020B0502040204020203" pitchFamily="66" charset="0"/>
              <a:cs typeface="Cavolini" panose="020B0502040204020203" pitchFamily="66" charset="0"/>
            </a:endParaRPr>
          </a:p>
        </p:txBody>
      </p:sp>
      <p:sp>
        <p:nvSpPr>
          <p:cNvPr id="14" name="TextBox 13">
            <a:extLst>
              <a:ext uri="{FF2B5EF4-FFF2-40B4-BE49-F238E27FC236}">
                <a16:creationId xmlns:a16="http://schemas.microsoft.com/office/drawing/2014/main" id="{DBB3CAA6-F67F-4F61-B619-E23D610447E5}"/>
              </a:ext>
            </a:extLst>
          </p:cNvPr>
          <p:cNvSpPr txBox="1"/>
          <p:nvPr/>
        </p:nvSpPr>
        <p:spPr>
          <a:xfrm>
            <a:off x="5211185" y="1028467"/>
            <a:ext cx="688755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a:cs typeface="Arial"/>
              </a:rPr>
              <a:t>The Internet of things (IoT) describes the network of physical objects—“things”—that are embedded with sensors, software, and other technologies for the purpose of connecting and exchanging data with other devices and systems over the Internet​</a:t>
            </a:r>
            <a:endParaRPr lang="en-US" sz="2000">
              <a:cs typeface="Calibri"/>
            </a:endParaRPr>
          </a:p>
          <a:p>
            <a:pPr marL="342900" indent="-342900" algn="just">
              <a:buFont typeface="Arial"/>
              <a:buChar char="•"/>
            </a:pPr>
            <a:endParaRPr lang="en-US" sz="2000">
              <a:cs typeface="Arial"/>
            </a:endParaRPr>
          </a:p>
          <a:p>
            <a:pPr marL="342900" indent="-342900" algn="just">
              <a:buFont typeface="Arial"/>
              <a:buChar char="•"/>
            </a:pPr>
            <a:r>
              <a:rPr lang="en-US" sz="2000">
                <a:cs typeface="Arial"/>
              </a:rPr>
              <a:t>MQTT(Message Queuing Telemetry Transport) is a standard publish/subscribe protocol for moving data between an IoT device and a server.​</a:t>
            </a:r>
          </a:p>
          <a:p>
            <a:pPr marL="342900" indent="-342900" algn="just">
              <a:buFont typeface="Arial"/>
              <a:buChar char="•"/>
            </a:pPr>
            <a:endParaRPr lang="en-US" sz="2000">
              <a:cs typeface="Arial"/>
            </a:endParaRPr>
          </a:p>
          <a:p>
            <a:pPr marL="342900" indent="-342900" algn="just">
              <a:buFont typeface="Arial"/>
              <a:buChar char="•"/>
            </a:pPr>
            <a:r>
              <a:rPr lang="en-US" sz="2000">
                <a:cs typeface="Arial"/>
              </a:rPr>
              <a:t>At the core of MQTT is the MQTT broker and the MQTT clients. The broker is responsible for ​dispatching messages between the sender and the rightful receivers.​</a:t>
            </a:r>
          </a:p>
          <a:p>
            <a:pPr marL="342900" indent="-342900" algn="just">
              <a:buFont typeface="Arial"/>
              <a:buChar char="•"/>
            </a:pPr>
            <a:endParaRPr lang="en-US" sz="2000">
              <a:cs typeface="Arial"/>
            </a:endParaRPr>
          </a:p>
          <a:p>
            <a:pPr marL="342900" indent="-342900" algn="just">
              <a:buFont typeface="Arial"/>
              <a:buChar char="•"/>
            </a:pPr>
            <a:r>
              <a:rPr lang="en-US" sz="2000">
                <a:cs typeface="Arial"/>
              </a:rPr>
              <a:t>Each MQTT message includes a topic​​</a:t>
            </a:r>
          </a:p>
          <a:p>
            <a:pPr marL="342900" indent="-342900" algn="just">
              <a:buFont typeface="Arial"/>
              <a:buChar char="•"/>
            </a:pPr>
            <a:endParaRPr lang="en-US" sz="2000">
              <a:cs typeface="Arial"/>
            </a:endParaRPr>
          </a:p>
          <a:p>
            <a:pPr marL="342900" indent="-342900" algn="just">
              <a:buFont typeface="Arial"/>
              <a:buChar char="•"/>
            </a:pPr>
            <a:r>
              <a:rPr lang="en-US" sz="2000">
                <a:cs typeface="Arial"/>
              </a:rPr>
              <a:t>Rules gives your things the ability to interact with AWS and other web services .​</a:t>
            </a:r>
            <a:endParaRPr lang="en-US" sz="2000">
              <a:cs typeface="Calibri" panose="020F0502020204030204"/>
            </a:endParaRPr>
          </a:p>
        </p:txBody>
      </p:sp>
    </p:spTree>
    <p:extLst>
      <p:ext uri="{BB962C8B-B14F-4D97-AF65-F5344CB8AC3E}">
        <p14:creationId xmlns:p14="http://schemas.microsoft.com/office/powerpoint/2010/main" val="293452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37FB-65CE-469A-8AA2-7DF27FFB7742}"/>
              </a:ext>
            </a:extLst>
          </p:cNvPr>
          <p:cNvSpPr>
            <a:spLocks noGrp="1"/>
          </p:cNvSpPr>
          <p:nvPr>
            <p:ph idx="1"/>
          </p:nvPr>
        </p:nvSpPr>
        <p:spPr>
          <a:xfrm>
            <a:off x="527384" y="1264151"/>
            <a:ext cx="10515600" cy="5133391"/>
          </a:xfrm>
        </p:spPr>
        <p:txBody>
          <a:bodyPr vert="horz" lIns="91440" tIns="45720" rIns="91440" bIns="45720" rtlCol="0" anchor="t">
            <a:noAutofit/>
          </a:bodyPr>
          <a:lstStyle/>
          <a:p>
            <a:r>
              <a:rPr lang="en-US" sz="2400" b="1">
                <a:ea typeface="+mn-lt"/>
                <a:cs typeface="+mn-lt"/>
              </a:rPr>
              <a:t>AWS Glue</a:t>
            </a:r>
            <a:r>
              <a:rPr lang="en-US" sz="2400">
                <a:ea typeface="+mn-lt"/>
                <a:cs typeface="+mn-lt"/>
              </a:rPr>
              <a:t> is a fully managed extract, transform, and load (ETL) service that makes it easy for customers to prepare and load their data for analytics.</a:t>
            </a:r>
            <a:endParaRPr lang="en-US" sz="2400">
              <a:cs typeface="Calibri" panose="020F0502020204030204"/>
            </a:endParaRPr>
          </a:p>
          <a:p>
            <a:r>
              <a:rPr lang="en-US" sz="2400" b="1">
                <a:ea typeface="+mn-lt"/>
                <a:cs typeface="+mn-lt"/>
              </a:rPr>
              <a:t>Apache Parquet</a:t>
            </a:r>
            <a:r>
              <a:rPr lang="en-US" sz="2400">
                <a:ea typeface="+mn-lt"/>
                <a:cs typeface="+mn-lt"/>
              </a:rPr>
              <a:t> is a columnar file format designed to support fast data processing for complex data, with several notable characteristics:</a:t>
            </a:r>
            <a:endParaRPr lang="en-US" sz="2400">
              <a:cs typeface="Calibri"/>
            </a:endParaRPr>
          </a:p>
          <a:p>
            <a:r>
              <a:rPr lang="en-US" sz="2400" b="1">
                <a:ea typeface="+mn-lt"/>
                <a:cs typeface="+mn-lt"/>
              </a:rPr>
              <a:t>The CRAWLER</a:t>
            </a:r>
            <a:r>
              <a:rPr lang="en-US" sz="2400">
                <a:ea typeface="+mn-lt"/>
                <a:cs typeface="+mn-lt"/>
              </a:rPr>
              <a:t> creates the metadata that allows GLUE and services such as ATHENA to view the S3 information as a database with tables. </a:t>
            </a:r>
            <a:endParaRPr lang="en-US" sz="2400">
              <a:cs typeface="Calibri"/>
            </a:endParaRPr>
          </a:p>
          <a:p>
            <a:r>
              <a:rPr lang="en-US" sz="2400" b="1">
                <a:ea typeface="+mn-lt"/>
                <a:cs typeface="+mn-lt"/>
              </a:rPr>
              <a:t>Amazon Redshift</a:t>
            </a:r>
            <a:r>
              <a:rPr lang="en-US" sz="2400">
                <a:ea typeface="+mn-lt"/>
                <a:cs typeface="+mn-lt"/>
              </a:rPr>
              <a:t> is a fully-managed cloud based data warehouse product designed for large scale data set storage and analysis. It is also used to perform large scale database migrations.</a:t>
            </a:r>
            <a:endParaRPr lang="en-US" sz="2400">
              <a:cs typeface="Calibri"/>
            </a:endParaRPr>
          </a:p>
          <a:p>
            <a:r>
              <a:rPr lang="en-US" sz="2400" b="1">
                <a:ea typeface="+mn-lt"/>
                <a:cs typeface="+mn-lt"/>
              </a:rPr>
              <a:t>Amazon S3</a:t>
            </a:r>
            <a:r>
              <a:rPr lang="en-US" sz="2400">
                <a:ea typeface="+mn-lt"/>
                <a:cs typeface="+mn-lt"/>
              </a:rPr>
              <a:t> or Amazon Simple Storage Service is a service offered by Amazon Web Services that provides object storage through a web service interface.</a:t>
            </a:r>
            <a:endParaRPr lang="en-US" sz="2400">
              <a:cs typeface="Calibri"/>
            </a:endParaRPr>
          </a:p>
          <a:p>
            <a:r>
              <a:rPr lang="en-US" sz="2400" b="1">
                <a:ea typeface="+mn-lt"/>
                <a:cs typeface="+mn-lt"/>
              </a:rPr>
              <a:t>Amazon Athena</a:t>
            </a:r>
            <a:r>
              <a:rPr lang="en-US" sz="2400">
                <a:ea typeface="+mn-lt"/>
                <a:cs typeface="+mn-lt"/>
              </a:rPr>
              <a:t> is an interactive query service that makes it easy to analyze data in Amazon S3 using standard SQL. Athena is serverless, so there is no infrastructure to manage, and you pay only for the queries that you run</a:t>
            </a:r>
            <a:endParaRPr lang="en-US" sz="2400">
              <a:cs typeface="Calibri"/>
            </a:endParaRPr>
          </a:p>
        </p:txBody>
      </p:sp>
      <p:sp>
        <p:nvSpPr>
          <p:cNvPr id="5" name="Rectangle 4">
            <a:extLst>
              <a:ext uri="{FF2B5EF4-FFF2-40B4-BE49-F238E27FC236}">
                <a16:creationId xmlns:a16="http://schemas.microsoft.com/office/drawing/2014/main" id="{26CE9E5B-0B37-4D74-8B54-D9F85DECB7C4}"/>
              </a:ext>
            </a:extLst>
          </p:cNvPr>
          <p:cNvSpPr/>
          <p:nvPr/>
        </p:nvSpPr>
        <p:spPr>
          <a:xfrm>
            <a:off x="525526" y="449592"/>
            <a:ext cx="4452578"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AWS SERVICES INTRO</a:t>
            </a:r>
            <a:endParaRPr lang="en-US" sz="2800" b="1">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256420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3FB21-D306-46E9-8F01-585932F70026}"/>
              </a:ext>
            </a:extLst>
          </p:cNvPr>
          <p:cNvSpPr/>
          <p:nvPr/>
        </p:nvSpPr>
        <p:spPr>
          <a:xfrm>
            <a:off x="252781" y="270135"/>
            <a:ext cx="3830947"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IOT ARCHITECTURE</a:t>
            </a:r>
          </a:p>
        </p:txBody>
      </p:sp>
      <p:grpSp>
        <p:nvGrpSpPr>
          <p:cNvPr id="26" name="Group 25">
            <a:extLst>
              <a:ext uri="{FF2B5EF4-FFF2-40B4-BE49-F238E27FC236}">
                <a16:creationId xmlns:a16="http://schemas.microsoft.com/office/drawing/2014/main" id="{409379E2-1CB2-47A5-928C-9A7B99D6B030}"/>
              </a:ext>
            </a:extLst>
          </p:cNvPr>
          <p:cNvGrpSpPr/>
          <p:nvPr/>
        </p:nvGrpSpPr>
        <p:grpSpPr>
          <a:xfrm>
            <a:off x="255397" y="3568003"/>
            <a:ext cx="1551409" cy="2269219"/>
            <a:chOff x="342915" y="2616244"/>
            <a:chExt cx="942986" cy="1641368"/>
          </a:xfrm>
        </p:grpSpPr>
        <p:sp>
          <p:nvSpPr>
            <p:cNvPr id="5" name="Rectangle: Rounded Corners 4">
              <a:extLst>
                <a:ext uri="{FF2B5EF4-FFF2-40B4-BE49-F238E27FC236}">
                  <a16:creationId xmlns:a16="http://schemas.microsoft.com/office/drawing/2014/main" id="{33B5A4BE-60D6-4006-B029-8971A13BA963}"/>
                </a:ext>
              </a:extLst>
            </p:cNvPr>
            <p:cNvSpPr/>
            <p:nvPr/>
          </p:nvSpPr>
          <p:spPr>
            <a:xfrm>
              <a:off x="342915" y="2616244"/>
              <a:ext cx="942986" cy="164136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Rounded Corners 5">
              <a:extLst>
                <a:ext uri="{FF2B5EF4-FFF2-40B4-BE49-F238E27FC236}">
                  <a16:creationId xmlns:a16="http://schemas.microsoft.com/office/drawing/2014/main" id="{35373EA5-DF5F-4744-BF73-40799BC21DFB}"/>
                </a:ext>
              </a:extLst>
            </p:cNvPr>
            <p:cNvSpPr/>
            <p:nvPr/>
          </p:nvSpPr>
          <p:spPr>
            <a:xfrm>
              <a:off x="429024" y="2687112"/>
              <a:ext cx="772323" cy="57536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T</a:t>
              </a:r>
              <a:r>
                <a:rPr lang="en-US" sz="1100" b="1">
                  <a:solidFill>
                    <a:schemeClr val="bg1"/>
                  </a:solidFill>
                </a:rPr>
                <a:t>emperature </a:t>
              </a:r>
            </a:p>
            <a:p>
              <a:pPr algn="ctr"/>
              <a:r>
                <a:rPr lang="en-US" sz="1100" b="1">
                  <a:solidFill>
                    <a:schemeClr val="bg1"/>
                  </a:solidFill>
                </a:rPr>
                <a:t>Sensor</a:t>
              </a:r>
              <a:endParaRPr lang="en-US" sz="1100" b="1"/>
            </a:p>
          </p:txBody>
        </p:sp>
        <p:sp>
          <p:nvSpPr>
            <p:cNvPr id="7" name="Rectangle: Rounded Corners 6">
              <a:extLst>
                <a:ext uri="{FF2B5EF4-FFF2-40B4-BE49-F238E27FC236}">
                  <a16:creationId xmlns:a16="http://schemas.microsoft.com/office/drawing/2014/main" id="{3D8540AC-0A65-49CD-BCEF-1FF95742108E}"/>
                </a:ext>
              </a:extLst>
            </p:cNvPr>
            <p:cNvSpPr/>
            <p:nvPr/>
          </p:nvSpPr>
          <p:spPr>
            <a:xfrm>
              <a:off x="429024" y="3576750"/>
              <a:ext cx="772323" cy="57536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Humidity </a:t>
              </a:r>
            </a:p>
            <a:p>
              <a:pPr algn="ctr"/>
              <a:r>
                <a:rPr lang="en-US" sz="1100" b="1">
                  <a:solidFill>
                    <a:schemeClr val="bg1"/>
                  </a:solidFill>
                </a:rPr>
                <a:t>Sensor</a:t>
              </a:r>
              <a:endParaRPr lang="en-US" sz="1100" b="1"/>
            </a:p>
          </p:txBody>
        </p:sp>
      </p:grpSp>
      <p:sp>
        <p:nvSpPr>
          <p:cNvPr id="8" name="Rectangle: Rounded Corners 7">
            <a:extLst>
              <a:ext uri="{FF2B5EF4-FFF2-40B4-BE49-F238E27FC236}">
                <a16:creationId xmlns:a16="http://schemas.microsoft.com/office/drawing/2014/main" id="{7A0A882A-B40E-40F7-AD46-96CE1454C8EA}"/>
              </a:ext>
            </a:extLst>
          </p:cNvPr>
          <p:cNvSpPr/>
          <p:nvPr/>
        </p:nvSpPr>
        <p:spPr>
          <a:xfrm>
            <a:off x="2796465" y="1196691"/>
            <a:ext cx="7794595" cy="5410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3B9C013-164F-4D08-A002-0057328DA2F7}"/>
              </a:ext>
            </a:extLst>
          </p:cNvPr>
          <p:cNvGrpSpPr/>
          <p:nvPr/>
        </p:nvGrpSpPr>
        <p:grpSpPr>
          <a:xfrm>
            <a:off x="3702426" y="1487433"/>
            <a:ext cx="2707690" cy="4305670"/>
            <a:chOff x="1677879" y="1711596"/>
            <a:chExt cx="2707690" cy="4305670"/>
          </a:xfrm>
        </p:grpSpPr>
        <p:sp>
          <p:nvSpPr>
            <p:cNvPr id="9" name="Rectangle: Rounded Corners 8">
              <a:extLst>
                <a:ext uri="{FF2B5EF4-FFF2-40B4-BE49-F238E27FC236}">
                  <a16:creationId xmlns:a16="http://schemas.microsoft.com/office/drawing/2014/main" id="{5A5659FC-271A-4124-B6BD-A7917755A846}"/>
                </a:ext>
              </a:extLst>
            </p:cNvPr>
            <p:cNvSpPr/>
            <p:nvPr/>
          </p:nvSpPr>
          <p:spPr>
            <a:xfrm>
              <a:off x="1677879" y="1711596"/>
              <a:ext cx="2707690" cy="430567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IOT CORE</a:t>
              </a:r>
            </a:p>
          </p:txBody>
        </p:sp>
        <p:sp>
          <p:nvSpPr>
            <p:cNvPr id="11" name="Rectangle: Rounded Corners 10">
              <a:extLst>
                <a:ext uri="{FF2B5EF4-FFF2-40B4-BE49-F238E27FC236}">
                  <a16:creationId xmlns:a16="http://schemas.microsoft.com/office/drawing/2014/main" id="{18B159C5-FEFD-481B-BA9B-B705F6BB66D7}"/>
                </a:ext>
              </a:extLst>
            </p:cNvPr>
            <p:cNvSpPr/>
            <p:nvPr/>
          </p:nvSpPr>
          <p:spPr>
            <a:xfrm>
              <a:off x="1777637" y="2183906"/>
              <a:ext cx="2492522" cy="3542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Dev - 11</a:t>
              </a:r>
            </a:p>
          </p:txBody>
        </p:sp>
        <p:grpSp>
          <p:nvGrpSpPr>
            <p:cNvPr id="23" name="Group 22">
              <a:extLst>
                <a:ext uri="{FF2B5EF4-FFF2-40B4-BE49-F238E27FC236}">
                  <a16:creationId xmlns:a16="http://schemas.microsoft.com/office/drawing/2014/main" id="{E1134564-DEF6-4AB7-8B61-7CB9C4C1AB10}"/>
                </a:ext>
              </a:extLst>
            </p:cNvPr>
            <p:cNvGrpSpPr/>
            <p:nvPr/>
          </p:nvGrpSpPr>
          <p:grpSpPr>
            <a:xfrm>
              <a:off x="1979720" y="2872391"/>
              <a:ext cx="2135080" cy="2313205"/>
              <a:chOff x="1873188" y="2878179"/>
              <a:chExt cx="2135080" cy="2313205"/>
            </a:xfrm>
          </p:grpSpPr>
          <p:sp>
            <p:nvSpPr>
              <p:cNvPr id="12" name="Rectangle: Rounded Corners 11">
                <a:extLst>
                  <a:ext uri="{FF2B5EF4-FFF2-40B4-BE49-F238E27FC236}">
                    <a16:creationId xmlns:a16="http://schemas.microsoft.com/office/drawing/2014/main" id="{7AC5327F-1F2F-40B4-945E-798C5E843014}"/>
                  </a:ext>
                </a:extLst>
              </p:cNvPr>
              <p:cNvSpPr/>
              <p:nvPr/>
            </p:nvSpPr>
            <p:spPr>
              <a:xfrm>
                <a:off x="1873188" y="2878179"/>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Rule 1</a:t>
                </a:r>
              </a:p>
            </p:txBody>
          </p:sp>
          <p:sp>
            <p:nvSpPr>
              <p:cNvPr id="17" name="Rectangle: Rounded Corners 16">
                <a:extLst>
                  <a:ext uri="{FF2B5EF4-FFF2-40B4-BE49-F238E27FC236}">
                    <a16:creationId xmlns:a16="http://schemas.microsoft.com/office/drawing/2014/main" id="{A884A52B-B66D-41F5-93DB-902F762551DB}"/>
                  </a:ext>
                </a:extLst>
              </p:cNvPr>
              <p:cNvSpPr/>
              <p:nvPr/>
            </p:nvSpPr>
            <p:spPr>
              <a:xfrm>
                <a:off x="1873188" y="3798533"/>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Rule 2</a:t>
                </a:r>
              </a:p>
            </p:txBody>
          </p:sp>
          <p:sp>
            <p:nvSpPr>
              <p:cNvPr id="18" name="Rectangle: Rounded Corners 17">
                <a:extLst>
                  <a:ext uri="{FF2B5EF4-FFF2-40B4-BE49-F238E27FC236}">
                    <a16:creationId xmlns:a16="http://schemas.microsoft.com/office/drawing/2014/main" id="{52D83DBB-1B4E-47C7-9205-19F0B3E1FA8B}"/>
                  </a:ext>
                </a:extLst>
              </p:cNvPr>
              <p:cNvSpPr/>
              <p:nvPr/>
            </p:nvSpPr>
            <p:spPr>
              <a:xfrm>
                <a:off x="1873188" y="4788447"/>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 Rule 3</a:t>
                </a:r>
              </a:p>
            </p:txBody>
          </p:sp>
          <p:sp>
            <p:nvSpPr>
              <p:cNvPr id="20" name="Rectangle: Rounded Corners 19">
                <a:extLst>
                  <a:ext uri="{FF2B5EF4-FFF2-40B4-BE49-F238E27FC236}">
                    <a16:creationId xmlns:a16="http://schemas.microsoft.com/office/drawing/2014/main" id="{CD01FACA-C26D-4459-97E0-0FDB2D6CD05A}"/>
                  </a:ext>
                </a:extLst>
              </p:cNvPr>
              <p:cNvSpPr/>
              <p:nvPr/>
            </p:nvSpPr>
            <p:spPr>
              <a:xfrm>
                <a:off x="3138256" y="2889755"/>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Firehose</a:t>
                </a:r>
              </a:p>
            </p:txBody>
          </p:sp>
          <p:sp>
            <p:nvSpPr>
              <p:cNvPr id="21" name="Rectangle: Rounded Corners 20">
                <a:extLst>
                  <a:ext uri="{FF2B5EF4-FFF2-40B4-BE49-F238E27FC236}">
                    <a16:creationId xmlns:a16="http://schemas.microsoft.com/office/drawing/2014/main" id="{5A6ADBB9-E4D3-466C-90D3-CD6C232608B3}"/>
                  </a:ext>
                </a:extLst>
              </p:cNvPr>
              <p:cNvSpPr/>
              <p:nvPr/>
            </p:nvSpPr>
            <p:spPr>
              <a:xfrm>
                <a:off x="3138256" y="3810109"/>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SQS</a:t>
                </a:r>
              </a:p>
            </p:txBody>
          </p:sp>
          <p:sp>
            <p:nvSpPr>
              <p:cNvPr id="22" name="Rectangle: Rounded Corners 21">
                <a:extLst>
                  <a:ext uri="{FF2B5EF4-FFF2-40B4-BE49-F238E27FC236}">
                    <a16:creationId xmlns:a16="http://schemas.microsoft.com/office/drawing/2014/main" id="{00B4AEA7-FEF4-4E17-982E-657214A1B973}"/>
                  </a:ext>
                </a:extLst>
              </p:cNvPr>
              <p:cNvSpPr/>
              <p:nvPr/>
            </p:nvSpPr>
            <p:spPr>
              <a:xfrm>
                <a:off x="3138256" y="4800023"/>
                <a:ext cx="870012" cy="391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SNS</a:t>
                </a:r>
              </a:p>
            </p:txBody>
          </p:sp>
        </p:grpSp>
      </p:grpSp>
      <p:sp>
        <p:nvSpPr>
          <p:cNvPr id="31" name="Arrow: Left-Right 30">
            <a:extLst>
              <a:ext uri="{FF2B5EF4-FFF2-40B4-BE49-F238E27FC236}">
                <a16:creationId xmlns:a16="http://schemas.microsoft.com/office/drawing/2014/main" id="{380D6CE9-3081-4FC0-A416-FA3B810A7A42}"/>
              </a:ext>
            </a:extLst>
          </p:cNvPr>
          <p:cNvSpPr/>
          <p:nvPr/>
        </p:nvSpPr>
        <p:spPr>
          <a:xfrm>
            <a:off x="1878659" y="4324282"/>
            <a:ext cx="1702798" cy="677837"/>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MQTT</a:t>
            </a:r>
          </a:p>
        </p:txBody>
      </p:sp>
      <p:cxnSp>
        <p:nvCxnSpPr>
          <p:cNvPr id="33" name="Straight Connector 32">
            <a:extLst>
              <a:ext uri="{FF2B5EF4-FFF2-40B4-BE49-F238E27FC236}">
                <a16:creationId xmlns:a16="http://schemas.microsoft.com/office/drawing/2014/main" id="{4D5F3BAF-5878-483B-AF89-483C5C4A2D99}"/>
              </a:ext>
            </a:extLst>
          </p:cNvPr>
          <p:cNvCxnSpPr>
            <a:cxnSpLocks/>
          </p:cNvCxnSpPr>
          <p:nvPr/>
        </p:nvCxnSpPr>
        <p:spPr>
          <a:xfrm>
            <a:off x="5082843" y="2879505"/>
            <a:ext cx="0" cy="224130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AB78473-FBE8-44E5-A207-A55D3E21702A}"/>
              </a:ext>
            </a:extLst>
          </p:cNvPr>
          <p:cNvSpPr txBox="1"/>
          <p:nvPr/>
        </p:nvSpPr>
        <p:spPr>
          <a:xfrm>
            <a:off x="4128554" y="2382805"/>
            <a:ext cx="794552" cy="276999"/>
          </a:xfrm>
          <a:prstGeom prst="rect">
            <a:avLst/>
          </a:prstGeom>
          <a:noFill/>
        </p:spPr>
        <p:txBody>
          <a:bodyPr wrap="square" rtlCol="0">
            <a:spAutoFit/>
          </a:bodyPr>
          <a:lstStyle/>
          <a:p>
            <a:r>
              <a:rPr lang="en-US" sz="1200" b="1"/>
              <a:t>Rules</a:t>
            </a:r>
          </a:p>
        </p:txBody>
      </p:sp>
      <p:sp>
        <p:nvSpPr>
          <p:cNvPr id="38" name="TextBox 37">
            <a:extLst>
              <a:ext uri="{FF2B5EF4-FFF2-40B4-BE49-F238E27FC236}">
                <a16:creationId xmlns:a16="http://schemas.microsoft.com/office/drawing/2014/main" id="{1971B206-4318-427E-992B-74FF5330588D}"/>
              </a:ext>
            </a:extLst>
          </p:cNvPr>
          <p:cNvSpPr txBox="1"/>
          <p:nvPr/>
        </p:nvSpPr>
        <p:spPr>
          <a:xfrm>
            <a:off x="5424694" y="2392065"/>
            <a:ext cx="772358" cy="276999"/>
          </a:xfrm>
          <a:prstGeom prst="rect">
            <a:avLst/>
          </a:prstGeom>
          <a:noFill/>
        </p:spPr>
        <p:txBody>
          <a:bodyPr wrap="square" rtlCol="0">
            <a:spAutoFit/>
          </a:bodyPr>
          <a:lstStyle/>
          <a:p>
            <a:r>
              <a:rPr lang="en-US" sz="1200" b="1"/>
              <a:t>Action</a:t>
            </a:r>
          </a:p>
        </p:txBody>
      </p:sp>
      <p:grpSp>
        <p:nvGrpSpPr>
          <p:cNvPr id="46" name="Group 45">
            <a:extLst>
              <a:ext uri="{FF2B5EF4-FFF2-40B4-BE49-F238E27FC236}">
                <a16:creationId xmlns:a16="http://schemas.microsoft.com/office/drawing/2014/main" id="{C43876B2-56D3-4141-A6CB-E8CA2076DD58}"/>
              </a:ext>
            </a:extLst>
          </p:cNvPr>
          <p:cNvGrpSpPr/>
          <p:nvPr/>
        </p:nvGrpSpPr>
        <p:grpSpPr>
          <a:xfrm>
            <a:off x="9015700" y="1562312"/>
            <a:ext cx="963791" cy="1216795"/>
            <a:chOff x="6831721" y="1503103"/>
            <a:chExt cx="963791" cy="1216795"/>
          </a:xfrm>
        </p:grpSpPr>
        <p:pic>
          <p:nvPicPr>
            <p:cNvPr id="44" name="Picture 43" descr="S3.png">
              <a:extLst>
                <a:ext uri="{FF2B5EF4-FFF2-40B4-BE49-F238E27FC236}">
                  <a16:creationId xmlns:a16="http://schemas.microsoft.com/office/drawing/2014/main" id="{38460599-605E-405D-8498-BA24AE2B1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721" y="1503103"/>
              <a:ext cx="843874" cy="616014"/>
            </a:xfrm>
            <a:prstGeom prst="rect">
              <a:avLst/>
            </a:prstGeom>
          </p:spPr>
        </p:pic>
        <p:sp>
          <p:nvSpPr>
            <p:cNvPr id="45" name="TextBox 44">
              <a:extLst>
                <a:ext uri="{FF2B5EF4-FFF2-40B4-BE49-F238E27FC236}">
                  <a16:creationId xmlns:a16="http://schemas.microsoft.com/office/drawing/2014/main" id="{84622368-6987-4EA8-899F-0D5697ABBAD8}"/>
                </a:ext>
              </a:extLst>
            </p:cNvPr>
            <p:cNvSpPr txBox="1"/>
            <p:nvPr/>
          </p:nvSpPr>
          <p:spPr>
            <a:xfrm>
              <a:off x="6881112" y="2258233"/>
              <a:ext cx="914400" cy="461665"/>
            </a:xfrm>
            <a:prstGeom prst="rect">
              <a:avLst/>
            </a:prstGeom>
            <a:noFill/>
          </p:spPr>
          <p:txBody>
            <a:bodyPr wrap="square" lIns="0" tIns="0" rIns="0" bIns="0" rtlCol="0">
              <a:spAutoFit/>
            </a:bodyPr>
            <a:lstStyle/>
            <a:p>
              <a:pPr algn="ctr"/>
              <a:r>
                <a:rPr lang="en-US" sz="1000" b="1">
                  <a:latin typeface="Helvetica Neue"/>
                  <a:cs typeface="Helvetica Neue"/>
                </a:rPr>
                <a:t>Amazon S3 Landing zone</a:t>
              </a:r>
            </a:p>
            <a:p>
              <a:pPr algn="ctr"/>
              <a:r>
                <a:rPr lang="en-US" sz="1000" b="1">
                  <a:latin typeface="Helvetica Neue"/>
                  <a:cs typeface="Helvetica Neue"/>
                </a:rPr>
                <a:t>(JSON)</a:t>
              </a:r>
            </a:p>
          </p:txBody>
        </p:sp>
      </p:grpSp>
      <p:pic>
        <p:nvPicPr>
          <p:cNvPr id="47" name="Picture 46" descr="SQS.png">
            <a:extLst>
              <a:ext uri="{FF2B5EF4-FFF2-40B4-BE49-F238E27FC236}">
                <a16:creationId xmlns:a16="http://schemas.microsoft.com/office/drawing/2014/main" id="{1AE7683B-147C-4E08-9367-F802C58EE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610" y="3173605"/>
            <a:ext cx="596964" cy="645298"/>
          </a:xfrm>
          <a:prstGeom prst="rect">
            <a:avLst/>
          </a:prstGeom>
        </p:spPr>
      </p:pic>
      <p:sp>
        <p:nvSpPr>
          <p:cNvPr id="48" name="TextBox 47">
            <a:extLst>
              <a:ext uri="{FF2B5EF4-FFF2-40B4-BE49-F238E27FC236}">
                <a16:creationId xmlns:a16="http://schemas.microsoft.com/office/drawing/2014/main" id="{738D9B03-5EB3-43D2-8511-681FEA911A8E}"/>
              </a:ext>
            </a:extLst>
          </p:cNvPr>
          <p:cNvSpPr txBox="1"/>
          <p:nvPr/>
        </p:nvSpPr>
        <p:spPr>
          <a:xfrm>
            <a:off x="9103892" y="3883814"/>
            <a:ext cx="914400" cy="153888"/>
          </a:xfrm>
          <a:prstGeom prst="rect">
            <a:avLst/>
          </a:prstGeom>
          <a:noFill/>
        </p:spPr>
        <p:txBody>
          <a:bodyPr wrap="square" lIns="0" tIns="0" rIns="0" bIns="0" rtlCol="0">
            <a:spAutoFit/>
          </a:bodyPr>
          <a:lstStyle/>
          <a:p>
            <a:pPr algn="ctr"/>
            <a:r>
              <a:rPr lang="en-US" sz="1000" b="1">
                <a:latin typeface="Helvetica Neue"/>
                <a:cs typeface="Helvetica Neue"/>
              </a:rPr>
              <a:t>Amazon SQS</a:t>
            </a:r>
          </a:p>
        </p:txBody>
      </p:sp>
      <p:grpSp>
        <p:nvGrpSpPr>
          <p:cNvPr id="53" name="Group 52">
            <a:extLst>
              <a:ext uri="{FF2B5EF4-FFF2-40B4-BE49-F238E27FC236}">
                <a16:creationId xmlns:a16="http://schemas.microsoft.com/office/drawing/2014/main" id="{B6B35ADE-853E-481B-8CB2-1FF240637735}"/>
              </a:ext>
            </a:extLst>
          </p:cNvPr>
          <p:cNvGrpSpPr/>
          <p:nvPr/>
        </p:nvGrpSpPr>
        <p:grpSpPr>
          <a:xfrm>
            <a:off x="6587701" y="1650512"/>
            <a:ext cx="2250414" cy="430887"/>
            <a:chOff x="4841364" y="3419622"/>
            <a:chExt cx="2250414" cy="430887"/>
          </a:xfrm>
        </p:grpSpPr>
        <p:cxnSp>
          <p:nvCxnSpPr>
            <p:cNvPr id="49" name="Straight Arrow Connector 48">
              <a:extLst>
                <a:ext uri="{FF2B5EF4-FFF2-40B4-BE49-F238E27FC236}">
                  <a16:creationId xmlns:a16="http://schemas.microsoft.com/office/drawing/2014/main" id="{84628268-BFDB-4399-BEF4-8D45C3BB70E4}"/>
                </a:ext>
              </a:extLst>
            </p:cNvPr>
            <p:cNvCxnSpPr>
              <a:cxnSpLocks/>
            </p:cNvCxnSpPr>
            <p:nvPr/>
          </p:nvCxnSpPr>
          <p:spPr>
            <a:xfrm>
              <a:off x="4876979" y="3739532"/>
              <a:ext cx="188206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2980263A-4E5C-4F88-B143-1357ED8A8543}"/>
                </a:ext>
              </a:extLst>
            </p:cNvPr>
            <p:cNvSpPr txBox="1"/>
            <p:nvPr/>
          </p:nvSpPr>
          <p:spPr>
            <a:xfrm>
              <a:off x="4841364" y="3419622"/>
              <a:ext cx="2250414" cy="430887"/>
            </a:xfrm>
            <a:prstGeom prst="rect">
              <a:avLst/>
            </a:prstGeom>
            <a:noFill/>
          </p:spPr>
          <p:txBody>
            <a:bodyPr wrap="square" rtlCol="0">
              <a:spAutoFit/>
            </a:bodyPr>
            <a:lstStyle/>
            <a:p>
              <a:r>
                <a:rPr lang="en-US" sz="1100" b="1"/>
                <a:t>GROUPING DATA EVERY 15 MINS </a:t>
              </a:r>
            </a:p>
            <a:p>
              <a:endParaRPr lang="en-US" sz="1100" b="1"/>
            </a:p>
          </p:txBody>
        </p:sp>
      </p:grpSp>
      <p:grpSp>
        <p:nvGrpSpPr>
          <p:cNvPr id="54" name="Group 53">
            <a:extLst>
              <a:ext uri="{FF2B5EF4-FFF2-40B4-BE49-F238E27FC236}">
                <a16:creationId xmlns:a16="http://schemas.microsoft.com/office/drawing/2014/main" id="{ABF63B39-9150-4F61-958C-4DC1AE8E2F52}"/>
              </a:ext>
            </a:extLst>
          </p:cNvPr>
          <p:cNvGrpSpPr/>
          <p:nvPr/>
        </p:nvGrpSpPr>
        <p:grpSpPr>
          <a:xfrm>
            <a:off x="6396273" y="4796307"/>
            <a:ext cx="2250414" cy="435050"/>
            <a:chOff x="4635487" y="3304483"/>
            <a:chExt cx="2250414" cy="435050"/>
          </a:xfrm>
        </p:grpSpPr>
        <p:cxnSp>
          <p:nvCxnSpPr>
            <p:cNvPr id="55" name="Straight Arrow Connector 54">
              <a:extLst>
                <a:ext uri="{FF2B5EF4-FFF2-40B4-BE49-F238E27FC236}">
                  <a16:creationId xmlns:a16="http://schemas.microsoft.com/office/drawing/2014/main" id="{7ACD2B50-C92D-4A21-9EE7-539DCF0328F6}"/>
                </a:ext>
              </a:extLst>
            </p:cNvPr>
            <p:cNvCxnSpPr>
              <a:cxnSpLocks/>
            </p:cNvCxnSpPr>
            <p:nvPr/>
          </p:nvCxnSpPr>
          <p:spPr>
            <a:xfrm>
              <a:off x="4876979" y="3739532"/>
              <a:ext cx="188206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6" name="TextBox 55">
              <a:extLst>
                <a:ext uri="{FF2B5EF4-FFF2-40B4-BE49-F238E27FC236}">
                  <a16:creationId xmlns:a16="http://schemas.microsoft.com/office/drawing/2014/main" id="{B276D4E3-F5FB-4F9D-BF9F-DBC7D1B3FBC6}"/>
                </a:ext>
              </a:extLst>
            </p:cNvPr>
            <p:cNvSpPr txBox="1"/>
            <p:nvPr/>
          </p:nvSpPr>
          <p:spPr>
            <a:xfrm>
              <a:off x="4635487" y="3304483"/>
              <a:ext cx="2250414" cy="430887"/>
            </a:xfrm>
            <a:prstGeom prst="rect">
              <a:avLst/>
            </a:prstGeom>
            <a:noFill/>
          </p:spPr>
          <p:txBody>
            <a:bodyPr wrap="square" rtlCol="0">
              <a:spAutoFit/>
            </a:bodyPr>
            <a:lstStyle/>
            <a:p>
              <a:pPr algn="ctr"/>
              <a:r>
                <a:rPr lang="en-US" sz="1100" b="1"/>
                <a:t>TEMPERATURE &gt;= 45 </a:t>
              </a:r>
            </a:p>
            <a:p>
              <a:pPr algn="ctr"/>
              <a:r>
                <a:rPr lang="en-US" sz="1100" b="1"/>
                <a:t>&amp; HUMIDITY &gt;= 80</a:t>
              </a:r>
            </a:p>
          </p:txBody>
        </p:sp>
      </p:grpSp>
      <p:grpSp>
        <p:nvGrpSpPr>
          <p:cNvPr id="59" name="Group 58">
            <a:extLst>
              <a:ext uri="{FF2B5EF4-FFF2-40B4-BE49-F238E27FC236}">
                <a16:creationId xmlns:a16="http://schemas.microsoft.com/office/drawing/2014/main" id="{14E55ED3-F68D-401D-801A-5D8D98F5628A}"/>
              </a:ext>
            </a:extLst>
          </p:cNvPr>
          <p:cNvGrpSpPr/>
          <p:nvPr/>
        </p:nvGrpSpPr>
        <p:grpSpPr>
          <a:xfrm>
            <a:off x="9161674" y="4434596"/>
            <a:ext cx="914400" cy="939482"/>
            <a:chOff x="4808976" y="2039995"/>
            <a:chExt cx="914400" cy="939482"/>
          </a:xfrm>
        </p:grpSpPr>
        <p:pic>
          <p:nvPicPr>
            <p:cNvPr id="57" name="Picture 56" descr="SNS.png">
              <a:extLst>
                <a:ext uri="{FF2B5EF4-FFF2-40B4-BE49-F238E27FC236}">
                  <a16:creationId xmlns:a16="http://schemas.microsoft.com/office/drawing/2014/main" id="{ECB05CCB-082B-43AF-9F06-AD5EC556F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464" y="2039995"/>
              <a:ext cx="800082" cy="723422"/>
            </a:xfrm>
            <a:prstGeom prst="rect">
              <a:avLst/>
            </a:prstGeom>
          </p:spPr>
        </p:pic>
        <p:sp>
          <p:nvSpPr>
            <p:cNvPr id="58" name="TextBox 57">
              <a:extLst>
                <a:ext uri="{FF2B5EF4-FFF2-40B4-BE49-F238E27FC236}">
                  <a16:creationId xmlns:a16="http://schemas.microsoft.com/office/drawing/2014/main" id="{B5AA99E4-DF14-4356-8A09-2C249B890E8F}"/>
                </a:ext>
              </a:extLst>
            </p:cNvPr>
            <p:cNvSpPr txBox="1"/>
            <p:nvPr/>
          </p:nvSpPr>
          <p:spPr>
            <a:xfrm>
              <a:off x="4808976" y="2825589"/>
              <a:ext cx="914400" cy="153888"/>
            </a:xfrm>
            <a:prstGeom prst="rect">
              <a:avLst/>
            </a:prstGeom>
            <a:noFill/>
          </p:spPr>
          <p:txBody>
            <a:bodyPr wrap="square" lIns="0" tIns="0" rIns="0" bIns="0" rtlCol="0">
              <a:spAutoFit/>
            </a:bodyPr>
            <a:lstStyle/>
            <a:p>
              <a:pPr algn="ctr"/>
              <a:r>
                <a:rPr lang="en-US" sz="1000" b="1">
                  <a:latin typeface="Helvetica Neue"/>
                  <a:cs typeface="Helvetica Neue"/>
                </a:rPr>
                <a:t>Amazon SNS</a:t>
              </a:r>
            </a:p>
          </p:txBody>
        </p:sp>
      </p:grpSp>
      <p:pic>
        <p:nvPicPr>
          <p:cNvPr id="61" name="Picture 60">
            <a:extLst>
              <a:ext uri="{FF2B5EF4-FFF2-40B4-BE49-F238E27FC236}">
                <a16:creationId xmlns:a16="http://schemas.microsoft.com/office/drawing/2014/main" id="{13475140-5084-4C25-8615-593F9E8EED3C}"/>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2510295" y="837136"/>
            <a:ext cx="1114303" cy="1198080"/>
          </a:xfrm>
          <a:prstGeom prst="rect">
            <a:avLst/>
          </a:prstGeom>
        </p:spPr>
      </p:pic>
      <p:grpSp>
        <p:nvGrpSpPr>
          <p:cNvPr id="64" name="Group 63">
            <a:extLst>
              <a:ext uri="{FF2B5EF4-FFF2-40B4-BE49-F238E27FC236}">
                <a16:creationId xmlns:a16="http://schemas.microsoft.com/office/drawing/2014/main" id="{2881ACBD-391F-4E87-9C07-1588A004AA4E}"/>
              </a:ext>
            </a:extLst>
          </p:cNvPr>
          <p:cNvGrpSpPr/>
          <p:nvPr/>
        </p:nvGrpSpPr>
        <p:grpSpPr>
          <a:xfrm>
            <a:off x="6628592" y="3568883"/>
            <a:ext cx="2250414" cy="319911"/>
            <a:chOff x="4841364" y="3419622"/>
            <a:chExt cx="2250414" cy="319911"/>
          </a:xfrm>
        </p:grpSpPr>
        <p:cxnSp>
          <p:nvCxnSpPr>
            <p:cNvPr id="65" name="Straight Arrow Connector 64">
              <a:extLst>
                <a:ext uri="{FF2B5EF4-FFF2-40B4-BE49-F238E27FC236}">
                  <a16:creationId xmlns:a16="http://schemas.microsoft.com/office/drawing/2014/main" id="{102986B8-E822-49CB-AE48-64F83D083A09}"/>
                </a:ext>
              </a:extLst>
            </p:cNvPr>
            <p:cNvCxnSpPr>
              <a:cxnSpLocks/>
            </p:cNvCxnSpPr>
            <p:nvPr/>
          </p:nvCxnSpPr>
          <p:spPr>
            <a:xfrm>
              <a:off x="4876979" y="3739532"/>
              <a:ext cx="188206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6" name="TextBox 65">
              <a:extLst>
                <a:ext uri="{FF2B5EF4-FFF2-40B4-BE49-F238E27FC236}">
                  <a16:creationId xmlns:a16="http://schemas.microsoft.com/office/drawing/2014/main" id="{14253CC8-6EC1-4BDD-8E55-5A52E15F412F}"/>
                </a:ext>
              </a:extLst>
            </p:cNvPr>
            <p:cNvSpPr txBox="1"/>
            <p:nvPr/>
          </p:nvSpPr>
          <p:spPr>
            <a:xfrm>
              <a:off x="4841364" y="3419622"/>
              <a:ext cx="2250414" cy="261610"/>
            </a:xfrm>
            <a:prstGeom prst="rect">
              <a:avLst/>
            </a:prstGeom>
            <a:noFill/>
          </p:spPr>
          <p:txBody>
            <a:bodyPr wrap="square" rtlCol="0">
              <a:spAutoFit/>
            </a:bodyPr>
            <a:lstStyle/>
            <a:p>
              <a:r>
                <a:rPr lang="en-US" sz="1100" b="1"/>
                <a:t>TEMPERATURE &gt;= 45  </a:t>
              </a:r>
            </a:p>
          </p:txBody>
        </p:sp>
      </p:grpSp>
      <p:sp>
        <p:nvSpPr>
          <p:cNvPr id="2" name="TextBox 1">
            <a:extLst>
              <a:ext uri="{FF2B5EF4-FFF2-40B4-BE49-F238E27FC236}">
                <a16:creationId xmlns:a16="http://schemas.microsoft.com/office/drawing/2014/main" id="{EA3E17EF-92A3-48BE-B495-9123FFC8A686}"/>
              </a:ext>
            </a:extLst>
          </p:cNvPr>
          <p:cNvSpPr txBox="1"/>
          <p:nvPr/>
        </p:nvSpPr>
        <p:spPr>
          <a:xfrm>
            <a:off x="195798" y="1468598"/>
            <a:ext cx="2498910" cy="175432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IN" b="1">
                <a:solidFill>
                  <a:srgbClr val="FF0000"/>
                </a:solidFill>
                <a:cs typeface="Segoe UI"/>
              </a:rPr>
              <a:t>"temp": 45,</a:t>
            </a:r>
            <a:r>
              <a:rPr lang="en-US">
                <a:solidFill>
                  <a:srgbClr val="FF0000"/>
                </a:solidFill>
                <a:cs typeface="Segoe UI"/>
              </a:rPr>
              <a:t>​</a:t>
            </a:r>
            <a:endParaRPr lang="en-US">
              <a:cs typeface="Calibri" panose="020F0502020204030204"/>
            </a:endParaRPr>
          </a:p>
          <a:p>
            <a:r>
              <a:rPr lang="en-IN" b="1">
                <a:solidFill>
                  <a:srgbClr val="FF0000"/>
                </a:solidFill>
                <a:cs typeface="Segoe UI"/>
              </a:rPr>
              <a:t>"humidity": 80,</a:t>
            </a:r>
            <a:r>
              <a:rPr lang="en-US">
                <a:solidFill>
                  <a:srgbClr val="FF0000"/>
                </a:solidFill>
                <a:cs typeface="Segoe UI"/>
              </a:rPr>
              <a:t>​</a:t>
            </a:r>
          </a:p>
          <a:p>
            <a:r>
              <a:rPr lang="en-IN" b="1">
                <a:solidFill>
                  <a:srgbClr val="FF0000"/>
                </a:solidFill>
                <a:cs typeface="Segoe UI"/>
              </a:rPr>
              <a:t>"</a:t>
            </a:r>
            <a:r>
              <a:rPr lang="en-IN" b="1" err="1">
                <a:solidFill>
                  <a:srgbClr val="FF0000"/>
                </a:solidFill>
                <a:cs typeface="Segoe UI"/>
              </a:rPr>
              <a:t>device_id</a:t>
            </a:r>
            <a:r>
              <a:rPr lang="en-IN" b="1">
                <a:solidFill>
                  <a:srgbClr val="FF0000"/>
                </a:solidFill>
                <a:cs typeface="Segoe UI"/>
              </a:rPr>
              <a:t>": "dev-11", </a:t>
            </a:r>
            <a:r>
              <a:rPr lang="en-US">
                <a:solidFill>
                  <a:srgbClr val="FF0000"/>
                </a:solidFill>
                <a:cs typeface="Segoe UI"/>
              </a:rPr>
              <a:t>​</a:t>
            </a:r>
          </a:p>
          <a:p>
            <a:r>
              <a:rPr lang="en-IN" b="1">
                <a:solidFill>
                  <a:srgbClr val="FF0000"/>
                </a:solidFill>
                <a:cs typeface="Segoe UI"/>
              </a:rPr>
              <a:t>"type": "temp", </a:t>
            </a:r>
            <a:r>
              <a:rPr lang="en-US">
                <a:solidFill>
                  <a:srgbClr val="FF0000"/>
                </a:solidFill>
                <a:cs typeface="Segoe UI"/>
              </a:rPr>
              <a:t>​</a:t>
            </a:r>
          </a:p>
          <a:p>
            <a:r>
              <a:rPr lang="en-IN" b="1">
                <a:solidFill>
                  <a:srgbClr val="FF0000"/>
                </a:solidFill>
                <a:cs typeface="Segoe UI"/>
              </a:rPr>
              <a:t>"timestamp": 1615745262473</a:t>
            </a:r>
          </a:p>
        </p:txBody>
      </p:sp>
      <p:sp>
        <p:nvSpPr>
          <p:cNvPr id="3" name="Speech Bubble: Rectangle with Corners Rounded 2">
            <a:extLst>
              <a:ext uri="{FF2B5EF4-FFF2-40B4-BE49-F238E27FC236}">
                <a16:creationId xmlns:a16="http://schemas.microsoft.com/office/drawing/2014/main" id="{AF10F2A7-1795-464E-BBE2-ACB8BAF33D60}"/>
              </a:ext>
            </a:extLst>
          </p:cNvPr>
          <p:cNvSpPr/>
          <p:nvPr/>
        </p:nvSpPr>
        <p:spPr>
          <a:xfrm>
            <a:off x="94247" y="1558569"/>
            <a:ext cx="2366210" cy="1664369"/>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46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63C68B60-002F-4EB2-9F52-5F289AD4DC20}"/>
              </a:ext>
            </a:extLst>
          </p:cNvPr>
          <p:cNvPicPr>
            <a:picLocks noChangeAspect="1"/>
          </p:cNvPicPr>
          <p:nvPr/>
        </p:nvPicPr>
        <p:blipFill>
          <a:blip r:embed="rId2"/>
          <a:stretch>
            <a:fillRect/>
          </a:stretch>
        </p:blipFill>
        <p:spPr>
          <a:xfrm>
            <a:off x="6313825" y="1222038"/>
            <a:ext cx="5426764" cy="2053302"/>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764FA964-22ED-43CB-A0E2-E7C23AEEACB7}"/>
              </a:ext>
            </a:extLst>
          </p:cNvPr>
          <p:cNvPicPr>
            <a:picLocks noChangeAspect="1"/>
          </p:cNvPicPr>
          <p:nvPr/>
        </p:nvPicPr>
        <p:blipFill>
          <a:blip r:embed="rId3"/>
          <a:stretch>
            <a:fillRect/>
          </a:stretch>
        </p:blipFill>
        <p:spPr>
          <a:xfrm>
            <a:off x="352980" y="4306015"/>
            <a:ext cx="5426764" cy="1899367"/>
          </a:xfrm>
          <a:prstGeom prst="rect">
            <a:avLst/>
          </a:prstGeom>
        </p:spPr>
      </p:pic>
      <p:sp>
        <p:nvSpPr>
          <p:cNvPr id="17"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33922AE1-59FE-465F-93EB-1E775A5334E6}"/>
              </a:ext>
            </a:extLst>
          </p:cNvPr>
          <p:cNvPicPr>
            <a:picLocks noChangeAspect="1"/>
          </p:cNvPicPr>
          <p:nvPr/>
        </p:nvPicPr>
        <p:blipFill>
          <a:blip r:embed="rId4"/>
          <a:stretch>
            <a:fillRect/>
          </a:stretch>
        </p:blipFill>
        <p:spPr>
          <a:xfrm>
            <a:off x="331724" y="1112050"/>
            <a:ext cx="5426764" cy="2170705"/>
          </a:xfrm>
          <a:prstGeom prst="rect">
            <a:avLst/>
          </a:prstGeom>
        </p:spPr>
      </p:pic>
      <p:sp>
        <p:nvSpPr>
          <p:cNvPr id="5" name="TextBox 4">
            <a:extLst>
              <a:ext uri="{FF2B5EF4-FFF2-40B4-BE49-F238E27FC236}">
                <a16:creationId xmlns:a16="http://schemas.microsoft.com/office/drawing/2014/main" id="{DA99C12E-2C6C-44D4-9C3C-437AAAAD0800}"/>
              </a:ext>
            </a:extLst>
          </p:cNvPr>
          <p:cNvSpPr txBox="1"/>
          <p:nvPr/>
        </p:nvSpPr>
        <p:spPr>
          <a:xfrm>
            <a:off x="354806" y="387905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t>Rule 2</a:t>
            </a:r>
          </a:p>
        </p:txBody>
      </p:sp>
      <p:sp>
        <p:nvSpPr>
          <p:cNvPr id="6" name="TextBox 5">
            <a:extLst>
              <a:ext uri="{FF2B5EF4-FFF2-40B4-BE49-F238E27FC236}">
                <a16:creationId xmlns:a16="http://schemas.microsoft.com/office/drawing/2014/main" id="{FAEFFC99-7027-475E-9DDC-CAF9000C646E}"/>
              </a:ext>
            </a:extLst>
          </p:cNvPr>
          <p:cNvSpPr txBox="1"/>
          <p:nvPr/>
        </p:nvSpPr>
        <p:spPr>
          <a:xfrm>
            <a:off x="332874" y="7840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cs typeface="Calibri"/>
              </a:rPr>
              <a:t>Rule 1</a:t>
            </a:r>
          </a:p>
        </p:txBody>
      </p:sp>
      <p:sp>
        <p:nvSpPr>
          <p:cNvPr id="7" name="TextBox 6">
            <a:extLst>
              <a:ext uri="{FF2B5EF4-FFF2-40B4-BE49-F238E27FC236}">
                <a16:creationId xmlns:a16="http://schemas.microsoft.com/office/drawing/2014/main" id="{6A0B939C-3786-4386-9CA6-6BB42025E49F}"/>
              </a:ext>
            </a:extLst>
          </p:cNvPr>
          <p:cNvSpPr txBox="1"/>
          <p:nvPr/>
        </p:nvSpPr>
        <p:spPr>
          <a:xfrm>
            <a:off x="6367462" y="78343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t>Rule 3</a:t>
            </a:r>
          </a:p>
        </p:txBody>
      </p:sp>
      <p:sp>
        <p:nvSpPr>
          <p:cNvPr id="26" name="Rectangle 25">
            <a:extLst>
              <a:ext uri="{FF2B5EF4-FFF2-40B4-BE49-F238E27FC236}">
                <a16:creationId xmlns:a16="http://schemas.microsoft.com/office/drawing/2014/main" id="{B3F5B8DC-A0B2-4C04-8EF9-AB6464544A71}"/>
              </a:ext>
            </a:extLst>
          </p:cNvPr>
          <p:cNvSpPr/>
          <p:nvPr/>
        </p:nvSpPr>
        <p:spPr>
          <a:xfrm>
            <a:off x="252782" y="146609"/>
            <a:ext cx="2401642" cy="369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IOT RULES</a:t>
            </a:r>
          </a:p>
        </p:txBody>
      </p:sp>
    </p:spTree>
    <p:extLst>
      <p:ext uri="{BB962C8B-B14F-4D97-AF65-F5344CB8AC3E}">
        <p14:creationId xmlns:p14="http://schemas.microsoft.com/office/powerpoint/2010/main" val="2174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application&#10;&#10;Description automatically generated">
            <a:extLst>
              <a:ext uri="{FF2B5EF4-FFF2-40B4-BE49-F238E27FC236}">
                <a16:creationId xmlns:a16="http://schemas.microsoft.com/office/drawing/2014/main" id="{D8EF4D06-618B-44EF-95E3-611BCEFE8CE3}"/>
              </a:ext>
            </a:extLst>
          </p:cNvPr>
          <p:cNvPicPr>
            <a:picLocks noChangeAspect="1"/>
          </p:cNvPicPr>
          <p:nvPr/>
        </p:nvPicPr>
        <p:blipFill>
          <a:blip r:embed="rId2"/>
          <a:stretch>
            <a:fillRect/>
          </a:stretch>
        </p:blipFill>
        <p:spPr>
          <a:xfrm>
            <a:off x="362256" y="499670"/>
            <a:ext cx="2010336" cy="6067424"/>
          </a:xfrm>
          <a:prstGeom prst="rect">
            <a:avLst/>
          </a:prstGeom>
        </p:spPr>
      </p:pic>
      <p:sp>
        <p:nvSpPr>
          <p:cNvPr id="3" name="TextBox 2">
            <a:extLst>
              <a:ext uri="{FF2B5EF4-FFF2-40B4-BE49-F238E27FC236}">
                <a16:creationId xmlns:a16="http://schemas.microsoft.com/office/drawing/2014/main" id="{608B8216-3E76-42CD-BE61-7DCAA3D4B90A}"/>
              </a:ext>
            </a:extLst>
          </p:cNvPr>
          <p:cNvSpPr txBox="1"/>
          <p:nvPr/>
        </p:nvSpPr>
        <p:spPr>
          <a:xfrm>
            <a:off x="173277" y="131523"/>
            <a:ext cx="2388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Firehose configuration:</a:t>
            </a:r>
          </a:p>
        </p:txBody>
      </p:sp>
      <p:sp>
        <p:nvSpPr>
          <p:cNvPr id="12" name="TextBox 11">
            <a:extLst>
              <a:ext uri="{FF2B5EF4-FFF2-40B4-BE49-F238E27FC236}">
                <a16:creationId xmlns:a16="http://schemas.microsoft.com/office/drawing/2014/main" id="{4E5F682C-517C-4784-BB7F-CCF7AA999D4F}"/>
              </a:ext>
            </a:extLst>
          </p:cNvPr>
          <p:cNvSpPr txBox="1"/>
          <p:nvPr/>
        </p:nvSpPr>
        <p:spPr>
          <a:xfrm>
            <a:off x="2557462" y="128587"/>
            <a:ext cx="4171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Grouped Data for every15 minutes:</a:t>
            </a:r>
          </a:p>
        </p:txBody>
      </p:sp>
      <p:pic>
        <p:nvPicPr>
          <p:cNvPr id="13" name="Picture 13" descr="Graphical user interface, text&#10;&#10;Description automatically generated">
            <a:extLst>
              <a:ext uri="{FF2B5EF4-FFF2-40B4-BE49-F238E27FC236}">
                <a16:creationId xmlns:a16="http://schemas.microsoft.com/office/drawing/2014/main" id="{7D7B61DC-3F01-4771-80B7-450B6B3488A1}"/>
              </a:ext>
            </a:extLst>
          </p:cNvPr>
          <p:cNvPicPr>
            <a:picLocks noChangeAspect="1"/>
          </p:cNvPicPr>
          <p:nvPr/>
        </p:nvPicPr>
        <p:blipFill>
          <a:blip r:embed="rId3"/>
          <a:stretch>
            <a:fillRect/>
          </a:stretch>
        </p:blipFill>
        <p:spPr>
          <a:xfrm>
            <a:off x="2616993" y="3646523"/>
            <a:ext cx="8982074" cy="2624860"/>
          </a:xfrm>
          <a:prstGeom prst="rect">
            <a:avLst/>
          </a:prstGeom>
        </p:spPr>
      </p:pic>
      <p:pic>
        <p:nvPicPr>
          <p:cNvPr id="14" name="Picture 14" descr="Text&#10;&#10;Description automatically generated">
            <a:extLst>
              <a:ext uri="{FF2B5EF4-FFF2-40B4-BE49-F238E27FC236}">
                <a16:creationId xmlns:a16="http://schemas.microsoft.com/office/drawing/2014/main" id="{1ADB81A6-A8C0-4180-BDBB-F08587C96B26}"/>
              </a:ext>
            </a:extLst>
          </p:cNvPr>
          <p:cNvPicPr>
            <a:picLocks noChangeAspect="1"/>
          </p:cNvPicPr>
          <p:nvPr/>
        </p:nvPicPr>
        <p:blipFill>
          <a:blip r:embed="rId4"/>
          <a:stretch>
            <a:fillRect/>
          </a:stretch>
        </p:blipFill>
        <p:spPr>
          <a:xfrm>
            <a:off x="2616993" y="494826"/>
            <a:ext cx="9386887" cy="2213129"/>
          </a:xfrm>
          <a:prstGeom prst="rect">
            <a:avLst/>
          </a:prstGeom>
        </p:spPr>
      </p:pic>
      <p:sp>
        <p:nvSpPr>
          <p:cNvPr id="15" name="TextBox 14">
            <a:extLst>
              <a:ext uri="{FF2B5EF4-FFF2-40B4-BE49-F238E27FC236}">
                <a16:creationId xmlns:a16="http://schemas.microsoft.com/office/drawing/2014/main" id="{1BAF45D9-6987-4A3A-9351-9B610A70ABD1}"/>
              </a:ext>
            </a:extLst>
          </p:cNvPr>
          <p:cNvSpPr txBox="1"/>
          <p:nvPr/>
        </p:nvSpPr>
        <p:spPr>
          <a:xfrm>
            <a:off x="2557462" y="3057524"/>
            <a:ext cx="3862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S3 Landing Data (JSON Format):</a:t>
            </a:r>
          </a:p>
        </p:txBody>
      </p:sp>
    </p:spTree>
    <p:extLst>
      <p:ext uri="{BB962C8B-B14F-4D97-AF65-F5344CB8AC3E}">
        <p14:creationId xmlns:p14="http://schemas.microsoft.com/office/powerpoint/2010/main" val="257001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C398CB-9C71-40DA-9CA6-03A014A43F9C}"/>
              </a:ext>
            </a:extLst>
          </p:cNvPr>
          <p:cNvSpPr/>
          <p:nvPr/>
        </p:nvSpPr>
        <p:spPr>
          <a:xfrm>
            <a:off x="215414" y="88165"/>
            <a:ext cx="5483521" cy="7285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Writing to S3 RAW ZONE</a:t>
            </a:r>
          </a:p>
        </p:txBody>
      </p:sp>
      <p:sp>
        <p:nvSpPr>
          <p:cNvPr id="5" name="Rectangle: Rounded Corners 4">
            <a:extLst>
              <a:ext uri="{FF2B5EF4-FFF2-40B4-BE49-F238E27FC236}">
                <a16:creationId xmlns:a16="http://schemas.microsoft.com/office/drawing/2014/main" id="{DBAC507F-CFD5-4FE9-846B-AF7D9E8239E6}"/>
              </a:ext>
            </a:extLst>
          </p:cNvPr>
          <p:cNvSpPr/>
          <p:nvPr/>
        </p:nvSpPr>
        <p:spPr>
          <a:xfrm>
            <a:off x="426128" y="985421"/>
            <a:ext cx="11443317" cy="5602444"/>
          </a:xfrm>
          <a:prstGeom prst="roundRect">
            <a:avLst/>
          </a:prstGeom>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a:extLst>
              <a:ext uri="{FF2B5EF4-FFF2-40B4-BE49-F238E27FC236}">
                <a16:creationId xmlns:a16="http://schemas.microsoft.com/office/drawing/2014/main" id="{F8AF5772-EEDB-4420-9D13-BAE30AD5554C}"/>
              </a:ext>
            </a:extLst>
          </p:cNvPr>
          <p:cNvGrpSpPr/>
          <p:nvPr/>
        </p:nvGrpSpPr>
        <p:grpSpPr>
          <a:xfrm>
            <a:off x="2788355" y="1522376"/>
            <a:ext cx="1860552" cy="858321"/>
            <a:chOff x="5298638" y="3033031"/>
            <a:chExt cx="1691411" cy="717995"/>
          </a:xfrm>
        </p:grpSpPr>
        <p:sp>
          <p:nvSpPr>
            <p:cNvPr id="12" name="TextBox 24">
              <a:extLst>
                <a:ext uri="{FF2B5EF4-FFF2-40B4-BE49-F238E27FC236}">
                  <a16:creationId xmlns:a16="http://schemas.microsoft.com/office/drawing/2014/main" id="{9C3B1E33-625E-0447-AA8D-DE1ACD4891A5}"/>
                </a:ext>
              </a:extLst>
            </p:cNvPr>
            <p:cNvSpPr txBox="1"/>
            <p:nvPr/>
          </p:nvSpPr>
          <p:spPr>
            <a:xfrm>
              <a:off x="5298638" y="3499209"/>
              <a:ext cx="1691411" cy="251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rgbClr val="000000"/>
                  </a:solidFill>
                  <a:latin typeface="+mj-lt"/>
                  <a:ea typeface="Amazon Ember" panose="020B0603020204020204" pitchFamily="34" charset="0"/>
                  <a:cs typeface="Amazon Ember" panose="020B0603020204020204" pitchFamily="34" charset="0"/>
                </a:rPr>
                <a:t>Crawler</a:t>
              </a:r>
              <a:endParaRPr lang="en-US" sz="1200" b="1">
                <a:latin typeface="+mj-lt"/>
                <a:ea typeface="Amazon Ember" panose="020B0603020204020204" pitchFamily="34" charset="0"/>
                <a:cs typeface="Amazon Ember" panose="020B0603020204020204" pitchFamily="34" charset="0"/>
              </a:endParaRPr>
            </a:p>
          </p:txBody>
        </p:sp>
        <p:pic>
          <p:nvPicPr>
            <p:cNvPr id="13" name="Graphic 26">
              <a:extLst>
                <a:ext uri="{FF2B5EF4-FFF2-40B4-BE49-F238E27FC236}">
                  <a16:creationId xmlns:a16="http://schemas.microsoft.com/office/drawing/2014/main" id="{E5706DD9-D4B3-B04C-A3AA-EF939C07DE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1049" y="3033031"/>
              <a:ext cx="469900" cy="469900"/>
            </a:xfrm>
            <a:prstGeom prst="rect">
              <a:avLst/>
            </a:prstGeom>
          </p:spPr>
        </p:pic>
      </p:grpSp>
      <p:grpSp>
        <p:nvGrpSpPr>
          <p:cNvPr id="17" name="Group 16">
            <a:extLst>
              <a:ext uri="{FF2B5EF4-FFF2-40B4-BE49-F238E27FC236}">
                <a16:creationId xmlns:a16="http://schemas.microsoft.com/office/drawing/2014/main" id="{17661CF4-C140-45EE-898C-78EFD25BA40F}"/>
              </a:ext>
            </a:extLst>
          </p:cNvPr>
          <p:cNvGrpSpPr/>
          <p:nvPr/>
        </p:nvGrpSpPr>
        <p:grpSpPr>
          <a:xfrm>
            <a:off x="5414342" y="1301742"/>
            <a:ext cx="914400" cy="1036204"/>
            <a:chOff x="10413209" y="3444467"/>
            <a:chExt cx="914400" cy="1036204"/>
          </a:xfrm>
        </p:grpSpPr>
        <p:pic>
          <p:nvPicPr>
            <p:cNvPr id="15" name="Picture 4" descr="Amazon Athena Data Connector for Marketing Analytics | Adverity">
              <a:extLst>
                <a:ext uri="{FF2B5EF4-FFF2-40B4-BE49-F238E27FC236}">
                  <a16:creationId xmlns:a16="http://schemas.microsoft.com/office/drawing/2014/main" id="{DA355550-89A6-4E2C-9438-C2F6DAB5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3209" y="3444467"/>
              <a:ext cx="914400" cy="7557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456998B-D298-4B3D-AA1C-F11D79F07978}"/>
                </a:ext>
              </a:extLst>
            </p:cNvPr>
            <p:cNvSpPr txBox="1"/>
            <p:nvPr/>
          </p:nvSpPr>
          <p:spPr>
            <a:xfrm>
              <a:off x="10589739" y="4277157"/>
              <a:ext cx="587020" cy="203514"/>
            </a:xfrm>
            <a:prstGeom prst="rect">
              <a:avLst/>
            </a:prstGeom>
            <a:noFill/>
          </p:spPr>
          <p:txBody>
            <a:bodyPr wrap="none" rtlCol="0">
              <a:spAutoFit/>
            </a:bodyPr>
            <a:lstStyle/>
            <a:p>
              <a:r>
                <a:rPr lang="en-US" sz="1000">
                  <a:latin typeface="Helvetica Neue"/>
                </a:rPr>
                <a:t>Athena</a:t>
              </a:r>
            </a:p>
          </p:txBody>
        </p:sp>
      </p:grpSp>
      <p:cxnSp>
        <p:nvCxnSpPr>
          <p:cNvPr id="25" name="Straight Arrow Connector 24">
            <a:extLst>
              <a:ext uri="{FF2B5EF4-FFF2-40B4-BE49-F238E27FC236}">
                <a16:creationId xmlns:a16="http://schemas.microsoft.com/office/drawing/2014/main" id="{671FBE6D-FFB1-4B5C-B131-44724E4CBF0A}"/>
              </a:ext>
            </a:extLst>
          </p:cNvPr>
          <p:cNvCxnSpPr/>
          <p:nvPr/>
        </p:nvCxnSpPr>
        <p:spPr>
          <a:xfrm>
            <a:off x="2101671" y="3793052"/>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9187C2E-9000-4D7C-BA55-BF0B09FD1292}"/>
              </a:ext>
            </a:extLst>
          </p:cNvPr>
          <p:cNvCxnSpPr/>
          <p:nvPr/>
        </p:nvCxnSpPr>
        <p:spPr>
          <a:xfrm>
            <a:off x="4233112" y="1786299"/>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9" name="Group 38">
            <a:extLst>
              <a:ext uri="{FF2B5EF4-FFF2-40B4-BE49-F238E27FC236}">
                <a16:creationId xmlns:a16="http://schemas.microsoft.com/office/drawing/2014/main" id="{9A6941B2-8F7C-4486-96C6-D17C9D44220F}"/>
              </a:ext>
            </a:extLst>
          </p:cNvPr>
          <p:cNvGrpSpPr/>
          <p:nvPr/>
        </p:nvGrpSpPr>
        <p:grpSpPr>
          <a:xfrm>
            <a:off x="869850" y="1240434"/>
            <a:ext cx="9171486" cy="3368485"/>
            <a:chOff x="2136524" y="1656237"/>
            <a:chExt cx="9171486" cy="3368485"/>
          </a:xfrm>
        </p:grpSpPr>
        <p:cxnSp>
          <p:nvCxnSpPr>
            <p:cNvPr id="28" name="Straight Arrow Connector 27">
              <a:extLst>
                <a:ext uri="{FF2B5EF4-FFF2-40B4-BE49-F238E27FC236}">
                  <a16:creationId xmlns:a16="http://schemas.microsoft.com/office/drawing/2014/main" id="{F46BBD29-2802-413A-80B5-41EC07998B69}"/>
                </a:ext>
              </a:extLst>
            </p:cNvPr>
            <p:cNvCxnSpPr/>
            <p:nvPr/>
          </p:nvCxnSpPr>
          <p:spPr>
            <a:xfrm>
              <a:off x="5890404" y="4084234"/>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94C8B25-B67E-4319-8E44-9C6FC2C94096}"/>
                </a:ext>
              </a:extLst>
            </p:cNvPr>
            <p:cNvCxnSpPr>
              <a:cxnSpLocks/>
            </p:cNvCxnSpPr>
            <p:nvPr/>
          </p:nvCxnSpPr>
          <p:spPr>
            <a:xfrm flipV="1">
              <a:off x="8277808" y="2702850"/>
              <a:ext cx="1237433" cy="7092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a:extLst>
                <a:ext uri="{FF2B5EF4-FFF2-40B4-BE49-F238E27FC236}">
                  <a16:creationId xmlns:a16="http://schemas.microsoft.com/office/drawing/2014/main" id="{6E3E7E53-76E5-4FD6-A8D2-0BBFE05F1F12}"/>
                </a:ext>
              </a:extLst>
            </p:cNvPr>
            <p:cNvGrpSpPr/>
            <p:nvPr/>
          </p:nvGrpSpPr>
          <p:grpSpPr>
            <a:xfrm>
              <a:off x="2136524" y="1656237"/>
              <a:ext cx="9171486" cy="3368485"/>
              <a:chOff x="2091449" y="1121047"/>
              <a:chExt cx="9171486" cy="3368485"/>
            </a:xfrm>
          </p:grpSpPr>
          <p:grpSp>
            <p:nvGrpSpPr>
              <p:cNvPr id="6" name="Group 5">
                <a:extLst>
                  <a:ext uri="{FF2B5EF4-FFF2-40B4-BE49-F238E27FC236}">
                    <a16:creationId xmlns:a16="http://schemas.microsoft.com/office/drawing/2014/main" id="{D201F4F3-56EC-4856-804C-FC101512DF99}"/>
                  </a:ext>
                </a:extLst>
              </p:cNvPr>
              <p:cNvGrpSpPr/>
              <p:nvPr/>
            </p:nvGrpSpPr>
            <p:grpSpPr>
              <a:xfrm>
                <a:off x="2091449" y="3151056"/>
                <a:ext cx="1060170" cy="1338476"/>
                <a:chOff x="6831721" y="1503103"/>
                <a:chExt cx="963791" cy="1216795"/>
              </a:xfrm>
            </p:grpSpPr>
            <p:pic>
              <p:nvPicPr>
                <p:cNvPr id="7" name="Picture 6" descr="S3.png">
                  <a:extLst>
                    <a:ext uri="{FF2B5EF4-FFF2-40B4-BE49-F238E27FC236}">
                      <a16:creationId xmlns:a16="http://schemas.microsoft.com/office/drawing/2014/main" id="{471C0ADD-57C2-4842-BD3C-C4F6231374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721" y="1503103"/>
                  <a:ext cx="843874" cy="616014"/>
                </a:xfrm>
                <a:prstGeom prst="rect">
                  <a:avLst/>
                </a:prstGeom>
              </p:spPr>
            </p:pic>
            <p:sp>
              <p:nvSpPr>
                <p:cNvPr id="8" name="TextBox 7">
                  <a:extLst>
                    <a:ext uri="{FF2B5EF4-FFF2-40B4-BE49-F238E27FC236}">
                      <a16:creationId xmlns:a16="http://schemas.microsoft.com/office/drawing/2014/main" id="{FD1B4A44-A466-4A61-A2D7-DCE510518FD2}"/>
                    </a:ext>
                  </a:extLst>
                </p:cNvPr>
                <p:cNvSpPr txBox="1"/>
                <p:nvPr/>
              </p:nvSpPr>
              <p:spPr>
                <a:xfrm>
                  <a:off x="6881112" y="2258233"/>
                  <a:ext cx="914400" cy="461665"/>
                </a:xfrm>
                <a:prstGeom prst="rect">
                  <a:avLst/>
                </a:prstGeom>
                <a:noFill/>
              </p:spPr>
              <p:txBody>
                <a:bodyPr wrap="square" lIns="0" tIns="0" rIns="0" bIns="0" rtlCol="0">
                  <a:spAutoFit/>
                </a:bodyPr>
                <a:lstStyle/>
                <a:p>
                  <a:pPr algn="ctr"/>
                  <a:r>
                    <a:rPr lang="en-US" sz="1000" b="1">
                      <a:latin typeface="Helvetica Neue"/>
                      <a:cs typeface="Helvetica Neue"/>
                    </a:rPr>
                    <a:t>Amazon S3 Landing zone</a:t>
                  </a:r>
                </a:p>
                <a:p>
                  <a:pPr algn="ctr"/>
                  <a:r>
                    <a:rPr lang="en-US" sz="1000" b="1">
                      <a:latin typeface="Helvetica Neue"/>
                      <a:cs typeface="Helvetica Neue"/>
                    </a:rPr>
                    <a:t>(JSON)</a:t>
                  </a:r>
                </a:p>
              </p:txBody>
            </p:sp>
          </p:grpSp>
          <p:grpSp>
            <p:nvGrpSpPr>
              <p:cNvPr id="9" name="Group 8">
                <a:extLst>
                  <a:ext uri="{FF2B5EF4-FFF2-40B4-BE49-F238E27FC236}">
                    <a16:creationId xmlns:a16="http://schemas.microsoft.com/office/drawing/2014/main" id="{12672CBA-A539-4A14-A076-1B977DF74C65}"/>
                  </a:ext>
                </a:extLst>
              </p:cNvPr>
              <p:cNvGrpSpPr/>
              <p:nvPr/>
            </p:nvGrpSpPr>
            <p:grpSpPr>
              <a:xfrm>
                <a:off x="4391025" y="3202085"/>
                <a:ext cx="1270705" cy="1188539"/>
                <a:chOff x="4298343" y="3360737"/>
                <a:chExt cx="1155186" cy="1080490"/>
              </a:xfrm>
            </p:grpSpPr>
            <p:pic>
              <p:nvPicPr>
                <p:cNvPr id="10" name="Picture 9" descr="Generic-Database.png">
                  <a:extLst>
                    <a:ext uri="{FF2B5EF4-FFF2-40B4-BE49-F238E27FC236}">
                      <a16:creationId xmlns:a16="http://schemas.microsoft.com/office/drawing/2014/main" id="{413EE207-7954-4CEF-8F04-7FEC916BDA59}"/>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06445" y="3360737"/>
                  <a:ext cx="731520" cy="731520"/>
                </a:xfrm>
                <a:prstGeom prst="rect">
                  <a:avLst/>
                </a:prstGeom>
              </p:spPr>
            </p:pic>
            <p:sp>
              <p:nvSpPr>
                <p:cNvPr id="11" name="TextBox 10">
                  <a:extLst>
                    <a:ext uri="{FF2B5EF4-FFF2-40B4-BE49-F238E27FC236}">
                      <a16:creationId xmlns:a16="http://schemas.microsoft.com/office/drawing/2014/main" id="{357F46D7-8C7B-4AC8-A760-4CC24D79F439}"/>
                    </a:ext>
                  </a:extLst>
                </p:cNvPr>
                <p:cNvSpPr txBox="1"/>
                <p:nvPr/>
              </p:nvSpPr>
              <p:spPr>
                <a:xfrm>
                  <a:off x="4298343" y="4133450"/>
                  <a:ext cx="1155186" cy="307777"/>
                </a:xfrm>
                <a:prstGeom prst="rect">
                  <a:avLst/>
                </a:prstGeom>
                <a:noFill/>
              </p:spPr>
              <p:txBody>
                <a:bodyPr wrap="square" lIns="0" tIns="0" rIns="0" bIns="0" rtlCol="0">
                  <a:spAutoFit/>
                </a:bodyPr>
                <a:lstStyle/>
                <a:p>
                  <a:pPr algn="ctr"/>
                  <a:r>
                    <a:rPr lang="en-US" sz="1000" b="1">
                      <a:latin typeface="Helvetica Neue"/>
                      <a:cs typeface="Helvetica Neue"/>
                    </a:rPr>
                    <a:t> Database</a:t>
                  </a:r>
                </a:p>
                <a:p>
                  <a:pPr algn="ctr"/>
                  <a:r>
                    <a:rPr lang="en-US" sz="1000" b="1">
                      <a:latin typeface="Helvetica Neue"/>
                      <a:cs typeface="Helvetica Neue"/>
                    </a:rPr>
                    <a:t>Landing DB </a:t>
                  </a:r>
                </a:p>
              </p:txBody>
            </p:sp>
          </p:grpSp>
          <p:grpSp>
            <p:nvGrpSpPr>
              <p:cNvPr id="20" name="Group 19">
                <a:extLst>
                  <a:ext uri="{FF2B5EF4-FFF2-40B4-BE49-F238E27FC236}">
                    <a16:creationId xmlns:a16="http://schemas.microsoft.com/office/drawing/2014/main" id="{F71B55B3-E0C5-4DF7-9A56-60F6D039FC54}"/>
                  </a:ext>
                </a:extLst>
              </p:cNvPr>
              <p:cNvGrpSpPr/>
              <p:nvPr/>
            </p:nvGrpSpPr>
            <p:grpSpPr>
              <a:xfrm>
                <a:off x="6892927" y="3200863"/>
                <a:ext cx="753928" cy="1267559"/>
                <a:chOff x="4009235" y="3064421"/>
                <a:chExt cx="753928" cy="1267559"/>
              </a:xfrm>
            </p:grpSpPr>
            <p:pic>
              <p:nvPicPr>
                <p:cNvPr id="6146" name="Picture 2" descr="White Notebook icon isolated with long shadow. Spiral notepad icon. School  notebook. Writing pad. Diary for business. Notebook cover design. Green  circle button. Vector Illustration ⬇ Vector Image by © vectoroksana |">
                  <a:extLst>
                    <a:ext uri="{FF2B5EF4-FFF2-40B4-BE49-F238E27FC236}">
                      <a16:creationId xmlns:a16="http://schemas.microsoft.com/office/drawing/2014/main" id="{2C555C35-161F-430C-97AC-65C728C2CBE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486" t="14207" r="15296" b="20554"/>
                <a:stretch/>
              </p:blipFill>
              <p:spPr bwMode="auto">
                <a:xfrm>
                  <a:off x="4034736" y="3064421"/>
                  <a:ext cx="728427" cy="7902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53E5225-1A39-40A1-9E92-F7E8F3039C26}"/>
                    </a:ext>
                  </a:extLst>
                </p:cNvPr>
                <p:cNvSpPr txBox="1"/>
                <p:nvPr/>
              </p:nvSpPr>
              <p:spPr>
                <a:xfrm>
                  <a:off x="4009235" y="3870315"/>
                  <a:ext cx="734496" cy="461665"/>
                </a:xfrm>
                <a:prstGeom prst="rect">
                  <a:avLst/>
                </a:prstGeom>
                <a:noFill/>
              </p:spPr>
              <p:txBody>
                <a:bodyPr wrap="none" rtlCol="0">
                  <a:spAutoFit/>
                </a:bodyPr>
                <a:lstStyle/>
                <a:p>
                  <a:r>
                    <a:rPr lang="en-US" sz="1200" b="1"/>
                    <a:t>Glue Job</a:t>
                  </a:r>
                </a:p>
                <a:p>
                  <a:endParaRPr lang="en-US" sz="1200" b="1"/>
                </a:p>
              </p:txBody>
            </p:sp>
          </p:grpSp>
          <p:grpSp>
            <p:nvGrpSpPr>
              <p:cNvPr id="22" name="Group 21">
                <a:extLst>
                  <a:ext uri="{FF2B5EF4-FFF2-40B4-BE49-F238E27FC236}">
                    <a16:creationId xmlns:a16="http://schemas.microsoft.com/office/drawing/2014/main" id="{0BCCA3FF-1DED-4B45-84C3-2EAC96415217}"/>
                  </a:ext>
                </a:extLst>
              </p:cNvPr>
              <p:cNvGrpSpPr/>
              <p:nvPr/>
            </p:nvGrpSpPr>
            <p:grpSpPr>
              <a:xfrm>
                <a:off x="10257097" y="1121047"/>
                <a:ext cx="1005838" cy="1231273"/>
                <a:chOff x="7683394" y="-384329"/>
                <a:chExt cx="914400" cy="1119338"/>
              </a:xfrm>
            </p:grpSpPr>
            <p:pic>
              <p:nvPicPr>
                <p:cNvPr id="23" name="Picture 22" descr="S3.png">
                  <a:extLst>
                    <a:ext uri="{FF2B5EF4-FFF2-40B4-BE49-F238E27FC236}">
                      <a16:creationId xmlns:a16="http://schemas.microsoft.com/office/drawing/2014/main" id="{E06D95EE-6194-45D0-BB2A-92391B9E8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8658" y="-384329"/>
                  <a:ext cx="843874" cy="616014"/>
                </a:xfrm>
                <a:prstGeom prst="rect">
                  <a:avLst/>
                </a:prstGeom>
              </p:spPr>
            </p:pic>
            <p:sp>
              <p:nvSpPr>
                <p:cNvPr id="24" name="TextBox 23">
                  <a:extLst>
                    <a:ext uri="{FF2B5EF4-FFF2-40B4-BE49-F238E27FC236}">
                      <a16:creationId xmlns:a16="http://schemas.microsoft.com/office/drawing/2014/main" id="{B45CAAD9-C077-4C06-BAE7-871F291D2A81}"/>
                    </a:ext>
                  </a:extLst>
                </p:cNvPr>
                <p:cNvSpPr txBox="1"/>
                <p:nvPr/>
              </p:nvSpPr>
              <p:spPr>
                <a:xfrm>
                  <a:off x="7683394" y="315314"/>
                  <a:ext cx="914400" cy="419695"/>
                </a:xfrm>
                <a:prstGeom prst="rect">
                  <a:avLst/>
                </a:prstGeom>
                <a:noFill/>
              </p:spPr>
              <p:txBody>
                <a:bodyPr wrap="square" lIns="0" tIns="0" rIns="0" bIns="0" rtlCol="0">
                  <a:spAutoFit/>
                </a:bodyPr>
                <a:lstStyle/>
                <a:p>
                  <a:pPr algn="ctr"/>
                  <a:r>
                    <a:rPr lang="en-US" sz="1000" b="1">
                      <a:latin typeface="Helvetica Neue"/>
                      <a:cs typeface="Helvetica Neue"/>
                    </a:rPr>
                    <a:t>Amazon S3 Raw zone</a:t>
                  </a:r>
                </a:p>
                <a:p>
                  <a:pPr algn="ctr"/>
                  <a:r>
                    <a:rPr lang="en-US" sz="1000" b="1">
                      <a:latin typeface="Helvetica Neue"/>
                      <a:cs typeface="Helvetica Neue"/>
                    </a:rPr>
                    <a:t>(Parquet)</a:t>
                  </a:r>
                </a:p>
              </p:txBody>
            </p:sp>
          </p:grpSp>
          <p:cxnSp>
            <p:nvCxnSpPr>
              <p:cNvPr id="30" name="Straight Arrow Connector 29">
                <a:extLst>
                  <a:ext uri="{FF2B5EF4-FFF2-40B4-BE49-F238E27FC236}">
                    <a16:creationId xmlns:a16="http://schemas.microsoft.com/office/drawing/2014/main" id="{51E412CD-3EF2-4019-A0D2-22CCE383EF64}"/>
                  </a:ext>
                </a:extLst>
              </p:cNvPr>
              <p:cNvCxnSpPr>
                <a:cxnSpLocks/>
              </p:cNvCxnSpPr>
              <p:nvPr/>
            </p:nvCxnSpPr>
            <p:spPr>
              <a:xfrm rot="16200000">
                <a:off x="4631656" y="2742936"/>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8" name="TextBox 37">
              <a:extLst>
                <a:ext uri="{FF2B5EF4-FFF2-40B4-BE49-F238E27FC236}">
                  <a16:creationId xmlns:a16="http://schemas.microsoft.com/office/drawing/2014/main" id="{ED468147-4594-4F4C-91E3-09C98615E0B0}"/>
                </a:ext>
              </a:extLst>
            </p:cNvPr>
            <p:cNvSpPr txBox="1"/>
            <p:nvPr/>
          </p:nvSpPr>
          <p:spPr>
            <a:xfrm rot="19794421">
              <a:off x="8076852" y="2656726"/>
              <a:ext cx="1392685" cy="307777"/>
            </a:xfrm>
            <a:prstGeom prst="rect">
              <a:avLst/>
            </a:prstGeom>
            <a:noFill/>
          </p:spPr>
          <p:txBody>
            <a:bodyPr wrap="square" rtlCol="0">
              <a:spAutoFit/>
            </a:bodyPr>
            <a:lstStyle/>
            <a:p>
              <a:r>
                <a:rPr lang="en-US" sz="1400" b="1"/>
                <a:t>JSON -&gt; Parquet</a:t>
              </a:r>
            </a:p>
          </p:txBody>
        </p:sp>
      </p:grpSp>
      <p:sp>
        <p:nvSpPr>
          <p:cNvPr id="41" name="TextBox 40">
            <a:extLst>
              <a:ext uri="{FF2B5EF4-FFF2-40B4-BE49-F238E27FC236}">
                <a16:creationId xmlns:a16="http://schemas.microsoft.com/office/drawing/2014/main" id="{D407D884-C4FF-4ED7-8C83-DC928FE6D229}"/>
              </a:ext>
            </a:extLst>
          </p:cNvPr>
          <p:cNvSpPr txBox="1"/>
          <p:nvPr/>
        </p:nvSpPr>
        <p:spPr>
          <a:xfrm>
            <a:off x="390311" y="4998128"/>
            <a:ext cx="4003808" cy="954107"/>
          </a:xfrm>
          <a:prstGeom prst="rect">
            <a:avLst/>
          </a:prstGeom>
          <a:noFill/>
        </p:spPr>
        <p:txBody>
          <a:bodyPr wrap="square" rtlCol="0">
            <a:spAutoFit/>
          </a:bodyPr>
          <a:lstStyle/>
          <a:p>
            <a:r>
              <a:rPr lang="en-US" sz="1400" b="1"/>
              <a:t>Glue Job</a:t>
            </a:r>
          </a:p>
          <a:p>
            <a:pPr marL="171450" indent="-171450">
              <a:buFont typeface="Arial" panose="020B0604020202020204" pitchFamily="34" charset="0"/>
              <a:buChar char="•"/>
            </a:pPr>
            <a:r>
              <a:rPr lang="en-US" sz="1400"/>
              <a:t>Scheduled every hour.</a:t>
            </a:r>
          </a:p>
          <a:p>
            <a:pPr marL="171450" indent="-171450">
              <a:buFont typeface="Arial" panose="020B0604020202020204" pitchFamily="34" charset="0"/>
              <a:buChar char="•"/>
            </a:pPr>
            <a:r>
              <a:rPr lang="en-US" sz="1400"/>
              <a:t>Enable Bookmark to process recent data</a:t>
            </a:r>
          </a:p>
          <a:p>
            <a:pPr marL="628650" lvl="1" indent="-171450">
              <a:buFont typeface="Arial" panose="020B0604020202020204" pitchFamily="34" charset="0"/>
              <a:buChar char="•"/>
            </a:pPr>
            <a:endParaRPr lang="en-US" sz="1400"/>
          </a:p>
        </p:txBody>
      </p:sp>
      <p:sp>
        <p:nvSpPr>
          <p:cNvPr id="42" name="TextBox 41">
            <a:extLst>
              <a:ext uri="{FF2B5EF4-FFF2-40B4-BE49-F238E27FC236}">
                <a16:creationId xmlns:a16="http://schemas.microsoft.com/office/drawing/2014/main" id="{339739FD-F7A7-4958-A1EF-161A221CE9CE}"/>
              </a:ext>
            </a:extLst>
          </p:cNvPr>
          <p:cNvSpPr txBox="1"/>
          <p:nvPr/>
        </p:nvSpPr>
        <p:spPr>
          <a:xfrm>
            <a:off x="4039333" y="4992915"/>
            <a:ext cx="3517822" cy="954107"/>
          </a:xfrm>
          <a:prstGeom prst="rect">
            <a:avLst/>
          </a:prstGeom>
          <a:noFill/>
        </p:spPr>
        <p:txBody>
          <a:bodyPr wrap="square" rtlCol="0">
            <a:spAutoFit/>
          </a:bodyPr>
          <a:lstStyle/>
          <a:p>
            <a:r>
              <a:rPr lang="en-US" sz="1400" b="1"/>
              <a:t>Crawler</a:t>
            </a:r>
          </a:p>
          <a:p>
            <a:pPr marL="285750" indent="-285750">
              <a:buFont typeface="Arial" panose="020B0604020202020204" pitchFamily="34" charset="0"/>
              <a:buChar char="•"/>
            </a:pPr>
            <a:r>
              <a:rPr lang="en-US" sz="1400"/>
              <a:t>One time run to setup Schema</a:t>
            </a:r>
          </a:p>
          <a:p>
            <a:pPr marL="285750" indent="-285750">
              <a:buFont typeface="Arial" panose="020B0604020202020204" pitchFamily="34" charset="0"/>
              <a:buChar char="•"/>
            </a:pPr>
            <a:r>
              <a:rPr lang="en-US" sz="1400"/>
              <a:t>Runs only if Schema Changes.</a:t>
            </a:r>
          </a:p>
          <a:p>
            <a:pPr marL="742950" lvl="1" indent="-285750">
              <a:buFont typeface="Arial" panose="020B0604020202020204" pitchFamily="34" charset="0"/>
              <a:buChar char="•"/>
            </a:pPr>
            <a:endParaRPr lang="en-US" sz="1400"/>
          </a:p>
        </p:txBody>
      </p:sp>
      <p:pic>
        <p:nvPicPr>
          <p:cNvPr id="48" name="Picture 2">
            <a:extLst>
              <a:ext uri="{FF2B5EF4-FFF2-40B4-BE49-F238E27FC236}">
                <a16:creationId xmlns:a16="http://schemas.microsoft.com/office/drawing/2014/main" id="{C6C6947F-BE92-4F1A-81FA-7EB7C4235CFB}"/>
              </a:ext>
            </a:extLst>
          </p:cNvPr>
          <p:cNvPicPr>
            <a:picLocks noChangeAspect="1"/>
          </p:cNvPicPr>
          <p:nvPr/>
        </p:nvPicPr>
        <p:blipFill>
          <a:blip r:embed="rId8"/>
          <a:stretch>
            <a:fillRect/>
          </a:stretch>
        </p:blipFill>
        <p:spPr>
          <a:xfrm>
            <a:off x="7097238" y="2988916"/>
            <a:ext cx="4434843" cy="2879761"/>
          </a:xfrm>
          <a:prstGeom prst="rect">
            <a:avLst/>
          </a:prstGeom>
        </p:spPr>
      </p:pic>
    </p:spTree>
    <p:extLst>
      <p:ext uri="{BB962C8B-B14F-4D97-AF65-F5344CB8AC3E}">
        <p14:creationId xmlns:p14="http://schemas.microsoft.com/office/powerpoint/2010/main" val="152519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600BAB-1A59-4782-9954-E8B36E7AA798}"/>
              </a:ext>
            </a:extLst>
          </p:cNvPr>
          <p:cNvSpPr/>
          <p:nvPr/>
        </p:nvSpPr>
        <p:spPr>
          <a:xfrm>
            <a:off x="299913" y="290050"/>
            <a:ext cx="5796087"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GLUE  JOB : JSON-&gt;PARQUET</a:t>
            </a:r>
          </a:p>
        </p:txBody>
      </p:sp>
      <p:sp>
        <p:nvSpPr>
          <p:cNvPr id="7" name="Rectangle: Rounded Corners 6">
            <a:extLst>
              <a:ext uri="{FF2B5EF4-FFF2-40B4-BE49-F238E27FC236}">
                <a16:creationId xmlns:a16="http://schemas.microsoft.com/office/drawing/2014/main" id="{6A0399EF-253C-4341-9E79-A7C11CD0BF7E}"/>
              </a:ext>
            </a:extLst>
          </p:cNvPr>
          <p:cNvSpPr/>
          <p:nvPr/>
        </p:nvSpPr>
        <p:spPr>
          <a:xfrm>
            <a:off x="3025553" y="1147994"/>
            <a:ext cx="3070447" cy="112049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Dynamic DF</a:t>
            </a:r>
          </a:p>
        </p:txBody>
      </p:sp>
      <p:cxnSp>
        <p:nvCxnSpPr>
          <p:cNvPr id="16" name="Straight Arrow Connector 15">
            <a:extLst>
              <a:ext uri="{FF2B5EF4-FFF2-40B4-BE49-F238E27FC236}">
                <a16:creationId xmlns:a16="http://schemas.microsoft.com/office/drawing/2014/main" id="{89C85F9E-3D48-4209-BA90-7E2E8AED97D7}"/>
              </a:ext>
            </a:extLst>
          </p:cNvPr>
          <p:cNvCxnSpPr/>
          <p:nvPr/>
        </p:nvCxnSpPr>
        <p:spPr>
          <a:xfrm>
            <a:off x="1725106" y="1743959"/>
            <a:ext cx="9615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ACDBA365-2309-40D0-919E-2098C7F04922}"/>
              </a:ext>
            </a:extLst>
          </p:cNvPr>
          <p:cNvGrpSpPr/>
          <p:nvPr/>
        </p:nvGrpSpPr>
        <p:grpSpPr>
          <a:xfrm>
            <a:off x="510586" y="1182342"/>
            <a:ext cx="1005839" cy="1236898"/>
            <a:chOff x="7553673" y="-324084"/>
            <a:chExt cx="914400" cy="1124452"/>
          </a:xfrm>
        </p:grpSpPr>
        <p:pic>
          <p:nvPicPr>
            <p:cNvPr id="19" name="Picture 18" descr="S3.png">
              <a:extLst>
                <a:ext uri="{FF2B5EF4-FFF2-40B4-BE49-F238E27FC236}">
                  <a16:creationId xmlns:a16="http://schemas.microsoft.com/office/drawing/2014/main" id="{271BB019-22FA-4A08-881F-178018C5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198" y="-324084"/>
              <a:ext cx="843874" cy="616014"/>
            </a:xfrm>
            <a:prstGeom prst="rect">
              <a:avLst/>
            </a:prstGeom>
          </p:spPr>
        </p:pic>
        <p:sp>
          <p:nvSpPr>
            <p:cNvPr id="20" name="TextBox 19">
              <a:extLst>
                <a:ext uri="{FF2B5EF4-FFF2-40B4-BE49-F238E27FC236}">
                  <a16:creationId xmlns:a16="http://schemas.microsoft.com/office/drawing/2014/main" id="{FB00B40D-2239-4B2F-92DD-DC3DD5ACBA93}"/>
                </a:ext>
              </a:extLst>
            </p:cNvPr>
            <p:cNvSpPr txBox="1"/>
            <p:nvPr/>
          </p:nvSpPr>
          <p:spPr>
            <a:xfrm>
              <a:off x="7553673" y="380673"/>
              <a:ext cx="914400" cy="419695"/>
            </a:xfrm>
            <a:prstGeom prst="rect">
              <a:avLst/>
            </a:prstGeom>
            <a:noFill/>
          </p:spPr>
          <p:txBody>
            <a:bodyPr wrap="square" lIns="0" tIns="0" rIns="0" bIns="0" rtlCol="0">
              <a:spAutoFit/>
            </a:bodyPr>
            <a:lstStyle/>
            <a:p>
              <a:pPr algn="ctr"/>
              <a:r>
                <a:rPr lang="en-US" sz="1000" b="1">
                  <a:latin typeface="Helvetica Neue"/>
                  <a:cs typeface="Helvetica Neue"/>
                </a:rPr>
                <a:t>Amazon S3 Landing zone</a:t>
              </a:r>
            </a:p>
            <a:p>
              <a:pPr algn="ctr"/>
              <a:r>
                <a:rPr lang="en-US" sz="1000" b="1">
                  <a:latin typeface="Helvetica Neue"/>
                  <a:cs typeface="Helvetica Neue"/>
                </a:rPr>
                <a:t>(JSON)</a:t>
              </a:r>
            </a:p>
          </p:txBody>
        </p:sp>
      </p:grpSp>
      <p:cxnSp>
        <p:nvCxnSpPr>
          <p:cNvPr id="21" name="Straight Arrow Connector 20">
            <a:extLst>
              <a:ext uri="{FF2B5EF4-FFF2-40B4-BE49-F238E27FC236}">
                <a16:creationId xmlns:a16="http://schemas.microsoft.com/office/drawing/2014/main" id="{BAC0A55A-66A3-4C24-A729-70134CA97642}"/>
              </a:ext>
            </a:extLst>
          </p:cNvPr>
          <p:cNvCxnSpPr/>
          <p:nvPr/>
        </p:nvCxnSpPr>
        <p:spPr>
          <a:xfrm>
            <a:off x="6605080" y="1934967"/>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8FD9023A-56BB-4D74-80F7-25FB97E5C482}"/>
              </a:ext>
            </a:extLst>
          </p:cNvPr>
          <p:cNvGrpSpPr/>
          <p:nvPr/>
        </p:nvGrpSpPr>
        <p:grpSpPr>
          <a:xfrm>
            <a:off x="4057856" y="5514157"/>
            <a:ext cx="1005839" cy="1220629"/>
            <a:chOff x="7413845" y="-346718"/>
            <a:chExt cx="914400" cy="1109662"/>
          </a:xfrm>
        </p:grpSpPr>
        <p:pic>
          <p:nvPicPr>
            <p:cNvPr id="36" name="Picture 35" descr="S3.png">
              <a:extLst>
                <a:ext uri="{FF2B5EF4-FFF2-40B4-BE49-F238E27FC236}">
                  <a16:creationId xmlns:a16="http://schemas.microsoft.com/office/drawing/2014/main" id="{F1B864FF-FB90-42D6-BEA6-E16DEE36B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371" y="-346718"/>
              <a:ext cx="843874" cy="616014"/>
            </a:xfrm>
            <a:prstGeom prst="rect">
              <a:avLst/>
            </a:prstGeom>
          </p:spPr>
        </p:pic>
        <p:sp>
          <p:nvSpPr>
            <p:cNvPr id="37" name="TextBox 36">
              <a:extLst>
                <a:ext uri="{FF2B5EF4-FFF2-40B4-BE49-F238E27FC236}">
                  <a16:creationId xmlns:a16="http://schemas.microsoft.com/office/drawing/2014/main" id="{CB3FC1B8-A41C-4280-85AB-CC5A5357BB73}"/>
                </a:ext>
              </a:extLst>
            </p:cNvPr>
            <p:cNvSpPr txBox="1"/>
            <p:nvPr/>
          </p:nvSpPr>
          <p:spPr>
            <a:xfrm>
              <a:off x="7413845" y="343249"/>
              <a:ext cx="914400" cy="419695"/>
            </a:xfrm>
            <a:prstGeom prst="rect">
              <a:avLst/>
            </a:prstGeom>
            <a:noFill/>
          </p:spPr>
          <p:txBody>
            <a:bodyPr wrap="square" lIns="0" tIns="0" rIns="0" bIns="0" rtlCol="0">
              <a:spAutoFit/>
            </a:bodyPr>
            <a:lstStyle/>
            <a:p>
              <a:pPr algn="ctr"/>
              <a:r>
                <a:rPr lang="en-US" sz="1000" b="1">
                  <a:latin typeface="Helvetica Neue"/>
                  <a:cs typeface="Helvetica Neue"/>
                </a:rPr>
                <a:t>Amazon S3 Raw zone</a:t>
              </a:r>
            </a:p>
            <a:p>
              <a:pPr algn="ctr"/>
              <a:r>
                <a:rPr lang="en-US" sz="1000" b="1">
                  <a:latin typeface="Helvetica Neue"/>
                  <a:cs typeface="Helvetica Neue"/>
                </a:rPr>
                <a:t>(Parquet)</a:t>
              </a:r>
            </a:p>
          </p:txBody>
        </p:sp>
      </p:grpSp>
      <p:cxnSp>
        <p:nvCxnSpPr>
          <p:cNvPr id="39" name="Straight Arrow Connector 38">
            <a:extLst>
              <a:ext uri="{FF2B5EF4-FFF2-40B4-BE49-F238E27FC236}">
                <a16:creationId xmlns:a16="http://schemas.microsoft.com/office/drawing/2014/main" id="{4E6691F5-3A01-4F3A-B282-BD0C5611C2BD}"/>
              </a:ext>
            </a:extLst>
          </p:cNvPr>
          <p:cNvCxnSpPr>
            <a:cxnSpLocks/>
          </p:cNvCxnSpPr>
          <p:nvPr/>
        </p:nvCxnSpPr>
        <p:spPr>
          <a:xfrm rot="16200000" flipH="1">
            <a:off x="4267056" y="5048500"/>
            <a:ext cx="588996" cy="8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id="{4A0D1B9A-9B55-4184-8EFF-F7ED5FA54ADB}"/>
              </a:ext>
            </a:extLst>
          </p:cNvPr>
          <p:cNvSpPr txBox="1"/>
          <p:nvPr/>
        </p:nvSpPr>
        <p:spPr>
          <a:xfrm>
            <a:off x="1616478" y="1443892"/>
            <a:ext cx="1217064" cy="584775"/>
          </a:xfrm>
          <a:prstGeom prst="rect">
            <a:avLst/>
          </a:prstGeom>
          <a:noFill/>
        </p:spPr>
        <p:txBody>
          <a:bodyPr wrap="square" rtlCol="0">
            <a:spAutoFit/>
          </a:bodyPr>
          <a:lstStyle/>
          <a:p>
            <a:r>
              <a:rPr lang="en-US" sz="1600" b="1">
                <a:solidFill>
                  <a:srgbClr val="FF0000"/>
                </a:solidFill>
              </a:rPr>
              <a:t>Reads Dynamic DF</a:t>
            </a:r>
          </a:p>
        </p:txBody>
      </p:sp>
      <p:sp>
        <p:nvSpPr>
          <p:cNvPr id="65" name="Rectangle: Rounded Corners 64">
            <a:extLst>
              <a:ext uri="{FF2B5EF4-FFF2-40B4-BE49-F238E27FC236}">
                <a16:creationId xmlns:a16="http://schemas.microsoft.com/office/drawing/2014/main" id="{CEE693D9-8E16-43E8-9F2F-FFBAD28510BC}"/>
              </a:ext>
            </a:extLst>
          </p:cNvPr>
          <p:cNvSpPr/>
          <p:nvPr/>
        </p:nvSpPr>
        <p:spPr>
          <a:xfrm>
            <a:off x="8277616" y="1183712"/>
            <a:ext cx="3220417" cy="112049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Column Selection</a:t>
            </a:r>
          </a:p>
        </p:txBody>
      </p:sp>
      <p:sp>
        <p:nvSpPr>
          <p:cNvPr id="66" name="TextBox 65">
            <a:extLst>
              <a:ext uri="{FF2B5EF4-FFF2-40B4-BE49-F238E27FC236}">
                <a16:creationId xmlns:a16="http://schemas.microsoft.com/office/drawing/2014/main" id="{5D4C7CF6-D518-47DA-8AA3-F176F40BFAA3}"/>
              </a:ext>
            </a:extLst>
          </p:cNvPr>
          <p:cNvSpPr txBox="1"/>
          <p:nvPr/>
        </p:nvSpPr>
        <p:spPr>
          <a:xfrm>
            <a:off x="6695062" y="1609274"/>
            <a:ext cx="1217064" cy="338554"/>
          </a:xfrm>
          <a:prstGeom prst="rect">
            <a:avLst/>
          </a:prstGeom>
          <a:noFill/>
        </p:spPr>
        <p:txBody>
          <a:bodyPr wrap="square" rtlCol="0">
            <a:spAutoFit/>
          </a:bodyPr>
          <a:lstStyle/>
          <a:p>
            <a:r>
              <a:rPr lang="en-US" sz="1600" b="1">
                <a:solidFill>
                  <a:srgbClr val="FF0000"/>
                </a:solidFill>
              </a:rPr>
              <a:t>Mappings</a:t>
            </a:r>
          </a:p>
        </p:txBody>
      </p:sp>
      <p:grpSp>
        <p:nvGrpSpPr>
          <p:cNvPr id="2" name="Group 1">
            <a:extLst>
              <a:ext uri="{FF2B5EF4-FFF2-40B4-BE49-F238E27FC236}">
                <a16:creationId xmlns:a16="http://schemas.microsoft.com/office/drawing/2014/main" id="{3EE0EE2D-FFC6-43D7-AFB1-0BB610125F3A}"/>
              </a:ext>
            </a:extLst>
          </p:cNvPr>
          <p:cNvGrpSpPr/>
          <p:nvPr/>
        </p:nvGrpSpPr>
        <p:grpSpPr>
          <a:xfrm>
            <a:off x="6695062" y="3854144"/>
            <a:ext cx="1217064" cy="338554"/>
            <a:chOff x="7348348" y="4807307"/>
            <a:chExt cx="1217064" cy="338554"/>
          </a:xfrm>
        </p:grpSpPr>
        <p:sp>
          <p:nvSpPr>
            <p:cNvPr id="29" name="TextBox 28">
              <a:extLst>
                <a:ext uri="{FF2B5EF4-FFF2-40B4-BE49-F238E27FC236}">
                  <a16:creationId xmlns:a16="http://schemas.microsoft.com/office/drawing/2014/main" id="{1EA5F51C-9191-4BBB-9AD4-EA4CD815FC58}"/>
                </a:ext>
              </a:extLst>
            </p:cNvPr>
            <p:cNvSpPr txBox="1"/>
            <p:nvPr/>
          </p:nvSpPr>
          <p:spPr>
            <a:xfrm flipH="1">
              <a:off x="7348348" y="4807307"/>
              <a:ext cx="1217064" cy="338554"/>
            </a:xfrm>
            <a:prstGeom prst="rect">
              <a:avLst/>
            </a:prstGeom>
            <a:noFill/>
          </p:spPr>
          <p:txBody>
            <a:bodyPr wrap="square" rtlCol="0">
              <a:spAutoFit/>
            </a:bodyPr>
            <a:lstStyle/>
            <a:p>
              <a:r>
                <a:rPr lang="en-US" sz="1600" b="1">
                  <a:solidFill>
                    <a:srgbClr val="FF0000"/>
                  </a:solidFill>
                </a:rPr>
                <a:t>Dumping</a:t>
              </a:r>
            </a:p>
          </p:txBody>
        </p:sp>
        <p:cxnSp>
          <p:nvCxnSpPr>
            <p:cNvPr id="67" name="Straight Arrow Connector 66">
              <a:extLst>
                <a:ext uri="{FF2B5EF4-FFF2-40B4-BE49-F238E27FC236}">
                  <a16:creationId xmlns:a16="http://schemas.microsoft.com/office/drawing/2014/main" id="{B0A188B6-E897-4CC0-9ECE-0355D4E4858F}"/>
                </a:ext>
              </a:extLst>
            </p:cNvPr>
            <p:cNvCxnSpPr>
              <a:cxnSpLocks/>
            </p:cNvCxnSpPr>
            <p:nvPr/>
          </p:nvCxnSpPr>
          <p:spPr>
            <a:xfrm flipH="1" flipV="1">
              <a:off x="7378170" y="5141968"/>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8" name="Rectangle: Rounded Corners 67">
            <a:extLst>
              <a:ext uri="{FF2B5EF4-FFF2-40B4-BE49-F238E27FC236}">
                <a16:creationId xmlns:a16="http://schemas.microsoft.com/office/drawing/2014/main" id="{10F58D77-C9E8-43BB-94CA-F09D74005ECF}"/>
              </a:ext>
            </a:extLst>
          </p:cNvPr>
          <p:cNvSpPr/>
          <p:nvPr/>
        </p:nvSpPr>
        <p:spPr>
          <a:xfrm>
            <a:off x="2979280" y="3463174"/>
            <a:ext cx="3220417" cy="112049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Writing to S3</a:t>
            </a:r>
          </a:p>
        </p:txBody>
      </p:sp>
      <p:sp>
        <p:nvSpPr>
          <p:cNvPr id="69" name="Rectangle: Rounded Corners 68">
            <a:extLst>
              <a:ext uri="{FF2B5EF4-FFF2-40B4-BE49-F238E27FC236}">
                <a16:creationId xmlns:a16="http://schemas.microsoft.com/office/drawing/2014/main" id="{0655D4F9-8B14-4701-9660-22377C51BD9E}"/>
              </a:ext>
            </a:extLst>
          </p:cNvPr>
          <p:cNvSpPr/>
          <p:nvPr/>
        </p:nvSpPr>
        <p:spPr>
          <a:xfrm>
            <a:off x="8413343" y="3463174"/>
            <a:ext cx="3220417" cy="112049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Converting Parquet</a:t>
            </a:r>
          </a:p>
        </p:txBody>
      </p:sp>
      <p:cxnSp>
        <p:nvCxnSpPr>
          <p:cNvPr id="6" name="Straight Arrow Connector 5">
            <a:extLst>
              <a:ext uri="{FF2B5EF4-FFF2-40B4-BE49-F238E27FC236}">
                <a16:creationId xmlns:a16="http://schemas.microsoft.com/office/drawing/2014/main" id="{96995E49-83C7-4382-89FB-0BA710273272}"/>
              </a:ext>
            </a:extLst>
          </p:cNvPr>
          <p:cNvCxnSpPr>
            <a:cxnSpLocks/>
          </p:cNvCxnSpPr>
          <p:nvPr/>
        </p:nvCxnSpPr>
        <p:spPr>
          <a:xfrm>
            <a:off x="9887824" y="2535810"/>
            <a:ext cx="0" cy="810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6B0A3B36-10FA-4BFC-8D09-3DF2773881BA}"/>
              </a:ext>
            </a:extLst>
          </p:cNvPr>
          <p:cNvSpPr txBox="1"/>
          <p:nvPr/>
        </p:nvSpPr>
        <p:spPr>
          <a:xfrm rot="5400000">
            <a:off x="9463610" y="2774847"/>
            <a:ext cx="1183483" cy="338554"/>
          </a:xfrm>
          <a:prstGeom prst="rect">
            <a:avLst/>
          </a:prstGeom>
          <a:noFill/>
        </p:spPr>
        <p:txBody>
          <a:bodyPr wrap="square" rtlCol="0">
            <a:spAutoFit/>
          </a:bodyPr>
          <a:lstStyle/>
          <a:p>
            <a:r>
              <a:rPr lang="en-US" sz="1600" b="1">
                <a:solidFill>
                  <a:srgbClr val="FF0000"/>
                </a:solidFill>
              </a:rPr>
              <a:t>converting</a:t>
            </a:r>
          </a:p>
        </p:txBody>
      </p:sp>
      <p:sp>
        <p:nvSpPr>
          <p:cNvPr id="3" name="Rectangle: Rounded Corners 2">
            <a:extLst>
              <a:ext uri="{FF2B5EF4-FFF2-40B4-BE49-F238E27FC236}">
                <a16:creationId xmlns:a16="http://schemas.microsoft.com/office/drawing/2014/main" id="{B68E32E8-791F-455D-81C4-2B0ED0EE823D}"/>
              </a:ext>
            </a:extLst>
          </p:cNvPr>
          <p:cNvSpPr/>
          <p:nvPr/>
        </p:nvSpPr>
        <p:spPr>
          <a:xfrm>
            <a:off x="252608" y="894567"/>
            <a:ext cx="11597012" cy="58454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53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C398CB-9C71-40DA-9CA6-03A014A43F9C}"/>
              </a:ext>
            </a:extLst>
          </p:cNvPr>
          <p:cNvSpPr/>
          <p:nvPr/>
        </p:nvSpPr>
        <p:spPr>
          <a:xfrm>
            <a:off x="252781" y="270135"/>
            <a:ext cx="4692081" cy="546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S3 PROCESSED ZONE   </a:t>
            </a:r>
          </a:p>
        </p:txBody>
      </p:sp>
      <p:sp>
        <p:nvSpPr>
          <p:cNvPr id="5" name="Rectangle: Rounded Corners 4">
            <a:extLst>
              <a:ext uri="{FF2B5EF4-FFF2-40B4-BE49-F238E27FC236}">
                <a16:creationId xmlns:a16="http://schemas.microsoft.com/office/drawing/2014/main" id="{DBAC507F-CFD5-4FE9-846B-AF7D9E8239E6}"/>
              </a:ext>
            </a:extLst>
          </p:cNvPr>
          <p:cNvSpPr/>
          <p:nvPr/>
        </p:nvSpPr>
        <p:spPr>
          <a:xfrm>
            <a:off x="456233" y="848718"/>
            <a:ext cx="11443317" cy="5602444"/>
          </a:xfrm>
          <a:prstGeom prst="roundRect">
            <a:avLst/>
          </a:prstGeom>
          <a:ln w="127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a:extLst>
              <a:ext uri="{FF2B5EF4-FFF2-40B4-BE49-F238E27FC236}">
                <a16:creationId xmlns:a16="http://schemas.microsoft.com/office/drawing/2014/main" id="{F8AF5772-EEDB-4420-9D13-BAE30AD5554C}"/>
              </a:ext>
            </a:extLst>
          </p:cNvPr>
          <p:cNvGrpSpPr/>
          <p:nvPr/>
        </p:nvGrpSpPr>
        <p:grpSpPr>
          <a:xfrm>
            <a:off x="2598142" y="1513970"/>
            <a:ext cx="1860552" cy="858321"/>
            <a:chOff x="5298638" y="3033031"/>
            <a:chExt cx="1691411" cy="717995"/>
          </a:xfrm>
        </p:grpSpPr>
        <p:sp>
          <p:nvSpPr>
            <p:cNvPr id="12" name="TextBox 24">
              <a:extLst>
                <a:ext uri="{FF2B5EF4-FFF2-40B4-BE49-F238E27FC236}">
                  <a16:creationId xmlns:a16="http://schemas.microsoft.com/office/drawing/2014/main" id="{9C3B1E33-625E-0447-AA8D-DE1ACD4891A5}"/>
                </a:ext>
              </a:extLst>
            </p:cNvPr>
            <p:cNvSpPr txBox="1"/>
            <p:nvPr/>
          </p:nvSpPr>
          <p:spPr>
            <a:xfrm>
              <a:off x="5298638" y="3499209"/>
              <a:ext cx="1691411" cy="251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rgbClr val="000000"/>
                  </a:solidFill>
                  <a:latin typeface="+mj-lt"/>
                  <a:ea typeface="Amazon Ember" panose="020B0603020204020204" pitchFamily="34" charset="0"/>
                  <a:cs typeface="Amazon Ember" panose="020B0603020204020204" pitchFamily="34" charset="0"/>
                </a:rPr>
                <a:t>Crawler</a:t>
              </a:r>
              <a:endParaRPr lang="en-US" sz="1200" b="1">
                <a:latin typeface="+mj-lt"/>
                <a:ea typeface="Amazon Ember" panose="020B0603020204020204" pitchFamily="34" charset="0"/>
                <a:cs typeface="Amazon Ember" panose="020B0603020204020204" pitchFamily="34" charset="0"/>
              </a:endParaRPr>
            </a:p>
          </p:txBody>
        </p:sp>
        <p:pic>
          <p:nvPicPr>
            <p:cNvPr id="13" name="Graphic 26">
              <a:extLst>
                <a:ext uri="{FF2B5EF4-FFF2-40B4-BE49-F238E27FC236}">
                  <a16:creationId xmlns:a16="http://schemas.microsoft.com/office/drawing/2014/main" id="{E5706DD9-D4B3-B04C-A3AA-EF939C07DE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1049" y="3033031"/>
              <a:ext cx="469900" cy="469900"/>
            </a:xfrm>
            <a:prstGeom prst="rect">
              <a:avLst/>
            </a:prstGeom>
          </p:spPr>
        </p:pic>
      </p:grpSp>
      <p:grpSp>
        <p:nvGrpSpPr>
          <p:cNvPr id="17" name="Group 16">
            <a:extLst>
              <a:ext uri="{FF2B5EF4-FFF2-40B4-BE49-F238E27FC236}">
                <a16:creationId xmlns:a16="http://schemas.microsoft.com/office/drawing/2014/main" id="{17661CF4-C140-45EE-898C-78EFD25BA40F}"/>
              </a:ext>
            </a:extLst>
          </p:cNvPr>
          <p:cNvGrpSpPr/>
          <p:nvPr/>
        </p:nvGrpSpPr>
        <p:grpSpPr>
          <a:xfrm>
            <a:off x="5414342" y="1301742"/>
            <a:ext cx="914400" cy="1036204"/>
            <a:chOff x="10413209" y="3444467"/>
            <a:chExt cx="914400" cy="1036204"/>
          </a:xfrm>
        </p:grpSpPr>
        <p:pic>
          <p:nvPicPr>
            <p:cNvPr id="15" name="Picture 4" descr="Amazon Athena Data Connector for Marketing Analytics | Adverity">
              <a:extLst>
                <a:ext uri="{FF2B5EF4-FFF2-40B4-BE49-F238E27FC236}">
                  <a16:creationId xmlns:a16="http://schemas.microsoft.com/office/drawing/2014/main" id="{DA355550-89A6-4E2C-9438-C2F6DAB5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3209" y="3444467"/>
              <a:ext cx="914400" cy="7557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456998B-D298-4B3D-AA1C-F11D79F07978}"/>
                </a:ext>
              </a:extLst>
            </p:cNvPr>
            <p:cNvSpPr txBox="1"/>
            <p:nvPr/>
          </p:nvSpPr>
          <p:spPr>
            <a:xfrm>
              <a:off x="10589739" y="4277157"/>
              <a:ext cx="587020" cy="203514"/>
            </a:xfrm>
            <a:prstGeom prst="rect">
              <a:avLst/>
            </a:prstGeom>
            <a:noFill/>
          </p:spPr>
          <p:txBody>
            <a:bodyPr wrap="none" rtlCol="0">
              <a:spAutoFit/>
            </a:bodyPr>
            <a:lstStyle/>
            <a:p>
              <a:r>
                <a:rPr lang="en-US" sz="1000">
                  <a:latin typeface="Helvetica Neue"/>
                </a:rPr>
                <a:t>Athena</a:t>
              </a:r>
            </a:p>
          </p:txBody>
        </p:sp>
      </p:grpSp>
      <p:cxnSp>
        <p:nvCxnSpPr>
          <p:cNvPr id="25" name="Straight Arrow Connector 24">
            <a:extLst>
              <a:ext uri="{FF2B5EF4-FFF2-40B4-BE49-F238E27FC236}">
                <a16:creationId xmlns:a16="http://schemas.microsoft.com/office/drawing/2014/main" id="{671FBE6D-FFB1-4B5C-B131-44724E4CBF0A}"/>
              </a:ext>
            </a:extLst>
          </p:cNvPr>
          <p:cNvCxnSpPr/>
          <p:nvPr/>
        </p:nvCxnSpPr>
        <p:spPr>
          <a:xfrm>
            <a:off x="2101671" y="3793052"/>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9187C2E-9000-4D7C-BA55-BF0B09FD1292}"/>
              </a:ext>
            </a:extLst>
          </p:cNvPr>
          <p:cNvCxnSpPr/>
          <p:nvPr/>
        </p:nvCxnSpPr>
        <p:spPr>
          <a:xfrm>
            <a:off x="4233112" y="1786299"/>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46BBD29-2802-413A-80B5-41EC07998B69}"/>
              </a:ext>
            </a:extLst>
          </p:cNvPr>
          <p:cNvCxnSpPr>
            <a:cxnSpLocks/>
          </p:cNvCxnSpPr>
          <p:nvPr/>
        </p:nvCxnSpPr>
        <p:spPr>
          <a:xfrm flipV="1">
            <a:off x="4403554" y="3326082"/>
            <a:ext cx="754930" cy="333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12672CBA-A539-4A14-A076-1B977DF74C65}"/>
              </a:ext>
            </a:extLst>
          </p:cNvPr>
          <p:cNvGrpSpPr/>
          <p:nvPr/>
        </p:nvGrpSpPr>
        <p:grpSpPr>
          <a:xfrm>
            <a:off x="2882233" y="3329048"/>
            <a:ext cx="1270705" cy="1157761"/>
            <a:chOff x="4298343" y="3360737"/>
            <a:chExt cx="1155186" cy="1052510"/>
          </a:xfrm>
        </p:grpSpPr>
        <p:pic>
          <p:nvPicPr>
            <p:cNvPr id="10" name="Picture 9" descr="Generic-Database.png">
              <a:extLst>
                <a:ext uri="{FF2B5EF4-FFF2-40B4-BE49-F238E27FC236}">
                  <a16:creationId xmlns:a16="http://schemas.microsoft.com/office/drawing/2014/main" id="{413EE207-7954-4CEF-8F04-7FEC916BDA59}"/>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06445" y="3360737"/>
              <a:ext cx="731520" cy="731520"/>
            </a:xfrm>
            <a:prstGeom prst="rect">
              <a:avLst/>
            </a:prstGeom>
          </p:spPr>
        </p:pic>
        <p:sp>
          <p:nvSpPr>
            <p:cNvPr id="11" name="TextBox 10">
              <a:extLst>
                <a:ext uri="{FF2B5EF4-FFF2-40B4-BE49-F238E27FC236}">
                  <a16:creationId xmlns:a16="http://schemas.microsoft.com/office/drawing/2014/main" id="{357F46D7-8C7B-4AC8-A760-4CC24D79F439}"/>
                </a:ext>
              </a:extLst>
            </p:cNvPr>
            <p:cNvSpPr txBox="1"/>
            <p:nvPr/>
          </p:nvSpPr>
          <p:spPr>
            <a:xfrm>
              <a:off x="4298343" y="4133450"/>
              <a:ext cx="1155186" cy="279797"/>
            </a:xfrm>
            <a:prstGeom prst="rect">
              <a:avLst/>
            </a:prstGeom>
            <a:noFill/>
          </p:spPr>
          <p:txBody>
            <a:bodyPr wrap="square" lIns="0" tIns="0" rIns="0" bIns="0" rtlCol="0">
              <a:spAutoFit/>
            </a:bodyPr>
            <a:lstStyle/>
            <a:p>
              <a:pPr algn="ctr"/>
              <a:r>
                <a:rPr lang="en-US" sz="1000" b="1">
                  <a:latin typeface="Helvetica Neue"/>
                  <a:cs typeface="Helvetica Neue"/>
                </a:rPr>
                <a:t> Database</a:t>
              </a:r>
            </a:p>
            <a:p>
              <a:pPr algn="ctr"/>
              <a:r>
                <a:rPr lang="en-US" sz="1000" b="1">
                  <a:latin typeface="Helvetica Neue"/>
                  <a:cs typeface="Helvetica Neue"/>
                </a:rPr>
                <a:t>RAW DB </a:t>
              </a:r>
            </a:p>
          </p:txBody>
        </p:sp>
      </p:grpSp>
      <p:grpSp>
        <p:nvGrpSpPr>
          <p:cNvPr id="20" name="Group 19">
            <a:extLst>
              <a:ext uri="{FF2B5EF4-FFF2-40B4-BE49-F238E27FC236}">
                <a16:creationId xmlns:a16="http://schemas.microsoft.com/office/drawing/2014/main" id="{F71B55B3-E0C5-4DF7-9A56-60F6D039FC54}"/>
              </a:ext>
            </a:extLst>
          </p:cNvPr>
          <p:cNvGrpSpPr/>
          <p:nvPr/>
        </p:nvGrpSpPr>
        <p:grpSpPr>
          <a:xfrm>
            <a:off x="5359704" y="2570031"/>
            <a:ext cx="1173719" cy="1173220"/>
            <a:chOff x="3949292" y="2306626"/>
            <a:chExt cx="1173719" cy="1173220"/>
          </a:xfrm>
        </p:grpSpPr>
        <p:pic>
          <p:nvPicPr>
            <p:cNvPr id="6146" name="Picture 2" descr="White Notebook icon isolated with long shadow. Spiral notepad icon. School  notebook. Writing pad. Diary for business. Notebook cover design. Green  circle button. Vector Illustration ⬇ Vector Image by © vectoroksana |">
              <a:extLst>
                <a:ext uri="{FF2B5EF4-FFF2-40B4-BE49-F238E27FC236}">
                  <a16:creationId xmlns:a16="http://schemas.microsoft.com/office/drawing/2014/main" id="{2C555C35-161F-430C-97AC-65C728C2CB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486" t="14207" r="15296" b="20554"/>
            <a:stretch/>
          </p:blipFill>
          <p:spPr bwMode="auto">
            <a:xfrm>
              <a:off x="4138720" y="2306626"/>
              <a:ext cx="728427" cy="7902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53E5225-1A39-40A1-9E92-F7E8F3039C26}"/>
                </a:ext>
              </a:extLst>
            </p:cNvPr>
            <p:cNvSpPr txBox="1"/>
            <p:nvPr/>
          </p:nvSpPr>
          <p:spPr>
            <a:xfrm>
              <a:off x="3949292" y="3202847"/>
              <a:ext cx="1173719" cy="276999"/>
            </a:xfrm>
            <a:prstGeom prst="rect">
              <a:avLst/>
            </a:prstGeom>
            <a:noFill/>
          </p:spPr>
          <p:txBody>
            <a:bodyPr wrap="none" rtlCol="0">
              <a:spAutoFit/>
            </a:bodyPr>
            <a:lstStyle/>
            <a:p>
              <a:r>
                <a:rPr lang="en-US" sz="1200" b="1"/>
                <a:t>Glue Job - Daily</a:t>
              </a:r>
            </a:p>
          </p:txBody>
        </p:sp>
      </p:grpSp>
      <p:grpSp>
        <p:nvGrpSpPr>
          <p:cNvPr id="22" name="Group 21">
            <a:extLst>
              <a:ext uri="{FF2B5EF4-FFF2-40B4-BE49-F238E27FC236}">
                <a16:creationId xmlns:a16="http://schemas.microsoft.com/office/drawing/2014/main" id="{0BCCA3FF-1DED-4B45-84C3-2EAC96415217}"/>
              </a:ext>
            </a:extLst>
          </p:cNvPr>
          <p:cNvGrpSpPr/>
          <p:nvPr/>
        </p:nvGrpSpPr>
        <p:grpSpPr>
          <a:xfrm>
            <a:off x="9126441" y="1239951"/>
            <a:ext cx="1005838" cy="1206774"/>
            <a:chOff x="7683394" y="-362057"/>
            <a:chExt cx="914400" cy="1097066"/>
          </a:xfrm>
        </p:grpSpPr>
        <p:pic>
          <p:nvPicPr>
            <p:cNvPr id="23" name="Picture 22" descr="S3.png">
              <a:extLst>
                <a:ext uri="{FF2B5EF4-FFF2-40B4-BE49-F238E27FC236}">
                  <a16:creationId xmlns:a16="http://schemas.microsoft.com/office/drawing/2014/main" id="{E06D95EE-6194-45D0-BB2A-92391B9E8C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3920" y="-362057"/>
              <a:ext cx="843874" cy="616014"/>
            </a:xfrm>
            <a:prstGeom prst="rect">
              <a:avLst/>
            </a:prstGeom>
          </p:spPr>
        </p:pic>
        <p:sp>
          <p:nvSpPr>
            <p:cNvPr id="24" name="TextBox 23">
              <a:extLst>
                <a:ext uri="{FF2B5EF4-FFF2-40B4-BE49-F238E27FC236}">
                  <a16:creationId xmlns:a16="http://schemas.microsoft.com/office/drawing/2014/main" id="{B45CAAD9-C077-4C06-BAE7-871F291D2A81}"/>
                </a:ext>
              </a:extLst>
            </p:cNvPr>
            <p:cNvSpPr txBox="1"/>
            <p:nvPr/>
          </p:nvSpPr>
          <p:spPr>
            <a:xfrm>
              <a:off x="7683394" y="315314"/>
              <a:ext cx="914400" cy="419695"/>
            </a:xfrm>
            <a:prstGeom prst="rect">
              <a:avLst/>
            </a:prstGeom>
            <a:noFill/>
          </p:spPr>
          <p:txBody>
            <a:bodyPr wrap="square" lIns="0" tIns="0" rIns="0" bIns="0" rtlCol="0" anchor="t">
              <a:spAutoFit/>
            </a:bodyPr>
            <a:lstStyle/>
            <a:p>
              <a:pPr algn="ctr"/>
              <a:r>
                <a:rPr lang="en-US" sz="1000" b="1">
                  <a:latin typeface="Helvetica Neue"/>
                  <a:cs typeface="Helvetica Neue"/>
                </a:rPr>
                <a:t>Amazon S3 Processed zone</a:t>
              </a:r>
            </a:p>
            <a:p>
              <a:pPr algn="ctr"/>
              <a:r>
                <a:rPr lang="en-US" sz="1000" b="1">
                  <a:latin typeface="Helvetica Neue"/>
                  <a:cs typeface="Helvetica Neue"/>
                </a:rPr>
                <a:t>(ORC)</a:t>
              </a:r>
            </a:p>
          </p:txBody>
        </p:sp>
      </p:grpSp>
      <p:cxnSp>
        <p:nvCxnSpPr>
          <p:cNvPr id="30" name="Straight Arrow Connector 29">
            <a:extLst>
              <a:ext uri="{FF2B5EF4-FFF2-40B4-BE49-F238E27FC236}">
                <a16:creationId xmlns:a16="http://schemas.microsoft.com/office/drawing/2014/main" id="{51E412CD-3EF2-4019-A0D2-22CCE383EF64}"/>
              </a:ext>
            </a:extLst>
          </p:cNvPr>
          <p:cNvCxnSpPr>
            <a:cxnSpLocks/>
          </p:cNvCxnSpPr>
          <p:nvPr/>
        </p:nvCxnSpPr>
        <p:spPr>
          <a:xfrm rot="16200000">
            <a:off x="3122864" y="2869899"/>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144" name="Group 6143">
            <a:extLst>
              <a:ext uri="{FF2B5EF4-FFF2-40B4-BE49-F238E27FC236}">
                <a16:creationId xmlns:a16="http://schemas.microsoft.com/office/drawing/2014/main" id="{6C8E29F0-B85F-4825-867A-AE281476EA58}"/>
              </a:ext>
            </a:extLst>
          </p:cNvPr>
          <p:cNvGrpSpPr/>
          <p:nvPr/>
        </p:nvGrpSpPr>
        <p:grpSpPr>
          <a:xfrm>
            <a:off x="6391969" y="2637676"/>
            <a:ext cx="1852023" cy="307777"/>
            <a:chOff x="6391969" y="2637676"/>
            <a:chExt cx="1852023" cy="307777"/>
          </a:xfrm>
        </p:grpSpPr>
        <p:cxnSp>
          <p:nvCxnSpPr>
            <p:cNvPr id="29" name="Straight Arrow Connector 28">
              <a:extLst>
                <a:ext uri="{FF2B5EF4-FFF2-40B4-BE49-F238E27FC236}">
                  <a16:creationId xmlns:a16="http://schemas.microsoft.com/office/drawing/2014/main" id="{A94C8B25-B67E-4319-8E44-9C6FC2C94096}"/>
                </a:ext>
              </a:extLst>
            </p:cNvPr>
            <p:cNvCxnSpPr>
              <a:cxnSpLocks/>
            </p:cNvCxnSpPr>
            <p:nvPr/>
          </p:nvCxnSpPr>
          <p:spPr>
            <a:xfrm>
              <a:off x="6439347" y="2904317"/>
              <a:ext cx="17129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ED468147-4594-4F4C-91E3-09C98615E0B0}"/>
                </a:ext>
              </a:extLst>
            </p:cNvPr>
            <p:cNvSpPr txBox="1"/>
            <p:nvPr/>
          </p:nvSpPr>
          <p:spPr>
            <a:xfrm>
              <a:off x="6391969" y="2637676"/>
              <a:ext cx="1852023" cy="307777"/>
            </a:xfrm>
            <a:prstGeom prst="rect">
              <a:avLst/>
            </a:prstGeom>
            <a:noFill/>
          </p:spPr>
          <p:txBody>
            <a:bodyPr wrap="square" rtlCol="0">
              <a:spAutoFit/>
            </a:bodyPr>
            <a:lstStyle/>
            <a:p>
              <a:r>
                <a:rPr lang="en-US" sz="1400" b="1"/>
                <a:t>DAILY AGGREGATION</a:t>
              </a:r>
            </a:p>
          </p:txBody>
        </p:sp>
      </p:grpSp>
      <p:sp>
        <p:nvSpPr>
          <p:cNvPr id="41" name="TextBox 40">
            <a:extLst>
              <a:ext uri="{FF2B5EF4-FFF2-40B4-BE49-F238E27FC236}">
                <a16:creationId xmlns:a16="http://schemas.microsoft.com/office/drawing/2014/main" id="{D407D884-C4FF-4ED7-8C83-DC928FE6D229}"/>
              </a:ext>
            </a:extLst>
          </p:cNvPr>
          <p:cNvSpPr txBox="1"/>
          <p:nvPr/>
        </p:nvSpPr>
        <p:spPr>
          <a:xfrm>
            <a:off x="523477" y="4998128"/>
            <a:ext cx="4003808" cy="1169551"/>
          </a:xfrm>
          <a:prstGeom prst="rect">
            <a:avLst/>
          </a:prstGeom>
          <a:noFill/>
        </p:spPr>
        <p:txBody>
          <a:bodyPr wrap="square" rtlCol="0">
            <a:spAutoFit/>
          </a:bodyPr>
          <a:lstStyle/>
          <a:p>
            <a:r>
              <a:rPr lang="en-US" sz="1400" b="1"/>
              <a:t>Glue Job</a:t>
            </a:r>
          </a:p>
          <a:p>
            <a:pPr marL="171450" indent="-171450">
              <a:buFont typeface="Arial" panose="020B0604020202020204" pitchFamily="34" charset="0"/>
              <a:buChar char="•"/>
            </a:pPr>
            <a:r>
              <a:rPr lang="en-US" sz="1400"/>
              <a:t>Enable Bookmark to process recent data</a:t>
            </a:r>
          </a:p>
          <a:p>
            <a:pPr marL="171450" indent="-171450">
              <a:buFont typeface="Arial" panose="020B0604020202020204" pitchFamily="34" charset="0"/>
              <a:buChar char="•"/>
            </a:pPr>
            <a:r>
              <a:rPr lang="en-US" sz="1400"/>
              <a:t>Daily job -&gt; once a day </a:t>
            </a:r>
          </a:p>
          <a:p>
            <a:pPr marL="171450" indent="-171450">
              <a:buFont typeface="Arial" panose="020B0604020202020204" pitchFamily="34" charset="0"/>
              <a:buChar char="•"/>
            </a:pPr>
            <a:r>
              <a:rPr lang="en-US" sz="1400"/>
              <a:t>Hourly Job -&gt; once every hour</a:t>
            </a:r>
          </a:p>
          <a:p>
            <a:pPr marL="628650" lvl="1" indent="-171450">
              <a:buFont typeface="Arial" panose="020B0604020202020204" pitchFamily="34" charset="0"/>
              <a:buChar char="•"/>
            </a:pPr>
            <a:endParaRPr lang="en-US" sz="1400"/>
          </a:p>
        </p:txBody>
      </p:sp>
      <p:sp>
        <p:nvSpPr>
          <p:cNvPr id="42" name="TextBox 41">
            <a:extLst>
              <a:ext uri="{FF2B5EF4-FFF2-40B4-BE49-F238E27FC236}">
                <a16:creationId xmlns:a16="http://schemas.microsoft.com/office/drawing/2014/main" id="{339739FD-F7A7-4958-A1EF-161A221CE9CE}"/>
              </a:ext>
            </a:extLst>
          </p:cNvPr>
          <p:cNvSpPr txBox="1"/>
          <p:nvPr/>
        </p:nvSpPr>
        <p:spPr>
          <a:xfrm>
            <a:off x="4039333" y="5027034"/>
            <a:ext cx="3517822" cy="954107"/>
          </a:xfrm>
          <a:prstGeom prst="rect">
            <a:avLst/>
          </a:prstGeom>
          <a:noFill/>
        </p:spPr>
        <p:txBody>
          <a:bodyPr wrap="square" rtlCol="0">
            <a:spAutoFit/>
          </a:bodyPr>
          <a:lstStyle/>
          <a:p>
            <a:r>
              <a:rPr lang="en-US" sz="1400" b="1"/>
              <a:t>Crawler</a:t>
            </a:r>
          </a:p>
          <a:p>
            <a:pPr marL="285750" indent="-285750">
              <a:buFont typeface="Arial" panose="020B0604020202020204" pitchFamily="34" charset="0"/>
              <a:buChar char="•"/>
            </a:pPr>
            <a:r>
              <a:rPr lang="en-US" sz="1400"/>
              <a:t>One time run to setup Schema</a:t>
            </a:r>
          </a:p>
          <a:p>
            <a:pPr marL="285750" indent="-285750">
              <a:buFont typeface="Arial" panose="020B0604020202020204" pitchFamily="34" charset="0"/>
              <a:buChar char="•"/>
            </a:pPr>
            <a:r>
              <a:rPr lang="en-US" sz="1400"/>
              <a:t>Runs only if Schema Changes.</a:t>
            </a:r>
          </a:p>
          <a:p>
            <a:pPr marL="742950" lvl="1" indent="-285750">
              <a:buFont typeface="Arial" panose="020B0604020202020204" pitchFamily="34" charset="0"/>
              <a:buChar char="•"/>
            </a:pPr>
            <a:endParaRPr lang="en-US" sz="1400"/>
          </a:p>
        </p:txBody>
      </p:sp>
      <p:pic>
        <p:nvPicPr>
          <p:cNvPr id="34" name="Picture 33" descr="S3.png">
            <a:extLst>
              <a:ext uri="{FF2B5EF4-FFF2-40B4-BE49-F238E27FC236}">
                <a16:creationId xmlns:a16="http://schemas.microsoft.com/office/drawing/2014/main" id="{7FDB3A6B-4E9B-48D9-BBC0-3B2F0B951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337" y="3102352"/>
            <a:ext cx="928260" cy="677615"/>
          </a:xfrm>
          <a:prstGeom prst="rect">
            <a:avLst/>
          </a:prstGeom>
        </p:spPr>
      </p:pic>
      <p:sp>
        <p:nvSpPr>
          <p:cNvPr id="35" name="TextBox 34">
            <a:extLst>
              <a:ext uri="{FF2B5EF4-FFF2-40B4-BE49-F238E27FC236}">
                <a16:creationId xmlns:a16="http://schemas.microsoft.com/office/drawing/2014/main" id="{20B24C1B-B927-459A-9A89-01729CFE39E9}"/>
              </a:ext>
            </a:extLst>
          </p:cNvPr>
          <p:cNvSpPr txBox="1"/>
          <p:nvPr/>
        </p:nvSpPr>
        <p:spPr>
          <a:xfrm>
            <a:off x="952547" y="3871959"/>
            <a:ext cx="1005839" cy="461665"/>
          </a:xfrm>
          <a:prstGeom prst="rect">
            <a:avLst/>
          </a:prstGeom>
          <a:noFill/>
        </p:spPr>
        <p:txBody>
          <a:bodyPr wrap="square" lIns="0" tIns="0" rIns="0" bIns="0" rtlCol="0">
            <a:spAutoFit/>
          </a:bodyPr>
          <a:lstStyle/>
          <a:p>
            <a:pPr algn="ctr"/>
            <a:r>
              <a:rPr lang="en-US" sz="1000" b="1">
                <a:latin typeface="Helvetica Neue"/>
                <a:cs typeface="Helvetica Neue"/>
              </a:rPr>
              <a:t>Amazon S3 Raw zone</a:t>
            </a:r>
          </a:p>
          <a:p>
            <a:pPr algn="ctr"/>
            <a:r>
              <a:rPr lang="en-US" sz="1000" b="1">
                <a:latin typeface="Helvetica Neue"/>
                <a:cs typeface="Helvetica Neue"/>
              </a:rPr>
              <a:t>(Parquet)</a:t>
            </a:r>
          </a:p>
        </p:txBody>
      </p:sp>
      <p:pic>
        <p:nvPicPr>
          <p:cNvPr id="36" name="Picture 2" descr="White Notebook icon isolated with long shadow. Spiral notepad icon. School  notebook. Writing pad. Diary for business. Notebook cover design. Green  circle button. Vector Illustration ⬇ Vector Image by © vectoroksana |">
            <a:extLst>
              <a:ext uri="{FF2B5EF4-FFF2-40B4-BE49-F238E27FC236}">
                <a16:creationId xmlns:a16="http://schemas.microsoft.com/office/drawing/2014/main" id="{2510CEFD-09B5-43B2-996C-AFAA1030A2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486" t="14207" r="15296" b="20554"/>
          <a:stretch/>
        </p:blipFill>
        <p:spPr bwMode="auto">
          <a:xfrm>
            <a:off x="5508499" y="3908444"/>
            <a:ext cx="728427" cy="79026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DD69BA8-9948-44E7-A243-EA864F7E7D3A}"/>
              </a:ext>
            </a:extLst>
          </p:cNvPr>
          <p:cNvSpPr txBox="1"/>
          <p:nvPr/>
        </p:nvSpPr>
        <p:spPr>
          <a:xfrm>
            <a:off x="5348672" y="4784850"/>
            <a:ext cx="1281120" cy="461665"/>
          </a:xfrm>
          <a:prstGeom prst="rect">
            <a:avLst/>
          </a:prstGeom>
          <a:noFill/>
        </p:spPr>
        <p:txBody>
          <a:bodyPr wrap="none" rtlCol="0">
            <a:spAutoFit/>
          </a:bodyPr>
          <a:lstStyle/>
          <a:p>
            <a:r>
              <a:rPr lang="en-US" sz="1200" b="1"/>
              <a:t>Glue Job - Hourly</a:t>
            </a:r>
          </a:p>
          <a:p>
            <a:endParaRPr lang="en-US" sz="1200" b="1"/>
          </a:p>
        </p:txBody>
      </p:sp>
      <p:cxnSp>
        <p:nvCxnSpPr>
          <p:cNvPr id="40" name="Straight Arrow Connector 39">
            <a:extLst>
              <a:ext uri="{FF2B5EF4-FFF2-40B4-BE49-F238E27FC236}">
                <a16:creationId xmlns:a16="http://schemas.microsoft.com/office/drawing/2014/main" id="{6F8D493B-2650-40E4-90A5-058CBE39D92C}"/>
              </a:ext>
            </a:extLst>
          </p:cNvPr>
          <p:cNvCxnSpPr>
            <a:cxnSpLocks/>
          </p:cNvCxnSpPr>
          <p:nvPr/>
        </p:nvCxnSpPr>
        <p:spPr>
          <a:xfrm>
            <a:off x="4385397" y="3690917"/>
            <a:ext cx="710661" cy="4449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3" name="Group 62">
            <a:extLst>
              <a:ext uri="{FF2B5EF4-FFF2-40B4-BE49-F238E27FC236}">
                <a16:creationId xmlns:a16="http://schemas.microsoft.com/office/drawing/2014/main" id="{0B14F13C-6EC8-4797-AA26-93320C035C57}"/>
              </a:ext>
            </a:extLst>
          </p:cNvPr>
          <p:cNvGrpSpPr/>
          <p:nvPr/>
        </p:nvGrpSpPr>
        <p:grpSpPr>
          <a:xfrm>
            <a:off x="6289241" y="4121815"/>
            <a:ext cx="1920434" cy="307777"/>
            <a:chOff x="6582204" y="4121815"/>
            <a:chExt cx="1920434" cy="307777"/>
          </a:xfrm>
        </p:grpSpPr>
        <p:sp>
          <p:nvSpPr>
            <p:cNvPr id="43" name="TextBox 42">
              <a:extLst>
                <a:ext uri="{FF2B5EF4-FFF2-40B4-BE49-F238E27FC236}">
                  <a16:creationId xmlns:a16="http://schemas.microsoft.com/office/drawing/2014/main" id="{4E5E6644-1467-4079-AF98-FDC0B6A738EF}"/>
                </a:ext>
              </a:extLst>
            </p:cNvPr>
            <p:cNvSpPr txBox="1"/>
            <p:nvPr/>
          </p:nvSpPr>
          <p:spPr>
            <a:xfrm>
              <a:off x="6582204" y="4121815"/>
              <a:ext cx="1920434" cy="307777"/>
            </a:xfrm>
            <a:prstGeom prst="rect">
              <a:avLst/>
            </a:prstGeom>
            <a:noFill/>
          </p:spPr>
          <p:txBody>
            <a:bodyPr wrap="square" rtlCol="0">
              <a:spAutoFit/>
            </a:bodyPr>
            <a:lstStyle/>
            <a:p>
              <a:r>
                <a:rPr lang="en-US" sz="1400" b="1"/>
                <a:t>HOURLY AGGREGATION</a:t>
              </a:r>
            </a:p>
          </p:txBody>
        </p:sp>
        <p:cxnSp>
          <p:nvCxnSpPr>
            <p:cNvPr id="44" name="Straight Arrow Connector 43">
              <a:extLst>
                <a:ext uri="{FF2B5EF4-FFF2-40B4-BE49-F238E27FC236}">
                  <a16:creationId xmlns:a16="http://schemas.microsoft.com/office/drawing/2014/main" id="{59C46B65-A003-42B7-BF79-DA20180C65AC}"/>
                </a:ext>
              </a:extLst>
            </p:cNvPr>
            <p:cNvCxnSpPr>
              <a:cxnSpLocks/>
            </p:cNvCxnSpPr>
            <p:nvPr/>
          </p:nvCxnSpPr>
          <p:spPr>
            <a:xfrm>
              <a:off x="6706007" y="4387967"/>
              <a:ext cx="176095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2" name="Picture 2">
            <a:extLst>
              <a:ext uri="{FF2B5EF4-FFF2-40B4-BE49-F238E27FC236}">
                <a16:creationId xmlns:a16="http://schemas.microsoft.com/office/drawing/2014/main" id="{9B167258-1135-4D29-B712-FFCB851434A5}"/>
              </a:ext>
            </a:extLst>
          </p:cNvPr>
          <p:cNvPicPr>
            <a:picLocks noChangeAspect="1"/>
          </p:cNvPicPr>
          <p:nvPr/>
        </p:nvPicPr>
        <p:blipFill>
          <a:blip r:embed="rId8"/>
          <a:stretch>
            <a:fillRect/>
          </a:stretch>
        </p:blipFill>
        <p:spPr>
          <a:xfrm>
            <a:off x="9279851" y="4833690"/>
            <a:ext cx="941362" cy="498368"/>
          </a:xfrm>
          <a:prstGeom prst="rect">
            <a:avLst/>
          </a:prstGeom>
        </p:spPr>
      </p:pic>
      <p:cxnSp>
        <p:nvCxnSpPr>
          <p:cNvPr id="45" name="Straight Arrow Connector 44">
            <a:extLst>
              <a:ext uri="{FF2B5EF4-FFF2-40B4-BE49-F238E27FC236}">
                <a16:creationId xmlns:a16="http://schemas.microsoft.com/office/drawing/2014/main" id="{BEECA4AC-BCD7-4B09-8203-C60A8D374CC7}"/>
              </a:ext>
            </a:extLst>
          </p:cNvPr>
          <p:cNvCxnSpPr>
            <a:cxnSpLocks/>
          </p:cNvCxnSpPr>
          <p:nvPr/>
        </p:nvCxnSpPr>
        <p:spPr>
          <a:xfrm>
            <a:off x="9649180" y="2555987"/>
            <a:ext cx="0" cy="690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B640476F-5C39-404D-99DC-DF4E41CDE721}"/>
              </a:ext>
            </a:extLst>
          </p:cNvPr>
          <p:cNvGrpSpPr/>
          <p:nvPr/>
        </p:nvGrpSpPr>
        <p:grpSpPr>
          <a:xfrm>
            <a:off x="9236420" y="3341351"/>
            <a:ext cx="947696" cy="1017984"/>
            <a:chOff x="6818849" y="2072968"/>
            <a:chExt cx="947696" cy="1017984"/>
          </a:xfrm>
        </p:grpSpPr>
        <p:sp>
          <p:nvSpPr>
            <p:cNvPr id="50" name="TextBox 49">
              <a:extLst>
                <a:ext uri="{FF2B5EF4-FFF2-40B4-BE49-F238E27FC236}">
                  <a16:creationId xmlns:a16="http://schemas.microsoft.com/office/drawing/2014/main" id="{892CCFB3-286E-4875-A02A-B4225A64F39B}"/>
                </a:ext>
              </a:extLst>
            </p:cNvPr>
            <p:cNvSpPr txBox="1"/>
            <p:nvPr/>
          </p:nvSpPr>
          <p:spPr>
            <a:xfrm>
              <a:off x="6818849" y="2675454"/>
              <a:ext cx="947696" cy="415498"/>
            </a:xfrm>
            <a:prstGeom prst="rect">
              <a:avLst/>
            </a:prstGeom>
            <a:noFill/>
          </p:spPr>
          <p:txBody>
            <a:bodyPr wrap="none" rtlCol="0">
              <a:spAutoFit/>
            </a:bodyPr>
            <a:lstStyle/>
            <a:p>
              <a:pPr algn="ctr"/>
              <a:r>
                <a:rPr lang="en-US" sz="1050" b="1">
                  <a:latin typeface="Helvetica Neue"/>
                  <a:cs typeface="Helvetica Neue"/>
                </a:rPr>
                <a:t>Amazon S3 </a:t>
              </a:r>
              <a:br>
                <a:rPr lang="en-US" sz="1050" b="1">
                  <a:latin typeface="Helvetica Neue"/>
                  <a:cs typeface="Helvetica Neue"/>
                </a:rPr>
              </a:br>
              <a:r>
                <a:rPr lang="en-US" sz="1050" b="1">
                  <a:latin typeface="Helvetica Neue"/>
                  <a:cs typeface="Helvetica Neue"/>
                </a:rPr>
                <a:t>bucket</a:t>
              </a:r>
            </a:p>
          </p:txBody>
        </p:sp>
        <p:pic>
          <p:nvPicPr>
            <p:cNvPr id="51" name="Picture 50" descr="S3-Bucket.png">
              <a:extLst>
                <a:ext uri="{FF2B5EF4-FFF2-40B4-BE49-F238E27FC236}">
                  <a16:creationId xmlns:a16="http://schemas.microsoft.com/office/drawing/2014/main" id="{E4AA347C-D841-4D03-99F3-FBC9A86CC7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2307" y="2072968"/>
              <a:ext cx="680222" cy="680222"/>
            </a:xfrm>
            <a:prstGeom prst="rect">
              <a:avLst/>
            </a:prstGeom>
          </p:spPr>
        </p:pic>
      </p:grpSp>
      <p:grpSp>
        <p:nvGrpSpPr>
          <p:cNvPr id="52" name="Group 51">
            <a:extLst>
              <a:ext uri="{FF2B5EF4-FFF2-40B4-BE49-F238E27FC236}">
                <a16:creationId xmlns:a16="http://schemas.microsoft.com/office/drawing/2014/main" id="{D5532ECF-102B-4631-9D43-1CC118F3AA12}"/>
              </a:ext>
            </a:extLst>
          </p:cNvPr>
          <p:cNvGrpSpPr/>
          <p:nvPr/>
        </p:nvGrpSpPr>
        <p:grpSpPr>
          <a:xfrm>
            <a:off x="8332089" y="4659374"/>
            <a:ext cx="1107985" cy="1174281"/>
            <a:chOff x="3315824" y="1307731"/>
            <a:chExt cx="731520" cy="1174281"/>
          </a:xfrm>
        </p:grpSpPr>
        <p:pic>
          <p:nvPicPr>
            <p:cNvPr id="53" name="Picture 52" descr="S3-Object.png">
              <a:extLst>
                <a:ext uri="{FF2B5EF4-FFF2-40B4-BE49-F238E27FC236}">
                  <a16:creationId xmlns:a16="http://schemas.microsoft.com/office/drawing/2014/main" id="{1347DA1A-A019-4671-9634-A5745390FC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5824" y="1307731"/>
              <a:ext cx="731520" cy="731520"/>
            </a:xfrm>
            <a:prstGeom prst="rect">
              <a:avLst/>
            </a:prstGeom>
          </p:spPr>
        </p:pic>
        <p:sp>
          <p:nvSpPr>
            <p:cNvPr id="54" name="TextBox 53">
              <a:extLst>
                <a:ext uri="{FF2B5EF4-FFF2-40B4-BE49-F238E27FC236}">
                  <a16:creationId xmlns:a16="http://schemas.microsoft.com/office/drawing/2014/main" id="{7778CC2D-B07D-4500-9E3D-1ABAE42BB9F6}"/>
                </a:ext>
              </a:extLst>
            </p:cNvPr>
            <p:cNvSpPr txBox="1"/>
            <p:nvPr/>
          </p:nvSpPr>
          <p:spPr>
            <a:xfrm>
              <a:off x="3427366" y="2174235"/>
              <a:ext cx="508436" cy="307777"/>
            </a:xfrm>
            <a:prstGeom prst="rect">
              <a:avLst/>
            </a:prstGeom>
            <a:noFill/>
          </p:spPr>
          <p:txBody>
            <a:bodyPr wrap="square" lIns="0" tIns="0" rIns="0" bIns="0" rtlCol="0">
              <a:spAutoFit/>
            </a:bodyPr>
            <a:lstStyle/>
            <a:p>
              <a:pPr algn="ctr"/>
              <a:r>
                <a:rPr lang="en-US" sz="1000" b="1">
                  <a:latin typeface="Helvetica Neue"/>
                  <a:cs typeface="Helvetica Neue"/>
                </a:rPr>
                <a:t>Temp_Daily</a:t>
              </a:r>
            </a:p>
          </p:txBody>
        </p:sp>
      </p:grpSp>
      <p:grpSp>
        <p:nvGrpSpPr>
          <p:cNvPr id="66" name="Group 65">
            <a:extLst>
              <a:ext uri="{FF2B5EF4-FFF2-40B4-BE49-F238E27FC236}">
                <a16:creationId xmlns:a16="http://schemas.microsoft.com/office/drawing/2014/main" id="{4F95F03A-94E7-495B-B5D6-9DAA231154A0}"/>
              </a:ext>
            </a:extLst>
          </p:cNvPr>
          <p:cNvGrpSpPr/>
          <p:nvPr/>
        </p:nvGrpSpPr>
        <p:grpSpPr>
          <a:xfrm>
            <a:off x="10012463" y="4659374"/>
            <a:ext cx="1107985" cy="1020392"/>
            <a:chOff x="3315824" y="1307731"/>
            <a:chExt cx="731520" cy="1020392"/>
          </a:xfrm>
        </p:grpSpPr>
        <p:pic>
          <p:nvPicPr>
            <p:cNvPr id="67" name="Picture 66" descr="S3-Object.png">
              <a:extLst>
                <a:ext uri="{FF2B5EF4-FFF2-40B4-BE49-F238E27FC236}">
                  <a16:creationId xmlns:a16="http://schemas.microsoft.com/office/drawing/2014/main" id="{157F0030-58FB-4E2F-84C3-1E5D06D0C9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5824" y="1307731"/>
              <a:ext cx="731520" cy="731520"/>
            </a:xfrm>
            <a:prstGeom prst="rect">
              <a:avLst/>
            </a:prstGeom>
          </p:spPr>
        </p:pic>
        <p:sp>
          <p:nvSpPr>
            <p:cNvPr id="68" name="TextBox 67">
              <a:extLst>
                <a:ext uri="{FF2B5EF4-FFF2-40B4-BE49-F238E27FC236}">
                  <a16:creationId xmlns:a16="http://schemas.microsoft.com/office/drawing/2014/main" id="{C78E5CEF-78E4-4823-8AA3-EE122BDFCD9F}"/>
                </a:ext>
              </a:extLst>
            </p:cNvPr>
            <p:cNvSpPr txBox="1"/>
            <p:nvPr/>
          </p:nvSpPr>
          <p:spPr>
            <a:xfrm>
              <a:off x="3427366" y="2174235"/>
              <a:ext cx="578574" cy="153888"/>
            </a:xfrm>
            <a:prstGeom prst="rect">
              <a:avLst/>
            </a:prstGeom>
            <a:noFill/>
          </p:spPr>
          <p:txBody>
            <a:bodyPr wrap="square" lIns="0" tIns="0" rIns="0" bIns="0" rtlCol="0">
              <a:spAutoFit/>
            </a:bodyPr>
            <a:lstStyle/>
            <a:p>
              <a:pPr algn="ctr"/>
              <a:r>
                <a:rPr lang="en-US" sz="1000" b="1">
                  <a:latin typeface="Helvetica Neue"/>
                  <a:cs typeface="Helvetica Neue"/>
                </a:rPr>
                <a:t>Temp_Hourly</a:t>
              </a:r>
            </a:p>
          </p:txBody>
        </p:sp>
      </p:grpSp>
      <p:sp>
        <p:nvSpPr>
          <p:cNvPr id="6145" name="Rectangle: Rounded Corners 6144">
            <a:extLst>
              <a:ext uri="{FF2B5EF4-FFF2-40B4-BE49-F238E27FC236}">
                <a16:creationId xmlns:a16="http://schemas.microsoft.com/office/drawing/2014/main" id="{774D6F87-DF56-401A-B490-CD352C2C7C9A}"/>
              </a:ext>
            </a:extLst>
          </p:cNvPr>
          <p:cNvSpPr/>
          <p:nvPr/>
        </p:nvSpPr>
        <p:spPr>
          <a:xfrm>
            <a:off x="8301218" y="1239951"/>
            <a:ext cx="2839037" cy="4982865"/>
          </a:xfrm>
          <a:prstGeom prst="roundRect">
            <a:avLst>
              <a:gd name="adj" fmla="val 1604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0" name="Straight Arrow Connector 6149">
            <a:extLst>
              <a:ext uri="{FF2B5EF4-FFF2-40B4-BE49-F238E27FC236}">
                <a16:creationId xmlns:a16="http://schemas.microsoft.com/office/drawing/2014/main" id="{6923FF53-00D3-4EB8-A631-C0CCD1A42BCF}"/>
              </a:ext>
            </a:extLst>
          </p:cNvPr>
          <p:cNvCxnSpPr/>
          <p:nvPr/>
        </p:nvCxnSpPr>
        <p:spPr>
          <a:xfrm flipH="1">
            <a:off x="9119628" y="4429592"/>
            <a:ext cx="320446" cy="269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52" name="Straight Arrow Connector 6151">
            <a:extLst>
              <a:ext uri="{FF2B5EF4-FFF2-40B4-BE49-F238E27FC236}">
                <a16:creationId xmlns:a16="http://schemas.microsoft.com/office/drawing/2014/main" id="{403999B3-4457-421D-A95D-A420EB200DBF}"/>
              </a:ext>
            </a:extLst>
          </p:cNvPr>
          <p:cNvCxnSpPr/>
          <p:nvPr/>
        </p:nvCxnSpPr>
        <p:spPr>
          <a:xfrm>
            <a:off x="10012463" y="4429592"/>
            <a:ext cx="330022" cy="269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723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600BAB-1A59-4782-9954-E8B36E7AA798}"/>
              </a:ext>
            </a:extLst>
          </p:cNvPr>
          <p:cNvSpPr/>
          <p:nvPr/>
        </p:nvSpPr>
        <p:spPr>
          <a:xfrm>
            <a:off x="299914" y="290050"/>
            <a:ext cx="5796086"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AGGREGATE GLUE JOB FLOW</a:t>
            </a:r>
          </a:p>
        </p:txBody>
      </p:sp>
      <p:grpSp>
        <p:nvGrpSpPr>
          <p:cNvPr id="42" name="Group 41">
            <a:extLst>
              <a:ext uri="{FF2B5EF4-FFF2-40B4-BE49-F238E27FC236}">
                <a16:creationId xmlns:a16="http://schemas.microsoft.com/office/drawing/2014/main" id="{37C01303-76F2-423D-B7AD-6D762C575E96}"/>
              </a:ext>
            </a:extLst>
          </p:cNvPr>
          <p:cNvGrpSpPr/>
          <p:nvPr/>
        </p:nvGrpSpPr>
        <p:grpSpPr>
          <a:xfrm>
            <a:off x="653270" y="1102865"/>
            <a:ext cx="10600409" cy="5225918"/>
            <a:chOff x="210209" y="1008597"/>
            <a:chExt cx="10600409" cy="5225918"/>
          </a:xfrm>
        </p:grpSpPr>
        <p:sp>
          <p:nvSpPr>
            <p:cNvPr id="7" name="Rectangle: Rounded Corners 6">
              <a:extLst>
                <a:ext uri="{FF2B5EF4-FFF2-40B4-BE49-F238E27FC236}">
                  <a16:creationId xmlns:a16="http://schemas.microsoft.com/office/drawing/2014/main" id="{6A0399EF-253C-4341-9E79-A7C11CD0BF7E}"/>
                </a:ext>
              </a:extLst>
            </p:cNvPr>
            <p:cNvSpPr/>
            <p:nvPr/>
          </p:nvSpPr>
          <p:spPr>
            <a:xfrm>
              <a:off x="2268571" y="1337691"/>
              <a:ext cx="1906505" cy="63249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Dynamic DF</a:t>
              </a:r>
            </a:p>
          </p:txBody>
        </p:sp>
        <p:sp>
          <p:nvSpPr>
            <p:cNvPr id="8" name="Rectangle: Rounded Corners 7">
              <a:extLst>
                <a:ext uri="{FF2B5EF4-FFF2-40B4-BE49-F238E27FC236}">
                  <a16:creationId xmlns:a16="http://schemas.microsoft.com/office/drawing/2014/main" id="{DB50180C-B129-4A71-931D-C97D13AD1697}"/>
                </a:ext>
              </a:extLst>
            </p:cNvPr>
            <p:cNvSpPr/>
            <p:nvPr/>
          </p:nvSpPr>
          <p:spPr>
            <a:xfrm>
              <a:off x="8656155" y="3366313"/>
              <a:ext cx="2154463" cy="121012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Min</a:t>
              </a:r>
            </a:p>
            <a:p>
              <a:pPr algn="ctr"/>
              <a:r>
                <a:rPr lang="en-US" b="1">
                  <a:solidFill>
                    <a:schemeClr val="tx1"/>
                  </a:solidFill>
                </a:rPr>
                <a:t>Max</a:t>
              </a:r>
            </a:p>
            <a:p>
              <a:pPr algn="ctr"/>
              <a:r>
                <a:rPr lang="en-US" b="1">
                  <a:solidFill>
                    <a:schemeClr val="tx1"/>
                  </a:solidFill>
                </a:rPr>
                <a:t>Avg</a:t>
              </a:r>
            </a:p>
            <a:p>
              <a:pPr algn="ctr"/>
              <a:r>
                <a:rPr lang="en-US" b="1">
                  <a:solidFill>
                    <a:schemeClr val="tx1"/>
                  </a:solidFill>
                </a:rPr>
                <a:t>(Temp/Humidity)</a:t>
              </a:r>
            </a:p>
          </p:txBody>
        </p:sp>
        <p:sp>
          <p:nvSpPr>
            <p:cNvPr id="9" name="Rectangle: Rounded Corners 8">
              <a:extLst>
                <a:ext uri="{FF2B5EF4-FFF2-40B4-BE49-F238E27FC236}">
                  <a16:creationId xmlns:a16="http://schemas.microsoft.com/office/drawing/2014/main" id="{8D361512-1AAE-49EA-B82F-5D8A84EC4FCB}"/>
                </a:ext>
              </a:extLst>
            </p:cNvPr>
            <p:cNvSpPr/>
            <p:nvPr/>
          </p:nvSpPr>
          <p:spPr>
            <a:xfrm>
              <a:off x="1915945" y="3582437"/>
              <a:ext cx="1906505" cy="63249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ORC Format</a:t>
              </a:r>
            </a:p>
          </p:txBody>
        </p:sp>
        <p:sp>
          <p:nvSpPr>
            <p:cNvPr id="10" name="Rectangle: Rounded Corners 9">
              <a:extLst>
                <a:ext uri="{FF2B5EF4-FFF2-40B4-BE49-F238E27FC236}">
                  <a16:creationId xmlns:a16="http://schemas.microsoft.com/office/drawing/2014/main" id="{F42F748A-6A2E-4E75-86DB-CDCB42B47B83}"/>
                </a:ext>
              </a:extLst>
            </p:cNvPr>
            <p:cNvSpPr/>
            <p:nvPr/>
          </p:nvSpPr>
          <p:spPr>
            <a:xfrm>
              <a:off x="5587538" y="1233581"/>
              <a:ext cx="1906505" cy="63249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 Frame</a:t>
              </a:r>
            </a:p>
          </p:txBody>
        </p:sp>
        <p:sp>
          <p:nvSpPr>
            <p:cNvPr id="12" name="Rectangle: Rounded Corners 11">
              <a:extLst>
                <a:ext uri="{FF2B5EF4-FFF2-40B4-BE49-F238E27FC236}">
                  <a16:creationId xmlns:a16="http://schemas.microsoft.com/office/drawing/2014/main" id="{ACDFE532-4712-49AC-AEEA-B944A19F67AD}"/>
                </a:ext>
              </a:extLst>
            </p:cNvPr>
            <p:cNvSpPr/>
            <p:nvPr/>
          </p:nvSpPr>
          <p:spPr>
            <a:xfrm>
              <a:off x="8760580" y="1247287"/>
              <a:ext cx="1906505" cy="63249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Hour &amp; Day </a:t>
              </a:r>
            </a:p>
          </p:txBody>
        </p:sp>
        <p:sp>
          <p:nvSpPr>
            <p:cNvPr id="13" name="Rectangle: Rounded Corners 12">
              <a:extLst>
                <a:ext uri="{FF2B5EF4-FFF2-40B4-BE49-F238E27FC236}">
                  <a16:creationId xmlns:a16="http://schemas.microsoft.com/office/drawing/2014/main" id="{221CE37B-2866-4589-A3C1-AC5DA77CA8DE}"/>
                </a:ext>
              </a:extLst>
            </p:cNvPr>
            <p:cNvSpPr/>
            <p:nvPr/>
          </p:nvSpPr>
          <p:spPr>
            <a:xfrm>
              <a:off x="5286050" y="3550404"/>
              <a:ext cx="1906505" cy="63249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Dynamic DF</a:t>
              </a:r>
            </a:p>
          </p:txBody>
        </p:sp>
        <p:cxnSp>
          <p:nvCxnSpPr>
            <p:cNvPr id="16" name="Straight Arrow Connector 15">
              <a:extLst>
                <a:ext uri="{FF2B5EF4-FFF2-40B4-BE49-F238E27FC236}">
                  <a16:creationId xmlns:a16="http://schemas.microsoft.com/office/drawing/2014/main" id="{89C85F9E-3D48-4209-BA90-7E2E8AED97D7}"/>
                </a:ext>
              </a:extLst>
            </p:cNvPr>
            <p:cNvCxnSpPr/>
            <p:nvPr/>
          </p:nvCxnSpPr>
          <p:spPr>
            <a:xfrm>
              <a:off x="1282045" y="1611984"/>
              <a:ext cx="9615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ACDBA365-2309-40D0-919E-2098C7F04922}"/>
                </a:ext>
              </a:extLst>
            </p:cNvPr>
            <p:cNvGrpSpPr/>
            <p:nvPr/>
          </p:nvGrpSpPr>
          <p:grpSpPr>
            <a:xfrm>
              <a:off x="210209" y="1008597"/>
              <a:ext cx="1005838" cy="1206774"/>
              <a:chOff x="7683394" y="-362057"/>
              <a:chExt cx="914400" cy="1097066"/>
            </a:xfrm>
          </p:grpSpPr>
          <p:pic>
            <p:nvPicPr>
              <p:cNvPr id="19" name="Picture 18" descr="S3.png">
                <a:extLst>
                  <a:ext uri="{FF2B5EF4-FFF2-40B4-BE49-F238E27FC236}">
                    <a16:creationId xmlns:a16="http://schemas.microsoft.com/office/drawing/2014/main" id="{271BB019-22FA-4A08-881F-178018C5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920" y="-362057"/>
                <a:ext cx="843874" cy="616014"/>
              </a:xfrm>
              <a:prstGeom prst="rect">
                <a:avLst/>
              </a:prstGeom>
            </p:spPr>
          </p:pic>
          <p:sp>
            <p:nvSpPr>
              <p:cNvPr id="20" name="TextBox 19">
                <a:extLst>
                  <a:ext uri="{FF2B5EF4-FFF2-40B4-BE49-F238E27FC236}">
                    <a16:creationId xmlns:a16="http://schemas.microsoft.com/office/drawing/2014/main" id="{FB00B40D-2239-4B2F-92DD-DC3DD5ACBA93}"/>
                  </a:ext>
                </a:extLst>
              </p:cNvPr>
              <p:cNvSpPr txBox="1"/>
              <p:nvPr/>
            </p:nvSpPr>
            <p:spPr>
              <a:xfrm>
                <a:off x="7683394" y="315314"/>
                <a:ext cx="914400" cy="419695"/>
              </a:xfrm>
              <a:prstGeom prst="rect">
                <a:avLst/>
              </a:prstGeom>
              <a:noFill/>
            </p:spPr>
            <p:txBody>
              <a:bodyPr wrap="square" lIns="0" tIns="0" rIns="0" bIns="0" rtlCol="0">
                <a:spAutoFit/>
              </a:bodyPr>
              <a:lstStyle/>
              <a:p>
                <a:pPr algn="ctr"/>
                <a:r>
                  <a:rPr lang="en-US" sz="1000" b="1">
                    <a:latin typeface="Helvetica Neue"/>
                    <a:cs typeface="Helvetica Neue"/>
                  </a:rPr>
                  <a:t>Amazon S3 Raw zone</a:t>
                </a:r>
              </a:p>
              <a:p>
                <a:pPr algn="ctr"/>
                <a:r>
                  <a:rPr lang="en-US" sz="1000" b="1">
                    <a:latin typeface="Helvetica Neue"/>
                    <a:cs typeface="Helvetica Neue"/>
                  </a:rPr>
                  <a:t>(Parquet)</a:t>
                </a:r>
              </a:p>
            </p:txBody>
          </p:sp>
        </p:grpSp>
        <p:cxnSp>
          <p:nvCxnSpPr>
            <p:cNvPr id="21" name="Straight Arrow Connector 20">
              <a:extLst>
                <a:ext uri="{FF2B5EF4-FFF2-40B4-BE49-F238E27FC236}">
                  <a16:creationId xmlns:a16="http://schemas.microsoft.com/office/drawing/2014/main" id="{BAC0A55A-66A3-4C24-A729-70134CA97642}"/>
                </a:ext>
              </a:extLst>
            </p:cNvPr>
            <p:cNvCxnSpPr/>
            <p:nvPr/>
          </p:nvCxnSpPr>
          <p:spPr>
            <a:xfrm>
              <a:off x="4300900" y="1607127"/>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A6F866C-EAFF-4A8A-A279-0AA711A932B1}"/>
                </a:ext>
              </a:extLst>
            </p:cNvPr>
            <p:cNvCxnSpPr/>
            <p:nvPr/>
          </p:nvCxnSpPr>
          <p:spPr>
            <a:xfrm>
              <a:off x="7537536" y="1589041"/>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B9931DC-73D0-4EB7-ADC1-46E75C523F44}"/>
                </a:ext>
              </a:extLst>
            </p:cNvPr>
            <p:cNvCxnSpPr>
              <a:cxnSpLocks/>
            </p:cNvCxnSpPr>
            <p:nvPr/>
          </p:nvCxnSpPr>
          <p:spPr>
            <a:xfrm rot="5400000">
              <a:off x="9074578" y="2601109"/>
              <a:ext cx="10576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A64E8E8-4CD1-42E5-B691-AB1C14CEA211}"/>
                </a:ext>
              </a:extLst>
            </p:cNvPr>
            <p:cNvCxnSpPr>
              <a:cxnSpLocks/>
            </p:cNvCxnSpPr>
            <p:nvPr/>
          </p:nvCxnSpPr>
          <p:spPr>
            <a:xfrm flipH="1">
              <a:off x="3968759" y="3903575"/>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8855AD8-F965-4BA2-8CD0-940CBCAB9B46}"/>
                </a:ext>
              </a:extLst>
            </p:cNvPr>
            <p:cNvCxnSpPr>
              <a:cxnSpLocks/>
            </p:cNvCxnSpPr>
            <p:nvPr/>
          </p:nvCxnSpPr>
          <p:spPr>
            <a:xfrm flipH="1">
              <a:off x="7342627" y="4014064"/>
              <a:ext cx="1163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1EA5F51C-9191-4BBB-9AD4-EA4CD815FC58}"/>
                </a:ext>
              </a:extLst>
            </p:cNvPr>
            <p:cNvSpPr txBox="1"/>
            <p:nvPr/>
          </p:nvSpPr>
          <p:spPr>
            <a:xfrm>
              <a:off x="4274096" y="1284604"/>
              <a:ext cx="1217064" cy="369332"/>
            </a:xfrm>
            <a:prstGeom prst="rect">
              <a:avLst/>
            </a:prstGeom>
            <a:noFill/>
          </p:spPr>
          <p:txBody>
            <a:bodyPr wrap="square" rtlCol="0">
              <a:spAutoFit/>
            </a:bodyPr>
            <a:lstStyle/>
            <a:p>
              <a:r>
                <a:rPr lang="en-US" b="1">
                  <a:solidFill>
                    <a:srgbClr val="FF0000"/>
                  </a:solidFill>
                </a:rPr>
                <a:t>Converting</a:t>
              </a:r>
              <a:endParaRPr lang="en-US" sz="1600" b="1">
                <a:solidFill>
                  <a:srgbClr val="FF0000"/>
                </a:solidFill>
              </a:endParaRPr>
            </a:p>
          </p:txBody>
        </p:sp>
        <p:sp>
          <p:nvSpPr>
            <p:cNvPr id="30" name="TextBox 29">
              <a:extLst>
                <a:ext uri="{FF2B5EF4-FFF2-40B4-BE49-F238E27FC236}">
                  <a16:creationId xmlns:a16="http://schemas.microsoft.com/office/drawing/2014/main" id="{C69F6403-EE7A-4A32-B936-E89A597699FF}"/>
                </a:ext>
              </a:extLst>
            </p:cNvPr>
            <p:cNvSpPr txBox="1"/>
            <p:nvPr/>
          </p:nvSpPr>
          <p:spPr>
            <a:xfrm>
              <a:off x="7598468" y="1337691"/>
              <a:ext cx="1057687" cy="584775"/>
            </a:xfrm>
            <a:prstGeom prst="rect">
              <a:avLst/>
            </a:prstGeom>
            <a:noFill/>
          </p:spPr>
          <p:txBody>
            <a:bodyPr wrap="square" rtlCol="0">
              <a:spAutoFit/>
            </a:bodyPr>
            <a:lstStyle/>
            <a:p>
              <a:r>
                <a:rPr lang="en-US" sz="1600" b="1">
                  <a:solidFill>
                    <a:srgbClr val="FF0000"/>
                  </a:solidFill>
                </a:rPr>
                <a:t>Group By</a:t>
              </a:r>
            </a:p>
          </p:txBody>
        </p:sp>
        <p:sp>
          <p:nvSpPr>
            <p:cNvPr id="31" name="TextBox 30">
              <a:extLst>
                <a:ext uri="{FF2B5EF4-FFF2-40B4-BE49-F238E27FC236}">
                  <a16:creationId xmlns:a16="http://schemas.microsoft.com/office/drawing/2014/main" id="{77D25252-9969-4E96-829F-CE6F6F6A4DE9}"/>
                </a:ext>
              </a:extLst>
            </p:cNvPr>
            <p:cNvSpPr txBox="1"/>
            <p:nvPr/>
          </p:nvSpPr>
          <p:spPr>
            <a:xfrm rot="5400000">
              <a:off x="9055742" y="2498626"/>
              <a:ext cx="1396819" cy="338554"/>
            </a:xfrm>
            <a:prstGeom prst="rect">
              <a:avLst/>
            </a:prstGeom>
            <a:noFill/>
          </p:spPr>
          <p:txBody>
            <a:bodyPr wrap="none" rtlCol="0">
              <a:spAutoFit/>
            </a:bodyPr>
            <a:lstStyle/>
            <a:p>
              <a:r>
                <a:rPr lang="en-US" sz="1600">
                  <a:solidFill>
                    <a:srgbClr val="FF0000"/>
                  </a:solidFill>
                </a:rPr>
                <a:t>Aggregations</a:t>
              </a:r>
            </a:p>
          </p:txBody>
        </p:sp>
        <p:sp>
          <p:nvSpPr>
            <p:cNvPr id="33" name="TextBox 32">
              <a:extLst>
                <a:ext uri="{FF2B5EF4-FFF2-40B4-BE49-F238E27FC236}">
                  <a16:creationId xmlns:a16="http://schemas.microsoft.com/office/drawing/2014/main" id="{6F6B9A26-A9C1-4147-A61C-B054A8D0D092}"/>
                </a:ext>
              </a:extLst>
            </p:cNvPr>
            <p:cNvSpPr txBox="1"/>
            <p:nvPr/>
          </p:nvSpPr>
          <p:spPr>
            <a:xfrm flipH="1">
              <a:off x="7342627" y="3620209"/>
              <a:ext cx="1454410" cy="369332"/>
            </a:xfrm>
            <a:prstGeom prst="rect">
              <a:avLst/>
            </a:prstGeom>
            <a:noFill/>
          </p:spPr>
          <p:txBody>
            <a:bodyPr wrap="square" rtlCol="0">
              <a:spAutoFit/>
            </a:bodyPr>
            <a:lstStyle/>
            <a:p>
              <a:r>
                <a:rPr lang="en-US" b="1">
                  <a:solidFill>
                    <a:srgbClr val="FF0000"/>
                  </a:solidFill>
                </a:rPr>
                <a:t>Converting</a:t>
              </a:r>
              <a:endParaRPr lang="en-US" sz="1600" b="1">
                <a:solidFill>
                  <a:srgbClr val="FF0000"/>
                </a:solidFill>
              </a:endParaRPr>
            </a:p>
          </p:txBody>
        </p:sp>
        <p:sp>
          <p:nvSpPr>
            <p:cNvPr id="34" name="TextBox 33">
              <a:extLst>
                <a:ext uri="{FF2B5EF4-FFF2-40B4-BE49-F238E27FC236}">
                  <a16:creationId xmlns:a16="http://schemas.microsoft.com/office/drawing/2014/main" id="{E83A1770-E770-445C-A133-65A6C82510B5}"/>
                </a:ext>
              </a:extLst>
            </p:cNvPr>
            <p:cNvSpPr txBox="1"/>
            <p:nvPr/>
          </p:nvSpPr>
          <p:spPr>
            <a:xfrm>
              <a:off x="4182516" y="3602045"/>
              <a:ext cx="996830" cy="369332"/>
            </a:xfrm>
            <a:prstGeom prst="rect">
              <a:avLst/>
            </a:prstGeom>
            <a:noFill/>
          </p:spPr>
          <p:txBody>
            <a:bodyPr wrap="square" rtlCol="0">
              <a:spAutoFit/>
            </a:bodyPr>
            <a:lstStyle/>
            <a:p>
              <a:r>
                <a:rPr lang="en-US" b="1">
                  <a:solidFill>
                    <a:srgbClr val="FF0000"/>
                  </a:solidFill>
                </a:rPr>
                <a:t>Write</a:t>
              </a:r>
              <a:endParaRPr lang="en-US" sz="1600" b="1">
                <a:solidFill>
                  <a:srgbClr val="FF0000"/>
                </a:solidFill>
              </a:endParaRPr>
            </a:p>
          </p:txBody>
        </p:sp>
        <p:grpSp>
          <p:nvGrpSpPr>
            <p:cNvPr id="35" name="Group 34">
              <a:extLst>
                <a:ext uri="{FF2B5EF4-FFF2-40B4-BE49-F238E27FC236}">
                  <a16:creationId xmlns:a16="http://schemas.microsoft.com/office/drawing/2014/main" id="{8FD9023A-56BB-4D74-80F7-25FB97E5C482}"/>
                </a:ext>
              </a:extLst>
            </p:cNvPr>
            <p:cNvGrpSpPr/>
            <p:nvPr/>
          </p:nvGrpSpPr>
          <p:grpSpPr>
            <a:xfrm>
              <a:off x="2326656" y="5013886"/>
              <a:ext cx="1005838" cy="1220629"/>
              <a:chOff x="7413845" y="-346718"/>
              <a:chExt cx="914400" cy="1109662"/>
            </a:xfrm>
          </p:grpSpPr>
          <p:pic>
            <p:nvPicPr>
              <p:cNvPr id="36" name="Picture 35" descr="S3.png">
                <a:extLst>
                  <a:ext uri="{FF2B5EF4-FFF2-40B4-BE49-F238E27FC236}">
                    <a16:creationId xmlns:a16="http://schemas.microsoft.com/office/drawing/2014/main" id="{F1B864FF-FB90-42D6-BEA6-E16DEE36B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371" y="-346718"/>
                <a:ext cx="843874" cy="616014"/>
              </a:xfrm>
              <a:prstGeom prst="rect">
                <a:avLst/>
              </a:prstGeom>
            </p:spPr>
          </p:pic>
          <p:sp>
            <p:nvSpPr>
              <p:cNvPr id="37" name="TextBox 36">
                <a:extLst>
                  <a:ext uri="{FF2B5EF4-FFF2-40B4-BE49-F238E27FC236}">
                    <a16:creationId xmlns:a16="http://schemas.microsoft.com/office/drawing/2014/main" id="{CB3FC1B8-A41C-4280-85AB-CC5A5357BB73}"/>
                  </a:ext>
                </a:extLst>
              </p:cNvPr>
              <p:cNvSpPr txBox="1"/>
              <p:nvPr/>
            </p:nvSpPr>
            <p:spPr>
              <a:xfrm>
                <a:off x="7413845" y="343249"/>
                <a:ext cx="914400" cy="419695"/>
              </a:xfrm>
              <a:prstGeom prst="rect">
                <a:avLst/>
              </a:prstGeom>
              <a:noFill/>
            </p:spPr>
            <p:txBody>
              <a:bodyPr wrap="square" lIns="0" tIns="0" rIns="0" bIns="0" rtlCol="0" anchor="t">
                <a:spAutoFit/>
              </a:bodyPr>
              <a:lstStyle/>
              <a:p>
                <a:pPr algn="ctr"/>
                <a:r>
                  <a:rPr lang="en-US" sz="1000" b="1">
                    <a:latin typeface="Helvetica Neue"/>
                    <a:cs typeface="Helvetica Neue"/>
                  </a:rPr>
                  <a:t>Amazon S3 processed zone</a:t>
                </a:r>
              </a:p>
              <a:p>
                <a:pPr algn="ctr"/>
                <a:r>
                  <a:rPr lang="en-US" sz="1000" b="1">
                    <a:latin typeface="Helvetica Neue"/>
                    <a:cs typeface="Helvetica Neue"/>
                  </a:rPr>
                  <a:t>(ORC)</a:t>
                </a:r>
              </a:p>
            </p:txBody>
          </p:sp>
        </p:grpSp>
        <p:cxnSp>
          <p:nvCxnSpPr>
            <p:cNvPr id="39" name="Straight Arrow Connector 38">
              <a:extLst>
                <a:ext uri="{FF2B5EF4-FFF2-40B4-BE49-F238E27FC236}">
                  <a16:creationId xmlns:a16="http://schemas.microsoft.com/office/drawing/2014/main" id="{4E6691F5-3A01-4F3A-B282-BD0C5611C2BD}"/>
                </a:ext>
              </a:extLst>
            </p:cNvPr>
            <p:cNvCxnSpPr>
              <a:cxnSpLocks/>
            </p:cNvCxnSpPr>
            <p:nvPr/>
          </p:nvCxnSpPr>
          <p:spPr>
            <a:xfrm rot="16200000" flipH="1">
              <a:off x="2574287" y="4668357"/>
              <a:ext cx="588996" cy="8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4" name="Rectangle: Rounded Corners 3">
            <a:extLst>
              <a:ext uri="{FF2B5EF4-FFF2-40B4-BE49-F238E27FC236}">
                <a16:creationId xmlns:a16="http://schemas.microsoft.com/office/drawing/2014/main" id="{8C298E1B-850F-478A-93C2-90CB50E609AC}"/>
              </a:ext>
            </a:extLst>
          </p:cNvPr>
          <p:cNvSpPr/>
          <p:nvPr/>
        </p:nvSpPr>
        <p:spPr>
          <a:xfrm>
            <a:off x="298275" y="1023741"/>
            <a:ext cx="11200355" cy="55949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19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25F7E0-E60F-461A-9163-F427DA11F174}"/>
              </a:ext>
            </a:extLst>
          </p:cNvPr>
          <p:cNvSpPr txBox="1"/>
          <p:nvPr/>
        </p:nvSpPr>
        <p:spPr>
          <a:xfrm>
            <a:off x="417251" y="1564243"/>
            <a:ext cx="10768613" cy="3416320"/>
          </a:xfrm>
          <a:prstGeom prst="rect">
            <a:avLst/>
          </a:prstGeom>
          <a:noFill/>
        </p:spPr>
        <p:txBody>
          <a:bodyPr wrap="square" lIns="91440" tIns="45720" rIns="91440" bIns="45720" rtlCol="0" anchor="t">
            <a:spAutoFit/>
          </a:bodyPr>
          <a:lstStyle/>
          <a:p>
            <a:pPr marL="285750" indent="-285750" algn="just">
              <a:buFont typeface="Arial"/>
              <a:buChar char="•"/>
            </a:pPr>
            <a:r>
              <a:rPr lang="en-US" sz="2400" b="1"/>
              <a:t>Problem Statement</a:t>
            </a:r>
            <a:endParaRPr lang="en-US" sz="2400" b="1">
              <a:cs typeface="Calibri"/>
            </a:endParaRPr>
          </a:p>
          <a:p>
            <a:pPr marL="285750" indent="-285750" algn="just">
              <a:buFont typeface="Arial"/>
              <a:buChar char="•"/>
            </a:pPr>
            <a:r>
              <a:rPr lang="en-US" sz="2400" b="1"/>
              <a:t>IOT Data</a:t>
            </a:r>
            <a:endParaRPr lang="en-US" sz="2400" b="1">
              <a:cs typeface="Calibri"/>
            </a:endParaRPr>
          </a:p>
          <a:p>
            <a:pPr marL="285750" indent="-285750" algn="just">
              <a:buFont typeface="Arial"/>
              <a:buChar char="•"/>
            </a:pPr>
            <a:r>
              <a:rPr lang="en-US" sz="2400" b="1"/>
              <a:t>Client Requirements</a:t>
            </a:r>
            <a:endParaRPr lang="en-US" sz="2400" b="1">
              <a:cs typeface="Calibri"/>
            </a:endParaRPr>
          </a:p>
          <a:p>
            <a:pPr marL="285750" indent="-285750" algn="just">
              <a:buFont typeface="Arial"/>
              <a:buChar char="•"/>
            </a:pPr>
            <a:r>
              <a:rPr lang="en-US" sz="2400" b="1"/>
              <a:t>Data Types</a:t>
            </a:r>
            <a:endParaRPr lang="en-US" sz="2400" b="1">
              <a:cs typeface="Calibri"/>
            </a:endParaRPr>
          </a:p>
          <a:p>
            <a:pPr marL="285750" indent="-285750" algn="just">
              <a:buFont typeface="Arial"/>
              <a:buChar char="•"/>
            </a:pPr>
            <a:r>
              <a:rPr lang="en-US" sz="2400" b="1"/>
              <a:t>AWS Services </a:t>
            </a:r>
            <a:endParaRPr lang="en-US" sz="2400" b="1">
              <a:cs typeface="Calibri"/>
            </a:endParaRPr>
          </a:p>
          <a:p>
            <a:pPr marL="285750" indent="-285750" algn="just">
              <a:buFont typeface="Arial"/>
              <a:buChar char="•"/>
            </a:pPr>
            <a:r>
              <a:rPr lang="en-US" sz="2400" b="1"/>
              <a:t>Overview Design</a:t>
            </a:r>
            <a:endParaRPr lang="en-US" sz="2400" b="1">
              <a:cs typeface="Calibri"/>
            </a:endParaRPr>
          </a:p>
          <a:p>
            <a:pPr marL="285750" indent="-285750" algn="just">
              <a:buFont typeface="Arial"/>
              <a:buChar char="•"/>
            </a:pPr>
            <a:r>
              <a:rPr lang="en-US" sz="2400" b="1"/>
              <a:t>Technical Architecture</a:t>
            </a:r>
            <a:endParaRPr lang="en-US" sz="2400" b="1">
              <a:cs typeface="Calibri"/>
            </a:endParaRPr>
          </a:p>
          <a:p>
            <a:pPr marL="285750" indent="-285750" algn="just">
              <a:buFont typeface="Arial"/>
              <a:buChar char="•"/>
            </a:pPr>
            <a:r>
              <a:rPr lang="en-US" sz="2400" b="1">
                <a:cs typeface="Calibri"/>
              </a:rPr>
              <a:t>Business Intelligence</a:t>
            </a:r>
          </a:p>
          <a:p>
            <a:pPr marL="285750" indent="-285750" algn="just">
              <a:buFont typeface="Arial"/>
              <a:buChar char="•"/>
            </a:pPr>
            <a:endParaRPr lang="en-US" sz="2400" b="1">
              <a:cs typeface="Calibri"/>
            </a:endParaRPr>
          </a:p>
        </p:txBody>
      </p:sp>
      <p:sp>
        <p:nvSpPr>
          <p:cNvPr id="4" name="Rectangle 3">
            <a:extLst>
              <a:ext uri="{FF2B5EF4-FFF2-40B4-BE49-F238E27FC236}">
                <a16:creationId xmlns:a16="http://schemas.microsoft.com/office/drawing/2014/main" id="{7D0CDEEF-AE7C-4970-A788-1FE79FACF332}"/>
              </a:ext>
            </a:extLst>
          </p:cNvPr>
          <p:cNvSpPr/>
          <p:nvPr/>
        </p:nvSpPr>
        <p:spPr>
          <a:xfrm>
            <a:off x="333375" y="447675"/>
            <a:ext cx="1504303"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INDEX</a:t>
            </a:r>
          </a:p>
        </p:txBody>
      </p:sp>
    </p:spTree>
    <p:extLst>
      <p:ext uri="{BB962C8B-B14F-4D97-AF65-F5344CB8AC3E}">
        <p14:creationId xmlns:p14="http://schemas.microsoft.com/office/powerpoint/2010/main" val="2256142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4B8E55C-EB67-4CFD-BABB-6C2DE77BC759}"/>
              </a:ext>
            </a:extLst>
          </p:cNvPr>
          <p:cNvGrpSpPr/>
          <p:nvPr/>
        </p:nvGrpSpPr>
        <p:grpSpPr>
          <a:xfrm>
            <a:off x="898811" y="1180702"/>
            <a:ext cx="2778115" cy="4863989"/>
            <a:chOff x="462235" y="937567"/>
            <a:chExt cx="2839037" cy="4982865"/>
          </a:xfrm>
        </p:grpSpPr>
        <p:sp>
          <p:nvSpPr>
            <p:cNvPr id="2" name="Rectangle: Rounded Corners 1">
              <a:extLst>
                <a:ext uri="{FF2B5EF4-FFF2-40B4-BE49-F238E27FC236}">
                  <a16:creationId xmlns:a16="http://schemas.microsoft.com/office/drawing/2014/main" id="{146570AF-EF83-44F4-A362-D9B55F2F224B}"/>
                </a:ext>
              </a:extLst>
            </p:cNvPr>
            <p:cNvSpPr/>
            <p:nvPr/>
          </p:nvSpPr>
          <p:spPr>
            <a:xfrm>
              <a:off x="462235" y="937567"/>
              <a:ext cx="2839037" cy="4982865"/>
            </a:xfrm>
            <a:prstGeom prst="roundRect">
              <a:avLst>
                <a:gd name="adj" fmla="val 1604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10DF736-FE52-4509-B30F-3B563B7125C7}"/>
                </a:ext>
              </a:extLst>
            </p:cNvPr>
            <p:cNvGrpSpPr/>
            <p:nvPr/>
          </p:nvGrpSpPr>
          <p:grpSpPr>
            <a:xfrm>
              <a:off x="1216435" y="1160052"/>
              <a:ext cx="1005838" cy="1218057"/>
              <a:chOff x="7683394" y="-362057"/>
              <a:chExt cx="914400" cy="1107324"/>
            </a:xfrm>
          </p:grpSpPr>
          <p:pic>
            <p:nvPicPr>
              <p:cNvPr id="4" name="Picture 3" descr="S3.png">
                <a:extLst>
                  <a:ext uri="{FF2B5EF4-FFF2-40B4-BE49-F238E27FC236}">
                    <a16:creationId xmlns:a16="http://schemas.microsoft.com/office/drawing/2014/main" id="{5737FB4B-75BC-45CD-AB7F-4F80864A9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920" y="-362057"/>
                <a:ext cx="843874" cy="616014"/>
              </a:xfrm>
              <a:prstGeom prst="rect">
                <a:avLst/>
              </a:prstGeom>
            </p:spPr>
          </p:pic>
          <p:sp>
            <p:nvSpPr>
              <p:cNvPr id="5" name="TextBox 4">
                <a:extLst>
                  <a:ext uri="{FF2B5EF4-FFF2-40B4-BE49-F238E27FC236}">
                    <a16:creationId xmlns:a16="http://schemas.microsoft.com/office/drawing/2014/main" id="{145772DF-5288-4F23-A84E-0A10E91FF842}"/>
                  </a:ext>
                </a:extLst>
              </p:cNvPr>
              <p:cNvSpPr txBox="1"/>
              <p:nvPr/>
            </p:nvSpPr>
            <p:spPr>
              <a:xfrm>
                <a:off x="7683394" y="315314"/>
                <a:ext cx="914400" cy="429953"/>
              </a:xfrm>
              <a:prstGeom prst="rect">
                <a:avLst/>
              </a:prstGeom>
              <a:noFill/>
            </p:spPr>
            <p:txBody>
              <a:bodyPr wrap="square" lIns="0" tIns="0" rIns="0" bIns="0" rtlCol="0" anchor="t">
                <a:spAutoFit/>
              </a:bodyPr>
              <a:lstStyle/>
              <a:p>
                <a:pPr algn="ctr"/>
                <a:r>
                  <a:rPr lang="en-US" sz="1000" b="1">
                    <a:latin typeface="Helvetica Neue"/>
                    <a:cs typeface="Helvetica Neue"/>
                  </a:rPr>
                  <a:t>Amazon S3 Processed zone</a:t>
                </a:r>
              </a:p>
              <a:p>
                <a:pPr algn="ctr"/>
                <a:r>
                  <a:rPr lang="en-US" sz="1000" b="1">
                    <a:latin typeface="Helvetica Neue"/>
                    <a:cs typeface="Helvetica Neue"/>
                  </a:rPr>
                  <a:t>(orc)</a:t>
                </a:r>
              </a:p>
            </p:txBody>
          </p:sp>
        </p:grpSp>
        <p:cxnSp>
          <p:nvCxnSpPr>
            <p:cNvPr id="6" name="Straight Arrow Connector 5">
              <a:extLst>
                <a:ext uri="{FF2B5EF4-FFF2-40B4-BE49-F238E27FC236}">
                  <a16:creationId xmlns:a16="http://schemas.microsoft.com/office/drawing/2014/main" id="{F6DF653C-1D31-4EE1-972A-003C1EE3D098}"/>
                </a:ext>
              </a:extLst>
            </p:cNvPr>
            <p:cNvCxnSpPr>
              <a:cxnSpLocks/>
            </p:cNvCxnSpPr>
            <p:nvPr/>
          </p:nvCxnSpPr>
          <p:spPr>
            <a:xfrm>
              <a:off x="1774687" y="2529354"/>
              <a:ext cx="0" cy="690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 name="Group 6">
              <a:extLst>
                <a:ext uri="{FF2B5EF4-FFF2-40B4-BE49-F238E27FC236}">
                  <a16:creationId xmlns:a16="http://schemas.microsoft.com/office/drawing/2014/main" id="{D4DBB6E6-3154-46A3-BB64-5DA6ED3E31C1}"/>
                </a:ext>
              </a:extLst>
            </p:cNvPr>
            <p:cNvGrpSpPr/>
            <p:nvPr/>
          </p:nvGrpSpPr>
          <p:grpSpPr>
            <a:xfrm>
              <a:off x="1300839" y="3334418"/>
              <a:ext cx="947696" cy="1017984"/>
              <a:chOff x="6818849" y="2072968"/>
              <a:chExt cx="947696" cy="1017984"/>
            </a:xfrm>
          </p:grpSpPr>
          <p:sp>
            <p:nvSpPr>
              <p:cNvPr id="8" name="TextBox 7">
                <a:extLst>
                  <a:ext uri="{FF2B5EF4-FFF2-40B4-BE49-F238E27FC236}">
                    <a16:creationId xmlns:a16="http://schemas.microsoft.com/office/drawing/2014/main" id="{FE66B085-3C2C-4F29-AA60-755872A19162}"/>
                  </a:ext>
                </a:extLst>
              </p:cNvPr>
              <p:cNvSpPr txBox="1"/>
              <p:nvPr/>
            </p:nvSpPr>
            <p:spPr>
              <a:xfrm>
                <a:off x="6818849" y="2675454"/>
                <a:ext cx="947696" cy="415498"/>
              </a:xfrm>
              <a:prstGeom prst="rect">
                <a:avLst/>
              </a:prstGeom>
              <a:noFill/>
            </p:spPr>
            <p:txBody>
              <a:bodyPr wrap="none" rtlCol="0">
                <a:spAutoFit/>
              </a:bodyPr>
              <a:lstStyle/>
              <a:p>
                <a:pPr algn="ctr"/>
                <a:r>
                  <a:rPr lang="en-US" sz="1050" b="1">
                    <a:latin typeface="Helvetica Neue"/>
                    <a:cs typeface="Helvetica Neue"/>
                  </a:rPr>
                  <a:t>Amazon S3 </a:t>
                </a:r>
                <a:br>
                  <a:rPr lang="en-US" sz="1050" b="1">
                    <a:latin typeface="Helvetica Neue"/>
                    <a:cs typeface="Helvetica Neue"/>
                  </a:rPr>
                </a:br>
                <a:r>
                  <a:rPr lang="en-US" sz="1050" b="1">
                    <a:latin typeface="Helvetica Neue"/>
                    <a:cs typeface="Helvetica Neue"/>
                  </a:rPr>
                  <a:t>bucket</a:t>
                </a:r>
              </a:p>
            </p:txBody>
          </p:sp>
          <p:pic>
            <p:nvPicPr>
              <p:cNvPr id="9" name="Picture 8" descr="S3-Bucket.png">
                <a:extLst>
                  <a:ext uri="{FF2B5EF4-FFF2-40B4-BE49-F238E27FC236}">
                    <a16:creationId xmlns:a16="http://schemas.microsoft.com/office/drawing/2014/main" id="{09A72C76-AF43-40A8-8295-230836E35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06" y="2072968"/>
                <a:ext cx="680222" cy="680222"/>
              </a:xfrm>
              <a:prstGeom prst="rect">
                <a:avLst/>
              </a:prstGeom>
            </p:spPr>
          </p:pic>
        </p:grpSp>
        <p:cxnSp>
          <p:nvCxnSpPr>
            <p:cNvPr id="10" name="Straight Arrow Connector 9">
              <a:extLst>
                <a:ext uri="{FF2B5EF4-FFF2-40B4-BE49-F238E27FC236}">
                  <a16:creationId xmlns:a16="http://schemas.microsoft.com/office/drawing/2014/main" id="{E3709B38-2007-4D86-92C6-260F89CCAE05}"/>
                </a:ext>
              </a:extLst>
            </p:cNvPr>
            <p:cNvCxnSpPr/>
            <p:nvPr/>
          </p:nvCxnSpPr>
          <p:spPr>
            <a:xfrm flipH="1">
              <a:off x="1194709" y="4438084"/>
              <a:ext cx="320446" cy="269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E2BA873-A87D-40BB-8832-3A35CEF15310}"/>
                </a:ext>
              </a:extLst>
            </p:cNvPr>
            <p:cNvCxnSpPr/>
            <p:nvPr/>
          </p:nvCxnSpPr>
          <p:spPr>
            <a:xfrm>
              <a:off x="2132895" y="4439532"/>
              <a:ext cx="330022" cy="269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4F5BB63A-8D61-4ADE-831D-659089091411}"/>
                </a:ext>
              </a:extLst>
            </p:cNvPr>
            <p:cNvGrpSpPr/>
            <p:nvPr/>
          </p:nvGrpSpPr>
          <p:grpSpPr>
            <a:xfrm>
              <a:off x="462235" y="4642807"/>
              <a:ext cx="1107985" cy="1174281"/>
              <a:chOff x="3315824" y="1307731"/>
              <a:chExt cx="731520" cy="1174281"/>
            </a:xfrm>
          </p:grpSpPr>
          <p:pic>
            <p:nvPicPr>
              <p:cNvPr id="13" name="Picture 12" descr="S3-Object.png">
                <a:extLst>
                  <a:ext uri="{FF2B5EF4-FFF2-40B4-BE49-F238E27FC236}">
                    <a16:creationId xmlns:a16="http://schemas.microsoft.com/office/drawing/2014/main" id="{5D7862D9-DCA9-4711-8AE9-8DB99F3F1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824" y="1307731"/>
                <a:ext cx="731520" cy="731520"/>
              </a:xfrm>
              <a:prstGeom prst="rect">
                <a:avLst/>
              </a:prstGeom>
            </p:spPr>
          </p:pic>
          <p:sp>
            <p:nvSpPr>
              <p:cNvPr id="14" name="TextBox 13">
                <a:extLst>
                  <a:ext uri="{FF2B5EF4-FFF2-40B4-BE49-F238E27FC236}">
                    <a16:creationId xmlns:a16="http://schemas.microsoft.com/office/drawing/2014/main" id="{3429EA5B-1AF8-447A-95A8-8953E6CF02FE}"/>
                  </a:ext>
                </a:extLst>
              </p:cNvPr>
              <p:cNvSpPr txBox="1"/>
              <p:nvPr/>
            </p:nvSpPr>
            <p:spPr>
              <a:xfrm>
                <a:off x="3427366" y="2174235"/>
                <a:ext cx="508436" cy="307777"/>
              </a:xfrm>
              <a:prstGeom prst="rect">
                <a:avLst/>
              </a:prstGeom>
              <a:noFill/>
            </p:spPr>
            <p:txBody>
              <a:bodyPr wrap="square" lIns="0" tIns="0" rIns="0" bIns="0" rtlCol="0">
                <a:spAutoFit/>
              </a:bodyPr>
              <a:lstStyle/>
              <a:p>
                <a:pPr algn="ctr"/>
                <a:r>
                  <a:rPr lang="en-US" sz="1000" b="1">
                    <a:latin typeface="Helvetica Neue"/>
                    <a:cs typeface="Helvetica Neue"/>
                  </a:rPr>
                  <a:t>Temp_Daily</a:t>
                </a:r>
              </a:p>
            </p:txBody>
          </p:sp>
        </p:grpSp>
        <p:grpSp>
          <p:nvGrpSpPr>
            <p:cNvPr id="15" name="Group 14">
              <a:extLst>
                <a:ext uri="{FF2B5EF4-FFF2-40B4-BE49-F238E27FC236}">
                  <a16:creationId xmlns:a16="http://schemas.microsoft.com/office/drawing/2014/main" id="{972DE711-F655-42E5-B846-93EACA1B01CF}"/>
                </a:ext>
              </a:extLst>
            </p:cNvPr>
            <p:cNvGrpSpPr/>
            <p:nvPr/>
          </p:nvGrpSpPr>
          <p:grpSpPr>
            <a:xfrm>
              <a:off x="2056082" y="4642807"/>
              <a:ext cx="1107985" cy="1016670"/>
              <a:chOff x="3375149" y="1307731"/>
              <a:chExt cx="731520" cy="1016670"/>
            </a:xfrm>
          </p:grpSpPr>
          <p:pic>
            <p:nvPicPr>
              <p:cNvPr id="16" name="Picture 15" descr="S3-Object.png">
                <a:extLst>
                  <a:ext uri="{FF2B5EF4-FFF2-40B4-BE49-F238E27FC236}">
                    <a16:creationId xmlns:a16="http://schemas.microsoft.com/office/drawing/2014/main" id="{5062D8CA-BC2C-45CF-BE08-506636784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149" y="1307731"/>
                <a:ext cx="731520" cy="731520"/>
              </a:xfrm>
              <a:prstGeom prst="rect">
                <a:avLst/>
              </a:prstGeom>
            </p:spPr>
          </p:pic>
          <p:sp>
            <p:nvSpPr>
              <p:cNvPr id="17" name="TextBox 16">
                <a:extLst>
                  <a:ext uri="{FF2B5EF4-FFF2-40B4-BE49-F238E27FC236}">
                    <a16:creationId xmlns:a16="http://schemas.microsoft.com/office/drawing/2014/main" id="{167952A3-D046-42F6-8C17-DE5DF6430EAD}"/>
                  </a:ext>
                </a:extLst>
              </p:cNvPr>
              <p:cNvSpPr txBox="1"/>
              <p:nvPr/>
            </p:nvSpPr>
            <p:spPr>
              <a:xfrm>
                <a:off x="3502211" y="2170513"/>
                <a:ext cx="578574" cy="153888"/>
              </a:xfrm>
              <a:prstGeom prst="rect">
                <a:avLst/>
              </a:prstGeom>
              <a:noFill/>
            </p:spPr>
            <p:txBody>
              <a:bodyPr wrap="square" lIns="0" tIns="0" rIns="0" bIns="0" rtlCol="0">
                <a:spAutoFit/>
              </a:bodyPr>
              <a:lstStyle/>
              <a:p>
                <a:pPr algn="ctr"/>
                <a:r>
                  <a:rPr lang="en-US" sz="1000" b="1">
                    <a:latin typeface="Helvetica Neue"/>
                    <a:cs typeface="Helvetica Neue"/>
                  </a:rPr>
                  <a:t>Temp_Hourly</a:t>
                </a:r>
              </a:p>
            </p:txBody>
          </p:sp>
        </p:grpSp>
        <p:pic>
          <p:nvPicPr>
            <p:cNvPr id="18" name="Picture 2">
              <a:extLst>
                <a:ext uri="{FF2B5EF4-FFF2-40B4-BE49-F238E27FC236}">
                  <a16:creationId xmlns:a16="http://schemas.microsoft.com/office/drawing/2014/main" id="{4789E4B8-E922-44FD-AD88-7ECD1BF9D0AD}"/>
                </a:ext>
              </a:extLst>
            </p:cNvPr>
            <p:cNvPicPr>
              <a:picLocks noChangeAspect="1"/>
            </p:cNvPicPr>
            <p:nvPr/>
          </p:nvPicPr>
          <p:blipFill>
            <a:blip r:embed="rId5"/>
            <a:stretch>
              <a:fillRect/>
            </a:stretch>
          </p:blipFill>
          <p:spPr>
            <a:xfrm>
              <a:off x="1462576" y="4774484"/>
              <a:ext cx="784829" cy="415498"/>
            </a:xfrm>
            <a:prstGeom prst="rect">
              <a:avLst/>
            </a:prstGeom>
          </p:spPr>
        </p:pic>
      </p:grpSp>
      <p:sp>
        <p:nvSpPr>
          <p:cNvPr id="20" name="Rectangle 19">
            <a:extLst>
              <a:ext uri="{FF2B5EF4-FFF2-40B4-BE49-F238E27FC236}">
                <a16:creationId xmlns:a16="http://schemas.microsoft.com/office/drawing/2014/main" id="{B90656DE-2D7D-4835-8FB1-FEF25859902E}"/>
              </a:ext>
            </a:extLst>
          </p:cNvPr>
          <p:cNvSpPr/>
          <p:nvPr/>
        </p:nvSpPr>
        <p:spPr>
          <a:xfrm>
            <a:off x="252781" y="270135"/>
            <a:ext cx="6538636" cy="546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CRAWLER FOR SCHEMA CHANGE   </a:t>
            </a:r>
          </a:p>
        </p:txBody>
      </p:sp>
      <p:grpSp>
        <p:nvGrpSpPr>
          <p:cNvPr id="28" name="Group 27">
            <a:extLst>
              <a:ext uri="{FF2B5EF4-FFF2-40B4-BE49-F238E27FC236}">
                <a16:creationId xmlns:a16="http://schemas.microsoft.com/office/drawing/2014/main" id="{1BD5D4B6-F90B-412A-816E-CB51FD74EEDE}"/>
              </a:ext>
            </a:extLst>
          </p:cNvPr>
          <p:cNvGrpSpPr/>
          <p:nvPr/>
        </p:nvGrpSpPr>
        <p:grpSpPr>
          <a:xfrm>
            <a:off x="3739161" y="2165164"/>
            <a:ext cx="2954746" cy="1031596"/>
            <a:chOff x="2598142" y="1340695"/>
            <a:chExt cx="2954746" cy="1031596"/>
          </a:xfrm>
        </p:grpSpPr>
        <p:grpSp>
          <p:nvGrpSpPr>
            <p:cNvPr id="21" name="Group 20">
              <a:extLst>
                <a:ext uri="{FF2B5EF4-FFF2-40B4-BE49-F238E27FC236}">
                  <a16:creationId xmlns:a16="http://schemas.microsoft.com/office/drawing/2014/main" id="{0459AF06-814C-4D12-AECE-A2E8DA533DDC}"/>
                </a:ext>
              </a:extLst>
            </p:cNvPr>
            <p:cNvGrpSpPr/>
            <p:nvPr/>
          </p:nvGrpSpPr>
          <p:grpSpPr>
            <a:xfrm>
              <a:off x="2598142" y="1513970"/>
              <a:ext cx="1860552" cy="858321"/>
              <a:chOff x="5298638" y="3033031"/>
              <a:chExt cx="1691411" cy="717995"/>
            </a:xfrm>
          </p:grpSpPr>
          <p:sp>
            <p:nvSpPr>
              <p:cNvPr id="22" name="TextBox 24">
                <a:extLst>
                  <a:ext uri="{FF2B5EF4-FFF2-40B4-BE49-F238E27FC236}">
                    <a16:creationId xmlns:a16="http://schemas.microsoft.com/office/drawing/2014/main" id="{E17E93A9-D052-421B-9955-D13FC66A6977}"/>
                  </a:ext>
                </a:extLst>
              </p:cNvPr>
              <p:cNvSpPr txBox="1"/>
              <p:nvPr/>
            </p:nvSpPr>
            <p:spPr>
              <a:xfrm>
                <a:off x="5298638" y="3499209"/>
                <a:ext cx="1691411" cy="251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rgbClr val="000000"/>
                    </a:solidFill>
                    <a:latin typeface="+mj-lt"/>
                    <a:ea typeface="Amazon Ember" panose="020B0603020204020204" pitchFamily="34" charset="0"/>
                    <a:cs typeface="Amazon Ember" panose="020B0603020204020204" pitchFamily="34" charset="0"/>
                  </a:rPr>
                  <a:t>Crawler</a:t>
                </a:r>
                <a:endParaRPr lang="en-US" sz="1200" b="1">
                  <a:latin typeface="+mj-lt"/>
                  <a:ea typeface="Amazon Ember" panose="020B0603020204020204" pitchFamily="34" charset="0"/>
                  <a:cs typeface="Amazon Ember" panose="020B0603020204020204" pitchFamily="34" charset="0"/>
                </a:endParaRPr>
              </a:p>
            </p:txBody>
          </p:sp>
          <p:pic>
            <p:nvPicPr>
              <p:cNvPr id="23" name="Graphic 26">
                <a:extLst>
                  <a:ext uri="{FF2B5EF4-FFF2-40B4-BE49-F238E27FC236}">
                    <a16:creationId xmlns:a16="http://schemas.microsoft.com/office/drawing/2014/main" id="{7D6F19AE-592A-4DA7-AA41-4378FFE9EA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1049" y="3033031"/>
                <a:ext cx="469900" cy="469900"/>
              </a:xfrm>
              <a:prstGeom prst="rect">
                <a:avLst/>
              </a:prstGeom>
            </p:spPr>
          </p:pic>
        </p:grpSp>
        <p:grpSp>
          <p:nvGrpSpPr>
            <p:cNvPr id="24" name="Group 23">
              <a:extLst>
                <a:ext uri="{FF2B5EF4-FFF2-40B4-BE49-F238E27FC236}">
                  <a16:creationId xmlns:a16="http://schemas.microsoft.com/office/drawing/2014/main" id="{5148D24A-5040-4A59-B138-06424D34D81A}"/>
                </a:ext>
              </a:extLst>
            </p:cNvPr>
            <p:cNvGrpSpPr/>
            <p:nvPr/>
          </p:nvGrpSpPr>
          <p:grpSpPr>
            <a:xfrm>
              <a:off x="4638488" y="1340695"/>
              <a:ext cx="914400" cy="1002018"/>
              <a:chOff x="9637355" y="3483420"/>
              <a:chExt cx="914400" cy="1002018"/>
            </a:xfrm>
          </p:grpSpPr>
          <p:pic>
            <p:nvPicPr>
              <p:cNvPr id="25" name="Picture 4" descr="Amazon Athena Data Connector for Marketing Analytics | Adverity">
                <a:extLst>
                  <a:ext uri="{FF2B5EF4-FFF2-40B4-BE49-F238E27FC236}">
                    <a16:creationId xmlns:a16="http://schemas.microsoft.com/office/drawing/2014/main" id="{E140923F-BD7B-4E27-8A49-EC89E4A20C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7355" y="3483420"/>
                <a:ext cx="914400" cy="75579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B5B3CF0-F0E3-47B9-B8CC-40B7768015F1}"/>
                  </a:ext>
                </a:extLst>
              </p:cNvPr>
              <p:cNvSpPr txBox="1"/>
              <p:nvPr/>
            </p:nvSpPr>
            <p:spPr>
              <a:xfrm>
                <a:off x="9866372" y="4239217"/>
                <a:ext cx="619080" cy="246221"/>
              </a:xfrm>
              <a:prstGeom prst="rect">
                <a:avLst/>
              </a:prstGeom>
              <a:noFill/>
            </p:spPr>
            <p:txBody>
              <a:bodyPr wrap="none" rtlCol="0">
                <a:spAutoFit/>
              </a:bodyPr>
              <a:lstStyle/>
              <a:p>
                <a:r>
                  <a:rPr lang="en-US" sz="1000" b="1">
                    <a:latin typeface="Helvetica Neue"/>
                  </a:rPr>
                  <a:t>Athena</a:t>
                </a:r>
              </a:p>
            </p:txBody>
          </p:sp>
        </p:grpSp>
        <p:cxnSp>
          <p:nvCxnSpPr>
            <p:cNvPr id="27" name="Straight Arrow Connector 26">
              <a:extLst>
                <a:ext uri="{FF2B5EF4-FFF2-40B4-BE49-F238E27FC236}">
                  <a16:creationId xmlns:a16="http://schemas.microsoft.com/office/drawing/2014/main" id="{FC47A99E-0E1F-4EF4-B079-692B5E0BBA4A}"/>
                </a:ext>
              </a:extLst>
            </p:cNvPr>
            <p:cNvCxnSpPr/>
            <p:nvPr/>
          </p:nvCxnSpPr>
          <p:spPr>
            <a:xfrm>
              <a:off x="3863868" y="1724789"/>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 name="Straight Arrow Connector 29">
            <a:extLst>
              <a:ext uri="{FF2B5EF4-FFF2-40B4-BE49-F238E27FC236}">
                <a16:creationId xmlns:a16="http://schemas.microsoft.com/office/drawing/2014/main" id="{AE84D888-1B82-4646-8086-E47A8A21289E}"/>
              </a:ext>
            </a:extLst>
          </p:cNvPr>
          <p:cNvCxnSpPr>
            <a:cxnSpLocks/>
          </p:cNvCxnSpPr>
          <p:nvPr/>
        </p:nvCxnSpPr>
        <p:spPr>
          <a:xfrm flipV="1">
            <a:off x="3888419" y="3165203"/>
            <a:ext cx="390848" cy="3010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95E2397E-77B8-4D15-9E81-D90386007F08}"/>
              </a:ext>
            </a:extLst>
          </p:cNvPr>
          <p:cNvGrpSpPr/>
          <p:nvPr/>
        </p:nvGrpSpPr>
        <p:grpSpPr>
          <a:xfrm>
            <a:off x="3744876" y="3829943"/>
            <a:ext cx="2949031" cy="1069535"/>
            <a:chOff x="2598142" y="1302756"/>
            <a:chExt cx="2949031" cy="1069535"/>
          </a:xfrm>
        </p:grpSpPr>
        <p:grpSp>
          <p:nvGrpSpPr>
            <p:cNvPr id="33" name="Group 32">
              <a:extLst>
                <a:ext uri="{FF2B5EF4-FFF2-40B4-BE49-F238E27FC236}">
                  <a16:creationId xmlns:a16="http://schemas.microsoft.com/office/drawing/2014/main" id="{04BD4074-0179-4C91-9D27-6D250F0381C7}"/>
                </a:ext>
              </a:extLst>
            </p:cNvPr>
            <p:cNvGrpSpPr/>
            <p:nvPr/>
          </p:nvGrpSpPr>
          <p:grpSpPr>
            <a:xfrm>
              <a:off x="2598142" y="1513970"/>
              <a:ext cx="1860552" cy="858321"/>
              <a:chOff x="5298638" y="3033031"/>
              <a:chExt cx="1691411" cy="717995"/>
            </a:xfrm>
          </p:grpSpPr>
          <p:sp>
            <p:nvSpPr>
              <p:cNvPr id="38" name="TextBox 24">
                <a:extLst>
                  <a:ext uri="{FF2B5EF4-FFF2-40B4-BE49-F238E27FC236}">
                    <a16:creationId xmlns:a16="http://schemas.microsoft.com/office/drawing/2014/main" id="{F326D805-63CE-46BA-B815-297D197D1D24}"/>
                  </a:ext>
                </a:extLst>
              </p:cNvPr>
              <p:cNvSpPr txBox="1"/>
              <p:nvPr/>
            </p:nvSpPr>
            <p:spPr>
              <a:xfrm>
                <a:off x="5298638" y="3499209"/>
                <a:ext cx="1691411" cy="251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a:solidFill>
                      <a:srgbClr val="000000"/>
                    </a:solidFill>
                    <a:latin typeface="+mj-lt"/>
                    <a:ea typeface="Amazon Ember" panose="020B0603020204020204" pitchFamily="34" charset="0"/>
                    <a:cs typeface="Amazon Ember" panose="020B0603020204020204" pitchFamily="34" charset="0"/>
                  </a:rPr>
                  <a:t>Crawler</a:t>
                </a:r>
                <a:endParaRPr lang="en-US" sz="1200" b="1">
                  <a:latin typeface="+mj-lt"/>
                  <a:ea typeface="Amazon Ember" panose="020B0603020204020204" pitchFamily="34" charset="0"/>
                  <a:cs typeface="Amazon Ember" panose="020B0603020204020204" pitchFamily="34" charset="0"/>
                </a:endParaRPr>
              </a:p>
            </p:txBody>
          </p:sp>
          <p:pic>
            <p:nvPicPr>
              <p:cNvPr id="39" name="Graphic 26">
                <a:extLst>
                  <a:ext uri="{FF2B5EF4-FFF2-40B4-BE49-F238E27FC236}">
                    <a16:creationId xmlns:a16="http://schemas.microsoft.com/office/drawing/2014/main" id="{97571BA2-DC02-41A6-993F-3134C30222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1049" y="3033031"/>
                <a:ext cx="469900" cy="469900"/>
              </a:xfrm>
              <a:prstGeom prst="rect">
                <a:avLst/>
              </a:prstGeom>
            </p:spPr>
          </p:pic>
        </p:grpSp>
        <p:grpSp>
          <p:nvGrpSpPr>
            <p:cNvPr id="34" name="Group 33">
              <a:extLst>
                <a:ext uri="{FF2B5EF4-FFF2-40B4-BE49-F238E27FC236}">
                  <a16:creationId xmlns:a16="http://schemas.microsoft.com/office/drawing/2014/main" id="{F7A86453-3EBB-4033-8CEE-774148CE5187}"/>
                </a:ext>
              </a:extLst>
            </p:cNvPr>
            <p:cNvGrpSpPr/>
            <p:nvPr/>
          </p:nvGrpSpPr>
          <p:grpSpPr>
            <a:xfrm>
              <a:off x="4632773" y="1302756"/>
              <a:ext cx="914400" cy="1029636"/>
              <a:chOff x="9631640" y="3445481"/>
              <a:chExt cx="914400" cy="1029636"/>
            </a:xfrm>
          </p:grpSpPr>
          <p:pic>
            <p:nvPicPr>
              <p:cNvPr id="36" name="Picture 4" descr="Amazon Athena Data Connector for Marketing Analytics | Adverity">
                <a:extLst>
                  <a:ext uri="{FF2B5EF4-FFF2-40B4-BE49-F238E27FC236}">
                    <a16:creationId xmlns:a16="http://schemas.microsoft.com/office/drawing/2014/main" id="{77F13F63-339B-4CE3-A11B-68F8D9EBD6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1640" y="3445481"/>
                <a:ext cx="914400" cy="75579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46D4E3F0-3803-4E70-B2A7-6E81F19C7AA0}"/>
                  </a:ext>
                </a:extLst>
              </p:cNvPr>
              <p:cNvSpPr txBox="1"/>
              <p:nvPr/>
            </p:nvSpPr>
            <p:spPr>
              <a:xfrm>
                <a:off x="9800927" y="4228896"/>
                <a:ext cx="619080" cy="246221"/>
              </a:xfrm>
              <a:prstGeom prst="rect">
                <a:avLst/>
              </a:prstGeom>
              <a:noFill/>
            </p:spPr>
            <p:txBody>
              <a:bodyPr wrap="none" rtlCol="0">
                <a:spAutoFit/>
              </a:bodyPr>
              <a:lstStyle/>
              <a:p>
                <a:r>
                  <a:rPr lang="en-US" sz="1000" b="1">
                    <a:latin typeface="Helvetica Neue"/>
                  </a:rPr>
                  <a:t>Athena</a:t>
                </a:r>
              </a:p>
            </p:txBody>
          </p:sp>
        </p:grpSp>
        <p:cxnSp>
          <p:nvCxnSpPr>
            <p:cNvPr id="35" name="Straight Arrow Connector 34">
              <a:extLst>
                <a:ext uri="{FF2B5EF4-FFF2-40B4-BE49-F238E27FC236}">
                  <a16:creationId xmlns:a16="http://schemas.microsoft.com/office/drawing/2014/main" id="{F677B8D2-F6D8-404A-9F4A-E183DE2BC8C2}"/>
                </a:ext>
              </a:extLst>
            </p:cNvPr>
            <p:cNvCxnSpPr/>
            <p:nvPr/>
          </p:nvCxnSpPr>
          <p:spPr>
            <a:xfrm>
              <a:off x="3858153" y="1738126"/>
              <a:ext cx="781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41" name="Straight Arrow Connector 40">
            <a:extLst>
              <a:ext uri="{FF2B5EF4-FFF2-40B4-BE49-F238E27FC236}">
                <a16:creationId xmlns:a16="http://schemas.microsoft.com/office/drawing/2014/main" id="{44A8DC27-EF88-4BE9-ADF9-177D53F5918E}"/>
              </a:ext>
            </a:extLst>
          </p:cNvPr>
          <p:cNvCxnSpPr>
            <a:cxnSpLocks/>
          </p:cNvCxnSpPr>
          <p:nvPr/>
        </p:nvCxnSpPr>
        <p:spPr>
          <a:xfrm>
            <a:off x="3910793" y="3969953"/>
            <a:ext cx="404558" cy="1744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7" name="Group 46">
            <a:extLst>
              <a:ext uri="{FF2B5EF4-FFF2-40B4-BE49-F238E27FC236}">
                <a16:creationId xmlns:a16="http://schemas.microsoft.com/office/drawing/2014/main" id="{42F5E5B1-2A14-4635-88EB-57B69747A0ED}"/>
              </a:ext>
            </a:extLst>
          </p:cNvPr>
          <p:cNvGrpSpPr/>
          <p:nvPr/>
        </p:nvGrpSpPr>
        <p:grpSpPr>
          <a:xfrm>
            <a:off x="4411536" y="3131305"/>
            <a:ext cx="2133156" cy="2101305"/>
            <a:chOff x="5865626" y="3187020"/>
            <a:chExt cx="2133156" cy="2101305"/>
          </a:xfrm>
        </p:grpSpPr>
        <p:sp>
          <p:nvSpPr>
            <p:cNvPr id="45" name="TextBox 44">
              <a:extLst>
                <a:ext uri="{FF2B5EF4-FFF2-40B4-BE49-F238E27FC236}">
                  <a16:creationId xmlns:a16="http://schemas.microsoft.com/office/drawing/2014/main" id="{0A03AE8C-5FCD-4C22-B6D0-7CC67273DE15}"/>
                </a:ext>
              </a:extLst>
            </p:cNvPr>
            <p:cNvSpPr txBox="1"/>
            <p:nvPr/>
          </p:nvSpPr>
          <p:spPr>
            <a:xfrm>
              <a:off x="5865626" y="3187020"/>
              <a:ext cx="2133156" cy="369332"/>
            </a:xfrm>
            <a:prstGeom prst="rect">
              <a:avLst/>
            </a:prstGeom>
            <a:noFill/>
          </p:spPr>
          <p:txBody>
            <a:bodyPr wrap="square" rtlCol="0">
              <a:spAutoFit/>
            </a:bodyPr>
            <a:lstStyle/>
            <a:p>
              <a:r>
                <a:rPr lang="en-US" b="1"/>
                <a:t>Temp_Daily_Crawler</a:t>
              </a:r>
            </a:p>
          </p:txBody>
        </p:sp>
        <p:sp>
          <p:nvSpPr>
            <p:cNvPr id="46" name="TextBox 45">
              <a:extLst>
                <a:ext uri="{FF2B5EF4-FFF2-40B4-BE49-F238E27FC236}">
                  <a16:creationId xmlns:a16="http://schemas.microsoft.com/office/drawing/2014/main" id="{A5389535-B005-4563-9279-1B80F6969D4B}"/>
                </a:ext>
              </a:extLst>
            </p:cNvPr>
            <p:cNvSpPr txBox="1"/>
            <p:nvPr/>
          </p:nvSpPr>
          <p:spPr>
            <a:xfrm>
              <a:off x="6382349" y="4918993"/>
              <a:ext cx="848852" cy="369332"/>
            </a:xfrm>
            <a:prstGeom prst="rect">
              <a:avLst/>
            </a:prstGeom>
            <a:noFill/>
          </p:spPr>
          <p:txBody>
            <a:bodyPr wrap="square" lIns="91440" tIns="45720" rIns="91440" bIns="45720" rtlCol="0" anchor="t">
              <a:spAutoFit/>
            </a:bodyPr>
            <a:lstStyle/>
            <a:p>
              <a:endParaRPr lang="en-US" b="1"/>
            </a:p>
          </p:txBody>
        </p:sp>
      </p:grpSp>
      <p:sp>
        <p:nvSpPr>
          <p:cNvPr id="48" name="Rectangle: Rounded Corners 47">
            <a:extLst>
              <a:ext uri="{FF2B5EF4-FFF2-40B4-BE49-F238E27FC236}">
                <a16:creationId xmlns:a16="http://schemas.microsoft.com/office/drawing/2014/main" id="{6D5D8253-9CEA-4CF4-BC59-1C224D1AC38F}"/>
              </a:ext>
            </a:extLst>
          </p:cNvPr>
          <p:cNvSpPr/>
          <p:nvPr/>
        </p:nvSpPr>
        <p:spPr>
          <a:xfrm>
            <a:off x="6788875" y="763535"/>
            <a:ext cx="5288067" cy="5645113"/>
          </a:xfrm>
          <a:prstGeom prst="round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Graphical user interface, text, application, email&#10;&#10;Description automatically generated">
            <a:extLst>
              <a:ext uri="{FF2B5EF4-FFF2-40B4-BE49-F238E27FC236}">
                <a16:creationId xmlns:a16="http://schemas.microsoft.com/office/drawing/2014/main" id="{EAD4F7F6-61CC-4713-8CD8-652201EFAEE0}"/>
              </a:ext>
            </a:extLst>
          </p:cNvPr>
          <p:cNvPicPr>
            <a:picLocks noChangeAspect="1"/>
          </p:cNvPicPr>
          <p:nvPr/>
        </p:nvPicPr>
        <p:blipFill rotWithShape="1">
          <a:blip r:embed="rId9"/>
          <a:srcRect r="37680" b="61014"/>
          <a:stretch/>
        </p:blipFill>
        <p:spPr>
          <a:xfrm>
            <a:off x="6938090" y="2213400"/>
            <a:ext cx="4856637" cy="724923"/>
          </a:xfrm>
          <a:prstGeom prst="rect">
            <a:avLst/>
          </a:prstGeom>
        </p:spPr>
      </p:pic>
      <p:grpSp>
        <p:nvGrpSpPr>
          <p:cNvPr id="54" name="Group 53">
            <a:extLst>
              <a:ext uri="{FF2B5EF4-FFF2-40B4-BE49-F238E27FC236}">
                <a16:creationId xmlns:a16="http://schemas.microsoft.com/office/drawing/2014/main" id="{68B34053-4FD8-41BA-87D7-30E8E5ABD71A}"/>
              </a:ext>
            </a:extLst>
          </p:cNvPr>
          <p:cNvGrpSpPr/>
          <p:nvPr/>
        </p:nvGrpSpPr>
        <p:grpSpPr>
          <a:xfrm>
            <a:off x="8719865" y="1028970"/>
            <a:ext cx="914400" cy="1186371"/>
            <a:chOff x="9102243" y="1036034"/>
            <a:chExt cx="914400" cy="1186371"/>
          </a:xfrm>
        </p:grpSpPr>
        <p:pic>
          <p:nvPicPr>
            <p:cNvPr id="50" name="Picture 49" descr="RedShift.png">
              <a:extLst>
                <a:ext uri="{FF2B5EF4-FFF2-40B4-BE49-F238E27FC236}">
                  <a16:creationId xmlns:a16="http://schemas.microsoft.com/office/drawing/2014/main" id="{9DE7A895-84E8-4AAF-9CE0-7F5FE78EE9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4841" y="1036034"/>
              <a:ext cx="649205" cy="670482"/>
            </a:xfrm>
            <a:prstGeom prst="rect">
              <a:avLst/>
            </a:prstGeom>
          </p:spPr>
        </p:pic>
        <p:sp>
          <p:nvSpPr>
            <p:cNvPr id="51" name="TextBox 50">
              <a:extLst>
                <a:ext uri="{FF2B5EF4-FFF2-40B4-BE49-F238E27FC236}">
                  <a16:creationId xmlns:a16="http://schemas.microsoft.com/office/drawing/2014/main" id="{2137679F-6263-42BF-9361-1EC4AA88D2A9}"/>
                </a:ext>
              </a:extLst>
            </p:cNvPr>
            <p:cNvSpPr txBox="1"/>
            <p:nvPr/>
          </p:nvSpPr>
          <p:spPr>
            <a:xfrm>
              <a:off x="9102243" y="1760740"/>
              <a:ext cx="914400" cy="461665"/>
            </a:xfrm>
            <a:prstGeom prst="rect">
              <a:avLst/>
            </a:prstGeom>
            <a:noFill/>
          </p:spPr>
          <p:txBody>
            <a:bodyPr wrap="square" lIns="0" tIns="0" rIns="0" bIns="0" rtlCol="0">
              <a:spAutoFit/>
            </a:bodyPr>
            <a:lstStyle/>
            <a:p>
              <a:pPr algn="ctr"/>
              <a:r>
                <a:rPr lang="en-US" sz="1000" b="1">
                  <a:latin typeface="Helvetica Neue"/>
                  <a:cs typeface="Helvetica Neue"/>
                </a:rPr>
                <a:t>Amazon Redshift </a:t>
              </a:r>
            </a:p>
            <a:p>
              <a:pPr algn="ctr"/>
              <a:r>
                <a:rPr lang="en-US" sz="1000" b="1">
                  <a:latin typeface="Helvetica Neue"/>
                  <a:cs typeface="Helvetica Neue"/>
                </a:rPr>
                <a:t>Spectrum</a:t>
              </a:r>
            </a:p>
          </p:txBody>
        </p:sp>
      </p:grpSp>
      <p:grpSp>
        <p:nvGrpSpPr>
          <p:cNvPr id="55" name="Group 54">
            <a:extLst>
              <a:ext uri="{FF2B5EF4-FFF2-40B4-BE49-F238E27FC236}">
                <a16:creationId xmlns:a16="http://schemas.microsoft.com/office/drawing/2014/main" id="{A82AB140-1920-48BC-8F49-0F1918FD241C}"/>
              </a:ext>
            </a:extLst>
          </p:cNvPr>
          <p:cNvGrpSpPr/>
          <p:nvPr/>
        </p:nvGrpSpPr>
        <p:grpSpPr>
          <a:xfrm>
            <a:off x="8719865" y="3098301"/>
            <a:ext cx="914400" cy="1186371"/>
            <a:chOff x="9102243" y="1036034"/>
            <a:chExt cx="914400" cy="1186371"/>
          </a:xfrm>
        </p:grpSpPr>
        <p:pic>
          <p:nvPicPr>
            <p:cNvPr id="56" name="Picture 55" descr="RedShift.png">
              <a:extLst>
                <a:ext uri="{FF2B5EF4-FFF2-40B4-BE49-F238E27FC236}">
                  <a16:creationId xmlns:a16="http://schemas.microsoft.com/office/drawing/2014/main" id="{4FCD0B2E-ED18-4938-8EE7-4C2AE40748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4841" y="1036034"/>
              <a:ext cx="649205" cy="670482"/>
            </a:xfrm>
            <a:prstGeom prst="rect">
              <a:avLst/>
            </a:prstGeom>
          </p:spPr>
        </p:pic>
        <p:sp>
          <p:nvSpPr>
            <p:cNvPr id="57" name="TextBox 56">
              <a:extLst>
                <a:ext uri="{FF2B5EF4-FFF2-40B4-BE49-F238E27FC236}">
                  <a16:creationId xmlns:a16="http://schemas.microsoft.com/office/drawing/2014/main" id="{928DF9B6-0C06-4B02-861F-BD727A22A974}"/>
                </a:ext>
              </a:extLst>
            </p:cNvPr>
            <p:cNvSpPr txBox="1"/>
            <p:nvPr/>
          </p:nvSpPr>
          <p:spPr>
            <a:xfrm>
              <a:off x="9102243" y="1760740"/>
              <a:ext cx="914400" cy="461665"/>
            </a:xfrm>
            <a:prstGeom prst="rect">
              <a:avLst/>
            </a:prstGeom>
            <a:noFill/>
          </p:spPr>
          <p:txBody>
            <a:bodyPr wrap="square" lIns="0" tIns="0" rIns="0" bIns="0" rtlCol="0">
              <a:spAutoFit/>
            </a:bodyPr>
            <a:lstStyle/>
            <a:p>
              <a:pPr algn="ctr"/>
              <a:r>
                <a:rPr lang="en-US" sz="1000" b="1">
                  <a:latin typeface="Helvetica Neue"/>
                  <a:cs typeface="Helvetica Neue"/>
                </a:rPr>
                <a:t>Amazon Redshift</a:t>
              </a:r>
            </a:p>
            <a:p>
              <a:pPr algn="ctr"/>
              <a:r>
                <a:rPr lang="en-US" sz="1000" b="1">
                  <a:latin typeface="Helvetica Neue"/>
                  <a:cs typeface="Helvetica Neue"/>
                </a:rPr>
                <a:t>Native </a:t>
              </a:r>
            </a:p>
          </p:txBody>
        </p:sp>
      </p:grpSp>
      <p:sp>
        <p:nvSpPr>
          <p:cNvPr id="73" name="TextBox 72">
            <a:extLst>
              <a:ext uri="{FF2B5EF4-FFF2-40B4-BE49-F238E27FC236}">
                <a16:creationId xmlns:a16="http://schemas.microsoft.com/office/drawing/2014/main" id="{445A4F43-ABE5-45D2-9E39-F17EEFCD88EE}"/>
              </a:ext>
            </a:extLst>
          </p:cNvPr>
          <p:cNvSpPr txBox="1"/>
          <p:nvPr/>
        </p:nvSpPr>
        <p:spPr>
          <a:xfrm>
            <a:off x="4279267" y="4704134"/>
            <a:ext cx="2337925" cy="369332"/>
          </a:xfrm>
          <a:prstGeom prst="rect">
            <a:avLst/>
          </a:prstGeom>
          <a:noFill/>
        </p:spPr>
        <p:txBody>
          <a:bodyPr wrap="square" rtlCol="0">
            <a:spAutoFit/>
          </a:bodyPr>
          <a:lstStyle/>
          <a:p>
            <a:r>
              <a:rPr lang="en-US" b="1"/>
              <a:t>Temp_Hourly_Crawler</a:t>
            </a:r>
          </a:p>
        </p:txBody>
      </p:sp>
      <p:sp>
        <p:nvSpPr>
          <p:cNvPr id="29" name="TextBox 28">
            <a:extLst>
              <a:ext uri="{FF2B5EF4-FFF2-40B4-BE49-F238E27FC236}">
                <a16:creationId xmlns:a16="http://schemas.microsoft.com/office/drawing/2014/main" id="{AFF3CF32-8CD4-4C1C-B400-77F086041513}"/>
              </a:ext>
            </a:extLst>
          </p:cNvPr>
          <p:cNvSpPr txBox="1"/>
          <p:nvPr/>
        </p:nvSpPr>
        <p:spPr>
          <a:xfrm>
            <a:off x="852300" y="6201888"/>
            <a:ext cx="2886861" cy="338554"/>
          </a:xfrm>
          <a:prstGeom prst="rect">
            <a:avLst/>
          </a:prstGeom>
          <a:noFill/>
        </p:spPr>
        <p:txBody>
          <a:bodyPr wrap="square" rtlCol="0">
            <a:spAutoFit/>
          </a:bodyPr>
          <a:lstStyle/>
          <a:p>
            <a:pPr marL="285750" indent="-285750">
              <a:buFont typeface="Arial" panose="020B0604020202020204" pitchFamily="34" charset="0"/>
              <a:buChar char="•"/>
            </a:pPr>
            <a:r>
              <a:rPr lang="en-US" sz="1600" b="1"/>
              <a:t> Crawlers are run only once</a:t>
            </a:r>
          </a:p>
        </p:txBody>
      </p:sp>
      <p:pic>
        <p:nvPicPr>
          <p:cNvPr id="74" name="Picture 3" descr="A picture containing text&#10;&#10;Description automatically generated">
            <a:extLst>
              <a:ext uri="{FF2B5EF4-FFF2-40B4-BE49-F238E27FC236}">
                <a16:creationId xmlns:a16="http://schemas.microsoft.com/office/drawing/2014/main" id="{03F121A1-4A47-4D0E-887D-531361CB2158}"/>
              </a:ext>
            </a:extLst>
          </p:cNvPr>
          <p:cNvPicPr>
            <a:picLocks noChangeAspect="1"/>
          </p:cNvPicPr>
          <p:nvPr/>
        </p:nvPicPr>
        <p:blipFill>
          <a:blip r:embed="rId11"/>
          <a:stretch>
            <a:fillRect/>
          </a:stretch>
        </p:blipFill>
        <p:spPr>
          <a:xfrm>
            <a:off x="6865590" y="4484815"/>
            <a:ext cx="5060918" cy="1090362"/>
          </a:xfrm>
          <a:prstGeom prst="rect">
            <a:avLst/>
          </a:prstGeom>
        </p:spPr>
      </p:pic>
    </p:spTree>
    <p:extLst>
      <p:ext uri="{BB962C8B-B14F-4D97-AF65-F5344CB8AC3E}">
        <p14:creationId xmlns:p14="http://schemas.microsoft.com/office/powerpoint/2010/main" val="240756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Graphical user interface, text&#10;&#10;Description automatically generated">
            <a:extLst>
              <a:ext uri="{FF2B5EF4-FFF2-40B4-BE49-F238E27FC236}">
                <a16:creationId xmlns:a16="http://schemas.microsoft.com/office/drawing/2014/main" id="{9E445563-69F3-457B-9FC8-BD8F683D3675}"/>
              </a:ext>
            </a:extLst>
          </p:cNvPr>
          <p:cNvPicPr>
            <a:picLocks noChangeAspect="1"/>
          </p:cNvPicPr>
          <p:nvPr/>
        </p:nvPicPr>
        <p:blipFill>
          <a:blip r:embed="rId2"/>
          <a:stretch>
            <a:fillRect/>
          </a:stretch>
        </p:blipFill>
        <p:spPr>
          <a:xfrm>
            <a:off x="488686" y="1270074"/>
            <a:ext cx="11202722" cy="4782195"/>
          </a:xfrm>
          <a:prstGeom prst="rect">
            <a:avLst/>
          </a:prstGeom>
        </p:spPr>
      </p:pic>
      <p:sp>
        <p:nvSpPr>
          <p:cNvPr id="11" name="Rectangle 10">
            <a:extLst>
              <a:ext uri="{FF2B5EF4-FFF2-40B4-BE49-F238E27FC236}">
                <a16:creationId xmlns:a16="http://schemas.microsoft.com/office/drawing/2014/main" id="{DDC029FE-F8D8-410F-8C1F-158B200FF227}"/>
              </a:ext>
            </a:extLst>
          </p:cNvPr>
          <p:cNvSpPr/>
          <p:nvPr/>
        </p:nvSpPr>
        <p:spPr>
          <a:xfrm>
            <a:off x="252781" y="270135"/>
            <a:ext cx="4370949" cy="546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TEMP_HOURLY </a:t>
            </a:r>
          </a:p>
        </p:txBody>
      </p:sp>
    </p:spTree>
    <p:extLst>
      <p:ext uri="{BB962C8B-B14F-4D97-AF65-F5344CB8AC3E}">
        <p14:creationId xmlns:p14="http://schemas.microsoft.com/office/powerpoint/2010/main" val="181984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0F0ECCDA-CC66-4B5F-B25B-AD1EAFA62FC2}"/>
              </a:ext>
            </a:extLst>
          </p:cNvPr>
          <p:cNvPicPr>
            <a:picLocks noChangeAspect="1"/>
          </p:cNvPicPr>
          <p:nvPr/>
        </p:nvPicPr>
        <p:blipFill>
          <a:blip r:embed="rId2"/>
          <a:stretch>
            <a:fillRect/>
          </a:stretch>
        </p:blipFill>
        <p:spPr>
          <a:xfrm>
            <a:off x="252781" y="1073622"/>
            <a:ext cx="11345596" cy="4710756"/>
          </a:xfrm>
          <a:prstGeom prst="rect">
            <a:avLst/>
          </a:prstGeom>
        </p:spPr>
      </p:pic>
      <p:sp>
        <p:nvSpPr>
          <p:cNvPr id="5" name="Rectangle 4">
            <a:extLst>
              <a:ext uri="{FF2B5EF4-FFF2-40B4-BE49-F238E27FC236}">
                <a16:creationId xmlns:a16="http://schemas.microsoft.com/office/drawing/2014/main" id="{3F95BF33-17C9-4487-9354-E5EEC714D0F6}"/>
              </a:ext>
            </a:extLst>
          </p:cNvPr>
          <p:cNvSpPr/>
          <p:nvPr/>
        </p:nvSpPr>
        <p:spPr>
          <a:xfrm>
            <a:off x="252781" y="270135"/>
            <a:ext cx="4370949" cy="546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TEMP_DAILY </a:t>
            </a:r>
          </a:p>
        </p:txBody>
      </p:sp>
    </p:spTree>
    <p:extLst>
      <p:ext uri="{BB962C8B-B14F-4D97-AF65-F5344CB8AC3E}">
        <p14:creationId xmlns:p14="http://schemas.microsoft.com/office/powerpoint/2010/main" val="279018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B6C028A5-2B19-45C7-837A-807AC83E5F0D}"/>
              </a:ext>
            </a:extLst>
          </p:cNvPr>
          <p:cNvPicPr>
            <a:picLocks noChangeAspect="1"/>
          </p:cNvPicPr>
          <p:nvPr/>
        </p:nvPicPr>
        <p:blipFill>
          <a:blip r:embed="rId2"/>
          <a:stretch>
            <a:fillRect/>
          </a:stretch>
        </p:blipFill>
        <p:spPr>
          <a:xfrm>
            <a:off x="262808" y="1179830"/>
            <a:ext cx="11386328" cy="4498339"/>
          </a:xfrm>
          <a:prstGeom prst="rect">
            <a:avLst/>
          </a:prstGeom>
        </p:spPr>
      </p:pic>
      <p:sp>
        <p:nvSpPr>
          <p:cNvPr id="4" name="Rectangle 3">
            <a:extLst>
              <a:ext uri="{FF2B5EF4-FFF2-40B4-BE49-F238E27FC236}">
                <a16:creationId xmlns:a16="http://schemas.microsoft.com/office/drawing/2014/main" id="{AF25BFCE-7EB4-4BBF-9704-8713CEF64969}"/>
              </a:ext>
            </a:extLst>
          </p:cNvPr>
          <p:cNvSpPr/>
          <p:nvPr/>
        </p:nvSpPr>
        <p:spPr>
          <a:xfrm>
            <a:off x="252781" y="270135"/>
            <a:ext cx="5537761"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DEVICE_RACK_MAPPINGS</a:t>
            </a:r>
          </a:p>
        </p:txBody>
      </p:sp>
    </p:spTree>
    <p:extLst>
      <p:ext uri="{BB962C8B-B14F-4D97-AF65-F5344CB8AC3E}">
        <p14:creationId xmlns:p14="http://schemas.microsoft.com/office/powerpoint/2010/main" val="47906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5A69-ED70-4853-8375-C261FACB1B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2270634E-66CF-47B9-897B-DF60F46F97E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D9571349-8C45-4F5A-9D23-22734A2275A0}"/>
              </a:ext>
            </a:extLst>
          </p:cNvPr>
          <p:cNvSpPr txBox="1"/>
          <p:nvPr/>
        </p:nvSpPr>
        <p:spPr>
          <a:xfrm>
            <a:off x="252663" y="1716505"/>
            <a:ext cx="1091464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cs typeface="Calibri"/>
              </a:rPr>
              <a:t>If the </a:t>
            </a:r>
            <a:r>
              <a:rPr lang="en-US" sz="2800" i="1">
                <a:cs typeface="Calibri"/>
              </a:rPr>
              <a:t>temperature is &gt; 45 C</a:t>
            </a:r>
            <a:r>
              <a:rPr lang="en-US" sz="2800">
                <a:cs typeface="Calibri"/>
              </a:rPr>
              <a:t>, message to be placed in SQS with IoT Rule2.</a:t>
            </a:r>
            <a:endParaRPr lang="en-US">
              <a:cs typeface="Calibri"/>
            </a:endParaRPr>
          </a:p>
          <a:p>
            <a:pPr marL="457200" indent="-457200">
              <a:buFont typeface="Arial" panose="020B0604020202020204" pitchFamily="34" charset="0"/>
              <a:buChar char="•"/>
            </a:pPr>
            <a:r>
              <a:rPr lang="en-US" sz="2800">
                <a:cs typeface="Calibri"/>
              </a:rPr>
              <a:t> A Python lambda should read data from SQS regarding temperature data and create an incident record in Dynamo DB “</a:t>
            </a:r>
            <a:r>
              <a:rPr lang="en-US" sz="2800" i="1" u="sng">
                <a:cs typeface="Calibri"/>
              </a:rPr>
              <a:t>Incidents</a:t>
            </a:r>
            <a:r>
              <a:rPr lang="en-US" sz="2800">
                <a:cs typeface="Calibri"/>
              </a:rPr>
              <a:t>” table, this lambda should be scheduled for every</a:t>
            </a:r>
            <a:r>
              <a:rPr lang="en-US" sz="2800" i="1">
                <a:cs typeface="Calibri"/>
              </a:rPr>
              <a:t> 5 </a:t>
            </a:r>
            <a:r>
              <a:rPr lang="en-US" sz="2800">
                <a:cs typeface="Calibri"/>
              </a:rPr>
              <a:t>minutes.</a:t>
            </a:r>
            <a:endParaRPr lang="en-US">
              <a:cs typeface="Calibri"/>
            </a:endParaRPr>
          </a:p>
          <a:p>
            <a:pPr marL="457200" indent="-457200">
              <a:buFont typeface="Arial" panose="020B0604020202020204" pitchFamily="34" charset="0"/>
              <a:buChar char="•"/>
            </a:pPr>
            <a:r>
              <a:rPr lang="en-US" sz="2800">
                <a:cs typeface="Calibri"/>
              </a:rPr>
              <a:t> If the </a:t>
            </a:r>
            <a:r>
              <a:rPr lang="en-US" sz="2800" i="1">
                <a:cs typeface="Calibri"/>
              </a:rPr>
              <a:t>temperature &gt; 45</a:t>
            </a:r>
            <a:r>
              <a:rPr lang="en-US" sz="2800">
                <a:cs typeface="Calibri"/>
              </a:rPr>
              <a:t> OR </a:t>
            </a:r>
            <a:r>
              <a:rPr lang="en-US" sz="2800" i="1">
                <a:cs typeface="Calibri"/>
              </a:rPr>
              <a:t>humidity &gt; 80</a:t>
            </a:r>
            <a:r>
              <a:rPr lang="en-US" sz="2800">
                <a:cs typeface="Calibri"/>
              </a:rPr>
              <a:t>, then an email message is sent to an email id specific to data center monitoring team using SNS</a:t>
            </a:r>
            <a:endParaRPr lang="en-US">
              <a:cs typeface="Calibri" panose="020F0502020204030204"/>
            </a:endParaRPr>
          </a:p>
        </p:txBody>
      </p:sp>
      <p:sp>
        <p:nvSpPr>
          <p:cNvPr id="6" name="Rectangle 5">
            <a:extLst>
              <a:ext uri="{FF2B5EF4-FFF2-40B4-BE49-F238E27FC236}">
                <a16:creationId xmlns:a16="http://schemas.microsoft.com/office/drawing/2014/main" id="{0657AF43-5F45-4D8C-9D32-77DE6B01475E}"/>
              </a:ext>
            </a:extLst>
          </p:cNvPr>
          <p:cNvSpPr/>
          <p:nvPr/>
        </p:nvSpPr>
        <p:spPr>
          <a:xfrm>
            <a:off x="252781" y="270135"/>
            <a:ext cx="3336912"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IOT DATA RULES</a:t>
            </a:r>
          </a:p>
        </p:txBody>
      </p:sp>
    </p:spTree>
    <p:extLst>
      <p:ext uri="{BB962C8B-B14F-4D97-AF65-F5344CB8AC3E}">
        <p14:creationId xmlns:p14="http://schemas.microsoft.com/office/powerpoint/2010/main" val="16425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B71364-AB1C-4935-9231-DE224D8F4917}"/>
              </a:ext>
            </a:extLst>
          </p:cNvPr>
          <p:cNvSpPr/>
          <p:nvPr/>
        </p:nvSpPr>
        <p:spPr>
          <a:xfrm>
            <a:off x="252781" y="270135"/>
            <a:ext cx="3336912"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AWS SERVICES</a:t>
            </a:r>
          </a:p>
        </p:txBody>
      </p:sp>
      <p:grpSp>
        <p:nvGrpSpPr>
          <p:cNvPr id="35" name="Group 34">
            <a:extLst>
              <a:ext uri="{FF2B5EF4-FFF2-40B4-BE49-F238E27FC236}">
                <a16:creationId xmlns:a16="http://schemas.microsoft.com/office/drawing/2014/main" id="{2D4E64F4-BC84-4BA0-B1EC-79A8A1064E12}"/>
              </a:ext>
            </a:extLst>
          </p:cNvPr>
          <p:cNvGrpSpPr/>
          <p:nvPr/>
        </p:nvGrpSpPr>
        <p:grpSpPr>
          <a:xfrm>
            <a:off x="7645066" y="3429491"/>
            <a:ext cx="916141" cy="969328"/>
            <a:chOff x="4801884" y="3454557"/>
            <a:chExt cx="916141" cy="969328"/>
          </a:xfrm>
        </p:grpSpPr>
        <p:pic>
          <p:nvPicPr>
            <p:cNvPr id="14" name="Picture 13" descr="SNS.png">
              <a:extLst>
                <a:ext uri="{FF2B5EF4-FFF2-40B4-BE49-F238E27FC236}">
                  <a16:creationId xmlns:a16="http://schemas.microsoft.com/office/drawing/2014/main" id="{3D9B2027-5F26-43F0-8FF3-5FE6B0783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884" y="3454557"/>
              <a:ext cx="800082" cy="813658"/>
            </a:xfrm>
            <a:prstGeom prst="rect">
              <a:avLst/>
            </a:prstGeom>
          </p:spPr>
        </p:pic>
        <p:sp>
          <p:nvSpPr>
            <p:cNvPr id="16" name="TextBox 15">
              <a:extLst>
                <a:ext uri="{FF2B5EF4-FFF2-40B4-BE49-F238E27FC236}">
                  <a16:creationId xmlns:a16="http://schemas.microsoft.com/office/drawing/2014/main" id="{F1F2A372-0334-468F-9615-1B0DFE379290}"/>
                </a:ext>
              </a:extLst>
            </p:cNvPr>
            <p:cNvSpPr txBox="1"/>
            <p:nvPr/>
          </p:nvSpPr>
          <p:spPr>
            <a:xfrm>
              <a:off x="4803625" y="4271701"/>
              <a:ext cx="914400" cy="152184"/>
            </a:xfrm>
            <a:prstGeom prst="rect">
              <a:avLst/>
            </a:prstGeom>
            <a:noFill/>
          </p:spPr>
          <p:txBody>
            <a:bodyPr wrap="square" lIns="0" tIns="0" rIns="0" bIns="0" rtlCol="0">
              <a:spAutoFit/>
            </a:bodyPr>
            <a:lstStyle/>
            <a:p>
              <a:pPr algn="ctr"/>
              <a:r>
                <a:rPr lang="en-US" sz="1000">
                  <a:latin typeface="Helvetica Neue"/>
                  <a:cs typeface="Helvetica Neue"/>
                </a:rPr>
                <a:t>Amazon SNS</a:t>
              </a:r>
            </a:p>
          </p:txBody>
        </p:sp>
      </p:grpSp>
      <p:grpSp>
        <p:nvGrpSpPr>
          <p:cNvPr id="36" name="Group 35">
            <a:extLst>
              <a:ext uri="{FF2B5EF4-FFF2-40B4-BE49-F238E27FC236}">
                <a16:creationId xmlns:a16="http://schemas.microsoft.com/office/drawing/2014/main" id="{4BD56985-E488-4998-BB32-CC0F733CEC78}"/>
              </a:ext>
            </a:extLst>
          </p:cNvPr>
          <p:cNvGrpSpPr/>
          <p:nvPr/>
        </p:nvGrpSpPr>
        <p:grpSpPr>
          <a:xfrm>
            <a:off x="5450556" y="3504688"/>
            <a:ext cx="914400" cy="840691"/>
            <a:chOff x="6607623" y="3584898"/>
            <a:chExt cx="914400" cy="840691"/>
          </a:xfrm>
        </p:grpSpPr>
        <p:pic>
          <p:nvPicPr>
            <p:cNvPr id="18" name="Picture 17" descr="SQS.png">
              <a:extLst>
                <a:ext uri="{FF2B5EF4-FFF2-40B4-BE49-F238E27FC236}">
                  <a16:creationId xmlns:a16="http://schemas.microsoft.com/office/drawing/2014/main" id="{F27FCD47-0FBC-4907-A877-8DA1D31BF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596" y="3584898"/>
              <a:ext cx="596964" cy="645298"/>
            </a:xfrm>
            <a:prstGeom prst="rect">
              <a:avLst/>
            </a:prstGeom>
          </p:spPr>
        </p:pic>
        <p:sp>
          <p:nvSpPr>
            <p:cNvPr id="20" name="TextBox 19">
              <a:extLst>
                <a:ext uri="{FF2B5EF4-FFF2-40B4-BE49-F238E27FC236}">
                  <a16:creationId xmlns:a16="http://schemas.microsoft.com/office/drawing/2014/main" id="{6F0B2056-63BD-4EFC-89C2-F549D3B4492E}"/>
                </a:ext>
              </a:extLst>
            </p:cNvPr>
            <p:cNvSpPr txBox="1"/>
            <p:nvPr/>
          </p:nvSpPr>
          <p:spPr>
            <a:xfrm>
              <a:off x="6607623" y="4271701"/>
              <a:ext cx="914400" cy="153888"/>
            </a:xfrm>
            <a:prstGeom prst="rect">
              <a:avLst/>
            </a:prstGeom>
            <a:noFill/>
          </p:spPr>
          <p:txBody>
            <a:bodyPr wrap="square" lIns="0" tIns="0" rIns="0" bIns="0" rtlCol="0">
              <a:spAutoFit/>
            </a:bodyPr>
            <a:lstStyle/>
            <a:p>
              <a:pPr algn="ctr"/>
              <a:r>
                <a:rPr lang="en-US" sz="1000">
                  <a:latin typeface="Helvetica Neue"/>
                  <a:cs typeface="Helvetica Neue"/>
                </a:rPr>
                <a:t>Amazon SQS</a:t>
              </a:r>
            </a:p>
          </p:txBody>
        </p:sp>
      </p:grpSp>
      <p:grpSp>
        <p:nvGrpSpPr>
          <p:cNvPr id="37" name="Group 36">
            <a:extLst>
              <a:ext uri="{FF2B5EF4-FFF2-40B4-BE49-F238E27FC236}">
                <a16:creationId xmlns:a16="http://schemas.microsoft.com/office/drawing/2014/main" id="{F01884F6-C556-4761-977B-2EFBF92C809B}"/>
              </a:ext>
            </a:extLst>
          </p:cNvPr>
          <p:cNvGrpSpPr/>
          <p:nvPr/>
        </p:nvGrpSpPr>
        <p:grpSpPr>
          <a:xfrm>
            <a:off x="3165809" y="3444530"/>
            <a:ext cx="1012122" cy="857471"/>
            <a:chOff x="10290694" y="3574872"/>
            <a:chExt cx="1012122" cy="857471"/>
          </a:xfrm>
        </p:grpSpPr>
        <p:pic>
          <p:nvPicPr>
            <p:cNvPr id="22" name="Picture 21">
              <a:extLst>
                <a:ext uri="{FF2B5EF4-FFF2-40B4-BE49-F238E27FC236}">
                  <a16:creationId xmlns:a16="http://schemas.microsoft.com/office/drawing/2014/main" id="{AA6967C1-63C3-4C13-9CA2-B87ED50B7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0694" y="3574872"/>
              <a:ext cx="894246" cy="653666"/>
            </a:xfrm>
            <a:prstGeom prst="rect">
              <a:avLst/>
            </a:prstGeom>
          </p:spPr>
        </p:pic>
        <p:sp>
          <p:nvSpPr>
            <p:cNvPr id="24" name="TextBox 23">
              <a:extLst>
                <a:ext uri="{FF2B5EF4-FFF2-40B4-BE49-F238E27FC236}">
                  <a16:creationId xmlns:a16="http://schemas.microsoft.com/office/drawing/2014/main" id="{20A245A5-CB12-4958-9D74-6300E051F3EC}"/>
                </a:ext>
              </a:extLst>
            </p:cNvPr>
            <p:cNvSpPr txBox="1"/>
            <p:nvPr/>
          </p:nvSpPr>
          <p:spPr>
            <a:xfrm>
              <a:off x="10388416" y="4186477"/>
              <a:ext cx="914400" cy="245866"/>
            </a:xfrm>
            <a:prstGeom prst="rect">
              <a:avLst/>
            </a:prstGeom>
            <a:noFill/>
          </p:spPr>
          <p:txBody>
            <a:bodyPr wrap="square" lIns="0" tIns="0" rIns="0" bIns="0" rtlCol="0">
              <a:spAutoFit/>
            </a:bodyPr>
            <a:lstStyle/>
            <a:p>
              <a:pPr algn="ctr"/>
              <a:r>
                <a:rPr lang="en-US" sz="1000">
                  <a:latin typeface="Helvetica Neue"/>
                  <a:cs typeface="Helvetica Neue"/>
                </a:rPr>
                <a:t>Amazon Lambda</a:t>
              </a:r>
            </a:p>
          </p:txBody>
        </p:sp>
      </p:grpSp>
      <p:grpSp>
        <p:nvGrpSpPr>
          <p:cNvPr id="33" name="Group 32">
            <a:extLst>
              <a:ext uri="{FF2B5EF4-FFF2-40B4-BE49-F238E27FC236}">
                <a16:creationId xmlns:a16="http://schemas.microsoft.com/office/drawing/2014/main" id="{D6709F2E-3217-462C-8C49-C87C6F6BB53F}"/>
              </a:ext>
            </a:extLst>
          </p:cNvPr>
          <p:cNvGrpSpPr/>
          <p:nvPr/>
        </p:nvGrpSpPr>
        <p:grpSpPr>
          <a:xfrm>
            <a:off x="1011405" y="3499675"/>
            <a:ext cx="914400" cy="831490"/>
            <a:chOff x="1056481" y="3574872"/>
            <a:chExt cx="914400" cy="831490"/>
          </a:xfrm>
        </p:grpSpPr>
        <p:pic>
          <p:nvPicPr>
            <p:cNvPr id="26" name="Picture 25" descr="DynamoDB.png">
              <a:extLst>
                <a:ext uri="{FF2B5EF4-FFF2-40B4-BE49-F238E27FC236}">
                  <a16:creationId xmlns:a16="http://schemas.microsoft.com/office/drawing/2014/main" id="{31EE07A3-8FAE-4911-9DC1-2FAB719AC2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480" y="3574872"/>
              <a:ext cx="777659" cy="653927"/>
            </a:xfrm>
            <a:prstGeom prst="rect">
              <a:avLst/>
            </a:prstGeom>
          </p:spPr>
        </p:pic>
        <p:sp>
          <p:nvSpPr>
            <p:cNvPr id="28" name="TextBox 27">
              <a:extLst>
                <a:ext uri="{FF2B5EF4-FFF2-40B4-BE49-F238E27FC236}">
                  <a16:creationId xmlns:a16="http://schemas.microsoft.com/office/drawing/2014/main" id="{46F6A275-60F0-4353-AEA9-3F0E4658D927}"/>
                </a:ext>
              </a:extLst>
            </p:cNvPr>
            <p:cNvSpPr txBox="1"/>
            <p:nvPr/>
          </p:nvSpPr>
          <p:spPr>
            <a:xfrm>
              <a:off x="1056481" y="4266688"/>
              <a:ext cx="914400" cy="139674"/>
            </a:xfrm>
            <a:prstGeom prst="rect">
              <a:avLst/>
            </a:prstGeom>
            <a:noFill/>
          </p:spPr>
          <p:txBody>
            <a:bodyPr wrap="square" lIns="0" tIns="0" rIns="0" bIns="0" rtlCol="0">
              <a:spAutoFit/>
            </a:bodyPr>
            <a:lstStyle/>
            <a:p>
              <a:pPr algn="ctr"/>
              <a:r>
                <a:rPr lang="en-US" sz="1000">
                  <a:latin typeface="Helvetica Neue"/>
                  <a:cs typeface="Helvetica Neue"/>
                </a:rPr>
                <a:t>DynamoDB</a:t>
              </a:r>
            </a:p>
          </p:txBody>
        </p:sp>
      </p:grpSp>
      <p:grpSp>
        <p:nvGrpSpPr>
          <p:cNvPr id="34" name="Group 33">
            <a:extLst>
              <a:ext uri="{FF2B5EF4-FFF2-40B4-BE49-F238E27FC236}">
                <a16:creationId xmlns:a16="http://schemas.microsoft.com/office/drawing/2014/main" id="{C1AB7852-71D1-4152-992A-7C29EB52A99A}"/>
              </a:ext>
            </a:extLst>
          </p:cNvPr>
          <p:cNvGrpSpPr/>
          <p:nvPr/>
        </p:nvGrpSpPr>
        <p:grpSpPr>
          <a:xfrm>
            <a:off x="9699208" y="3539779"/>
            <a:ext cx="801823" cy="862838"/>
            <a:chOff x="2421408" y="3529754"/>
            <a:chExt cx="801823" cy="862838"/>
          </a:xfrm>
        </p:grpSpPr>
        <p:pic>
          <p:nvPicPr>
            <p:cNvPr id="30" name="Picture 8" descr="Amazon QuickSight: A beginner's guide | OptimalBI">
              <a:extLst>
                <a:ext uri="{FF2B5EF4-FFF2-40B4-BE49-F238E27FC236}">
                  <a16:creationId xmlns:a16="http://schemas.microsoft.com/office/drawing/2014/main" id="{13522274-569B-4024-B36E-24A64BF082C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525" t="28092" r="32450" b="26053"/>
            <a:stretch/>
          </p:blipFill>
          <p:spPr bwMode="auto">
            <a:xfrm>
              <a:off x="2570556" y="3529754"/>
              <a:ext cx="640080" cy="61771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91F2E48-FE52-48B9-8015-6BC106150EF1}"/>
                </a:ext>
              </a:extLst>
            </p:cNvPr>
            <p:cNvSpPr txBox="1"/>
            <p:nvPr/>
          </p:nvSpPr>
          <p:spPr>
            <a:xfrm>
              <a:off x="2421408" y="4146371"/>
              <a:ext cx="801823" cy="246221"/>
            </a:xfrm>
            <a:prstGeom prst="rect">
              <a:avLst/>
            </a:prstGeom>
            <a:noFill/>
          </p:spPr>
          <p:txBody>
            <a:bodyPr wrap="none" rtlCol="0">
              <a:spAutoFit/>
            </a:bodyPr>
            <a:lstStyle/>
            <a:p>
              <a:r>
                <a:rPr lang="en-US" sz="1000">
                  <a:latin typeface="Helvetica Neue"/>
                </a:rPr>
                <a:t>QuickSight</a:t>
              </a:r>
            </a:p>
          </p:txBody>
        </p:sp>
      </p:grpSp>
      <p:sp>
        <p:nvSpPr>
          <p:cNvPr id="38" name="Rectangle: Rounded Corners 37">
            <a:extLst>
              <a:ext uri="{FF2B5EF4-FFF2-40B4-BE49-F238E27FC236}">
                <a16:creationId xmlns:a16="http://schemas.microsoft.com/office/drawing/2014/main" id="{55CCB7A6-8ABF-407B-B707-7B1B0F0C4E55}"/>
              </a:ext>
            </a:extLst>
          </p:cNvPr>
          <p:cNvSpPr/>
          <p:nvPr/>
        </p:nvSpPr>
        <p:spPr>
          <a:xfrm>
            <a:off x="863282" y="2901616"/>
            <a:ext cx="10146632" cy="1945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A8175F5-8BF8-4D81-9BF1-DCCED3F64491}"/>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367214" y="2395698"/>
            <a:ext cx="986608" cy="1119173"/>
          </a:xfrm>
          <a:prstGeom prst="rect">
            <a:avLst/>
          </a:prstGeom>
        </p:spPr>
      </p:pic>
    </p:spTree>
    <p:extLst>
      <p:ext uri="{BB962C8B-B14F-4D97-AF65-F5344CB8AC3E}">
        <p14:creationId xmlns:p14="http://schemas.microsoft.com/office/powerpoint/2010/main" val="608729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ynamoDB.png">
            <a:extLst>
              <a:ext uri="{FF2B5EF4-FFF2-40B4-BE49-F238E27FC236}">
                <a16:creationId xmlns:a16="http://schemas.microsoft.com/office/drawing/2014/main" id="{51140A59-E748-438B-A64B-AD80D433F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58" y="345644"/>
            <a:ext cx="777659" cy="653927"/>
          </a:xfrm>
          <a:prstGeom prst="rect">
            <a:avLst/>
          </a:prstGeom>
        </p:spPr>
      </p:pic>
      <p:sp>
        <p:nvSpPr>
          <p:cNvPr id="5" name="TextBox 4">
            <a:extLst>
              <a:ext uri="{FF2B5EF4-FFF2-40B4-BE49-F238E27FC236}">
                <a16:creationId xmlns:a16="http://schemas.microsoft.com/office/drawing/2014/main" id="{46AB5DFD-0E72-4C1D-85A4-87BF144BCA00}"/>
              </a:ext>
            </a:extLst>
          </p:cNvPr>
          <p:cNvSpPr txBox="1"/>
          <p:nvPr/>
        </p:nvSpPr>
        <p:spPr>
          <a:xfrm>
            <a:off x="431859" y="1037460"/>
            <a:ext cx="914400" cy="139674"/>
          </a:xfrm>
          <a:prstGeom prst="rect">
            <a:avLst/>
          </a:prstGeom>
          <a:noFill/>
        </p:spPr>
        <p:txBody>
          <a:bodyPr wrap="square" lIns="0" tIns="0" rIns="0" bIns="0" rtlCol="0">
            <a:spAutoFit/>
          </a:bodyPr>
          <a:lstStyle/>
          <a:p>
            <a:pPr algn="ctr"/>
            <a:r>
              <a:rPr lang="en-US" sz="1000">
                <a:latin typeface="Helvetica Neue"/>
                <a:cs typeface="Helvetica Neue"/>
              </a:rPr>
              <a:t>DynamoDB</a:t>
            </a:r>
          </a:p>
        </p:txBody>
      </p:sp>
      <p:sp>
        <p:nvSpPr>
          <p:cNvPr id="6" name="TextBox 5">
            <a:extLst>
              <a:ext uri="{FF2B5EF4-FFF2-40B4-BE49-F238E27FC236}">
                <a16:creationId xmlns:a16="http://schemas.microsoft.com/office/drawing/2014/main" id="{98E0F4D6-869C-4B12-AE4E-762ADE7E1F5F}"/>
              </a:ext>
            </a:extLst>
          </p:cNvPr>
          <p:cNvSpPr txBox="1"/>
          <p:nvPr/>
        </p:nvSpPr>
        <p:spPr>
          <a:xfrm>
            <a:off x="433136" y="1175085"/>
            <a:ext cx="11095121"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Fully managed NoSQL database suitable for document and Key – value store models.</a:t>
            </a:r>
            <a:endParaRPr lang="en-US">
              <a:cs typeface="Calibri" panose="020F0502020204030204"/>
            </a:endParaRPr>
          </a:p>
          <a:p>
            <a:br>
              <a:rPr lang="en-US"/>
            </a:br>
            <a:r>
              <a:rPr lang="en-US" sz="2000" b="1">
                <a:cs typeface="Calibri"/>
              </a:rPr>
              <a:t>Benefits:</a:t>
            </a:r>
            <a:endParaRPr lang="en-US">
              <a:cs typeface="Calibri" panose="020F0502020204030204"/>
            </a:endParaRPr>
          </a:p>
          <a:p>
            <a:pPr>
              <a:buChar char="•"/>
            </a:pPr>
            <a:r>
              <a:rPr lang="en-US" sz="2000">
                <a:cs typeface="Calibri"/>
              </a:rPr>
              <a:t>Always store data on SSD memory</a:t>
            </a:r>
          </a:p>
          <a:p>
            <a:pPr>
              <a:buChar char="•"/>
            </a:pPr>
            <a:r>
              <a:rPr lang="en-US" sz="2000">
                <a:cs typeface="Calibri"/>
              </a:rPr>
              <a:t>Spread across three geographically distinct data centers</a:t>
            </a:r>
          </a:p>
          <a:p>
            <a:pPr>
              <a:buChar char="•"/>
            </a:pPr>
            <a:r>
              <a:rPr lang="en-US" sz="2000">
                <a:cs typeface="Calibri"/>
              </a:rPr>
              <a:t>Fast and flexible</a:t>
            </a:r>
          </a:p>
          <a:p>
            <a:pPr>
              <a:buChar char="•"/>
            </a:pPr>
            <a:r>
              <a:rPr lang="en-US" sz="2000">
                <a:cs typeface="Calibri"/>
              </a:rPr>
              <a:t>Suited to read heavy applications</a:t>
            </a:r>
          </a:p>
          <a:p>
            <a:br>
              <a:rPr lang="en-US"/>
            </a:br>
            <a:r>
              <a:rPr lang="en-US" sz="2000" b="1">
                <a:cs typeface="Calibri"/>
              </a:rPr>
              <a:t>Read Consistency Types:</a:t>
            </a:r>
          </a:p>
          <a:p>
            <a:pPr>
              <a:buChar char="•"/>
            </a:pPr>
            <a:r>
              <a:rPr lang="en-US" sz="2000">
                <a:cs typeface="Calibri"/>
              </a:rPr>
              <a:t>Eventually Consistent Reads (ECR)</a:t>
            </a:r>
          </a:p>
          <a:p>
            <a:pPr>
              <a:buChar char="•"/>
            </a:pPr>
            <a:r>
              <a:rPr lang="en-US" sz="2000">
                <a:cs typeface="Calibri"/>
              </a:rPr>
              <a:t>Strongly Consistent Reads (SCR)</a:t>
            </a:r>
          </a:p>
          <a:p>
            <a:br>
              <a:rPr lang="en-US"/>
            </a:br>
            <a:r>
              <a:rPr lang="en-US" sz="2000" b="1">
                <a:cs typeface="Calibri"/>
              </a:rPr>
              <a:t>Pricing Concept: </a:t>
            </a:r>
          </a:p>
          <a:p>
            <a:pPr>
              <a:buChar char="•"/>
            </a:pPr>
            <a:r>
              <a:rPr lang="en-US" sz="2000">
                <a:cs typeface="Calibri"/>
              </a:rPr>
              <a:t>“Provisioned Throughput Capacity”</a:t>
            </a:r>
          </a:p>
          <a:p>
            <a:pPr>
              <a:buChar char="•"/>
            </a:pPr>
            <a:r>
              <a:rPr lang="en-US" sz="2000">
                <a:cs typeface="Calibri"/>
              </a:rPr>
              <a:t>Write throughput – Charges/hour for every 10 units of write capacity ( 36,000 writes/hour)</a:t>
            </a:r>
          </a:p>
          <a:p>
            <a:pPr>
              <a:buChar char="•"/>
            </a:pPr>
            <a:r>
              <a:rPr lang="en-US" sz="2000">
                <a:cs typeface="Calibri"/>
              </a:rPr>
              <a:t>Read throughput – Charges/hour for every 50 units of read capacity (180,000 SCR’s, 360,000 ECR’s)</a:t>
            </a:r>
          </a:p>
          <a:p>
            <a:endParaRPr lang="en-US">
              <a:cs typeface="Calibri" panose="020F0502020204030204"/>
            </a:endParaRPr>
          </a:p>
        </p:txBody>
      </p:sp>
    </p:spTree>
    <p:extLst>
      <p:ext uri="{BB962C8B-B14F-4D97-AF65-F5344CB8AC3E}">
        <p14:creationId xmlns:p14="http://schemas.microsoft.com/office/powerpoint/2010/main" val="2570258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13F276-B852-4848-9BD0-80494BA63291}"/>
              </a:ext>
            </a:extLst>
          </p:cNvPr>
          <p:cNvGrpSpPr/>
          <p:nvPr/>
        </p:nvGrpSpPr>
        <p:grpSpPr>
          <a:xfrm>
            <a:off x="398546" y="386504"/>
            <a:ext cx="1012122" cy="857471"/>
            <a:chOff x="10290694" y="3574872"/>
            <a:chExt cx="1012122" cy="857471"/>
          </a:xfrm>
        </p:grpSpPr>
        <p:pic>
          <p:nvPicPr>
            <p:cNvPr id="3" name="Picture 2">
              <a:extLst>
                <a:ext uri="{FF2B5EF4-FFF2-40B4-BE49-F238E27FC236}">
                  <a16:creationId xmlns:a16="http://schemas.microsoft.com/office/drawing/2014/main" id="{D203C190-F94F-4FA7-9B3D-98ABE72EA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0694" y="3574872"/>
              <a:ext cx="894246" cy="653666"/>
            </a:xfrm>
            <a:prstGeom prst="rect">
              <a:avLst/>
            </a:prstGeom>
          </p:spPr>
        </p:pic>
        <p:sp>
          <p:nvSpPr>
            <p:cNvPr id="4" name="TextBox 3">
              <a:extLst>
                <a:ext uri="{FF2B5EF4-FFF2-40B4-BE49-F238E27FC236}">
                  <a16:creationId xmlns:a16="http://schemas.microsoft.com/office/drawing/2014/main" id="{7DDA075C-7B8D-4CBD-ADFF-CA4004FB8C4F}"/>
                </a:ext>
              </a:extLst>
            </p:cNvPr>
            <p:cNvSpPr txBox="1"/>
            <p:nvPr/>
          </p:nvSpPr>
          <p:spPr>
            <a:xfrm>
              <a:off x="10388416" y="4186477"/>
              <a:ext cx="914400" cy="245866"/>
            </a:xfrm>
            <a:prstGeom prst="rect">
              <a:avLst/>
            </a:prstGeom>
            <a:noFill/>
          </p:spPr>
          <p:txBody>
            <a:bodyPr wrap="square" lIns="0" tIns="0" rIns="0" bIns="0" rtlCol="0">
              <a:spAutoFit/>
            </a:bodyPr>
            <a:lstStyle/>
            <a:p>
              <a:pPr algn="ctr"/>
              <a:r>
                <a:rPr lang="en-US" sz="1000">
                  <a:latin typeface="Helvetica Neue"/>
                  <a:cs typeface="Helvetica Neue"/>
                </a:rPr>
                <a:t>Amazon Lambda</a:t>
              </a:r>
            </a:p>
          </p:txBody>
        </p:sp>
      </p:grpSp>
      <p:sp>
        <p:nvSpPr>
          <p:cNvPr id="10" name="TextBox 9">
            <a:extLst>
              <a:ext uri="{FF2B5EF4-FFF2-40B4-BE49-F238E27FC236}">
                <a16:creationId xmlns:a16="http://schemas.microsoft.com/office/drawing/2014/main" id="{2142533F-EA49-4F0A-AE9F-8D5F53259C14}"/>
              </a:ext>
            </a:extLst>
          </p:cNvPr>
          <p:cNvSpPr txBox="1"/>
          <p:nvPr/>
        </p:nvSpPr>
        <p:spPr>
          <a:xfrm>
            <a:off x="398114" y="1241560"/>
            <a:ext cx="11265567" cy="46660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cs typeface="Calibri"/>
              </a:rPr>
              <a:t>AWS Lambda is </a:t>
            </a:r>
            <a:r>
              <a:rPr lang="en-US" sz="2000">
                <a:cs typeface="Calibri"/>
              </a:rPr>
              <a:t>basically</a:t>
            </a:r>
            <a:r>
              <a:rPr lang="en-US">
                <a:cs typeface="Calibri"/>
              </a:rPr>
              <a:t> one ingredient in the Amazon’s overall serverless computing paradigm</a:t>
            </a:r>
            <a:endParaRPr lang="en-US"/>
          </a:p>
          <a:p>
            <a:pPr>
              <a:lnSpc>
                <a:spcPct val="150000"/>
              </a:lnSpc>
            </a:pPr>
            <a:br>
              <a:rPr lang="en-US"/>
            </a:br>
            <a:r>
              <a:rPr lang="en-US" b="1">
                <a:cs typeface="Calibri"/>
              </a:rPr>
              <a:t>Benefits:</a:t>
            </a:r>
            <a:endParaRPr lang="en-US">
              <a:cs typeface="Calibri"/>
            </a:endParaRPr>
          </a:p>
          <a:p>
            <a:pPr>
              <a:lnSpc>
                <a:spcPct val="150000"/>
              </a:lnSpc>
              <a:buChar char="•"/>
            </a:pPr>
            <a:r>
              <a:rPr lang="en-US">
                <a:cs typeface="Calibri"/>
              </a:rPr>
              <a:t>Pay for your compute time</a:t>
            </a:r>
          </a:p>
          <a:p>
            <a:pPr>
              <a:lnSpc>
                <a:spcPct val="150000"/>
              </a:lnSpc>
              <a:buChar char="•"/>
            </a:pPr>
            <a:r>
              <a:rPr lang="en-US">
                <a:cs typeface="Calibri"/>
              </a:rPr>
              <a:t>Cost effective way to run a code</a:t>
            </a:r>
          </a:p>
          <a:p>
            <a:pPr>
              <a:lnSpc>
                <a:spcPct val="150000"/>
              </a:lnSpc>
              <a:buChar char="•"/>
            </a:pPr>
            <a:r>
              <a:rPr lang="en-US">
                <a:cs typeface="Calibri"/>
              </a:rPr>
              <a:t>Time to production &amp; deployment is very low</a:t>
            </a:r>
          </a:p>
          <a:p>
            <a:pPr>
              <a:lnSpc>
                <a:spcPct val="150000"/>
              </a:lnSpc>
              <a:buChar char="•"/>
            </a:pPr>
            <a:r>
              <a:rPr lang="en-US">
                <a:cs typeface="Calibri"/>
              </a:rPr>
              <a:t>Lambda is event driven</a:t>
            </a:r>
          </a:p>
          <a:p>
            <a:pPr>
              <a:lnSpc>
                <a:spcPct val="150000"/>
              </a:lnSpc>
            </a:pPr>
            <a:br>
              <a:rPr lang="en-US"/>
            </a:br>
            <a:r>
              <a:rPr lang="en-US" b="1">
                <a:cs typeface="Calibri"/>
              </a:rPr>
              <a:t>Pricing Concept:</a:t>
            </a:r>
            <a:br>
              <a:rPr lang="en-US"/>
            </a:br>
            <a:br>
              <a:rPr lang="en-US"/>
            </a:br>
            <a:endParaRPr lang="en-US">
              <a:cs typeface="Calibri"/>
            </a:endParaRPr>
          </a:p>
        </p:txBody>
      </p:sp>
      <p:pic>
        <p:nvPicPr>
          <p:cNvPr id="13" name="Picture 13">
            <a:extLst>
              <a:ext uri="{FF2B5EF4-FFF2-40B4-BE49-F238E27FC236}">
                <a16:creationId xmlns:a16="http://schemas.microsoft.com/office/drawing/2014/main" id="{EBD515B6-6125-417D-931B-EFC0314DFAAE}"/>
              </a:ext>
            </a:extLst>
          </p:cNvPr>
          <p:cNvPicPr>
            <a:picLocks noChangeAspect="1"/>
          </p:cNvPicPr>
          <p:nvPr/>
        </p:nvPicPr>
        <p:blipFill rotWithShape="1">
          <a:blip r:embed="rId3"/>
          <a:srcRect l="24006" t="38000" r="25119" b="32000"/>
          <a:stretch/>
        </p:blipFill>
        <p:spPr>
          <a:xfrm>
            <a:off x="2120943" y="4538357"/>
            <a:ext cx="9241271" cy="2171256"/>
          </a:xfrm>
          <a:prstGeom prst="rect">
            <a:avLst/>
          </a:prstGeom>
        </p:spPr>
      </p:pic>
    </p:spTree>
    <p:extLst>
      <p:ext uri="{BB962C8B-B14F-4D97-AF65-F5344CB8AC3E}">
        <p14:creationId xmlns:p14="http://schemas.microsoft.com/office/powerpoint/2010/main" val="1941422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86858A2-8027-4E64-91E9-868C624D488A}"/>
              </a:ext>
            </a:extLst>
          </p:cNvPr>
          <p:cNvGrpSpPr/>
          <p:nvPr/>
        </p:nvGrpSpPr>
        <p:grpSpPr>
          <a:xfrm>
            <a:off x="397293" y="376477"/>
            <a:ext cx="914400" cy="840691"/>
            <a:chOff x="6607623" y="3584898"/>
            <a:chExt cx="914400" cy="840691"/>
          </a:xfrm>
        </p:grpSpPr>
        <p:pic>
          <p:nvPicPr>
            <p:cNvPr id="3" name="Picture 2" descr="SQS.png">
              <a:extLst>
                <a:ext uri="{FF2B5EF4-FFF2-40B4-BE49-F238E27FC236}">
                  <a16:creationId xmlns:a16="http://schemas.microsoft.com/office/drawing/2014/main" id="{E053BF87-8FDF-4017-BAAF-6D96D0539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596" y="3584898"/>
              <a:ext cx="596964" cy="645298"/>
            </a:xfrm>
            <a:prstGeom prst="rect">
              <a:avLst/>
            </a:prstGeom>
          </p:spPr>
        </p:pic>
        <p:sp>
          <p:nvSpPr>
            <p:cNvPr id="4" name="TextBox 3">
              <a:extLst>
                <a:ext uri="{FF2B5EF4-FFF2-40B4-BE49-F238E27FC236}">
                  <a16:creationId xmlns:a16="http://schemas.microsoft.com/office/drawing/2014/main" id="{1B077788-35C6-45D3-8325-2D2114551058}"/>
                </a:ext>
              </a:extLst>
            </p:cNvPr>
            <p:cNvSpPr txBox="1"/>
            <p:nvPr/>
          </p:nvSpPr>
          <p:spPr>
            <a:xfrm>
              <a:off x="6607623" y="4271701"/>
              <a:ext cx="914400" cy="153888"/>
            </a:xfrm>
            <a:prstGeom prst="rect">
              <a:avLst/>
            </a:prstGeom>
            <a:noFill/>
          </p:spPr>
          <p:txBody>
            <a:bodyPr wrap="square" lIns="0" tIns="0" rIns="0" bIns="0" rtlCol="0">
              <a:spAutoFit/>
            </a:bodyPr>
            <a:lstStyle/>
            <a:p>
              <a:pPr algn="ctr"/>
              <a:r>
                <a:rPr lang="en-US" sz="1000">
                  <a:latin typeface="Helvetica Neue"/>
                  <a:cs typeface="Helvetica Neue"/>
                </a:rPr>
                <a:t>Amazon SQS</a:t>
              </a:r>
            </a:p>
          </p:txBody>
        </p:sp>
      </p:grpSp>
      <p:sp>
        <p:nvSpPr>
          <p:cNvPr id="7" name="TextBox 6">
            <a:extLst>
              <a:ext uri="{FF2B5EF4-FFF2-40B4-BE49-F238E27FC236}">
                <a16:creationId xmlns:a16="http://schemas.microsoft.com/office/drawing/2014/main" id="{58F8BE83-8137-4DC8-B180-9547A6C24671}"/>
              </a:ext>
            </a:extLst>
          </p:cNvPr>
          <p:cNvSpPr txBox="1"/>
          <p:nvPr/>
        </p:nvSpPr>
        <p:spPr>
          <a:xfrm>
            <a:off x="392482" y="1488510"/>
            <a:ext cx="11772378" cy="4199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cs typeface="Calibri"/>
              </a:rPr>
              <a:t>SQS (Simple Queue Service) provides a fully managed queue to send, store and receive messages at any volume, as they travel between different applications or microservices</a:t>
            </a:r>
          </a:p>
          <a:p>
            <a:pPr>
              <a:lnSpc>
                <a:spcPct val="150000"/>
              </a:lnSpc>
            </a:pPr>
            <a:br>
              <a:rPr lang="en-US" sz="2000"/>
            </a:br>
            <a:r>
              <a:rPr lang="en-US" sz="2000">
                <a:cs typeface="Calibri"/>
              </a:rPr>
              <a:t> </a:t>
            </a:r>
            <a:r>
              <a:rPr lang="en-US" sz="2000" b="1">
                <a:cs typeface="Calibri"/>
              </a:rPr>
              <a:t>Benefits:</a:t>
            </a:r>
            <a:endParaRPr lang="en-US" sz="2000">
              <a:cs typeface="Calibri"/>
            </a:endParaRPr>
          </a:p>
          <a:p>
            <a:pPr>
              <a:lnSpc>
                <a:spcPct val="150000"/>
              </a:lnSpc>
              <a:buChar char="•"/>
            </a:pPr>
            <a:r>
              <a:rPr lang="en-US" sz="2000">
                <a:cs typeface="Calibri"/>
              </a:rPr>
              <a:t>Ensures safety of messages</a:t>
            </a:r>
          </a:p>
          <a:p>
            <a:pPr>
              <a:lnSpc>
                <a:spcPct val="150000"/>
              </a:lnSpc>
              <a:buChar char="•"/>
            </a:pPr>
            <a:r>
              <a:rPr lang="en-US" sz="2000">
                <a:cs typeface="Calibri"/>
              </a:rPr>
              <a:t>Reliably deliver messages (Standard queue, FIFO queue)</a:t>
            </a:r>
          </a:p>
          <a:p>
            <a:pPr>
              <a:lnSpc>
                <a:spcPct val="150000"/>
              </a:lnSpc>
              <a:buChar char="•"/>
            </a:pPr>
            <a:r>
              <a:rPr lang="en-US" sz="2000">
                <a:cs typeface="Calibri"/>
              </a:rPr>
              <a:t>Keep sensitive data secure</a:t>
            </a:r>
          </a:p>
          <a:p>
            <a:pPr>
              <a:lnSpc>
                <a:spcPct val="150000"/>
              </a:lnSpc>
              <a:buChar char="•"/>
            </a:pPr>
            <a:r>
              <a:rPr lang="en-US" sz="2000">
                <a:cs typeface="Calibri"/>
              </a:rPr>
              <a:t>Scale elastically and cost – effectively</a:t>
            </a:r>
          </a:p>
          <a:p>
            <a:pPr>
              <a:lnSpc>
                <a:spcPct val="150000"/>
              </a:lnSpc>
              <a:buChar char="•"/>
            </a:pPr>
            <a:r>
              <a:rPr lang="en-US" sz="2000">
                <a:cs typeface="Calibri"/>
              </a:rPr>
              <a:t>Custom retention period (30 sec is default)</a:t>
            </a:r>
          </a:p>
        </p:txBody>
      </p:sp>
    </p:spTree>
    <p:extLst>
      <p:ext uri="{BB962C8B-B14F-4D97-AF65-F5344CB8AC3E}">
        <p14:creationId xmlns:p14="http://schemas.microsoft.com/office/powerpoint/2010/main" val="54674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D939518-C718-4547-B3C9-D12BED1BA44A}"/>
              </a:ext>
            </a:extLst>
          </p:cNvPr>
          <p:cNvGrpSpPr/>
          <p:nvPr/>
        </p:nvGrpSpPr>
        <p:grpSpPr>
          <a:xfrm>
            <a:off x="416092" y="371465"/>
            <a:ext cx="916141" cy="969328"/>
            <a:chOff x="4801884" y="3454557"/>
            <a:chExt cx="916141" cy="969328"/>
          </a:xfrm>
        </p:grpSpPr>
        <p:pic>
          <p:nvPicPr>
            <p:cNvPr id="3" name="Picture 2" descr="SNS.png">
              <a:extLst>
                <a:ext uri="{FF2B5EF4-FFF2-40B4-BE49-F238E27FC236}">
                  <a16:creationId xmlns:a16="http://schemas.microsoft.com/office/drawing/2014/main" id="{F8A6EF99-1657-45A6-BE4C-13F0C89DC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884" y="3454557"/>
              <a:ext cx="800082" cy="813658"/>
            </a:xfrm>
            <a:prstGeom prst="rect">
              <a:avLst/>
            </a:prstGeom>
          </p:spPr>
        </p:pic>
        <p:sp>
          <p:nvSpPr>
            <p:cNvPr id="4" name="TextBox 3">
              <a:extLst>
                <a:ext uri="{FF2B5EF4-FFF2-40B4-BE49-F238E27FC236}">
                  <a16:creationId xmlns:a16="http://schemas.microsoft.com/office/drawing/2014/main" id="{328E5115-64C6-4137-A08F-F383947EF606}"/>
                </a:ext>
              </a:extLst>
            </p:cNvPr>
            <p:cNvSpPr txBox="1"/>
            <p:nvPr/>
          </p:nvSpPr>
          <p:spPr>
            <a:xfrm>
              <a:off x="4803625" y="4271701"/>
              <a:ext cx="914400" cy="152184"/>
            </a:xfrm>
            <a:prstGeom prst="rect">
              <a:avLst/>
            </a:prstGeom>
            <a:noFill/>
          </p:spPr>
          <p:txBody>
            <a:bodyPr wrap="square" lIns="0" tIns="0" rIns="0" bIns="0" rtlCol="0">
              <a:spAutoFit/>
            </a:bodyPr>
            <a:lstStyle/>
            <a:p>
              <a:pPr algn="ctr"/>
              <a:r>
                <a:rPr lang="en-US" sz="1000">
                  <a:latin typeface="Helvetica Neue"/>
                  <a:cs typeface="Helvetica Neue"/>
                </a:rPr>
                <a:t>Amazon SNS</a:t>
              </a:r>
            </a:p>
          </p:txBody>
        </p:sp>
      </p:grpSp>
      <p:sp>
        <p:nvSpPr>
          <p:cNvPr id="6" name="TextBox 5">
            <a:extLst>
              <a:ext uri="{FF2B5EF4-FFF2-40B4-BE49-F238E27FC236}">
                <a16:creationId xmlns:a16="http://schemas.microsoft.com/office/drawing/2014/main" id="{4C604873-9F65-4E34-AC1D-526D52995E8A}"/>
              </a:ext>
            </a:extLst>
          </p:cNvPr>
          <p:cNvSpPr txBox="1"/>
          <p:nvPr/>
        </p:nvSpPr>
        <p:spPr>
          <a:xfrm>
            <a:off x="413359" y="1582455"/>
            <a:ext cx="10394514" cy="4615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cs typeface="Calibri"/>
              </a:rPr>
              <a:t>SNS (Simple Notification Service) is a message publishing and processing </a:t>
            </a:r>
            <a:endParaRPr lang="en-US">
              <a:cs typeface="Calibri" panose="020F0502020204030204"/>
            </a:endParaRPr>
          </a:p>
          <a:p>
            <a:pPr>
              <a:lnSpc>
                <a:spcPct val="150000"/>
              </a:lnSpc>
            </a:pPr>
            <a:br>
              <a:rPr lang="en-US"/>
            </a:br>
            <a:r>
              <a:rPr lang="en-US" sz="2000" b="1">
                <a:cs typeface="Calibri"/>
              </a:rPr>
              <a:t>Foundation:</a:t>
            </a:r>
            <a:endParaRPr lang="en-US">
              <a:cs typeface="Calibri" panose="020F0502020204030204"/>
            </a:endParaRPr>
          </a:p>
          <a:p>
            <a:pPr>
              <a:lnSpc>
                <a:spcPct val="150000"/>
              </a:lnSpc>
              <a:buChar char="•"/>
            </a:pPr>
            <a:r>
              <a:rPr lang="en-US" sz="2000">
                <a:cs typeface="Calibri"/>
              </a:rPr>
              <a:t>Publisher and Subscriber model (PubSub)</a:t>
            </a:r>
          </a:p>
          <a:p>
            <a:pPr>
              <a:lnSpc>
                <a:spcPct val="150000"/>
              </a:lnSpc>
              <a:buChar char="•"/>
            </a:pPr>
            <a:r>
              <a:rPr lang="en-US" sz="2000">
                <a:cs typeface="Calibri"/>
              </a:rPr>
              <a:t>One to many relationship concept</a:t>
            </a:r>
          </a:p>
          <a:p>
            <a:pPr marL="800100" lvl="1" indent="-342900">
              <a:lnSpc>
                <a:spcPct val="150000"/>
              </a:lnSpc>
              <a:buFont typeface="Courier New"/>
              <a:buChar char="o"/>
            </a:pPr>
            <a:r>
              <a:rPr lang="en-US" sz="2000">
                <a:cs typeface="Calibri"/>
              </a:rPr>
              <a:t>one – Publisher    </a:t>
            </a:r>
            <a:endParaRPr lang="en-US">
              <a:cs typeface="Calibri"/>
            </a:endParaRPr>
          </a:p>
          <a:p>
            <a:pPr marL="800100" lvl="1" indent="-342900">
              <a:lnSpc>
                <a:spcPct val="150000"/>
              </a:lnSpc>
              <a:buFont typeface="Courier New"/>
              <a:buChar char="o"/>
            </a:pPr>
            <a:r>
              <a:rPr lang="en-US" sz="2000">
                <a:cs typeface="Calibri"/>
              </a:rPr>
              <a:t>many – Consumer</a:t>
            </a:r>
            <a:endParaRPr lang="en-US">
              <a:cs typeface="Calibri"/>
            </a:endParaRPr>
          </a:p>
          <a:p>
            <a:pPr>
              <a:lnSpc>
                <a:spcPct val="150000"/>
              </a:lnSpc>
            </a:pPr>
            <a:endParaRPr lang="en-US" sz="2000" b="1">
              <a:cs typeface="Calibri"/>
            </a:endParaRPr>
          </a:p>
          <a:p>
            <a:pPr>
              <a:lnSpc>
                <a:spcPct val="150000"/>
              </a:lnSpc>
            </a:pPr>
            <a:r>
              <a:rPr lang="en-US" sz="2000" b="1">
                <a:cs typeface="Calibri"/>
              </a:rPr>
              <a:t>Benefits:</a:t>
            </a:r>
            <a:endParaRPr lang="en-US">
              <a:cs typeface="Calibri" panose="020F0502020204030204"/>
            </a:endParaRPr>
          </a:p>
          <a:p>
            <a:pPr>
              <a:lnSpc>
                <a:spcPct val="150000"/>
              </a:lnSpc>
              <a:buChar char="•"/>
            </a:pPr>
            <a:r>
              <a:rPr lang="en-US" sz="2000">
                <a:cs typeface="Calibri"/>
              </a:rPr>
              <a:t>Consumer receives notifications in Email, Text messages and HTTP endpoints</a:t>
            </a:r>
          </a:p>
        </p:txBody>
      </p:sp>
    </p:spTree>
    <p:extLst>
      <p:ext uri="{BB962C8B-B14F-4D97-AF65-F5344CB8AC3E}">
        <p14:creationId xmlns:p14="http://schemas.microsoft.com/office/powerpoint/2010/main" val="311532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83FEF-805A-4284-AA8F-5402E910268C}"/>
              </a:ext>
            </a:extLst>
          </p:cNvPr>
          <p:cNvSpPr/>
          <p:nvPr/>
        </p:nvSpPr>
        <p:spPr>
          <a:xfrm>
            <a:off x="333375" y="447675"/>
            <a:ext cx="4806796"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PROBLEM STATEMENT</a:t>
            </a:r>
          </a:p>
        </p:txBody>
      </p:sp>
      <p:sp>
        <p:nvSpPr>
          <p:cNvPr id="3" name="TextBox 2">
            <a:extLst>
              <a:ext uri="{FF2B5EF4-FFF2-40B4-BE49-F238E27FC236}">
                <a16:creationId xmlns:a16="http://schemas.microsoft.com/office/drawing/2014/main" id="{02F01E07-5430-4908-8671-C1571707377A}"/>
              </a:ext>
            </a:extLst>
          </p:cNvPr>
          <p:cNvSpPr txBox="1"/>
          <p:nvPr/>
        </p:nvSpPr>
        <p:spPr>
          <a:xfrm>
            <a:off x="333375" y="1376039"/>
            <a:ext cx="11105965" cy="637097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800"/>
              <a:t>FrilMart is a largest retail store wanted to move the historical data storage, analytics and data warehousing functionalities to AWS to get better business insight to improve overall business operations.</a:t>
            </a:r>
          </a:p>
          <a:p>
            <a:pPr algn="just"/>
            <a:endParaRPr lang="en-US" sz="2800"/>
          </a:p>
          <a:p>
            <a:pPr marL="285750" indent="-285750" algn="just">
              <a:buFont typeface="Arial" panose="020B0604020202020204" pitchFamily="34" charset="0"/>
              <a:buChar char="•"/>
            </a:pPr>
            <a:r>
              <a:rPr lang="en-US" sz="2800"/>
              <a:t>FrilMart runs its data center, where all their servers and services are located and managed in their data center consists of 100’s of racks, 2000s plus servers.</a:t>
            </a:r>
            <a:endParaRPr lang="en-US" sz="2800">
              <a:cs typeface="Calibri"/>
            </a:endParaRPr>
          </a:p>
          <a:p>
            <a:pPr algn="just"/>
            <a:endParaRPr lang="en-US" sz="2800"/>
          </a:p>
          <a:p>
            <a:pPr marL="285750" indent="-285750" algn="just">
              <a:buFont typeface="Arial" panose="020B0604020202020204" pitchFamily="34" charset="0"/>
              <a:buChar char="•"/>
            </a:pPr>
            <a:r>
              <a:rPr lang="en-US" sz="2800"/>
              <a:t>Having in business for more than a decade, FrilMart has captured more than </a:t>
            </a:r>
            <a:r>
              <a:rPr lang="en-US" sz="2800" u="sng"/>
              <a:t>10 PB</a:t>
            </a:r>
            <a:r>
              <a:rPr lang="en-US" sz="2800"/>
              <a:t> of data for analytics and generating at least </a:t>
            </a:r>
            <a:r>
              <a:rPr lang="en-US" sz="2800" u="sng"/>
              <a:t>200 GB</a:t>
            </a:r>
            <a:r>
              <a:rPr lang="en-US" sz="2800"/>
              <a:t> daily data on transactions and logs on e-commerce and data center operations and monitoring. </a:t>
            </a:r>
            <a:endParaRPr lang="en-IN" sz="2800"/>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US"/>
          </a:p>
        </p:txBody>
      </p:sp>
    </p:spTree>
    <p:extLst>
      <p:ext uri="{BB962C8B-B14F-4D97-AF65-F5344CB8AC3E}">
        <p14:creationId xmlns:p14="http://schemas.microsoft.com/office/powerpoint/2010/main" val="397450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06B272-9560-4A67-9A74-6AC8DF746706}"/>
              </a:ext>
            </a:extLst>
          </p:cNvPr>
          <p:cNvGrpSpPr/>
          <p:nvPr/>
        </p:nvGrpSpPr>
        <p:grpSpPr>
          <a:xfrm>
            <a:off x="495050" y="592042"/>
            <a:ext cx="801823" cy="862838"/>
            <a:chOff x="2421408" y="3529754"/>
            <a:chExt cx="801823" cy="862838"/>
          </a:xfrm>
        </p:grpSpPr>
        <p:pic>
          <p:nvPicPr>
            <p:cNvPr id="3" name="Picture 8" descr="Amazon QuickSight: A beginner's guide | OptimalBI">
              <a:extLst>
                <a:ext uri="{FF2B5EF4-FFF2-40B4-BE49-F238E27FC236}">
                  <a16:creationId xmlns:a16="http://schemas.microsoft.com/office/drawing/2014/main" id="{D4E5798B-7B17-450B-9C45-DFA606E587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25" t="28092" r="32450" b="26053"/>
            <a:stretch/>
          </p:blipFill>
          <p:spPr bwMode="auto">
            <a:xfrm>
              <a:off x="2570556" y="3529754"/>
              <a:ext cx="640080" cy="617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74A8EA-7ECF-4C5A-BEA5-13CFDE689F42}"/>
                </a:ext>
              </a:extLst>
            </p:cNvPr>
            <p:cNvSpPr txBox="1"/>
            <p:nvPr/>
          </p:nvSpPr>
          <p:spPr>
            <a:xfrm>
              <a:off x="2421408" y="4146371"/>
              <a:ext cx="801823" cy="246221"/>
            </a:xfrm>
            <a:prstGeom prst="rect">
              <a:avLst/>
            </a:prstGeom>
            <a:noFill/>
          </p:spPr>
          <p:txBody>
            <a:bodyPr wrap="none" rtlCol="0">
              <a:spAutoFit/>
            </a:bodyPr>
            <a:lstStyle/>
            <a:p>
              <a:r>
                <a:rPr lang="en-US" sz="1000">
                  <a:latin typeface="Helvetica Neue"/>
                </a:rPr>
                <a:t>QuickSight</a:t>
              </a:r>
            </a:p>
          </p:txBody>
        </p:sp>
      </p:grpSp>
      <p:sp>
        <p:nvSpPr>
          <p:cNvPr id="6" name="TextBox 5">
            <a:extLst>
              <a:ext uri="{FF2B5EF4-FFF2-40B4-BE49-F238E27FC236}">
                <a16:creationId xmlns:a16="http://schemas.microsoft.com/office/drawing/2014/main" id="{7E32FA17-3AA2-4593-8DAA-A75DF2E71E35}"/>
              </a:ext>
            </a:extLst>
          </p:cNvPr>
          <p:cNvSpPr txBox="1"/>
          <p:nvPr/>
        </p:nvSpPr>
        <p:spPr>
          <a:xfrm>
            <a:off x="453189" y="1455821"/>
            <a:ext cx="11626515" cy="4615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cs typeface="Calibri"/>
              </a:rPr>
              <a:t>Quick Sight is a fast, cloud powered BI service that makes it easy to build visualizations, perform analysis and quickly get business insights from the data</a:t>
            </a:r>
            <a:endParaRPr lang="en-US">
              <a:cs typeface="Calibri" panose="020F0502020204030204"/>
            </a:endParaRPr>
          </a:p>
          <a:p>
            <a:pPr>
              <a:lnSpc>
                <a:spcPct val="150000"/>
              </a:lnSpc>
            </a:pPr>
            <a:br>
              <a:rPr lang="en-US"/>
            </a:br>
            <a:r>
              <a:rPr lang="en-US" sz="2000" b="1">
                <a:cs typeface="Calibri"/>
              </a:rPr>
              <a:t>Benefits:</a:t>
            </a:r>
            <a:endParaRPr lang="en-US">
              <a:cs typeface="Calibri" panose="020F0502020204030204"/>
            </a:endParaRPr>
          </a:p>
          <a:p>
            <a:pPr algn="just">
              <a:lnSpc>
                <a:spcPct val="150000"/>
              </a:lnSpc>
              <a:buChar char="•"/>
            </a:pPr>
            <a:r>
              <a:rPr lang="en-US" sz="2000">
                <a:cs typeface="Calibri"/>
              </a:rPr>
              <a:t>Allows users to choose different data sources</a:t>
            </a:r>
          </a:p>
          <a:p>
            <a:pPr algn="just">
              <a:lnSpc>
                <a:spcPct val="150000"/>
              </a:lnSpc>
              <a:buChar char="•"/>
            </a:pPr>
            <a:r>
              <a:rPr lang="en-US" sz="2000">
                <a:cs typeface="Calibri"/>
              </a:rPr>
              <a:t>Allows data ingestion from various AWS resources</a:t>
            </a:r>
          </a:p>
          <a:p>
            <a:pPr algn="just">
              <a:lnSpc>
                <a:spcPct val="150000"/>
              </a:lnSpc>
              <a:buChar char="•"/>
            </a:pPr>
            <a:r>
              <a:rPr lang="en-US" sz="2000">
                <a:cs typeface="Calibri"/>
              </a:rPr>
              <a:t>Provides slick and smooth engine called “SPICE”</a:t>
            </a:r>
          </a:p>
          <a:p>
            <a:pPr algn="just">
              <a:lnSpc>
                <a:spcPct val="150000"/>
              </a:lnSpc>
              <a:buChar char="•"/>
            </a:pPr>
            <a:r>
              <a:rPr lang="en-US" sz="2000">
                <a:cs typeface="Calibri"/>
              </a:rPr>
              <a:t>SPICE allows users to run interactive queries on huge data sets with quick results</a:t>
            </a:r>
          </a:p>
          <a:p>
            <a:pPr algn="just">
              <a:lnSpc>
                <a:spcPct val="150000"/>
              </a:lnSpc>
              <a:buChar char="•"/>
            </a:pPr>
            <a:r>
              <a:rPr lang="en-US" sz="2000">
                <a:cs typeface="Calibri"/>
              </a:rPr>
              <a:t>Smart visualizations developed can be shared within other users</a:t>
            </a:r>
          </a:p>
          <a:p>
            <a:pPr algn="just">
              <a:lnSpc>
                <a:spcPct val="150000"/>
              </a:lnSpc>
              <a:buChar char="•"/>
            </a:pPr>
            <a:r>
              <a:rPr lang="en-US" sz="2000">
                <a:cs typeface="Calibri"/>
              </a:rPr>
              <a:t>Easily Accessible  &amp; Scalable</a:t>
            </a:r>
          </a:p>
        </p:txBody>
      </p:sp>
    </p:spTree>
    <p:extLst>
      <p:ext uri="{BB962C8B-B14F-4D97-AF65-F5344CB8AC3E}">
        <p14:creationId xmlns:p14="http://schemas.microsoft.com/office/powerpoint/2010/main" val="4278540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5794E6-B494-4040-81B6-A30C6B0D4089}"/>
              </a:ext>
            </a:extLst>
          </p:cNvPr>
          <p:cNvSpPr/>
          <p:nvPr/>
        </p:nvSpPr>
        <p:spPr>
          <a:xfrm>
            <a:off x="252781" y="270135"/>
            <a:ext cx="4252528"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SQS CONFIGURATION</a:t>
            </a:r>
          </a:p>
        </p:txBody>
      </p:sp>
      <p:grpSp>
        <p:nvGrpSpPr>
          <p:cNvPr id="7" name="Group 6">
            <a:extLst>
              <a:ext uri="{FF2B5EF4-FFF2-40B4-BE49-F238E27FC236}">
                <a16:creationId xmlns:a16="http://schemas.microsoft.com/office/drawing/2014/main" id="{409E19DF-7B88-4489-A41D-53917CA84FD4}"/>
              </a:ext>
            </a:extLst>
          </p:cNvPr>
          <p:cNvGrpSpPr/>
          <p:nvPr/>
        </p:nvGrpSpPr>
        <p:grpSpPr>
          <a:xfrm>
            <a:off x="884576" y="3240614"/>
            <a:ext cx="918397" cy="923338"/>
            <a:chOff x="928965" y="2397236"/>
            <a:chExt cx="918397" cy="923338"/>
          </a:xfrm>
        </p:grpSpPr>
        <p:sp>
          <p:nvSpPr>
            <p:cNvPr id="5" name="object 12">
              <a:extLst>
                <a:ext uri="{FF2B5EF4-FFF2-40B4-BE49-F238E27FC236}">
                  <a16:creationId xmlns:a16="http://schemas.microsoft.com/office/drawing/2014/main" id="{D6BDAB28-0251-416E-8511-27E1586803C7}"/>
                </a:ext>
              </a:extLst>
            </p:cNvPr>
            <p:cNvSpPr/>
            <p:nvPr/>
          </p:nvSpPr>
          <p:spPr>
            <a:xfrm>
              <a:off x="928965" y="2397236"/>
              <a:ext cx="918397" cy="621988"/>
            </a:xfrm>
            <a:prstGeom prst="rect">
              <a:avLst/>
            </a:prstGeom>
            <a:blipFill>
              <a:blip r:embed="rId2" cstate="print"/>
              <a:stretch>
                <a:fillRect/>
              </a:stretch>
            </a:blipFill>
          </p:spPr>
          <p:txBody>
            <a:bodyPr wrap="square" lIns="0" tIns="0" rIns="0" bIns="0" rtlCol="0"/>
            <a:lstStyle/>
            <a:p>
              <a:endParaRPr sz="2880"/>
            </a:p>
          </p:txBody>
        </p:sp>
        <p:sp>
          <p:nvSpPr>
            <p:cNvPr id="6" name="TextBox 5">
              <a:extLst>
                <a:ext uri="{FF2B5EF4-FFF2-40B4-BE49-F238E27FC236}">
                  <a16:creationId xmlns:a16="http://schemas.microsoft.com/office/drawing/2014/main" id="{A17F3CBE-5C9B-47AD-8234-B230BBA4FC2A}"/>
                </a:ext>
              </a:extLst>
            </p:cNvPr>
            <p:cNvSpPr txBox="1"/>
            <p:nvPr/>
          </p:nvSpPr>
          <p:spPr>
            <a:xfrm>
              <a:off x="964038" y="2939379"/>
              <a:ext cx="881759" cy="381195"/>
            </a:xfrm>
            <a:prstGeom prst="rect">
              <a:avLst/>
            </a:prstGeom>
            <a:noFill/>
          </p:spPr>
          <p:txBody>
            <a:bodyPr wrap="square">
              <a:spAutoFit/>
            </a:bodyPr>
            <a:lstStyle/>
            <a:p>
              <a:pPr algn="ctr">
                <a:lnSpc>
                  <a:spcPts val="2680"/>
                </a:lnSpc>
                <a:spcBef>
                  <a:spcPts val="160"/>
                </a:spcBef>
              </a:pPr>
              <a:r>
                <a:rPr lang="en-US" sz="1000" b="1" spc="-80">
                  <a:solidFill>
                    <a:srgbClr val="474746"/>
                  </a:solidFill>
                  <a:latin typeface="Arial"/>
                  <a:cs typeface="Arial"/>
                </a:rPr>
                <a:t>A</a:t>
              </a:r>
              <a:r>
                <a:rPr lang="en-US" sz="1000" b="1">
                  <a:solidFill>
                    <a:srgbClr val="474746"/>
                  </a:solidFill>
                  <a:latin typeface="Arial"/>
                  <a:cs typeface="Arial"/>
                </a:rPr>
                <a:t>WS</a:t>
              </a:r>
              <a:r>
                <a:rPr lang="en-US" sz="1000" b="1">
                  <a:latin typeface="Arial"/>
                  <a:cs typeface="Arial"/>
                </a:rPr>
                <a:t> </a:t>
              </a:r>
              <a:r>
                <a:rPr lang="en-US" sz="1000" b="1" spc="-8">
                  <a:solidFill>
                    <a:srgbClr val="474746"/>
                  </a:solidFill>
                  <a:latin typeface="Arial"/>
                  <a:cs typeface="Arial"/>
                </a:rPr>
                <a:t>IoT</a:t>
              </a:r>
              <a:endParaRPr lang="en-US" sz="1000" b="1">
                <a:latin typeface="Arial"/>
                <a:cs typeface="Arial"/>
              </a:endParaRPr>
            </a:p>
          </p:txBody>
        </p:sp>
      </p:grpSp>
      <p:grpSp>
        <p:nvGrpSpPr>
          <p:cNvPr id="9" name="Group 8">
            <a:extLst>
              <a:ext uri="{FF2B5EF4-FFF2-40B4-BE49-F238E27FC236}">
                <a16:creationId xmlns:a16="http://schemas.microsoft.com/office/drawing/2014/main" id="{67058065-85ED-49B2-84F9-3E6B12EBBFD1}"/>
              </a:ext>
            </a:extLst>
          </p:cNvPr>
          <p:cNvGrpSpPr/>
          <p:nvPr/>
        </p:nvGrpSpPr>
        <p:grpSpPr>
          <a:xfrm>
            <a:off x="2013611" y="3429000"/>
            <a:ext cx="1617406" cy="348723"/>
            <a:chOff x="4904216" y="3445868"/>
            <a:chExt cx="2250414" cy="261610"/>
          </a:xfrm>
        </p:grpSpPr>
        <p:cxnSp>
          <p:nvCxnSpPr>
            <p:cNvPr id="10" name="Straight Arrow Connector 9">
              <a:extLst>
                <a:ext uri="{FF2B5EF4-FFF2-40B4-BE49-F238E27FC236}">
                  <a16:creationId xmlns:a16="http://schemas.microsoft.com/office/drawing/2014/main" id="{BD068174-8A31-46E0-8176-6FBD06958BFC}"/>
                </a:ext>
              </a:extLst>
            </p:cNvPr>
            <p:cNvCxnSpPr>
              <a:cxnSpLocks/>
            </p:cNvCxnSpPr>
            <p:nvPr/>
          </p:nvCxnSpPr>
          <p:spPr>
            <a:xfrm>
              <a:off x="4975142" y="3634996"/>
              <a:ext cx="1882063"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D92FB12D-A606-475B-9823-5DD4D8CA9C78}"/>
                </a:ext>
              </a:extLst>
            </p:cNvPr>
            <p:cNvSpPr txBox="1"/>
            <p:nvPr/>
          </p:nvSpPr>
          <p:spPr>
            <a:xfrm>
              <a:off x="4904216" y="3445868"/>
              <a:ext cx="2250414" cy="261610"/>
            </a:xfrm>
            <a:prstGeom prst="rect">
              <a:avLst/>
            </a:prstGeom>
            <a:noFill/>
          </p:spPr>
          <p:txBody>
            <a:bodyPr wrap="square" rtlCol="0">
              <a:spAutoFit/>
            </a:bodyPr>
            <a:lstStyle/>
            <a:p>
              <a:r>
                <a:rPr lang="en-US" sz="1100" b="1"/>
                <a:t>TEMPERATURE &gt;= 45  </a:t>
              </a:r>
            </a:p>
          </p:txBody>
        </p:sp>
      </p:grpSp>
      <p:grpSp>
        <p:nvGrpSpPr>
          <p:cNvPr id="25" name="Group 24">
            <a:extLst>
              <a:ext uri="{FF2B5EF4-FFF2-40B4-BE49-F238E27FC236}">
                <a16:creationId xmlns:a16="http://schemas.microsoft.com/office/drawing/2014/main" id="{CD652424-C7D2-468A-888A-7D4590EF0A69}"/>
              </a:ext>
            </a:extLst>
          </p:cNvPr>
          <p:cNvGrpSpPr/>
          <p:nvPr/>
        </p:nvGrpSpPr>
        <p:grpSpPr>
          <a:xfrm>
            <a:off x="3681903" y="2121763"/>
            <a:ext cx="2025410" cy="3293616"/>
            <a:chOff x="3655269" y="1029811"/>
            <a:chExt cx="2025410" cy="3293616"/>
          </a:xfrm>
        </p:grpSpPr>
        <p:grpSp>
          <p:nvGrpSpPr>
            <p:cNvPr id="8" name="Group 7">
              <a:extLst>
                <a:ext uri="{FF2B5EF4-FFF2-40B4-BE49-F238E27FC236}">
                  <a16:creationId xmlns:a16="http://schemas.microsoft.com/office/drawing/2014/main" id="{335AF2AD-742B-4B61-A20F-6C4D016DBADB}"/>
                </a:ext>
              </a:extLst>
            </p:cNvPr>
            <p:cNvGrpSpPr/>
            <p:nvPr/>
          </p:nvGrpSpPr>
          <p:grpSpPr>
            <a:xfrm>
              <a:off x="4208016" y="1234261"/>
              <a:ext cx="918397" cy="1063554"/>
              <a:chOff x="2578189" y="3194227"/>
              <a:chExt cx="918397" cy="1063554"/>
            </a:xfrm>
          </p:grpSpPr>
          <p:pic>
            <p:nvPicPr>
              <p:cNvPr id="3" name="Picture 2" descr="SQS.png">
                <a:extLst>
                  <a:ext uri="{FF2B5EF4-FFF2-40B4-BE49-F238E27FC236}">
                    <a16:creationId xmlns:a16="http://schemas.microsoft.com/office/drawing/2014/main" id="{74D00F01-A1B8-4446-8ED7-16BAF1BC9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601" y="3194227"/>
                <a:ext cx="599572" cy="680331"/>
              </a:xfrm>
              <a:prstGeom prst="rect">
                <a:avLst/>
              </a:prstGeom>
            </p:spPr>
          </p:pic>
          <p:sp>
            <p:nvSpPr>
              <p:cNvPr id="4" name="TextBox 3">
                <a:extLst>
                  <a:ext uri="{FF2B5EF4-FFF2-40B4-BE49-F238E27FC236}">
                    <a16:creationId xmlns:a16="http://schemas.microsoft.com/office/drawing/2014/main" id="{62D23F8A-CE92-43D8-BDE6-017D2724F8BF}"/>
                  </a:ext>
                </a:extLst>
              </p:cNvPr>
              <p:cNvSpPr txBox="1"/>
              <p:nvPr/>
            </p:nvSpPr>
            <p:spPr>
              <a:xfrm>
                <a:off x="2578189" y="4103893"/>
                <a:ext cx="918397" cy="153888"/>
              </a:xfrm>
              <a:prstGeom prst="rect">
                <a:avLst/>
              </a:prstGeom>
              <a:noFill/>
            </p:spPr>
            <p:txBody>
              <a:bodyPr wrap="square" lIns="0" tIns="0" rIns="0" bIns="0" rtlCol="0">
                <a:spAutoFit/>
              </a:bodyPr>
              <a:lstStyle/>
              <a:p>
                <a:pPr algn="ctr"/>
                <a:r>
                  <a:rPr lang="en-US" sz="1000" b="1">
                    <a:latin typeface="Helvetica Neue"/>
                    <a:cs typeface="Helvetica Neue"/>
                  </a:rPr>
                  <a:t>Amazon SQS</a:t>
                </a:r>
              </a:p>
            </p:txBody>
          </p:sp>
        </p:grpSp>
        <p:sp>
          <p:nvSpPr>
            <p:cNvPr id="12" name="Rectangle: Rounded Corners 11">
              <a:extLst>
                <a:ext uri="{FF2B5EF4-FFF2-40B4-BE49-F238E27FC236}">
                  <a16:creationId xmlns:a16="http://schemas.microsoft.com/office/drawing/2014/main" id="{FFF03631-FE26-4DC1-A412-5741BC723899}"/>
                </a:ext>
              </a:extLst>
            </p:cNvPr>
            <p:cNvSpPr/>
            <p:nvPr/>
          </p:nvSpPr>
          <p:spPr>
            <a:xfrm>
              <a:off x="3655269" y="1029811"/>
              <a:ext cx="2025410" cy="329361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0C47B32-EFBD-4253-8D55-4418A187D2D4}"/>
                </a:ext>
              </a:extLst>
            </p:cNvPr>
            <p:cNvGrpSpPr/>
            <p:nvPr/>
          </p:nvGrpSpPr>
          <p:grpSpPr>
            <a:xfrm>
              <a:off x="3888786" y="3072000"/>
              <a:ext cx="1482385" cy="804159"/>
              <a:chOff x="4945048" y="2996548"/>
              <a:chExt cx="2301904" cy="902570"/>
            </a:xfrm>
          </p:grpSpPr>
          <p:sp>
            <p:nvSpPr>
              <p:cNvPr id="13" name="TextBox 35">
                <a:extLst>
                  <a:ext uri="{FF2B5EF4-FFF2-40B4-BE49-F238E27FC236}">
                    <a16:creationId xmlns:a16="http://schemas.microsoft.com/office/drawing/2014/main" id="{C5F8AD87-2598-EE42-96C7-ECBD4D1FEF08}"/>
                  </a:ext>
                </a:extLst>
              </p:cNvPr>
              <p:cNvSpPr txBox="1"/>
              <p:nvPr/>
            </p:nvSpPr>
            <p:spPr>
              <a:xfrm>
                <a:off x="4945048" y="3553675"/>
                <a:ext cx="2301904" cy="3454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a:t>Lambda Trigger </a:t>
                </a:r>
              </a:p>
            </p:txBody>
          </p:sp>
          <p:pic>
            <p:nvPicPr>
              <p:cNvPr id="14" name="Graphic 42">
                <a:extLst>
                  <a:ext uri="{FF2B5EF4-FFF2-40B4-BE49-F238E27FC236}">
                    <a16:creationId xmlns:a16="http://schemas.microsoft.com/office/drawing/2014/main" id="{4130D902-988A-C441-B94E-F5D6D001FF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1050" y="2996548"/>
                <a:ext cx="469900" cy="469900"/>
              </a:xfrm>
              <a:prstGeom prst="rect">
                <a:avLst/>
              </a:prstGeom>
            </p:spPr>
          </p:pic>
        </p:grpSp>
      </p:grpSp>
      <p:sp>
        <p:nvSpPr>
          <p:cNvPr id="16" name="Rectangle: Rounded Corners 15">
            <a:extLst>
              <a:ext uri="{FF2B5EF4-FFF2-40B4-BE49-F238E27FC236}">
                <a16:creationId xmlns:a16="http://schemas.microsoft.com/office/drawing/2014/main" id="{921CD43F-E8E3-4342-BF2E-D52F0E4171BC}"/>
              </a:ext>
            </a:extLst>
          </p:cNvPr>
          <p:cNvSpPr/>
          <p:nvPr/>
        </p:nvSpPr>
        <p:spPr>
          <a:xfrm>
            <a:off x="6131718" y="882881"/>
            <a:ext cx="5799870" cy="53709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FF23129-ABDD-45E1-8F1E-62581599F8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412" y="959732"/>
            <a:ext cx="894246" cy="653666"/>
          </a:xfrm>
          <a:prstGeom prst="rect">
            <a:avLst/>
          </a:prstGeom>
        </p:spPr>
      </p:pic>
      <p:sp>
        <p:nvSpPr>
          <p:cNvPr id="18" name="TextBox 17">
            <a:extLst>
              <a:ext uri="{FF2B5EF4-FFF2-40B4-BE49-F238E27FC236}">
                <a16:creationId xmlns:a16="http://schemas.microsoft.com/office/drawing/2014/main" id="{F66F6E53-B906-423D-A34F-DA2CF07F340A}"/>
              </a:ext>
            </a:extLst>
          </p:cNvPr>
          <p:cNvSpPr txBox="1"/>
          <p:nvPr/>
        </p:nvSpPr>
        <p:spPr>
          <a:xfrm>
            <a:off x="8443963" y="1589546"/>
            <a:ext cx="1055144" cy="153888"/>
          </a:xfrm>
          <a:prstGeom prst="rect">
            <a:avLst/>
          </a:prstGeom>
          <a:noFill/>
        </p:spPr>
        <p:txBody>
          <a:bodyPr wrap="square" lIns="0" tIns="0" rIns="0" bIns="0" rtlCol="0">
            <a:spAutoFit/>
          </a:bodyPr>
          <a:lstStyle/>
          <a:p>
            <a:pPr algn="ctr"/>
            <a:r>
              <a:rPr lang="en-US" sz="1000" b="1">
                <a:latin typeface="Helvetica Neue"/>
                <a:cs typeface="Helvetica Neue"/>
              </a:rPr>
              <a:t>Amazon Lambda</a:t>
            </a:r>
          </a:p>
        </p:txBody>
      </p:sp>
      <p:pic>
        <p:nvPicPr>
          <p:cNvPr id="20" name="Picture 8" descr="Graphical user interface, text&#10;&#10;Description automatically generated">
            <a:extLst>
              <a:ext uri="{FF2B5EF4-FFF2-40B4-BE49-F238E27FC236}">
                <a16:creationId xmlns:a16="http://schemas.microsoft.com/office/drawing/2014/main" id="{977B18A2-17A1-4737-B598-93DA83FABA39}"/>
              </a:ext>
            </a:extLst>
          </p:cNvPr>
          <p:cNvPicPr>
            <a:picLocks noChangeAspect="1"/>
          </p:cNvPicPr>
          <p:nvPr/>
        </p:nvPicPr>
        <p:blipFill>
          <a:blip r:embed="rId7"/>
          <a:stretch>
            <a:fillRect/>
          </a:stretch>
        </p:blipFill>
        <p:spPr>
          <a:xfrm>
            <a:off x="6270568" y="1886940"/>
            <a:ext cx="5564980" cy="3670651"/>
          </a:xfrm>
          <a:prstGeom prst="rect">
            <a:avLst/>
          </a:prstGeom>
        </p:spPr>
      </p:pic>
      <p:sp>
        <p:nvSpPr>
          <p:cNvPr id="22" name="TextBox 21">
            <a:extLst>
              <a:ext uri="{FF2B5EF4-FFF2-40B4-BE49-F238E27FC236}">
                <a16:creationId xmlns:a16="http://schemas.microsoft.com/office/drawing/2014/main" id="{071929B0-CAC9-4F66-82ED-A7C12611D95B}"/>
              </a:ext>
            </a:extLst>
          </p:cNvPr>
          <p:cNvSpPr txBox="1"/>
          <p:nvPr/>
        </p:nvSpPr>
        <p:spPr>
          <a:xfrm>
            <a:off x="6978499" y="551975"/>
            <a:ext cx="4509206" cy="369332"/>
          </a:xfrm>
          <a:prstGeom prst="rect">
            <a:avLst/>
          </a:prstGeom>
          <a:noFill/>
        </p:spPr>
        <p:txBody>
          <a:bodyPr wrap="square" rtlCol="0">
            <a:spAutoFit/>
          </a:bodyPr>
          <a:lstStyle/>
          <a:p>
            <a:r>
              <a:rPr lang="en-US" b="1"/>
              <a:t>Lambda function to insert into Dynamo DB</a:t>
            </a:r>
          </a:p>
        </p:txBody>
      </p:sp>
      <p:sp>
        <p:nvSpPr>
          <p:cNvPr id="26" name="TextBox 25">
            <a:extLst>
              <a:ext uri="{FF2B5EF4-FFF2-40B4-BE49-F238E27FC236}">
                <a16:creationId xmlns:a16="http://schemas.microsoft.com/office/drawing/2014/main" id="{C4B16827-5EBB-499C-93E9-5A87F94B981F}"/>
              </a:ext>
            </a:extLst>
          </p:cNvPr>
          <p:cNvSpPr txBox="1"/>
          <p:nvPr/>
        </p:nvSpPr>
        <p:spPr>
          <a:xfrm>
            <a:off x="710213" y="5598827"/>
            <a:ext cx="4442834" cy="861774"/>
          </a:xfrm>
          <a:prstGeom prst="rect">
            <a:avLst/>
          </a:prstGeom>
          <a:noFill/>
        </p:spPr>
        <p:txBody>
          <a:bodyPr wrap="square" rtlCol="0">
            <a:spAutoFit/>
          </a:bodyPr>
          <a:lstStyle/>
          <a:p>
            <a:r>
              <a:rPr lang="en-US" sz="1600" b="1"/>
              <a:t>Lambda IAM Role : </a:t>
            </a:r>
            <a:r>
              <a:rPr lang="en-US" sz="1600"/>
              <a:t>	</a:t>
            </a:r>
          </a:p>
          <a:p>
            <a:pPr marL="171450" indent="-171450">
              <a:buFont typeface="Arial" panose="020B0604020202020204" pitchFamily="34" charset="0"/>
              <a:buChar char="•"/>
            </a:pPr>
            <a:r>
              <a:rPr lang="en-US" sz="1600"/>
              <a:t>DynamoDB Access</a:t>
            </a:r>
          </a:p>
          <a:p>
            <a:pPr marL="171450" indent="-171450">
              <a:buFont typeface="Arial" panose="020B0604020202020204" pitchFamily="34" charset="0"/>
              <a:buChar char="•"/>
            </a:pPr>
            <a:r>
              <a:rPr lang="en-US" sz="1600"/>
              <a:t>SQS Access</a:t>
            </a:r>
          </a:p>
        </p:txBody>
      </p:sp>
      <p:grpSp>
        <p:nvGrpSpPr>
          <p:cNvPr id="19" name="Group 18">
            <a:extLst>
              <a:ext uri="{FF2B5EF4-FFF2-40B4-BE49-F238E27FC236}">
                <a16:creationId xmlns:a16="http://schemas.microsoft.com/office/drawing/2014/main" id="{6AC89025-BF41-4F32-A839-7FD1B4F6AE6F}"/>
              </a:ext>
            </a:extLst>
          </p:cNvPr>
          <p:cNvGrpSpPr/>
          <p:nvPr/>
        </p:nvGrpSpPr>
        <p:grpSpPr>
          <a:xfrm>
            <a:off x="137086" y="5607357"/>
            <a:ext cx="721849" cy="750550"/>
            <a:chOff x="2992402" y="5598827"/>
            <a:chExt cx="721849" cy="750550"/>
          </a:xfrm>
        </p:grpSpPr>
        <p:pic>
          <p:nvPicPr>
            <p:cNvPr id="23" name="Picture 22" descr="IAM.png">
              <a:extLst>
                <a:ext uri="{FF2B5EF4-FFF2-40B4-BE49-F238E27FC236}">
                  <a16:creationId xmlns:a16="http://schemas.microsoft.com/office/drawing/2014/main" id="{780CE8F1-9041-4D59-89CE-F0AA42CE53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2402" y="5598827"/>
              <a:ext cx="721849" cy="516179"/>
            </a:xfrm>
            <a:prstGeom prst="rect">
              <a:avLst/>
            </a:prstGeom>
          </p:spPr>
        </p:pic>
        <p:sp>
          <p:nvSpPr>
            <p:cNvPr id="24" name="TextBox 23">
              <a:extLst>
                <a:ext uri="{FF2B5EF4-FFF2-40B4-BE49-F238E27FC236}">
                  <a16:creationId xmlns:a16="http://schemas.microsoft.com/office/drawing/2014/main" id="{AD7D658D-DD22-4B24-BC8D-7A119C33B7ED}"/>
                </a:ext>
              </a:extLst>
            </p:cNvPr>
            <p:cNvSpPr txBox="1"/>
            <p:nvPr/>
          </p:nvSpPr>
          <p:spPr>
            <a:xfrm>
              <a:off x="3148349" y="6195489"/>
              <a:ext cx="409956" cy="153888"/>
            </a:xfrm>
            <a:prstGeom prst="rect">
              <a:avLst/>
            </a:prstGeom>
            <a:noFill/>
          </p:spPr>
          <p:txBody>
            <a:bodyPr wrap="square" lIns="0" tIns="0" rIns="0" bIns="0" rtlCol="0">
              <a:spAutoFit/>
            </a:bodyPr>
            <a:lstStyle/>
            <a:p>
              <a:pPr algn="ctr"/>
              <a:r>
                <a:rPr lang="en-US" sz="1000" b="1">
                  <a:latin typeface="Helvetica Neue"/>
                  <a:cs typeface="Helvetica Neue"/>
                </a:rPr>
                <a:t>IAM</a:t>
              </a:r>
            </a:p>
          </p:txBody>
        </p:sp>
      </p:grpSp>
    </p:spTree>
    <p:extLst>
      <p:ext uri="{BB962C8B-B14F-4D97-AF65-F5344CB8AC3E}">
        <p14:creationId xmlns:p14="http://schemas.microsoft.com/office/powerpoint/2010/main" val="2717080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screenshot of a computer&#10;&#10;Description automatically generated">
            <a:extLst>
              <a:ext uri="{FF2B5EF4-FFF2-40B4-BE49-F238E27FC236}">
                <a16:creationId xmlns:a16="http://schemas.microsoft.com/office/drawing/2014/main" id="{DEBAFC76-BAF4-45D8-93CC-3C042A0F4E1E}"/>
              </a:ext>
            </a:extLst>
          </p:cNvPr>
          <p:cNvPicPr>
            <a:picLocks noChangeAspect="1"/>
          </p:cNvPicPr>
          <p:nvPr/>
        </p:nvPicPr>
        <p:blipFill rotWithShape="1">
          <a:blip r:embed="rId2"/>
          <a:srcRect b="6202"/>
          <a:stretch/>
        </p:blipFill>
        <p:spPr>
          <a:xfrm>
            <a:off x="252781" y="1008800"/>
            <a:ext cx="10241178" cy="4894850"/>
          </a:xfrm>
          <a:prstGeom prst="rect">
            <a:avLst/>
          </a:prstGeom>
        </p:spPr>
      </p:pic>
      <p:sp>
        <p:nvSpPr>
          <p:cNvPr id="11" name="Rectangle 10">
            <a:extLst>
              <a:ext uri="{FF2B5EF4-FFF2-40B4-BE49-F238E27FC236}">
                <a16:creationId xmlns:a16="http://schemas.microsoft.com/office/drawing/2014/main" id="{56617EB1-62FB-4DD0-8470-A0A93DD395CA}"/>
              </a:ext>
            </a:extLst>
          </p:cNvPr>
          <p:cNvSpPr/>
          <p:nvPr/>
        </p:nvSpPr>
        <p:spPr>
          <a:xfrm>
            <a:off x="252781" y="270135"/>
            <a:ext cx="5843219"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DYNAMODB INCIDENT TABLE</a:t>
            </a:r>
          </a:p>
        </p:txBody>
      </p:sp>
      <p:grpSp>
        <p:nvGrpSpPr>
          <p:cNvPr id="9" name="Group 8">
            <a:extLst>
              <a:ext uri="{FF2B5EF4-FFF2-40B4-BE49-F238E27FC236}">
                <a16:creationId xmlns:a16="http://schemas.microsoft.com/office/drawing/2014/main" id="{D25C32D4-570E-4597-9257-23E3D70A2B67}"/>
              </a:ext>
            </a:extLst>
          </p:cNvPr>
          <p:cNvGrpSpPr/>
          <p:nvPr/>
        </p:nvGrpSpPr>
        <p:grpSpPr>
          <a:xfrm>
            <a:off x="10846481" y="2920555"/>
            <a:ext cx="1092738" cy="1349603"/>
            <a:chOff x="675488" y="1355914"/>
            <a:chExt cx="914400" cy="927914"/>
          </a:xfrm>
        </p:grpSpPr>
        <p:pic>
          <p:nvPicPr>
            <p:cNvPr id="13" name="Picture 12" descr="DynamoDB.png">
              <a:extLst>
                <a:ext uri="{FF2B5EF4-FFF2-40B4-BE49-F238E27FC236}">
                  <a16:creationId xmlns:a16="http://schemas.microsoft.com/office/drawing/2014/main" id="{D857100C-F17B-4A13-B986-11390210E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858" y="1355914"/>
              <a:ext cx="789660" cy="663953"/>
            </a:xfrm>
            <a:prstGeom prst="rect">
              <a:avLst/>
            </a:prstGeom>
          </p:spPr>
        </p:pic>
        <p:sp>
          <p:nvSpPr>
            <p:cNvPr id="14" name="TextBox 13">
              <a:extLst>
                <a:ext uri="{FF2B5EF4-FFF2-40B4-BE49-F238E27FC236}">
                  <a16:creationId xmlns:a16="http://schemas.microsoft.com/office/drawing/2014/main" id="{4AEC05ED-019C-47D4-B42F-EE98F9527821}"/>
                </a:ext>
              </a:extLst>
            </p:cNvPr>
            <p:cNvSpPr txBox="1"/>
            <p:nvPr/>
          </p:nvSpPr>
          <p:spPr>
            <a:xfrm>
              <a:off x="675488" y="2144154"/>
              <a:ext cx="914400" cy="139674"/>
            </a:xfrm>
            <a:prstGeom prst="rect">
              <a:avLst/>
            </a:prstGeom>
            <a:noFill/>
          </p:spPr>
          <p:txBody>
            <a:bodyPr wrap="square" lIns="0" tIns="0" rIns="0" bIns="0" rtlCol="0">
              <a:spAutoFit/>
            </a:bodyPr>
            <a:lstStyle/>
            <a:p>
              <a:pPr algn="ctr"/>
              <a:r>
                <a:rPr lang="en-US" sz="1000">
                  <a:latin typeface="Helvetica Neue"/>
                  <a:cs typeface="Helvetica Neue"/>
                </a:rPr>
                <a:t>DynamoDB</a:t>
              </a:r>
            </a:p>
          </p:txBody>
        </p:sp>
      </p:grpSp>
    </p:spTree>
    <p:extLst>
      <p:ext uri="{BB962C8B-B14F-4D97-AF65-F5344CB8AC3E}">
        <p14:creationId xmlns:p14="http://schemas.microsoft.com/office/powerpoint/2010/main" val="2475442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027D62-7DA4-47D1-B7D5-59F31B42E4D7}"/>
              </a:ext>
            </a:extLst>
          </p:cNvPr>
          <p:cNvSpPr/>
          <p:nvPr/>
        </p:nvSpPr>
        <p:spPr>
          <a:xfrm>
            <a:off x="252781" y="270135"/>
            <a:ext cx="2534807"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SNS ALERTS</a:t>
            </a:r>
          </a:p>
        </p:txBody>
      </p:sp>
      <p:grpSp>
        <p:nvGrpSpPr>
          <p:cNvPr id="7" name="Group 6">
            <a:extLst>
              <a:ext uri="{FF2B5EF4-FFF2-40B4-BE49-F238E27FC236}">
                <a16:creationId xmlns:a16="http://schemas.microsoft.com/office/drawing/2014/main" id="{A9951AC7-A639-47F5-B7EF-E2B9CA4CBC00}"/>
              </a:ext>
            </a:extLst>
          </p:cNvPr>
          <p:cNvGrpSpPr/>
          <p:nvPr/>
        </p:nvGrpSpPr>
        <p:grpSpPr>
          <a:xfrm>
            <a:off x="605784" y="2972151"/>
            <a:ext cx="914400" cy="1087262"/>
            <a:chOff x="4791126" y="2039995"/>
            <a:chExt cx="914400" cy="1087262"/>
          </a:xfrm>
        </p:grpSpPr>
        <p:pic>
          <p:nvPicPr>
            <p:cNvPr id="5" name="Picture 4" descr="SNS.png">
              <a:extLst>
                <a:ext uri="{FF2B5EF4-FFF2-40B4-BE49-F238E27FC236}">
                  <a16:creationId xmlns:a16="http://schemas.microsoft.com/office/drawing/2014/main" id="{B80D46D2-14C8-433F-8BF0-1A97F80D2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464" y="2039995"/>
              <a:ext cx="800082" cy="723422"/>
            </a:xfrm>
            <a:prstGeom prst="rect">
              <a:avLst/>
            </a:prstGeom>
          </p:spPr>
        </p:pic>
        <p:sp>
          <p:nvSpPr>
            <p:cNvPr id="6" name="TextBox 5">
              <a:extLst>
                <a:ext uri="{FF2B5EF4-FFF2-40B4-BE49-F238E27FC236}">
                  <a16:creationId xmlns:a16="http://schemas.microsoft.com/office/drawing/2014/main" id="{C0450F80-338F-43F1-AF24-5F6B4A16283A}"/>
                </a:ext>
              </a:extLst>
            </p:cNvPr>
            <p:cNvSpPr txBox="1"/>
            <p:nvPr/>
          </p:nvSpPr>
          <p:spPr>
            <a:xfrm>
              <a:off x="4791126" y="2975073"/>
              <a:ext cx="914400" cy="152184"/>
            </a:xfrm>
            <a:prstGeom prst="rect">
              <a:avLst/>
            </a:prstGeom>
            <a:noFill/>
          </p:spPr>
          <p:txBody>
            <a:bodyPr wrap="square" lIns="0" tIns="0" rIns="0" bIns="0" rtlCol="0">
              <a:spAutoFit/>
            </a:bodyPr>
            <a:lstStyle/>
            <a:p>
              <a:pPr algn="ctr"/>
              <a:r>
                <a:rPr lang="en-US" sz="1000">
                  <a:latin typeface="Helvetica Neue"/>
                  <a:cs typeface="Helvetica Neue"/>
                </a:rPr>
                <a:t>Amazon SNS</a:t>
              </a:r>
            </a:p>
          </p:txBody>
        </p:sp>
      </p:grpSp>
      <p:pic>
        <p:nvPicPr>
          <p:cNvPr id="8" name="Picture 8">
            <a:extLst>
              <a:ext uri="{FF2B5EF4-FFF2-40B4-BE49-F238E27FC236}">
                <a16:creationId xmlns:a16="http://schemas.microsoft.com/office/drawing/2014/main" id="{75D30540-6D62-4DC0-9454-5F1D06CB7D56}"/>
              </a:ext>
            </a:extLst>
          </p:cNvPr>
          <p:cNvPicPr>
            <a:picLocks noChangeAspect="1"/>
          </p:cNvPicPr>
          <p:nvPr/>
        </p:nvPicPr>
        <p:blipFill>
          <a:blip r:embed="rId3"/>
          <a:stretch>
            <a:fillRect/>
          </a:stretch>
        </p:blipFill>
        <p:spPr>
          <a:xfrm>
            <a:off x="2456892" y="1371988"/>
            <a:ext cx="8023935" cy="2057012"/>
          </a:xfrm>
          <a:prstGeom prst="rect">
            <a:avLst/>
          </a:prstGeom>
        </p:spPr>
      </p:pic>
      <p:pic>
        <p:nvPicPr>
          <p:cNvPr id="2" name="Picture 2">
            <a:extLst>
              <a:ext uri="{FF2B5EF4-FFF2-40B4-BE49-F238E27FC236}">
                <a16:creationId xmlns:a16="http://schemas.microsoft.com/office/drawing/2014/main" id="{3122FA93-307F-4025-BF1B-A276F2CC7E0A}"/>
              </a:ext>
            </a:extLst>
          </p:cNvPr>
          <p:cNvPicPr>
            <a:picLocks noChangeAspect="1"/>
          </p:cNvPicPr>
          <p:nvPr/>
        </p:nvPicPr>
        <p:blipFill>
          <a:blip r:embed="rId4"/>
          <a:stretch>
            <a:fillRect/>
          </a:stretch>
        </p:blipFill>
        <p:spPr>
          <a:xfrm>
            <a:off x="2112885" y="4225771"/>
            <a:ext cx="8432306" cy="1933947"/>
          </a:xfrm>
          <a:prstGeom prst="rect">
            <a:avLst/>
          </a:prstGeom>
        </p:spPr>
      </p:pic>
      <p:cxnSp>
        <p:nvCxnSpPr>
          <p:cNvPr id="10" name="Straight Arrow Connector 9">
            <a:extLst>
              <a:ext uri="{FF2B5EF4-FFF2-40B4-BE49-F238E27FC236}">
                <a16:creationId xmlns:a16="http://schemas.microsoft.com/office/drawing/2014/main" id="{6412907A-3730-4108-AED8-9D08E08D14E8}"/>
              </a:ext>
            </a:extLst>
          </p:cNvPr>
          <p:cNvCxnSpPr>
            <a:cxnSpLocks/>
          </p:cNvCxnSpPr>
          <p:nvPr/>
        </p:nvCxnSpPr>
        <p:spPr>
          <a:xfrm flipV="1">
            <a:off x="1652727" y="2308194"/>
            <a:ext cx="460158" cy="461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598184B-C053-46A8-8A45-80DF7330C191}"/>
              </a:ext>
            </a:extLst>
          </p:cNvPr>
          <p:cNvCxnSpPr>
            <a:cxnSpLocks/>
          </p:cNvCxnSpPr>
          <p:nvPr/>
        </p:nvCxnSpPr>
        <p:spPr>
          <a:xfrm>
            <a:off x="1652727" y="4225771"/>
            <a:ext cx="460158" cy="372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05155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chart&#10;&#10;Description automatically generated">
            <a:extLst>
              <a:ext uri="{FF2B5EF4-FFF2-40B4-BE49-F238E27FC236}">
                <a16:creationId xmlns:a16="http://schemas.microsoft.com/office/drawing/2014/main" id="{235632BD-B5E6-4344-8D12-199BF851E92F}"/>
              </a:ext>
            </a:extLst>
          </p:cNvPr>
          <p:cNvPicPr>
            <a:picLocks noChangeAspect="1"/>
          </p:cNvPicPr>
          <p:nvPr/>
        </p:nvPicPr>
        <p:blipFill rotWithShape="1">
          <a:blip r:embed="rId2"/>
          <a:srcRect t="7850" r="2" b="5779"/>
          <a:stretch/>
        </p:blipFill>
        <p:spPr>
          <a:xfrm>
            <a:off x="268356" y="3150704"/>
            <a:ext cx="5567385" cy="3423325"/>
          </a:xfrm>
          <a:prstGeom prst="rect">
            <a:avLst/>
          </a:prstGeom>
        </p:spPr>
      </p:pic>
      <p:pic>
        <p:nvPicPr>
          <p:cNvPr id="2" name="Picture 2" descr="Graphical user interface, chart&#10;&#10;Description automatically generated">
            <a:extLst>
              <a:ext uri="{FF2B5EF4-FFF2-40B4-BE49-F238E27FC236}">
                <a16:creationId xmlns:a16="http://schemas.microsoft.com/office/drawing/2014/main" id="{0C164FC7-2C8B-450B-BE4E-88ADE662CFDD}"/>
              </a:ext>
            </a:extLst>
          </p:cNvPr>
          <p:cNvPicPr>
            <a:picLocks noChangeAspect="1"/>
          </p:cNvPicPr>
          <p:nvPr/>
        </p:nvPicPr>
        <p:blipFill rotWithShape="1">
          <a:blip r:embed="rId3"/>
          <a:srcRect t="12685" r="-2" b="-2"/>
          <a:stretch/>
        </p:blipFill>
        <p:spPr>
          <a:xfrm>
            <a:off x="6221896" y="414731"/>
            <a:ext cx="5701747" cy="3203111"/>
          </a:xfrm>
          <a:prstGeom prst="rect">
            <a:avLst/>
          </a:prstGeom>
        </p:spPr>
      </p:pic>
      <p:sp>
        <p:nvSpPr>
          <p:cNvPr id="14" name="Rectangle 13">
            <a:extLst>
              <a:ext uri="{FF2B5EF4-FFF2-40B4-BE49-F238E27FC236}">
                <a16:creationId xmlns:a16="http://schemas.microsoft.com/office/drawing/2014/main" id="{16350887-EBD5-455A-8321-FDEE2211682B}"/>
              </a:ext>
            </a:extLst>
          </p:cNvPr>
          <p:cNvSpPr/>
          <p:nvPr/>
        </p:nvSpPr>
        <p:spPr>
          <a:xfrm>
            <a:off x="1236135" y="1248621"/>
            <a:ext cx="3922274" cy="3680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Cavolini"/>
                <a:cs typeface="Cavolini"/>
              </a:rPr>
              <a:t>Hourly/Max Humidity</a:t>
            </a:r>
          </a:p>
        </p:txBody>
      </p:sp>
      <p:sp>
        <p:nvSpPr>
          <p:cNvPr id="16" name="Rectangle 15">
            <a:extLst>
              <a:ext uri="{FF2B5EF4-FFF2-40B4-BE49-F238E27FC236}">
                <a16:creationId xmlns:a16="http://schemas.microsoft.com/office/drawing/2014/main" id="{79D7B010-847B-4A98-8879-7F32A0A05310}"/>
              </a:ext>
            </a:extLst>
          </p:cNvPr>
          <p:cNvSpPr/>
          <p:nvPr/>
        </p:nvSpPr>
        <p:spPr>
          <a:xfrm>
            <a:off x="7198265" y="4951818"/>
            <a:ext cx="3922274" cy="3680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Cavolini"/>
                <a:cs typeface="Cavolini"/>
              </a:rPr>
              <a:t>Hourly/Max Temperature</a:t>
            </a:r>
          </a:p>
        </p:txBody>
      </p:sp>
      <p:cxnSp>
        <p:nvCxnSpPr>
          <p:cNvPr id="7" name="Straight Arrow Connector 6">
            <a:extLst>
              <a:ext uri="{FF2B5EF4-FFF2-40B4-BE49-F238E27FC236}">
                <a16:creationId xmlns:a16="http://schemas.microsoft.com/office/drawing/2014/main" id="{3FF42090-E3D0-4470-A1F9-51DFECE6DC31}"/>
              </a:ext>
            </a:extLst>
          </p:cNvPr>
          <p:cNvCxnSpPr/>
          <p:nvPr/>
        </p:nvCxnSpPr>
        <p:spPr>
          <a:xfrm>
            <a:off x="5387009" y="1432630"/>
            <a:ext cx="6062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31204EF-86A1-4115-B542-7F2CCA945D84}"/>
              </a:ext>
            </a:extLst>
          </p:cNvPr>
          <p:cNvCxnSpPr/>
          <p:nvPr/>
        </p:nvCxnSpPr>
        <p:spPr>
          <a:xfrm flipH="1">
            <a:off x="6221896" y="5135827"/>
            <a:ext cx="7454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88898D66-BD0D-41DD-8DC1-1B94F7829B3C}"/>
              </a:ext>
            </a:extLst>
          </p:cNvPr>
          <p:cNvSpPr/>
          <p:nvPr/>
        </p:nvSpPr>
        <p:spPr>
          <a:xfrm>
            <a:off x="262807" y="270135"/>
            <a:ext cx="4499964"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REDSHIFT DATSOURCE</a:t>
            </a:r>
          </a:p>
        </p:txBody>
      </p:sp>
    </p:spTree>
    <p:extLst>
      <p:ext uri="{BB962C8B-B14F-4D97-AF65-F5344CB8AC3E}">
        <p14:creationId xmlns:p14="http://schemas.microsoft.com/office/powerpoint/2010/main" val="55066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Graphical user interface&#10;&#10;Description automatically generated">
            <a:extLst>
              <a:ext uri="{FF2B5EF4-FFF2-40B4-BE49-F238E27FC236}">
                <a16:creationId xmlns:a16="http://schemas.microsoft.com/office/drawing/2014/main" id="{0A3C701C-F9BA-4570-9E0D-5A3CFDBEFE07}"/>
              </a:ext>
            </a:extLst>
          </p:cNvPr>
          <p:cNvPicPr>
            <a:picLocks noChangeAspect="1"/>
          </p:cNvPicPr>
          <p:nvPr/>
        </p:nvPicPr>
        <p:blipFill rotWithShape="1">
          <a:blip r:embed="rId2"/>
          <a:srcRect t="18093" r="2" b="2"/>
          <a:stretch/>
        </p:blipFill>
        <p:spPr>
          <a:xfrm>
            <a:off x="380818" y="3333849"/>
            <a:ext cx="5416865" cy="3177389"/>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2B8A60FA-137B-436A-9EBE-1E117D371B8A}"/>
              </a:ext>
            </a:extLst>
          </p:cNvPr>
          <p:cNvPicPr>
            <a:picLocks noChangeAspect="1"/>
          </p:cNvPicPr>
          <p:nvPr/>
        </p:nvPicPr>
        <p:blipFill rotWithShape="1">
          <a:blip r:embed="rId3"/>
          <a:srcRect t="10257" r="-2" b="25436"/>
          <a:stretch/>
        </p:blipFill>
        <p:spPr>
          <a:xfrm>
            <a:off x="6394318" y="496111"/>
            <a:ext cx="5294715" cy="3385225"/>
          </a:xfrm>
          <a:prstGeom prst="rect">
            <a:avLst/>
          </a:prstGeom>
        </p:spPr>
      </p:pic>
      <p:sp>
        <p:nvSpPr>
          <p:cNvPr id="5" name="Rectangle 4">
            <a:extLst>
              <a:ext uri="{FF2B5EF4-FFF2-40B4-BE49-F238E27FC236}">
                <a16:creationId xmlns:a16="http://schemas.microsoft.com/office/drawing/2014/main" id="{FA9AF1B1-1E42-4C9C-A290-1D47241B1896}"/>
              </a:ext>
            </a:extLst>
          </p:cNvPr>
          <p:cNvSpPr/>
          <p:nvPr/>
        </p:nvSpPr>
        <p:spPr>
          <a:xfrm>
            <a:off x="7080538" y="4874723"/>
            <a:ext cx="3922274" cy="3680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Cavolini"/>
                <a:cs typeface="Cavolini"/>
              </a:rPr>
              <a:t>Temperature &gt; 45</a:t>
            </a:r>
          </a:p>
        </p:txBody>
      </p:sp>
      <p:sp>
        <p:nvSpPr>
          <p:cNvPr id="6" name="Rectangle 5">
            <a:extLst>
              <a:ext uri="{FF2B5EF4-FFF2-40B4-BE49-F238E27FC236}">
                <a16:creationId xmlns:a16="http://schemas.microsoft.com/office/drawing/2014/main" id="{EE445B84-9EE3-41A3-850A-1A09163984C3}"/>
              </a:ext>
            </a:extLst>
          </p:cNvPr>
          <p:cNvSpPr/>
          <p:nvPr/>
        </p:nvSpPr>
        <p:spPr>
          <a:xfrm>
            <a:off x="777607" y="1820705"/>
            <a:ext cx="3922274" cy="3680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Cavolini"/>
                <a:cs typeface="Cavolini"/>
              </a:rPr>
              <a:t>Humidity &gt; 80</a:t>
            </a:r>
          </a:p>
        </p:txBody>
      </p:sp>
      <p:cxnSp>
        <p:nvCxnSpPr>
          <p:cNvPr id="8" name="Straight Arrow Connector 7">
            <a:extLst>
              <a:ext uri="{FF2B5EF4-FFF2-40B4-BE49-F238E27FC236}">
                <a16:creationId xmlns:a16="http://schemas.microsoft.com/office/drawing/2014/main" id="{C493C3AE-EC8B-453E-B6F8-4615923D8F03}"/>
              </a:ext>
            </a:extLst>
          </p:cNvPr>
          <p:cNvCxnSpPr/>
          <p:nvPr/>
        </p:nvCxnSpPr>
        <p:spPr>
          <a:xfrm>
            <a:off x="4940548" y="2004714"/>
            <a:ext cx="5804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BEB8B74-9CC3-4D70-8E8F-B50E61872E1A}"/>
              </a:ext>
            </a:extLst>
          </p:cNvPr>
          <p:cNvCxnSpPr>
            <a:cxnSpLocks/>
          </p:cNvCxnSpPr>
          <p:nvPr/>
        </p:nvCxnSpPr>
        <p:spPr>
          <a:xfrm flipH="1">
            <a:off x="6081662" y="5058732"/>
            <a:ext cx="6253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2DAF28B2-BFF8-49F4-A544-E3A73AFF1F27}"/>
              </a:ext>
            </a:extLst>
          </p:cNvPr>
          <p:cNvSpPr/>
          <p:nvPr/>
        </p:nvSpPr>
        <p:spPr>
          <a:xfrm>
            <a:off x="252781" y="270135"/>
            <a:ext cx="5833464"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S3 DATA SOURCE (RAW DATA)</a:t>
            </a:r>
          </a:p>
        </p:txBody>
      </p:sp>
    </p:spTree>
    <p:extLst>
      <p:ext uri="{BB962C8B-B14F-4D97-AF65-F5344CB8AC3E}">
        <p14:creationId xmlns:p14="http://schemas.microsoft.com/office/powerpoint/2010/main" val="1235291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42" name="Picture 2" descr="See the source image">
            <a:extLst>
              <a:ext uri="{FF2B5EF4-FFF2-40B4-BE49-F238E27FC236}">
                <a16:creationId xmlns:a16="http://schemas.microsoft.com/office/drawing/2014/main" id="{9DBBBF39-5DB2-4FC7-83D2-9BF45A5398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24" b="25262"/>
          <a:stretch/>
        </p:blipFill>
        <p:spPr bwMode="auto">
          <a:xfrm>
            <a:off x="838199" y="735153"/>
            <a:ext cx="10515602" cy="538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25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83FEF-805A-4284-AA8F-5402E910268C}"/>
              </a:ext>
            </a:extLst>
          </p:cNvPr>
          <p:cNvSpPr/>
          <p:nvPr/>
        </p:nvSpPr>
        <p:spPr>
          <a:xfrm>
            <a:off x="431029" y="405046"/>
            <a:ext cx="2880342"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IOT  DATA</a:t>
            </a:r>
          </a:p>
        </p:txBody>
      </p:sp>
      <p:sp>
        <p:nvSpPr>
          <p:cNvPr id="3" name="TextBox 2">
            <a:extLst>
              <a:ext uri="{FF2B5EF4-FFF2-40B4-BE49-F238E27FC236}">
                <a16:creationId xmlns:a16="http://schemas.microsoft.com/office/drawing/2014/main" id="{02F01E07-5430-4908-8671-C1571707377A}"/>
              </a:ext>
            </a:extLst>
          </p:cNvPr>
          <p:cNvSpPr txBox="1"/>
          <p:nvPr/>
        </p:nvSpPr>
        <p:spPr>
          <a:xfrm>
            <a:off x="431029" y="1235521"/>
            <a:ext cx="11105965" cy="295465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800"/>
              <a:t>The Data center is equipped with Temperature, Humidity Sensors for each server rack.</a:t>
            </a:r>
            <a:endParaRPr lang="en-US" sz="2800">
              <a:cs typeface="Calibri"/>
            </a:endParaRPr>
          </a:p>
          <a:p>
            <a:pPr marL="285750" indent="-285750" algn="just">
              <a:buFont typeface="Arial" panose="020B0604020202020204" pitchFamily="34" charset="0"/>
              <a:buChar char="•"/>
            </a:pPr>
            <a:r>
              <a:rPr lang="en-US" sz="2800"/>
              <a:t>The data is captured in every minute interval and posted to MQTT server using JSON messages.</a:t>
            </a:r>
            <a:endParaRPr lang="en-US" sz="2800">
              <a:cs typeface="Calibri"/>
            </a:endParaRPr>
          </a:p>
          <a:p>
            <a:pPr marL="285750" indent="-285750" algn="just">
              <a:buFont typeface="Arial" panose="020B0604020202020204" pitchFamily="34" charset="0"/>
              <a:buChar char="•"/>
            </a:pPr>
            <a:r>
              <a:rPr lang="en-US" sz="2800"/>
              <a:t>The topic where message are posted, “metrics/temperature”</a:t>
            </a:r>
            <a:endParaRPr lang="en-US" sz="2800">
              <a:cs typeface="Calibri"/>
            </a:endParaRPr>
          </a:p>
          <a:p>
            <a:pPr marL="285750" indent="-285750" algn="just">
              <a:buFont typeface="Arial" panose="020B0604020202020204" pitchFamily="34" charset="0"/>
              <a:buChar char="•"/>
            </a:pPr>
            <a:r>
              <a:rPr lang="en-US" sz="2800"/>
              <a:t>FrilMart wants its IoT data to be shifted to AWS</a:t>
            </a:r>
            <a:endParaRPr lang="en-IN" sz="2800"/>
          </a:p>
          <a:p>
            <a:pPr marL="285750" indent="-285750" algn="just">
              <a:buFont typeface="Arial" panose="020B0604020202020204" pitchFamily="34" charset="0"/>
              <a:buChar char="•"/>
            </a:pPr>
            <a:endParaRPr lang="en-US"/>
          </a:p>
        </p:txBody>
      </p:sp>
      <p:sp>
        <p:nvSpPr>
          <p:cNvPr id="4" name="TextBox 3">
            <a:extLst>
              <a:ext uri="{FF2B5EF4-FFF2-40B4-BE49-F238E27FC236}">
                <a16:creationId xmlns:a16="http://schemas.microsoft.com/office/drawing/2014/main" id="{C4BE55E9-30A2-4351-97B0-97D20DDC3D23}"/>
              </a:ext>
            </a:extLst>
          </p:cNvPr>
          <p:cNvSpPr txBox="1"/>
          <p:nvPr/>
        </p:nvSpPr>
        <p:spPr>
          <a:xfrm>
            <a:off x="471462" y="4893585"/>
            <a:ext cx="3468942" cy="1477328"/>
          </a:xfrm>
          <a:prstGeom prst="rect">
            <a:avLst/>
          </a:prstGeom>
          <a:solidFill>
            <a:schemeClr val="accent1">
              <a:lumMod val="50000"/>
            </a:schemeClr>
          </a:solidFill>
        </p:spPr>
        <p:txBody>
          <a:bodyPr wrap="square" lIns="91440" tIns="45720" rIns="91440" bIns="45720" rtlCol="0" anchor="ctr">
            <a:spAutoFit/>
          </a:bodyPr>
          <a:lstStyle/>
          <a:p>
            <a:pPr algn="ctr"/>
            <a:r>
              <a:rPr lang="en-IN" sz="1800" b="1" dirty="0">
                <a:solidFill>
                  <a:schemeClr val="bg1"/>
                </a:solidFill>
                <a:ea typeface="+mn-lt"/>
                <a:cs typeface="+mn-lt"/>
              </a:rPr>
              <a:t>{"temp": </a:t>
            </a:r>
            <a:r>
              <a:rPr lang="en-IN" b="1" dirty="0">
                <a:solidFill>
                  <a:schemeClr val="bg1"/>
                </a:solidFill>
                <a:ea typeface="+mn-lt"/>
                <a:cs typeface="+mn-lt"/>
              </a:rPr>
              <a:t>45</a:t>
            </a:r>
            <a:r>
              <a:rPr lang="en-IN" sz="1800" b="1" dirty="0">
                <a:solidFill>
                  <a:schemeClr val="bg1"/>
                </a:solidFill>
                <a:ea typeface="+mn-lt"/>
                <a:cs typeface="+mn-lt"/>
              </a:rPr>
              <a:t>,</a:t>
            </a:r>
          </a:p>
          <a:p>
            <a:pPr algn="ctr"/>
            <a:r>
              <a:rPr lang="en-IN" b="1" dirty="0">
                <a:solidFill>
                  <a:schemeClr val="bg1"/>
                </a:solidFill>
                <a:ea typeface="+mn-lt"/>
                <a:cs typeface="+mn-lt"/>
              </a:rPr>
              <a:t> </a:t>
            </a:r>
            <a:r>
              <a:rPr lang="en-IN" sz="1800" b="1" dirty="0">
                <a:solidFill>
                  <a:schemeClr val="bg1"/>
                </a:solidFill>
                <a:ea typeface="+mn-lt"/>
                <a:cs typeface="+mn-lt"/>
              </a:rPr>
              <a:t>"humidity": </a:t>
            </a:r>
            <a:r>
              <a:rPr lang="en-IN" b="1" dirty="0">
                <a:solidFill>
                  <a:schemeClr val="bg1"/>
                </a:solidFill>
                <a:ea typeface="+mn-lt"/>
                <a:cs typeface="+mn-lt"/>
              </a:rPr>
              <a:t>80</a:t>
            </a:r>
            <a:r>
              <a:rPr lang="en-IN" sz="1800" b="1" dirty="0">
                <a:solidFill>
                  <a:schemeClr val="bg1"/>
                </a:solidFill>
                <a:ea typeface="+mn-lt"/>
                <a:cs typeface="+mn-lt"/>
              </a:rPr>
              <a:t>,</a:t>
            </a:r>
          </a:p>
          <a:p>
            <a:pPr algn="ctr"/>
            <a:r>
              <a:rPr lang="en-IN" b="1" dirty="0">
                <a:solidFill>
                  <a:schemeClr val="bg1"/>
                </a:solidFill>
                <a:ea typeface="+mn-lt"/>
                <a:cs typeface="+mn-lt"/>
              </a:rPr>
              <a:t> </a:t>
            </a:r>
            <a:r>
              <a:rPr lang="en-IN" sz="1800" b="1" dirty="0">
                <a:solidFill>
                  <a:schemeClr val="bg1"/>
                </a:solidFill>
                <a:ea typeface="+mn-lt"/>
                <a:cs typeface="+mn-lt"/>
              </a:rPr>
              <a:t>"device_id": "dev-11",</a:t>
            </a:r>
            <a:r>
              <a:rPr lang="en-IN" b="1" dirty="0">
                <a:solidFill>
                  <a:schemeClr val="bg1"/>
                </a:solidFill>
                <a:ea typeface="+mn-lt"/>
                <a:cs typeface="+mn-lt"/>
              </a:rPr>
              <a:t> </a:t>
            </a:r>
            <a:endParaRPr lang="en-IN" sz="1800" b="1" dirty="0">
              <a:solidFill>
                <a:schemeClr val="bg1"/>
              </a:solidFill>
              <a:ea typeface="+mn-lt"/>
              <a:cs typeface="+mn-lt"/>
            </a:endParaRPr>
          </a:p>
          <a:p>
            <a:pPr algn="ctr"/>
            <a:r>
              <a:rPr lang="en-IN" sz="1800" b="1" dirty="0">
                <a:solidFill>
                  <a:schemeClr val="bg1"/>
                </a:solidFill>
                <a:ea typeface="+mn-lt"/>
                <a:cs typeface="+mn-lt"/>
              </a:rPr>
              <a:t>"type": "temp",</a:t>
            </a:r>
            <a:r>
              <a:rPr lang="en-IN" b="1" dirty="0">
                <a:solidFill>
                  <a:schemeClr val="bg1"/>
                </a:solidFill>
                <a:ea typeface="+mn-lt"/>
                <a:cs typeface="+mn-lt"/>
              </a:rPr>
              <a:t> </a:t>
            </a:r>
            <a:endParaRPr lang="en-IN" sz="1800" b="1" dirty="0">
              <a:solidFill>
                <a:schemeClr val="bg1"/>
              </a:solidFill>
              <a:ea typeface="+mn-lt"/>
              <a:cs typeface="+mn-lt"/>
            </a:endParaRPr>
          </a:p>
          <a:p>
            <a:pPr algn="ctr"/>
            <a:r>
              <a:rPr lang="en-IN" sz="1800" b="1" dirty="0">
                <a:solidFill>
                  <a:schemeClr val="bg1"/>
                </a:solidFill>
                <a:ea typeface="+mn-lt"/>
                <a:cs typeface="+mn-lt"/>
              </a:rPr>
              <a:t>"timestamp": 1615745262473}</a:t>
            </a:r>
            <a:endParaRPr lang="en-IN" sz="1800" b="1" dirty="0">
              <a:solidFill>
                <a:schemeClr val="bg1"/>
              </a:solidFill>
            </a:endParaRPr>
          </a:p>
        </p:txBody>
      </p:sp>
      <p:sp>
        <p:nvSpPr>
          <p:cNvPr id="5" name="Rectangle 4">
            <a:extLst>
              <a:ext uri="{FF2B5EF4-FFF2-40B4-BE49-F238E27FC236}">
                <a16:creationId xmlns:a16="http://schemas.microsoft.com/office/drawing/2014/main" id="{844B99BE-1FDD-413B-9622-CE4061B693F2}"/>
              </a:ext>
            </a:extLst>
          </p:cNvPr>
          <p:cNvSpPr/>
          <p:nvPr/>
        </p:nvSpPr>
        <p:spPr>
          <a:xfrm>
            <a:off x="471462" y="4186296"/>
            <a:ext cx="2951363" cy="369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Cavolini" panose="020B0502040204020203" pitchFamily="66" charset="0"/>
                <a:cs typeface="Cavolini" panose="020B0502040204020203" pitchFamily="66" charset="0"/>
              </a:rPr>
              <a:t>PAYLOAD EXAMPLE</a:t>
            </a:r>
          </a:p>
        </p:txBody>
      </p:sp>
      <p:pic>
        <p:nvPicPr>
          <p:cNvPr id="8" name="Picture 2" descr="Data Center">
            <a:extLst>
              <a:ext uri="{FF2B5EF4-FFF2-40B4-BE49-F238E27FC236}">
                <a16:creationId xmlns:a16="http://schemas.microsoft.com/office/drawing/2014/main" id="{19FC408A-1A42-404F-8494-1471CBD90623}"/>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066" y="4260715"/>
            <a:ext cx="7269862" cy="246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8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A12235-E7B4-43DF-B7A2-F55F10E76D9F}"/>
              </a:ext>
            </a:extLst>
          </p:cNvPr>
          <p:cNvSpPr/>
          <p:nvPr/>
        </p:nvSpPr>
        <p:spPr>
          <a:xfrm>
            <a:off x="324496" y="341143"/>
            <a:ext cx="4744654"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CLIENT REQUIREMENTS</a:t>
            </a:r>
          </a:p>
        </p:txBody>
      </p:sp>
      <p:sp>
        <p:nvSpPr>
          <p:cNvPr id="3" name="TextBox 2">
            <a:extLst>
              <a:ext uri="{FF2B5EF4-FFF2-40B4-BE49-F238E27FC236}">
                <a16:creationId xmlns:a16="http://schemas.microsoft.com/office/drawing/2014/main" id="{82F0D392-C2F6-4029-A009-EB7064EED90C}"/>
              </a:ext>
            </a:extLst>
          </p:cNvPr>
          <p:cNvSpPr txBox="1"/>
          <p:nvPr/>
        </p:nvSpPr>
        <p:spPr>
          <a:xfrm>
            <a:off x="324496" y="1305017"/>
            <a:ext cx="11461104" cy="4955203"/>
          </a:xfrm>
          <a:prstGeom prst="rect">
            <a:avLst/>
          </a:prstGeom>
          <a:noFill/>
        </p:spPr>
        <p:txBody>
          <a:bodyPr wrap="square" lIns="91440" tIns="45720" rIns="91440" bIns="45720" rtlCol="0" anchor="t">
            <a:spAutoFit/>
          </a:bodyPr>
          <a:lstStyle/>
          <a:p>
            <a:pPr marL="342900" indent="-342900" algn="just">
              <a:buFont typeface="+mj-lt"/>
              <a:buAutoNum type="arabicPeriod"/>
            </a:pPr>
            <a:r>
              <a:rPr lang="en-US" sz="2800"/>
              <a:t>IOT data to be captured by Data Lake</a:t>
            </a:r>
          </a:p>
          <a:p>
            <a:pPr marL="342900" indent="-342900" algn="just">
              <a:buFont typeface="+mj-lt"/>
              <a:buAutoNum type="arabicPeriod"/>
            </a:pPr>
            <a:r>
              <a:rPr lang="en-US" sz="2800"/>
              <a:t>IOT data stored “Parquet” into S3 every 15-minute interval.</a:t>
            </a:r>
            <a:endParaRPr lang="en-US" sz="2800">
              <a:cs typeface="Calibri"/>
            </a:endParaRPr>
          </a:p>
          <a:p>
            <a:pPr marL="342900" indent="-342900" algn="just">
              <a:buFont typeface="+mj-lt"/>
              <a:buAutoNum type="arabicPeriod"/>
            </a:pPr>
            <a:r>
              <a:rPr lang="en-US" sz="2800"/>
              <a:t>Calculations to be made in S3 and stored in ORC format</a:t>
            </a:r>
            <a:endParaRPr lang="en-US" sz="2800">
              <a:cs typeface="Calibri"/>
            </a:endParaRPr>
          </a:p>
          <a:p>
            <a:pPr marL="800100" lvl="1" indent="-342900" algn="just">
              <a:buFont typeface="+mj-lt"/>
              <a:buAutoNum type="alphaLcParenR"/>
            </a:pPr>
            <a:r>
              <a:rPr lang="en-US" sz="2800"/>
              <a:t>Min Temperature/Humidity</a:t>
            </a:r>
            <a:endParaRPr lang="en-US" sz="2800">
              <a:cs typeface="Calibri"/>
            </a:endParaRPr>
          </a:p>
          <a:p>
            <a:pPr marL="800100" lvl="1" indent="-342900" algn="just">
              <a:buFont typeface="+mj-lt"/>
              <a:buAutoNum type="alphaLcParenR"/>
            </a:pPr>
            <a:r>
              <a:rPr lang="en-US" sz="2800"/>
              <a:t>Max Temperature/Humidity</a:t>
            </a:r>
            <a:endParaRPr lang="en-US" sz="2800">
              <a:cs typeface="Calibri"/>
            </a:endParaRPr>
          </a:p>
          <a:p>
            <a:pPr marL="800100" lvl="1" indent="-342900" algn="just">
              <a:buFont typeface="+mj-lt"/>
              <a:buAutoNum type="alphaLcParenR"/>
            </a:pPr>
            <a:r>
              <a:rPr lang="en-US" sz="2800"/>
              <a:t>Avg Temperature/Humidity</a:t>
            </a:r>
            <a:endParaRPr lang="en-US" sz="2800">
              <a:cs typeface="Calibri"/>
            </a:endParaRPr>
          </a:p>
          <a:p>
            <a:pPr marL="342900" indent="-342900" algn="just">
              <a:buFont typeface="+mj-lt"/>
              <a:buAutoNum type="arabicPeriod"/>
            </a:pPr>
            <a:r>
              <a:rPr lang="en-US" sz="2800"/>
              <a:t>Use (3(a, b, c)) above Data is stored in Redshift for report generation and analytics queries.</a:t>
            </a:r>
            <a:endParaRPr lang="en-US" sz="2800">
              <a:cs typeface="Calibri"/>
            </a:endParaRPr>
          </a:p>
          <a:p>
            <a:pPr marL="342900" indent="-342900" algn="just">
              <a:buFont typeface="+mj-lt"/>
              <a:buAutoNum type="arabicPeriod"/>
            </a:pPr>
            <a:r>
              <a:rPr lang="en-IN" sz="2800"/>
              <a:t>The data lake data [Item 2,3,4 above] queried in Redshift, where Redshift has a mapping table that helps to map device_id to rack and building. </a:t>
            </a:r>
            <a:endParaRPr lang="en-IN" sz="2800">
              <a:cs typeface="Calibri"/>
            </a:endParaRPr>
          </a:p>
          <a:p>
            <a:pPr marL="285750" indent="-285750">
              <a:buFont typeface="Arial" panose="020B0604020202020204" pitchFamily="34" charset="0"/>
              <a:buChar char="•"/>
            </a:pPr>
            <a:endParaRPr lang="en-US"/>
          </a:p>
          <a:p>
            <a:pPr marL="742950" lvl="1" indent="-285750">
              <a:buFont typeface="Arial" panose="020B0604020202020204" pitchFamily="34" charset="0"/>
              <a:buChar char="•"/>
            </a:pPr>
            <a:endParaRPr lang="en-US"/>
          </a:p>
        </p:txBody>
      </p:sp>
    </p:spTree>
    <p:extLst>
      <p:ext uri="{BB962C8B-B14F-4D97-AF65-F5344CB8AC3E}">
        <p14:creationId xmlns:p14="http://schemas.microsoft.com/office/powerpoint/2010/main" val="225852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482B90-8CDA-4EEE-9302-3D1F87030146}"/>
              </a:ext>
            </a:extLst>
          </p:cNvPr>
          <p:cNvSpPr/>
          <p:nvPr/>
        </p:nvSpPr>
        <p:spPr>
          <a:xfrm>
            <a:off x="333375" y="447675"/>
            <a:ext cx="2430137"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avolini" panose="020B0502040204020203" pitchFamily="66" charset="0"/>
                <a:cs typeface="Cavolini" panose="020B0502040204020203" pitchFamily="66" charset="0"/>
              </a:rPr>
              <a:t>DATA TYPES</a:t>
            </a:r>
          </a:p>
        </p:txBody>
      </p:sp>
      <p:graphicFrame>
        <p:nvGraphicFramePr>
          <p:cNvPr id="4" name="Table 4">
            <a:extLst>
              <a:ext uri="{FF2B5EF4-FFF2-40B4-BE49-F238E27FC236}">
                <a16:creationId xmlns:a16="http://schemas.microsoft.com/office/drawing/2014/main" id="{14ABF481-C2BF-4C93-AB09-62FE45CE5044}"/>
              </a:ext>
            </a:extLst>
          </p:cNvPr>
          <p:cNvGraphicFramePr>
            <a:graphicFrameLocks noGrp="1"/>
          </p:cNvGraphicFramePr>
          <p:nvPr>
            <p:extLst>
              <p:ext uri="{D42A27DB-BD31-4B8C-83A1-F6EECF244321}">
                <p14:modId xmlns:p14="http://schemas.microsoft.com/office/powerpoint/2010/main" val="1224770628"/>
              </p:ext>
            </p:extLst>
          </p:nvPr>
        </p:nvGraphicFramePr>
        <p:xfrm>
          <a:off x="6583936" y="1475920"/>
          <a:ext cx="5226048" cy="2119536"/>
        </p:xfrm>
        <a:graphic>
          <a:graphicData uri="http://schemas.openxmlformats.org/drawingml/2006/table">
            <a:tbl>
              <a:tblPr firstRow="1" bandRow="1">
                <a:tableStyleId>{5C22544A-7EE6-4342-B048-85BDC9FD1C3A}</a:tableStyleId>
              </a:tblPr>
              <a:tblGrid>
                <a:gridCol w="1742016">
                  <a:extLst>
                    <a:ext uri="{9D8B030D-6E8A-4147-A177-3AD203B41FA5}">
                      <a16:colId xmlns:a16="http://schemas.microsoft.com/office/drawing/2014/main" val="3128299612"/>
                    </a:ext>
                  </a:extLst>
                </a:gridCol>
                <a:gridCol w="1742016">
                  <a:extLst>
                    <a:ext uri="{9D8B030D-6E8A-4147-A177-3AD203B41FA5}">
                      <a16:colId xmlns:a16="http://schemas.microsoft.com/office/drawing/2014/main" val="3262174740"/>
                    </a:ext>
                  </a:extLst>
                </a:gridCol>
                <a:gridCol w="1742016">
                  <a:extLst>
                    <a:ext uri="{9D8B030D-6E8A-4147-A177-3AD203B41FA5}">
                      <a16:colId xmlns:a16="http://schemas.microsoft.com/office/drawing/2014/main" val="3811470937"/>
                    </a:ext>
                  </a:extLst>
                </a:gridCol>
              </a:tblGrid>
              <a:tr h="337897">
                <a:tc gridSpan="3">
                  <a:txBody>
                    <a:bodyPr/>
                    <a:lstStyle/>
                    <a:p>
                      <a:pPr algn="ctr"/>
                      <a:r>
                        <a:rPr lang="en-IN" sz="1600">
                          <a:solidFill>
                            <a:schemeClr val="bg1"/>
                          </a:solidFill>
                        </a:rPr>
                        <a:t>RACK DEVICE MAPPING </a:t>
                      </a:r>
                    </a:p>
                  </a:txBody>
                  <a:tcPr anchor="ctr">
                    <a:solidFill>
                      <a:schemeClr val="accent1">
                        <a:lumMod val="50000"/>
                      </a:schemeClr>
                    </a:solidFill>
                  </a:tcPr>
                </a:tc>
                <a:tc hMerge="1">
                  <a:txBody>
                    <a:bodyPr/>
                    <a:lstStyle/>
                    <a:p>
                      <a:pPr algn="ctr"/>
                      <a:endParaRPr lang="en-IN" sz="1600">
                        <a:solidFill>
                          <a:schemeClr val="tx1"/>
                        </a:solidFill>
                      </a:endParaRPr>
                    </a:p>
                  </a:txBody>
                  <a:tcPr marL="0" marR="0" marT="0" marB="0" anchor="ctr" horzOverflow="overflow"/>
                </a:tc>
                <a:tc hMerge="1">
                  <a:txBody>
                    <a:bodyPr/>
                    <a:lstStyle/>
                    <a:p>
                      <a:pPr algn="ctr"/>
                      <a:endParaRPr lang="en-IN" sz="1600">
                        <a:solidFill>
                          <a:schemeClr val="tx1"/>
                        </a:solidFill>
                      </a:endParaRPr>
                    </a:p>
                  </a:txBody>
                  <a:tcPr marL="0" marR="0" marT="0" marB="0" anchor="ctr" horzOverflow="overflow"/>
                </a:tc>
                <a:extLst>
                  <a:ext uri="{0D108BD9-81ED-4DB2-BD59-A6C34878D82A}">
                    <a16:rowId xmlns:a16="http://schemas.microsoft.com/office/drawing/2014/main" val="32816872"/>
                  </a:ext>
                </a:extLst>
              </a:tr>
              <a:tr h="337897">
                <a:tc>
                  <a:txBody>
                    <a:bodyPr/>
                    <a:lstStyle/>
                    <a:p>
                      <a:pPr algn="ctr"/>
                      <a:r>
                        <a:rPr lang="en-US" sz="1600" b="1">
                          <a:solidFill>
                            <a:schemeClr val="tx1"/>
                          </a:solidFill>
                        </a:rPr>
                        <a:t>Column</a:t>
                      </a:r>
                      <a:endParaRPr lang="en-IN" sz="1600" b="1">
                        <a:solidFill>
                          <a:schemeClr val="tx1"/>
                        </a:solidFill>
                      </a:endParaRPr>
                    </a:p>
                  </a:txBody>
                  <a:tcPr anchor="ctr">
                    <a:solidFill>
                      <a:schemeClr val="accent1">
                        <a:lumMod val="40000"/>
                        <a:lumOff val="60000"/>
                      </a:schemeClr>
                    </a:solidFill>
                  </a:tcPr>
                </a:tc>
                <a:tc>
                  <a:txBody>
                    <a:bodyPr/>
                    <a:lstStyle/>
                    <a:p>
                      <a:pPr algn="ctr"/>
                      <a:r>
                        <a:rPr lang="en-US" sz="1600" b="1">
                          <a:solidFill>
                            <a:schemeClr val="tx1"/>
                          </a:solidFill>
                        </a:rPr>
                        <a:t>Type</a:t>
                      </a:r>
                      <a:endParaRPr lang="en-IN" sz="1600" b="1">
                        <a:solidFill>
                          <a:schemeClr val="tx1"/>
                        </a:solidFill>
                      </a:endParaRPr>
                    </a:p>
                  </a:txBody>
                  <a:tcPr anchor="ctr">
                    <a:solidFill>
                      <a:schemeClr val="accent1">
                        <a:lumMod val="40000"/>
                        <a:lumOff val="60000"/>
                      </a:schemeClr>
                    </a:solidFill>
                  </a:tcPr>
                </a:tc>
                <a:tc>
                  <a:txBody>
                    <a:bodyPr/>
                    <a:lstStyle/>
                    <a:p>
                      <a:pPr algn="ctr"/>
                      <a:r>
                        <a:rPr lang="en-US" sz="1600" b="1">
                          <a:solidFill>
                            <a:schemeClr val="tx1"/>
                          </a:solidFill>
                        </a:rPr>
                        <a:t>Description</a:t>
                      </a:r>
                      <a:endParaRPr lang="en-IN" sz="1600" b="1">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2923675960"/>
                  </a:ext>
                </a:extLst>
              </a:tr>
              <a:tr h="307179">
                <a:tc>
                  <a:txBody>
                    <a:bodyPr/>
                    <a:lstStyle/>
                    <a:p>
                      <a:pPr algn="ctr"/>
                      <a:r>
                        <a:rPr lang="en-US" sz="1400" noProof="1"/>
                        <a:t>rack_id</a:t>
                      </a:r>
                    </a:p>
                  </a:txBody>
                  <a:tcPr anchor="ctr">
                    <a:solidFill>
                      <a:schemeClr val="bg1">
                        <a:lumMod val="85000"/>
                      </a:schemeClr>
                    </a:solidFill>
                  </a:tcPr>
                </a:tc>
                <a:tc>
                  <a:txBody>
                    <a:bodyPr/>
                    <a:lstStyle/>
                    <a:p>
                      <a:pPr algn="ctr"/>
                      <a:r>
                        <a:rPr lang="en-US" sz="1400" noProof="1"/>
                        <a:t>String</a:t>
                      </a:r>
                    </a:p>
                  </a:txBody>
                  <a:tcPr anchor="ctr">
                    <a:solidFill>
                      <a:schemeClr val="bg1">
                        <a:lumMod val="85000"/>
                      </a:schemeClr>
                    </a:solidFill>
                  </a:tcPr>
                </a:tc>
                <a:tc>
                  <a:txBody>
                    <a:bodyPr/>
                    <a:lstStyle/>
                    <a:p>
                      <a:pPr algn="ctr"/>
                      <a:r>
                        <a:rPr lang="en-US" sz="1400" noProof="1"/>
                        <a:t>Rack ID</a:t>
                      </a:r>
                    </a:p>
                  </a:txBody>
                  <a:tcPr anchor="ctr">
                    <a:solidFill>
                      <a:schemeClr val="bg1">
                        <a:lumMod val="85000"/>
                      </a:schemeClr>
                    </a:solidFill>
                  </a:tcPr>
                </a:tc>
                <a:extLst>
                  <a:ext uri="{0D108BD9-81ED-4DB2-BD59-A6C34878D82A}">
                    <a16:rowId xmlns:a16="http://schemas.microsoft.com/office/drawing/2014/main" val="1171077564"/>
                  </a:ext>
                </a:extLst>
              </a:tr>
              <a:tr h="307179">
                <a:tc>
                  <a:txBody>
                    <a:bodyPr/>
                    <a:lstStyle/>
                    <a:p>
                      <a:pPr algn="ctr"/>
                      <a:r>
                        <a:rPr lang="en-US" sz="1400" noProof="1"/>
                        <a:t>device_id</a:t>
                      </a:r>
                    </a:p>
                  </a:txBody>
                  <a:tcPr anchor="ctr">
                    <a:solidFill>
                      <a:schemeClr val="bg1">
                        <a:lumMod val="85000"/>
                      </a:schemeClr>
                    </a:solidFill>
                  </a:tcPr>
                </a:tc>
                <a:tc>
                  <a:txBody>
                    <a:bodyPr/>
                    <a:lstStyle/>
                    <a:p>
                      <a:pPr algn="ctr"/>
                      <a:r>
                        <a:rPr lang="en-US" sz="1400" noProof="1"/>
                        <a:t>String</a:t>
                      </a:r>
                    </a:p>
                  </a:txBody>
                  <a:tcPr anchor="ctr">
                    <a:solidFill>
                      <a:schemeClr val="bg1">
                        <a:lumMod val="85000"/>
                      </a:schemeClr>
                    </a:solidFill>
                  </a:tcPr>
                </a:tc>
                <a:tc>
                  <a:txBody>
                    <a:bodyPr/>
                    <a:lstStyle/>
                    <a:p>
                      <a:pPr algn="ctr"/>
                      <a:r>
                        <a:rPr lang="en-US" sz="1400" noProof="1"/>
                        <a:t>Device ID</a:t>
                      </a:r>
                    </a:p>
                  </a:txBody>
                  <a:tcPr anchor="ctr">
                    <a:solidFill>
                      <a:schemeClr val="bg1">
                        <a:lumMod val="85000"/>
                      </a:schemeClr>
                    </a:solidFill>
                  </a:tcPr>
                </a:tc>
                <a:extLst>
                  <a:ext uri="{0D108BD9-81ED-4DB2-BD59-A6C34878D82A}">
                    <a16:rowId xmlns:a16="http://schemas.microsoft.com/office/drawing/2014/main" val="1247525352"/>
                  </a:ext>
                </a:extLst>
              </a:tr>
              <a:tr h="307179">
                <a:tc>
                  <a:txBody>
                    <a:bodyPr/>
                    <a:lstStyle/>
                    <a:p>
                      <a:pPr algn="ctr"/>
                      <a:r>
                        <a:rPr lang="en-US" sz="1400" noProof="1"/>
                        <a:t>Dc_id</a:t>
                      </a:r>
                    </a:p>
                  </a:txBody>
                  <a:tcPr anchor="ctr">
                    <a:solidFill>
                      <a:schemeClr val="bg1">
                        <a:lumMod val="85000"/>
                      </a:schemeClr>
                    </a:solidFill>
                  </a:tcPr>
                </a:tc>
                <a:tc>
                  <a:txBody>
                    <a:bodyPr/>
                    <a:lstStyle/>
                    <a:p>
                      <a:pPr algn="ctr"/>
                      <a:r>
                        <a:rPr lang="en-US" sz="1400" noProof="1"/>
                        <a:t>String</a:t>
                      </a:r>
                    </a:p>
                  </a:txBody>
                  <a:tcPr anchor="ctr">
                    <a:solidFill>
                      <a:schemeClr val="bg1">
                        <a:lumMod val="85000"/>
                      </a:schemeClr>
                    </a:solidFill>
                  </a:tcPr>
                </a:tc>
                <a:tc>
                  <a:txBody>
                    <a:bodyPr/>
                    <a:lstStyle/>
                    <a:p>
                      <a:pPr algn="ctr"/>
                      <a:r>
                        <a:rPr lang="en-US" sz="1400" noProof="1"/>
                        <a:t>Data Center ID</a:t>
                      </a:r>
                    </a:p>
                  </a:txBody>
                  <a:tcPr anchor="ctr">
                    <a:solidFill>
                      <a:schemeClr val="bg1">
                        <a:lumMod val="85000"/>
                      </a:schemeClr>
                    </a:solidFill>
                  </a:tcPr>
                </a:tc>
                <a:extLst>
                  <a:ext uri="{0D108BD9-81ED-4DB2-BD59-A6C34878D82A}">
                    <a16:rowId xmlns:a16="http://schemas.microsoft.com/office/drawing/2014/main" val="1617728284"/>
                  </a:ext>
                </a:extLst>
              </a:tr>
              <a:tr h="522205">
                <a:tc>
                  <a:txBody>
                    <a:bodyPr/>
                    <a:lstStyle/>
                    <a:p>
                      <a:pPr algn="ctr"/>
                      <a:r>
                        <a:rPr lang="en-US" sz="1400" noProof="1"/>
                        <a:t>Zone_id</a:t>
                      </a:r>
                    </a:p>
                  </a:txBody>
                  <a:tcPr anchor="ctr">
                    <a:solidFill>
                      <a:schemeClr val="bg1">
                        <a:lumMod val="85000"/>
                      </a:schemeClr>
                    </a:solidFill>
                  </a:tcPr>
                </a:tc>
                <a:tc>
                  <a:txBody>
                    <a:bodyPr/>
                    <a:lstStyle/>
                    <a:p>
                      <a:pPr algn="ctr"/>
                      <a:r>
                        <a:rPr lang="en-US" sz="1400" noProof="1"/>
                        <a:t>String</a:t>
                      </a:r>
                    </a:p>
                  </a:txBody>
                  <a:tcPr anchor="ctr">
                    <a:solidFill>
                      <a:schemeClr val="bg1">
                        <a:lumMod val="85000"/>
                      </a:schemeClr>
                    </a:solidFill>
                  </a:tcPr>
                </a:tc>
                <a:tc>
                  <a:txBody>
                    <a:bodyPr/>
                    <a:lstStyle/>
                    <a:p>
                      <a:pPr algn="ctr"/>
                      <a:r>
                        <a:rPr lang="en-US" sz="1400" noProof="1"/>
                        <a:t>Data Center Area/Zone ID</a:t>
                      </a:r>
                    </a:p>
                  </a:txBody>
                  <a:tcPr anchor="ctr">
                    <a:solidFill>
                      <a:schemeClr val="bg1">
                        <a:lumMod val="85000"/>
                      </a:schemeClr>
                    </a:solidFill>
                  </a:tcPr>
                </a:tc>
                <a:extLst>
                  <a:ext uri="{0D108BD9-81ED-4DB2-BD59-A6C34878D82A}">
                    <a16:rowId xmlns:a16="http://schemas.microsoft.com/office/drawing/2014/main" val="209725369"/>
                  </a:ext>
                </a:extLst>
              </a:tr>
            </a:tbl>
          </a:graphicData>
        </a:graphic>
      </p:graphicFrame>
      <p:graphicFrame>
        <p:nvGraphicFramePr>
          <p:cNvPr id="5" name="Table 8">
            <a:extLst>
              <a:ext uri="{FF2B5EF4-FFF2-40B4-BE49-F238E27FC236}">
                <a16:creationId xmlns:a16="http://schemas.microsoft.com/office/drawing/2014/main" id="{8AA89777-D67B-4A68-87D8-6F3834EB51B3}"/>
              </a:ext>
            </a:extLst>
          </p:cNvPr>
          <p:cNvGraphicFramePr>
            <a:graphicFrameLocks noGrp="1"/>
          </p:cNvGraphicFramePr>
          <p:nvPr>
            <p:extLst>
              <p:ext uri="{D42A27DB-BD31-4B8C-83A1-F6EECF244321}">
                <p14:modId xmlns:p14="http://schemas.microsoft.com/office/powerpoint/2010/main" val="2961892732"/>
              </p:ext>
            </p:extLst>
          </p:nvPr>
        </p:nvGraphicFramePr>
        <p:xfrm>
          <a:off x="688482" y="2006293"/>
          <a:ext cx="5641298" cy="4079240"/>
        </p:xfrm>
        <a:graphic>
          <a:graphicData uri="http://schemas.openxmlformats.org/drawingml/2006/table">
            <a:tbl>
              <a:tblPr firstRow="1" bandRow="1">
                <a:tableStyleId>{5C22544A-7EE6-4342-B048-85BDC9FD1C3A}</a:tableStyleId>
              </a:tblPr>
              <a:tblGrid>
                <a:gridCol w="1417324">
                  <a:extLst>
                    <a:ext uri="{9D8B030D-6E8A-4147-A177-3AD203B41FA5}">
                      <a16:colId xmlns:a16="http://schemas.microsoft.com/office/drawing/2014/main" val="1079745098"/>
                    </a:ext>
                  </a:extLst>
                </a:gridCol>
                <a:gridCol w="2111987">
                  <a:extLst>
                    <a:ext uri="{9D8B030D-6E8A-4147-A177-3AD203B41FA5}">
                      <a16:colId xmlns:a16="http://schemas.microsoft.com/office/drawing/2014/main" val="110365691"/>
                    </a:ext>
                  </a:extLst>
                </a:gridCol>
                <a:gridCol w="2111987">
                  <a:extLst>
                    <a:ext uri="{9D8B030D-6E8A-4147-A177-3AD203B41FA5}">
                      <a16:colId xmlns:a16="http://schemas.microsoft.com/office/drawing/2014/main" val="2668642971"/>
                    </a:ext>
                  </a:extLst>
                </a:gridCol>
              </a:tblGrid>
              <a:tr h="0">
                <a:tc gridSpan="3">
                  <a:txBody>
                    <a:bodyPr/>
                    <a:lstStyle/>
                    <a:p>
                      <a:pPr algn="ctr"/>
                      <a:r>
                        <a:rPr lang="en-IN" sz="1600" b="1">
                          <a:solidFill>
                            <a:schemeClr val="bg1"/>
                          </a:solidFill>
                        </a:rPr>
                        <a:t>REDSHIFT/DATALAKE TEMPARATURE DATA</a:t>
                      </a:r>
                    </a:p>
                  </a:txBody>
                  <a:tcPr anchor="ctr">
                    <a:solidFill>
                      <a:schemeClr val="accent1">
                        <a:lumMod val="50000"/>
                      </a:schemeClr>
                    </a:solidFill>
                  </a:tcPr>
                </a:tc>
                <a:tc hMerge="1">
                  <a:txBody>
                    <a:bodyPr/>
                    <a:lstStyle/>
                    <a:p>
                      <a:pPr algn="ctr"/>
                      <a:endParaRPr lang="en-IN" sz="1600" b="1"/>
                    </a:p>
                  </a:txBody>
                  <a:tcPr marL="0" marR="0" marT="0" marB="0" anchor="ctr" horzOverflow="overflow"/>
                </a:tc>
                <a:tc hMerge="1">
                  <a:txBody>
                    <a:bodyPr/>
                    <a:lstStyle/>
                    <a:p>
                      <a:pPr algn="ctr"/>
                      <a:endParaRPr lang="en-IN" sz="1600" b="1"/>
                    </a:p>
                  </a:txBody>
                  <a:tcPr marL="0" marR="0" marT="0" marB="0" anchor="ctr" horzOverflow="overflow"/>
                </a:tc>
                <a:extLst>
                  <a:ext uri="{0D108BD9-81ED-4DB2-BD59-A6C34878D82A}">
                    <a16:rowId xmlns:a16="http://schemas.microsoft.com/office/drawing/2014/main" val="2415521776"/>
                  </a:ext>
                </a:extLst>
              </a:tr>
              <a:tr h="0">
                <a:tc>
                  <a:txBody>
                    <a:bodyPr/>
                    <a:lstStyle/>
                    <a:p>
                      <a:pPr algn="ctr"/>
                      <a:r>
                        <a:rPr lang="en-US" sz="1600" b="1"/>
                        <a:t>Column</a:t>
                      </a:r>
                      <a:endParaRPr lang="en-IN" sz="1600" b="1"/>
                    </a:p>
                  </a:txBody>
                  <a:tcPr anchor="ctr">
                    <a:solidFill>
                      <a:schemeClr val="accent1">
                        <a:lumMod val="40000"/>
                        <a:lumOff val="60000"/>
                      </a:schemeClr>
                    </a:solidFill>
                  </a:tcPr>
                </a:tc>
                <a:tc>
                  <a:txBody>
                    <a:bodyPr/>
                    <a:lstStyle/>
                    <a:p>
                      <a:pPr algn="ctr"/>
                      <a:r>
                        <a:rPr lang="en-US" sz="1600" b="1"/>
                        <a:t>Type</a:t>
                      </a:r>
                      <a:endParaRPr lang="en-IN" sz="1600" b="1"/>
                    </a:p>
                  </a:txBody>
                  <a:tcPr anchor="ctr">
                    <a:solidFill>
                      <a:schemeClr val="accent1">
                        <a:lumMod val="40000"/>
                        <a:lumOff val="60000"/>
                      </a:schemeClr>
                    </a:solidFill>
                  </a:tcPr>
                </a:tc>
                <a:tc>
                  <a:txBody>
                    <a:bodyPr/>
                    <a:lstStyle/>
                    <a:p>
                      <a:pPr algn="ctr"/>
                      <a:r>
                        <a:rPr lang="en-US" sz="1600" b="1"/>
                        <a:t>Description</a:t>
                      </a:r>
                      <a:endParaRPr lang="en-IN" sz="1600" b="1"/>
                    </a:p>
                  </a:txBody>
                  <a:tcPr anchor="ctr">
                    <a:solidFill>
                      <a:schemeClr val="accent1">
                        <a:lumMod val="40000"/>
                        <a:lumOff val="60000"/>
                      </a:schemeClr>
                    </a:solidFill>
                  </a:tcPr>
                </a:tc>
                <a:extLst>
                  <a:ext uri="{0D108BD9-81ED-4DB2-BD59-A6C34878D82A}">
                    <a16:rowId xmlns:a16="http://schemas.microsoft.com/office/drawing/2014/main" val="178515505"/>
                  </a:ext>
                </a:extLst>
              </a:tr>
              <a:tr h="370840">
                <a:tc>
                  <a:txBody>
                    <a:bodyPr/>
                    <a:lstStyle/>
                    <a:p>
                      <a:pPr algn="ctr"/>
                      <a:r>
                        <a:rPr lang="en-US" sz="1400" noProof="1"/>
                        <a:t>Device_id</a:t>
                      </a:r>
                    </a:p>
                  </a:txBody>
                  <a:tcPr anchor="ctr">
                    <a:solidFill>
                      <a:schemeClr val="bg1">
                        <a:lumMod val="85000"/>
                      </a:schemeClr>
                    </a:solidFill>
                  </a:tcPr>
                </a:tc>
                <a:tc>
                  <a:txBody>
                    <a:bodyPr/>
                    <a:lstStyle/>
                    <a:p>
                      <a:pPr algn="ctr"/>
                      <a:r>
                        <a:rPr lang="en-US" sz="1400" noProof="1"/>
                        <a:t>String</a:t>
                      </a:r>
                    </a:p>
                  </a:txBody>
                  <a:tcPr anchor="ctr">
                    <a:solidFill>
                      <a:schemeClr val="bg1">
                        <a:lumMod val="85000"/>
                      </a:schemeClr>
                    </a:solidFill>
                  </a:tcPr>
                </a:tc>
                <a:tc>
                  <a:txBody>
                    <a:bodyPr/>
                    <a:lstStyle/>
                    <a:p>
                      <a:pPr algn="ctr"/>
                      <a:r>
                        <a:rPr lang="en-US" sz="1400" noProof="1"/>
                        <a:t>Device id</a:t>
                      </a:r>
                    </a:p>
                  </a:txBody>
                  <a:tcPr anchor="ctr">
                    <a:solidFill>
                      <a:schemeClr val="bg1">
                        <a:lumMod val="85000"/>
                      </a:schemeClr>
                    </a:solidFill>
                  </a:tcPr>
                </a:tc>
                <a:extLst>
                  <a:ext uri="{0D108BD9-81ED-4DB2-BD59-A6C34878D82A}">
                    <a16:rowId xmlns:a16="http://schemas.microsoft.com/office/drawing/2014/main" val="3490269084"/>
                  </a:ext>
                </a:extLst>
              </a:tr>
              <a:tr h="370840">
                <a:tc>
                  <a:txBody>
                    <a:bodyPr/>
                    <a:lstStyle/>
                    <a:p>
                      <a:pPr algn="ctr"/>
                      <a:r>
                        <a:rPr lang="en-US" sz="1400" noProof="1"/>
                        <a:t>min_temp</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algn="ctr"/>
                      <a:r>
                        <a:rPr lang="en-US" sz="1400" noProof="1"/>
                        <a:t>Min temperature of the day</a:t>
                      </a:r>
                    </a:p>
                  </a:txBody>
                  <a:tcPr marL="100584" marR="100584" anchor="ctr">
                    <a:solidFill>
                      <a:schemeClr val="bg1">
                        <a:lumMod val="85000"/>
                      </a:schemeClr>
                    </a:solidFill>
                  </a:tcPr>
                </a:tc>
                <a:extLst>
                  <a:ext uri="{0D108BD9-81ED-4DB2-BD59-A6C34878D82A}">
                    <a16:rowId xmlns:a16="http://schemas.microsoft.com/office/drawing/2014/main" val="3012419853"/>
                  </a:ext>
                </a:extLst>
              </a:tr>
              <a:tr h="370840">
                <a:tc>
                  <a:txBody>
                    <a:bodyPr/>
                    <a:lstStyle/>
                    <a:p>
                      <a:pPr algn="ctr"/>
                      <a:r>
                        <a:rPr lang="en-US" sz="1400" noProof="1"/>
                        <a:t>max_temp</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algn="ctr"/>
                      <a:r>
                        <a:rPr lang="en-US" sz="1400" noProof="1"/>
                        <a:t>Max temperature of the day</a:t>
                      </a:r>
                    </a:p>
                  </a:txBody>
                  <a:tcPr marL="100584" marR="100584" anchor="ctr">
                    <a:solidFill>
                      <a:schemeClr val="bg1">
                        <a:lumMod val="85000"/>
                      </a:schemeClr>
                    </a:solidFill>
                  </a:tcPr>
                </a:tc>
                <a:extLst>
                  <a:ext uri="{0D108BD9-81ED-4DB2-BD59-A6C34878D82A}">
                    <a16:rowId xmlns:a16="http://schemas.microsoft.com/office/drawing/2014/main" val="4215976155"/>
                  </a:ext>
                </a:extLst>
              </a:tr>
              <a:tr h="370840">
                <a:tc>
                  <a:txBody>
                    <a:bodyPr/>
                    <a:lstStyle/>
                    <a:p>
                      <a:pPr algn="ctr"/>
                      <a:r>
                        <a:rPr lang="en-US" sz="1400" noProof="1"/>
                        <a:t>avg_temp</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1"/>
                        <a:t>Avg temperature of the day</a:t>
                      </a:r>
                    </a:p>
                  </a:txBody>
                  <a:tcPr marL="100584" marR="100584" anchor="ctr">
                    <a:solidFill>
                      <a:schemeClr val="bg1">
                        <a:lumMod val="85000"/>
                      </a:schemeClr>
                    </a:solidFill>
                  </a:tcPr>
                </a:tc>
                <a:extLst>
                  <a:ext uri="{0D108BD9-81ED-4DB2-BD59-A6C34878D82A}">
                    <a16:rowId xmlns:a16="http://schemas.microsoft.com/office/drawing/2014/main" val="130030699"/>
                  </a:ext>
                </a:extLst>
              </a:tr>
              <a:tr h="370840">
                <a:tc>
                  <a:txBody>
                    <a:bodyPr/>
                    <a:lstStyle/>
                    <a:p>
                      <a:pPr algn="ctr"/>
                      <a:r>
                        <a:rPr lang="en-US" sz="1400" noProof="1"/>
                        <a:t>Min_humidity</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algn="ctr"/>
                      <a:r>
                        <a:rPr lang="en-US" sz="1400" noProof="1"/>
                        <a:t>Min humidity of the day</a:t>
                      </a:r>
                    </a:p>
                  </a:txBody>
                  <a:tcPr marL="100584" marR="100584" anchor="ctr">
                    <a:solidFill>
                      <a:schemeClr val="bg1">
                        <a:lumMod val="85000"/>
                      </a:schemeClr>
                    </a:solidFill>
                  </a:tcPr>
                </a:tc>
                <a:extLst>
                  <a:ext uri="{0D108BD9-81ED-4DB2-BD59-A6C34878D82A}">
                    <a16:rowId xmlns:a16="http://schemas.microsoft.com/office/drawing/2014/main" val="2496177932"/>
                  </a:ext>
                </a:extLst>
              </a:tr>
              <a:tr h="370840">
                <a:tc>
                  <a:txBody>
                    <a:bodyPr/>
                    <a:lstStyle/>
                    <a:p>
                      <a:pPr algn="ctr"/>
                      <a:r>
                        <a:rPr lang="en-US" sz="1400" noProof="1"/>
                        <a:t>Max_humidity</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algn="ctr"/>
                      <a:r>
                        <a:rPr lang="en-US" sz="1400" noProof="1"/>
                        <a:t>Max humidity of the day</a:t>
                      </a:r>
                    </a:p>
                  </a:txBody>
                  <a:tcPr marL="100584" marR="100584" anchor="ctr">
                    <a:solidFill>
                      <a:schemeClr val="bg1">
                        <a:lumMod val="85000"/>
                      </a:schemeClr>
                    </a:solidFill>
                  </a:tcPr>
                </a:tc>
                <a:extLst>
                  <a:ext uri="{0D108BD9-81ED-4DB2-BD59-A6C34878D82A}">
                    <a16:rowId xmlns:a16="http://schemas.microsoft.com/office/drawing/2014/main" val="1047373271"/>
                  </a:ext>
                </a:extLst>
              </a:tr>
              <a:tr h="370840">
                <a:tc>
                  <a:txBody>
                    <a:bodyPr/>
                    <a:lstStyle/>
                    <a:p>
                      <a:pPr algn="ctr"/>
                      <a:r>
                        <a:rPr lang="en-US" sz="1400" noProof="1"/>
                        <a:t>Avg_humidity</a:t>
                      </a:r>
                    </a:p>
                  </a:txBody>
                  <a:tcPr anchor="ctr">
                    <a:solidFill>
                      <a:schemeClr val="bg1">
                        <a:lumMod val="85000"/>
                      </a:schemeClr>
                    </a:solidFill>
                  </a:tcPr>
                </a:tc>
                <a:tc>
                  <a:txBody>
                    <a:bodyPr/>
                    <a:lstStyle/>
                    <a:p>
                      <a:pPr algn="ctr"/>
                      <a:r>
                        <a:rPr lang="en-US" sz="1400" noProof="1"/>
                        <a:t>Double</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1"/>
                        <a:t>Avg humidity of the day</a:t>
                      </a:r>
                    </a:p>
                  </a:txBody>
                  <a:tcPr marL="100584" marR="100584" anchor="ctr">
                    <a:solidFill>
                      <a:schemeClr val="bg1">
                        <a:lumMod val="85000"/>
                      </a:schemeClr>
                    </a:solidFill>
                  </a:tcPr>
                </a:tc>
                <a:extLst>
                  <a:ext uri="{0D108BD9-81ED-4DB2-BD59-A6C34878D82A}">
                    <a16:rowId xmlns:a16="http://schemas.microsoft.com/office/drawing/2014/main" val="527775241"/>
                  </a:ext>
                </a:extLst>
              </a:tr>
              <a:tr h="370840">
                <a:tc>
                  <a:txBody>
                    <a:bodyPr/>
                    <a:lstStyle/>
                    <a:p>
                      <a:pPr algn="ctr"/>
                      <a:r>
                        <a:rPr lang="en-US" sz="1400" noProof="1"/>
                        <a:t>timestamp</a:t>
                      </a:r>
                    </a:p>
                  </a:txBody>
                  <a:tcPr marL="100584" marR="100584" anchor="ctr">
                    <a:solidFill>
                      <a:schemeClr val="bg1">
                        <a:lumMod val="85000"/>
                      </a:schemeClr>
                    </a:solidFill>
                  </a:tcPr>
                </a:tc>
                <a:tc>
                  <a:txBody>
                    <a:bodyPr/>
                    <a:lstStyle/>
                    <a:p>
                      <a:pPr algn="ctr"/>
                      <a:r>
                        <a:rPr lang="en-US" sz="1400" noProof="1"/>
                        <a:t>Long</a:t>
                      </a:r>
                    </a:p>
                  </a:txBody>
                  <a:tcPr marL="100584" marR="100584" anchor="ctr">
                    <a:solidFill>
                      <a:schemeClr val="bg1">
                        <a:lumMod val="85000"/>
                      </a:schemeClr>
                    </a:solidFill>
                  </a:tcPr>
                </a:tc>
                <a:tc>
                  <a:txBody>
                    <a:bodyPr/>
                    <a:lstStyle/>
                    <a:p>
                      <a:pPr algn="ctr"/>
                      <a:r>
                        <a:rPr lang="en-US" sz="1400" noProof="1"/>
                        <a:t>In ms since 1970</a:t>
                      </a:r>
                    </a:p>
                  </a:txBody>
                  <a:tcPr marL="100584" marR="100584" anchor="ctr">
                    <a:solidFill>
                      <a:schemeClr val="bg1">
                        <a:lumMod val="85000"/>
                      </a:schemeClr>
                    </a:solidFill>
                  </a:tcPr>
                </a:tc>
                <a:extLst>
                  <a:ext uri="{0D108BD9-81ED-4DB2-BD59-A6C34878D82A}">
                    <a16:rowId xmlns:a16="http://schemas.microsoft.com/office/drawing/2014/main" val="1754772426"/>
                  </a:ext>
                </a:extLst>
              </a:tr>
            </a:tbl>
          </a:graphicData>
        </a:graphic>
      </p:graphicFrame>
      <p:graphicFrame>
        <p:nvGraphicFramePr>
          <p:cNvPr id="7" name="Table 4">
            <a:extLst>
              <a:ext uri="{FF2B5EF4-FFF2-40B4-BE49-F238E27FC236}">
                <a16:creationId xmlns:a16="http://schemas.microsoft.com/office/drawing/2014/main" id="{58AA4420-DE31-4302-AE2E-68349EB6F126}"/>
              </a:ext>
            </a:extLst>
          </p:cNvPr>
          <p:cNvGraphicFramePr>
            <a:graphicFrameLocks noGrp="1"/>
          </p:cNvGraphicFramePr>
          <p:nvPr>
            <p:extLst>
              <p:ext uri="{D42A27DB-BD31-4B8C-83A1-F6EECF244321}">
                <p14:modId xmlns:p14="http://schemas.microsoft.com/office/powerpoint/2010/main" val="4024646541"/>
              </p:ext>
            </p:extLst>
          </p:nvPr>
        </p:nvGraphicFramePr>
        <p:xfrm>
          <a:off x="7454944" y="3749018"/>
          <a:ext cx="3484032" cy="2336515"/>
        </p:xfrm>
        <a:graphic>
          <a:graphicData uri="http://schemas.openxmlformats.org/drawingml/2006/table">
            <a:tbl>
              <a:tblPr firstRow="1" bandRow="1">
                <a:tableStyleId>{5C22544A-7EE6-4342-B048-85BDC9FD1C3A}</a:tableStyleId>
              </a:tblPr>
              <a:tblGrid>
                <a:gridCol w="1742016">
                  <a:extLst>
                    <a:ext uri="{9D8B030D-6E8A-4147-A177-3AD203B41FA5}">
                      <a16:colId xmlns:a16="http://schemas.microsoft.com/office/drawing/2014/main" val="2791812579"/>
                    </a:ext>
                  </a:extLst>
                </a:gridCol>
                <a:gridCol w="1742016">
                  <a:extLst>
                    <a:ext uri="{9D8B030D-6E8A-4147-A177-3AD203B41FA5}">
                      <a16:colId xmlns:a16="http://schemas.microsoft.com/office/drawing/2014/main" val="116994055"/>
                    </a:ext>
                  </a:extLst>
                </a:gridCol>
              </a:tblGrid>
              <a:tr h="342982">
                <a:tc gridSpan="2">
                  <a:txBody>
                    <a:bodyPr/>
                    <a:lstStyle/>
                    <a:p>
                      <a:pPr algn="ctr"/>
                      <a:r>
                        <a:rPr lang="en-IN">
                          <a:solidFill>
                            <a:schemeClr val="bg1"/>
                          </a:solidFill>
                        </a:rPr>
                        <a:t>TEMPERATURE RAW DATA</a:t>
                      </a:r>
                    </a:p>
                  </a:txBody>
                  <a:tcPr anchor="ctr">
                    <a:solidFill>
                      <a:schemeClr val="accent1">
                        <a:lumMod val="50000"/>
                      </a:schemeClr>
                    </a:solidFill>
                  </a:tcPr>
                </a:tc>
                <a:tc hMerge="1">
                  <a:txBody>
                    <a:bodyPr/>
                    <a:lstStyle/>
                    <a:p>
                      <a:pPr algn="ctr"/>
                      <a:endParaRPr lang="en-IN">
                        <a:solidFill>
                          <a:schemeClr val="tx1"/>
                        </a:solidFill>
                      </a:endParaRPr>
                    </a:p>
                  </a:txBody>
                  <a:tcPr marL="0" marR="0" marT="0" marB="0" anchor="ctr" horzOverflow="overflow"/>
                </a:tc>
                <a:extLst>
                  <a:ext uri="{0D108BD9-81ED-4DB2-BD59-A6C34878D82A}">
                    <a16:rowId xmlns:a16="http://schemas.microsoft.com/office/drawing/2014/main" val="452578390"/>
                  </a:ext>
                </a:extLst>
              </a:tr>
              <a:tr h="327095">
                <a:tc>
                  <a:txBody>
                    <a:bodyPr/>
                    <a:lstStyle/>
                    <a:p>
                      <a:pPr algn="ctr"/>
                      <a:r>
                        <a:rPr lang="en-US" sz="1600" b="1">
                          <a:solidFill>
                            <a:schemeClr val="tx1"/>
                          </a:solidFill>
                        </a:rPr>
                        <a:t>Column</a:t>
                      </a:r>
                      <a:endParaRPr lang="en-IN" sz="1600" b="1">
                        <a:solidFill>
                          <a:schemeClr val="tx1"/>
                        </a:solidFill>
                      </a:endParaRPr>
                    </a:p>
                  </a:txBody>
                  <a:tcPr anchor="ctr">
                    <a:solidFill>
                      <a:schemeClr val="accent1">
                        <a:lumMod val="40000"/>
                        <a:lumOff val="60000"/>
                      </a:schemeClr>
                    </a:solidFill>
                  </a:tcPr>
                </a:tc>
                <a:tc>
                  <a:txBody>
                    <a:bodyPr/>
                    <a:lstStyle/>
                    <a:p>
                      <a:pPr algn="ctr"/>
                      <a:r>
                        <a:rPr lang="en-US" sz="1600" b="1">
                          <a:solidFill>
                            <a:schemeClr val="tx1"/>
                          </a:solidFill>
                        </a:rPr>
                        <a:t>Type</a:t>
                      </a:r>
                      <a:endParaRPr lang="en-IN" sz="1600" b="1">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3427913"/>
                  </a:ext>
                </a:extLst>
              </a:tr>
              <a:tr h="327095">
                <a:tc>
                  <a:txBody>
                    <a:bodyPr/>
                    <a:lstStyle/>
                    <a:p>
                      <a:pPr algn="ctr"/>
                      <a:r>
                        <a:rPr lang="en-US" sz="1400"/>
                        <a:t>Temp</a:t>
                      </a:r>
                      <a:endParaRPr lang="en-IN" sz="1400"/>
                    </a:p>
                  </a:txBody>
                  <a:tcPr anchor="ctr">
                    <a:solidFill>
                      <a:schemeClr val="bg1">
                        <a:lumMod val="85000"/>
                      </a:schemeClr>
                    </a:solidFill>
                  </a:tcPr>
                </a:tc>
                <a:tc>
                  <a:txBody>
                    <a:bodyPr/>
                    <a:lstStyle/>
                    <a:p>
                      <a:pPr algn="ctr"/>
                      <a:r>
                        <a:rPr lang="en-US" sz="1400"/>
                        <a:t>Double</a:t>
                      </a:r>
                      <a:endParaRPr lang="en-IN" sz="1400"/>
                    </a:p>
                  </a:txBody>
                  <a:tcPr anchor="ctr">
                    <a:solidFill>
                      <a:schemeClr val="bg1">
                        <a:lumMod val="85000"/>
                      </a:schemeClr>
                    </a:solidFill>
                  </a:tcPr>
                </a:tc>
                <a:extLst>
                  <a:ext uri="{0D108BD9-81ED-4DB2-BD59-A6C34878D82A}">
                    <a16:rowId xmlns:a16="http://schemas.microsoft.com/office/drawing/2014/main" val="49172681"/>
                  </a:ext>
                </a:extLst>
              </a:tr>
              <a:tr h="327095">
                <a:tc>
                  <a:txBody>
                    <a:bodyPr/>
                    <a:lstStyle/>
                    <a:p>
                      <a:pPr algn="ctr"/>
                      <a:r>
                        <a:rPr lang="en-US" sz="1400"/>
                        <a:t>humidity</a:t>
                      </a:r>
                      <a:endParaRPr lang="en-IN" sz="1400"/>
                    </a:p>
                  </a:txBody>
                  <a:tcPr anchor="ctr">
                    <a:solidFill>
                      <a:schemeClr val="bg1">
                        <a:lumMod val="85000"/>
                      </a:schemeClr>
                    </a:solidFill>
                  </a:tcPr>
                </a:tc>
                <a:tc>
                  <a:txBody>
                    <a:bodyPr/>
                    <a:lstStyle/>
                    <a:p>
                      <a:pPr algn="ctr"/>
                      <a:r>
                        <a:rPr lang="en-US" sz="1400"/>
                        <a:t>Double</a:t>
                      </a:r>
                      <a:endParaRPr lang="en-IN" sz="1400"/>
                    </a:p>
                  </a:txBody>
                  <a:tcPr anchor="ctr">
                    <a:solidFill>
                      <a:schemeClr val="bg1">
                        <a:lumMod val="85000"/>
                      </a:schemeClr>
                    </a:solidFill>
                  </a:tcPr>
                </a:tc>
                <a:extLst>
                  <a:ext uri="{0D108BD9-81ED-4DB2-BD59-A6C34878D82A}">
                    <a16:rowId xmlns:a16="http://schemas.microsoft.com/office/drawing/2014/main" val="796750918"/>
                  </a:ext>
                </a:extLst>
              </a:tr>
              <a:tr h="327095">
                <a:tc>
                  <a:txBody>
                    <a:bodyPr/>
                    <a:lstStyle/>
                    <a:p>
                      <a:pPr algn="ctr"/>
                      <a:r>
                        <a:rPr lang="en-US" sz="1400"/>
                        <a:t>device_id</a:t>
                      </a:r>
                      <a:endParaRPr lang="en-IN" sz="1400"/>
                    </a:p>
                  </a:txBody>
                  <a:tcPr anchor="ctr">
                    <a:solidFill>
                      <a:schemeClr val="bg1">
                        <a:lumMod val="85000"/>
                      </a:schemeClr>
                    </a:solidFill>
                  </a:tcPr>
                </a:tc>
                <a:tc>
                  <a:txBody>
                    <a:bodyPr/>
                    <a:lstStyle/>
                    <a:p>
                      <a:pPr algn="ctr"/>
                      <a:r>
                        <a:rPr lang="en-US" sz="1400"/>
                        <a:t>String</a:t>
                      </a:r>
                      <a:endParaRPr lang="en-IN" sz="1400"/>
                    </a:p>
                  </a:txBody>
                  <a:tcPr anchor="ctr">
                    <a:solidFill>
                      <a:schemeClr val="bg1">
                        <a:lumMod val="85000"/>
                      </a:schemeClr>
                    </a:solidFill>
                  </a:tcPr>
                </a:tc>
                <a:extLst>
                  <a:ext uri="{0D108BD9-81ED-4DB2-BD59-A6C34878D82A}">
                    <a16:rowId xmlns:a16="http://schemas.microsoft.com/office/drawing/2014/main" val="581321625"/>
                  </a:ext>
                </a:extLst>
              </a:tr>
              <a:tr h="327095">
                <a:tc>
                  <a:txBody>
                    <a:bodyPr/>
                    <a:lstStyle/>
                    <a:p>
                      <a:pPr algn="ctr"/>
                      <a:r>
                        <a:rPr lang="en-US" sz="1400"/>
                        <a:t>type</a:t>
                      </a:r>
                      <a:endParaRPr lang="en-IN" sz="1400"/>
                    </a:p>
                  </a:txBody>
                  <a:tcPr anchor="ctr">
                    <a:solidFill>
                      <a:schemeClr val="bg1">
                        <a:lumMod val="85000"/>
                      </a:schemeClr>
                    </a:solidFill>
                  </a:tcPr>
                </a:tc>
                <a:tc>
                  <a:txBody>
                    <a:bodyPr/>
                    <a:lstStyle/>
                    <a:p>
                      <a:pPr algn="ctr"/>
                      <a:r>
                        <a:rPr lang="en-US" sz="1400"/>
                        <a:t>String</a:t>
                      </a:r>
                      <a:endParaRPr lang="en-IN" sz="1400"/>
                    </a:p>
                  </a:txBody>
                  <a:tcPr anchor="ctr">
                    <a:solidFill>
                      <a:schemeClr val="bg1">
                        <a:lumMod val="85000"/>
                      </a:schemeClr>
                    </a:solidFill>
                  </a:tcPr>
                </a:tc>
                <a:extLst>
                  <a:ext uri="{0D108BD9-81ED-4DB2-BD59-A6C34878D82A}">
                    <a16:rowId xmlns:a16="http://schemas.microsoft.com/office/drawing/2014/main" val="283022857"/>
                  </a:ext>
                </a:extLst>
              </a:tr>
              <a:tr h="327095">
                <a:tc>
                  <a:txBody>
                    <a:bodyPr/>
                    <a:lstStyle/>
                    <a:p>
                      <a:pPr algn="ctr"/>
                      <a:r>
                        <a:rPr lang="en-US" sz="1400"/>
                        <a:t>timestamp</a:t>
                      </a:r>
                      <a:endParaRPr lang="en-IN" sz="1400"/>
                    </a:p>
                  </a:txBody>
                  <a:tcPr anchor="ctr">
                    <a:solidFill>
                      <a:schemeClr val="bg1">
                        <a:lumMod val="85000"/>
                      </a:schemeClr>
                    </a:solidFill>
                  </a:tcPr>
                </a:tc>
                <a:tc>
                  <a:txBody>
                    <a:bodyPr/>
                    <a:lstStyle/>
                    <a:p>
                      <a:pPr algn="ctr"/>
                      <a:r>
                        <a:rPr lang="en-US" sz="1400"/>
                        <a:t>Long</a:t>
                      </a:r>
                      <a:endParaRPr lang="en-IN" sz="1400"/>
                    </a:p>
                  </a:txBody>
                  <a:tcPr anchor="ctr">
                    <a:solidFill>
                      <a:schemeClr val="bg1">
                        <a:lumMod val="85000"/>
                      </a:schemeClr>
                    </a:solidFill>
                  </a:tcPr>
                </a:tc>
                <a:extLst>
                  <a:ext uri="{0D108BD9-81ED-4DB2-BD59-A6C34878D82A}">
                    <a16:rowId xmlns:a16="http://schemas.microsoft.com/office/drawing/2014/main" val="1769115413"/>
                  </a:ext>
                </a:extLst>
              </a:tr>
            </a:tbl>
          </a:graphicData>
        </a:graphic>
      </p:graphicFrame>
    </p:spTree>
    <p:extLst>
      <p:ext uri="{BB962C8B-B14F-4D97-AF65-F5344CB8AC3E}">
        <p14:creationId xmlns:p14="http://schemas.microsoft.com/office/powerpoint/2010/main" val="381604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C2E414-7066-4A85-80AE-81854CA0EE2C}"/>
              </a:ext>
            </a:extLst>
          </p:cNvPr>
          <p:cNvSpPr/>
          <p:nvPr/>
        </p:nvSpPr>
        <p:spPr>
          <a:xfrm>
            <a:off x="333375" y="287254"/>
            <a:ext cx="3893977" cy="6471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AWS AS A SERVICE</a:t>
            </a:r>
            <a:endParaRPr lang="en-US" sz="2800" b="1">
              <a:latin typeface="Cavolini" panose="020B0502040204020203" pitchFamily="66" charset="0"/>
              <a:cs typeface="Cavolini" panose="020B0502040204020203" pitchFamily="66" charset="0"/>
            </a:endParaRPr>
          </a:p>
        </p:txBody>
      </p:sp>
      <p:graphicFrame>
        <p:nvGraphicFramePr>
          <p:cNvPr id="4" name="Table 4">
            <a:extLst>
              <a:ext uri="{FF2B5EF4-FFF2-40B4-BE49-F238E27FC236}">
                <a16:creationId xmlns:a16="http://schemas.microsoft.com/office/drawing/2014/main" id="{B213C781-6839-4595-8C65-202E7C4CA848}"/>
              </a:ext>
            </a:extLst>
          </p:cNvPr>
          <p:cNvGraphicFramePr>
            <a:graphicFrameLocks noGrp="1"/>
          </p:cNvGraphicFramePr>
          <p:nvPr>
            <p:extLst>
              <p:ext uri="{D42A27DB-BD31-4B8C-83A1-F6EECF244321}">
                <p14:modId xmlns:p14="http://schemas.microsoft.com/office/powerpoint/2010/main" val="10921068"/>
              </p:ext>
            </p:extLst>
          </p:nvPr>
        </p:nvGraphicFramePr>
        <p:xfrm>
          <a:off x="1054273" y="1156047"/>
          <a:ext cx="9871358" cy="5461133"/>
        </p:xfrm>
        <a:graphic>
          <a:graphicData uri="http://schemas.openxmlformats.org/drawingml/2006/table">
            <a:tbl>
              <a:tblPr firstRow="1" bandRow="1">
                <a:tableStyleId>{5C22544A-7EE6-4342-B048-85BDC9FD1C3A}</a:tableStyleId>
              </a:tblPr>
              <a:tblGrid>
                <a:gridCol w="2574467">
                  <a:extLst>
                    <a:ext uri="{9D8B030D-6E8A-4147-A177-3AD203B41FA5}">
                      <a16:colId xmlns:a16="http://schemas.microsoft.com/office/drawing/2014/main" val="2757851016"/>
                    </a:ext>
                  </a:extLst>
                </a:gridCol>
                <a:gridCol w="2432297">
                  <a:extLst>
                    <a:ext uri="{9D8B030D-6E8A-4147-A177-3AD203B41FA5}">
                      <a16:colId xmlns:a16="http://schemas.microsoft.com/office/drawing/2014/main" val="2160112736"/>
                    </a:ext>
                  </a:extLst>
                </a:gridCol>
                <a:gridCol w="2432297">
                  <a:extLst>
                    <a:ext uri="{9D8B030D-6E8A-4147-A177-3AD203B41FA5}">
                      <a16:colId xmlns:a16="http://schemas.microsoft.com/office/drawing/2014/main" val="1754455563"/>
                    </a:ext>
                  </a:extLst>
                </a:gridCol>
                <a:gridCol w="2432297">
                  <a:extLst>
                    <a:ext uri="{9D8B030D-6E8A-4147-A177-3AD203B41FA5}">
                      <a16:colId xmlns:a16="http://schemas.microsoft.com/office/drawing/2014/main" val="1450729309"/>
                    </a:ext>
                  </a:extLst>
                </a:gridCol>
              </a:tblGrid>
              <a:tr h="1122123">
                <a:tc>
                  <a:txBody>
                    <a:bodyPr/>
                    <a:lstStyle/>
                    <a:p>
                      <a:pPr algn="ctr"/>
                      <a:r>
                        <a:rPr lang="en-US"/>
                        <a:t>CLOUD/</a:t>
                      </a:r>
                    </a:p>
                    <a:p>
                      <a:pPr lvl="0" algn="ctr">
                        <a:buNone/>
                      </a:pPr>
                      <a:r>
                        <a:rPr lang="en-US"/>
                        <a:t>CRITERIA</a:t>
                      </a:r>
                    </a:p>
                  </a:txBody>
                  <a:tcPr anchor="ctr">
                    <a:solidFill>
                      <a:schemeClr val="tx1">
                        <a:lumMod val="75000"/>
                        <a:lumOff val="25000"/>
                      </a:schemeClr>
                    </a:solidFill>
                  </a:tcPr>
                </a:tc>
                <a:tc>
                  <a:txBody>
                    <a:bodyPr/>
                    <a:lstStyle/>
                    <a:p>
                      <a:pPr algn="ctr"/>
                      <a:endParaRPr lang="en-US"/>
                    </a:p>
                  </a:txBody>
                  <a:tcPr anchor="ctr">
                    <a:solidFill>
                      <a:schemeClr val="tx1">
                        <a:lumMod val="75000"/>
                        <a:lumOff val="25000"/>
                      </a:schemeClr>
                    </a:solidFill>
                  </a:tcPr>
                </a:tc>
                <a:tc>
                  <a:txBody>
                    <a:bodyPr/>
                    <a:lstStyle/>
                    <a:p>
                      <a:pPr algn="ctr"/>
                      <a:endParaRPr lang="en-US"/>
                    </a:p>
                  </a:txBody>
                  <a:tcPr anchor="ctr">
                    <a:solidFill>
                      <a:schemeClr val="tx1">
                        <a:lumMod val="75000"/>
                        <a:lumOff val="25000"/>
                      </a:schemeClr>
                    </a:solidFill>
                  </a:tcPr>
                </a:tc>
                <a:tc>
                  <a:txBody>
                    <a:bodyPr/>
                    <a:lstStyle/>
                    <a:p>
                      <a:pPr algn="ctr"/>
                      <a:endParaRPr lang="en-US"/>
                    </a:p>
                  </a:txBody>
                  <a:tcPr anchor="ctr">
                    <a:solidFill>
                      <a:schemeClr val="tx1">
                        <a:lumMod val="75000"/>
                        <a:lumOff val="25000"/>
                      </a:schemeClr>
                    </a:solidFill>
                  </a:tcPr>
                </a:tc>
                <a:extLst>
                  <a:ext uri="{0D108BD9-81ED-4DB2-BD59-A6C34878D82A}">
                    <a16:rowId xmlns:a16="http://schemas.microsoft.com/office/drawing/2014/main" val="2737488087"/>
                  </a:ext>
                </a:extLst>
              </a:tr>
              <a:tr h="433902">
                <a:tc>
                  <a:txBody>
                    <a:bodyPr/>
                    <a:lstStyle/>
                    <a:p>
                      <a:pPr algn="ctr"/>
                      <a:r>
                        <a:rPr lang="en-US"/>
                        <a:t>Availability Zones</a:t>
                      </a:r>
                    </a:p>
                  </a:txBody>
                  <a:tcPr anchor="ctr">
                    <a:solidFill>
                      <a:schemeClr val="bg1">
                        <a:lumMod val="85000"/>
                      </a:schemeClr>
                    </a:solidFill>
                  </a:tcPr>
                </a:tc>
                <a:tc>
                  <a:txBody>
                    <a:bodyPr/>
                    <a:lstStyle/>
                    <a:p>
                      <a:pPr algn="ctr"/>
                      <a:r>
                        <a:rPr lang="en-US"/>
                        <a:t>55 + 8 (Incoming)</a:t>
                      </a:r>
                    </a:p>
                  </a:txBody>
                  <a:tcPr anchor="ctr">
                    <a:solidFill>
                      <a:schemeClr val="bg1">
                        <a:lumMod val="85000"/>
                      </a:schemeClr>
                    </a:solidFill>
                  </a:tcPr>
                </a:tc>
                <a:tc>
                  <a:txBody>
                    <a:bodyPr/>
                    <a:lstStyle/>
                    <a:p>
                      <a:pPr algn="ctr"/>
                      <a:r>
                        <a:rPr lang="en-US"/>
                        <a:t>44 + 12(Incoming)</a:t>
                      </a:r>
                    </a:p>
                  </a:txBody>
                  <a:tcPr anchor="ctr">
                    <a:solidFill>
                      <a:schemeClr val="bg1">
                        <a:lumMod val="85000"/>
                      </a:schemeClr>
                    </a:solidFill>
                  </a:tcPr>
                </a:tc>
                <a:tc>
                  <a:txBody>
                    <a:bodyPr/>
                    <a:lstStyle/>
                    <a:p>
                      <a:pPr algn="ctr"/>
                      <a:r>
                        <a:rPr lang="en-US"/>
                        <a:t>18 + 3(Incoming)</a:t>
                      </a:r>
                    </a:p>
                  </a:txBody>
                  <a:tcPr anchor="ctr">
                    <a:solidFill>
                      <a:schemeClr val="bg1">
                        <a:lumMod val="85000"/>
                      </a:schemeClr>
                    </a:solidFill>
                  </a:tcPr>
                </a:tc>
                <a:extLst>
                  <a:ext uri="{0D108BD9-81ED-4DB2-BD59-A6C34878D82A}">
                    <a16:rowId xmlns:a16="http://schemas.microsoft.com/office/drawing/2014/main" val="3379830701"/>
                  </a:ext>
                </a:extLst>
              </a:tr>
              <a:tr h="433902">
                <a:tc>
                  <a:txBody>
                    <a:bodyPr/>
                    <a:lstStyle/>
                    <a:p>
                      <a:pPr algn="ctr"/>
                      <a:r>
                        <a:rPr lang="en-US"/>
                        <a:t>Market Share</a:t>
                      </a:r>
                    </a:p>
                  </a:txBody>
                  <a:tcPr anchor="ctr">
                    <a:solidFill>
                      <a:schemeClr val="bg1">
                        <a:lumMod val="85000"/>
                      </a:schemeClr>
                    </a:solidFill>
                  </a:tcPr>
                </a:tc>
                <a:tc>
                  <a:txBody>
                    <a:bodyPr/>
                    <a:lstStyle/>
                    <a:p>
                      <a:pPr algn="ctr"/>
                      <a:r>
                        <a:rPr lang="en-US"/>
                        <a:t>40%</a:t>
                      </a:r>
                    </a:p>
                  </a:txBody>
                  <a:tcPr anchor="ctr">
                    <a:solidFill>
                      <a:schemeClr val="bg1">
                        <a:lumMod val="85000"/>
                      </a:schemeClr>
                    </a:solidFill>
                  </a:tcPr>
                </a:tc>
                <a:tc>
                  <a:txBody>
                    <a:bodyPr/>
                    <a:lstStyle/>
                    <a:p>
                      <a:pPr algn="ctr"/>
                      <a:r>
                        <a:rPr lang="en-US"/>
                        <a:t>30%</a:t>
                      </a:r>
                    </a:p>
                  </a:txBody>
                  <a:tcPr anchor="ctr">
                    <a:solidFill>
                      <a:schemeClr val="bg1">
                        <a:lumMod val="85000"/>
                      </a:schemeClr>
                    </a:solidFill>
                  </a:tcPr>
                </a:tc>
                <a:tc>
                  <a:txBody>
                    <a:bodyPr/>
                    <a:lstStyle/>
                    <a:p>
                      <a:pPr algn="ctr"/>
                      <a:r>
                        <a:rPr lang="en-US"/>
                        <a:t>10%</a:t>
                      </a:r>
                    </a:p>
                  </a:txBody>
                  <a:tcPr anchor="ctr">
                    <a:solidFill>
                      <a:schemeClr val="bg1">
                        <a:lumMod val="85000"/>
                      </a:schemeClr>
                    </a:solidFill>
                  </a:tcPr>
                </a:tc>
                <a:extLst>
                  <a:ext uri="{0D108BD9-81ED-4DB2-BD59-A6C34878D82A}">
                    <a16:rowId xmlns:a16="http://schemas.microsoft.com/office/drawing/2014/main" val="486136257"/>
                  </a:ext>
                </a:extLst>
              </a:tr>
              <a:tr h="433902">
                <a:tc>
                  <a:txBody>
                    <a:bodyPr/>
                    <a:lstStyle/>
                    <a:p>
                      <a:pPr algn="ctr"/>
                      <a:r>
                        <a:rPr lang="en-US"/>
                        <a:t>Services</a:t>
                      </a:r>
                    </a:p>
                  </a:txBody>
                  <a:tcPr anchor="ctr">
                    <a:solidFill>
                      <a:schemeClr val="bg1">
                        <a:lumMod val="85000"/>
                      </a:schemeClr>
                    </a:solidFill>
                  </a:tcPr>
                </a:tc>
                <a:tc>
                  <a:txBody>
                    <a:bodyPr/>
                    <a:lstStyle/>
                    <a:p>
                      <a:pPr algn="ctr"/>
                      <a:r>
                        <a:rPr lang="en-US"/>
                        <a:t>200+</a:t>
                      </a:r>
                    </a:p>
                  </a:txBody>
                  <a:tcPr anchor="ctr">
                    <a:solidFill>
                      <a:schemeClr val="bg1">
                        <a:lumMod val="85000"/>
                      </a:schemeClr>
                    </a:solidFill>
                  </a:tcPr>
                </a:tc>
                <a:tc>
                  <a:txBody>
                    <a:bodyPr/>
                    <a:lstStyle/>
                    <a:p>
                      <a:pPr algn="ctr"/>
                      <a:r>
                        <a:rPr lang="en-US"/>
                        <a:t>100+</a:t>
                      </a:r>
                    </a:p>
                  </a:txBody>
                  <a:tcPr anchor="ctr">
                    <a:solidFill>
                      <a:schemeClr val="bg1">
                        <a:lumMod val="85000"/>
                      </a:schemeClr>
                    </a:solidFill>
                  </a:tcPr>
                </a:tc>
                <a:tc>
                  <a:txBody>
                    <a:bodyPr/>
                    <a:lstStyle/>
                    <a:p>
                      <a:pPr algn="ctr"/>
                      <a:r>
                        <a:rPr lang="en-US"/>
                        <a:t>60+</a:t>
                      </a:r>
                    </a:p>
                  </a:txBody>
                  <a:tcPr anchor="ctr">
                    <a:solidFill>
                      <a:schemeClr val="bg1">
                        <a:lumMod val="85000"/>
                      </a:schemeClr>
                    </a:solidFill>
                  </a:tcPr>
                </a:tc>
                <a:extLst>
                  <a:ext uri="{0D108BD9-81ED-4DB2-BD59-A6C34878D82A}">
                    <a16:rowId xmlns:a16="http://schemas.microsoft.com/office/drawing/2014/main" val="2072857482"/>
                  </a:ext>
                </a:extLst>
              </a:tr>
              <a:tr h="433902">
                <a:tc>
                  <a:txBody>
                    <a:bodyPr/>
                    <a:lstStyle/>
                    <a:p>
                      <a:pPr lvl="0" algn="ctr">
                        <a:buNone/>
                      </a:pPr>
                      <a:r>
                        <a:rPr lang="en-US"/>
                        <a:t>Compute</a:t>
                      </a:r>
                    </a:p>
                  </a:txBody>
                  <a:tcPr anchor="ctr">
                    <a:solidFill>
                      <a:schemeClr val="bg1">
                        <a:lumMod val="85000"/>
                      </a:schemeClr>
                    </a:solidFill>
                  </a:tcPr>
                </a:tc>
                <a:tc>
                  <a:txBody>
                    <a:bodyPr/>
                    <a:lstStyle/>
                    <a:p>
                      <a:pPr lvl="0" algn="ctr">
                        <a:buNone/>
                      </a:pPr>
                      <a:r>
                        <a:rPr lang="en-US"/>
                        <a:t>EC2 – 1 Mins</a:t>
                      </a:r>
                    </a:p>
                  </a:txBody>
                  <a:tcPr anchor="ctr">
                    <a:solidFill>
                      <a:schemeClr val="bg1">
                        <a:lumMod val="85000"/>
                      </a:schemeClr>
                    </a:solidFill>
                  </a:tcPr>
                </a:tc>
                <a:tc>
                  <a:txBody>
                    <a:bodyPr/>
                    <a:lstStyle/>
                    <a:p>
                      <a:pPr lvl="0" algn="ctr">
                        <a:buNone/>
                      </a:pPr>
                      <a:r>
                        <a:rPr lang="en-US"/>
                        <a:t>VM – 3 Mins</a:t>
                      </a:r>
                    </a:p>
                  </a:txBody>
                  <a:tcPr anchor="ctr">
                    <a:solidFill>
                      <a:schemeClr val="bg1">
                        <a:lumMod val="85000"/>
                      </a:schemeClr>
                    </a:solidFill>
                  </a:tcPr>
                </a:tc>
                <a:tc>
                  <a:txBody>
                    <a:bodyPr/>
                    <a:lstStyle/>
                    <a:p>
                      <a:pPr lvl="0" algn="ctr">
                        <a:buNone/>
                      </a:pPr>
                      <a:r>
                        <a:rPr lang="en-US"/>
                        <a:t>Cloud Engine – 5 Secs</a:t>
                      </a:r>
                    </a:p>
                  </a:txBody>
                  <a:tcPr anchor="ctr">
                    <a:solidFill>
                      <a:schemeClr val="bg1">
                        <a:lumMod val="85000"/>
                      </a:schemeClr>
                    </a:solidFill>
                  </a:tcPr>
                </a:tc>
                <a:extLst>
                  <a:ext uri="{0D108BD9-81ED-4DB2-BD59-A6C34878D82A}">
                    <a16:rowId xmlns:a16="http://schemas.microsoft.com/office/drawing/2014/main" val="2338172240"/>
                  </a:ext>
                </a:extLst>
              </a:tr>
              <a:tr h="433901">
                <a:tc>
                  <a:txBody>
                    <a:bodyPr/>
                    <a:lstStyle/>
                    <a:p>
                      <a:pPr lvl="0" algn="ctr">
                        <a:buNone/>
                      </a:pPr>
                      <a:r>
                        <a:rPr lang="en-US"/>
                        <a:t>Database</a:t>
                      </a:r>
                    </a:p>
                  </a:txBody>
                  <a:tcPr>
                    <a:solidFill>
                      <a:schemeClr val="bg1">
                        <a:lumMod val="85000"/>
                      </a:schemeClr>
                    </a:solidFill>
                  </a:tcPr>
                </a:tc>
                <a:tc>
                  <a:txBody>
                    <a:bodyPr/>
                    <a:lstStyle/>
                    <a:p>
                      <a:pPr lvl="0" algn="ctr">
                        <a:buNone/>
                      </a:pPr>
                      <a:r>
                        <a:rPr lang="en-US"/>
                        <a:t>RDS</a:t>
                      </a:r>
                    </a:p>
                  </a:txBody>
                  <a:tcPr>
                    <a:solidFill>
                      <a:schemeClr val="bg1">
                        <a:lumMod val="85000"/>
                      </a:schemeClr>
                    </a:solidFill>
                  </a:tcPr>
                </a:tc>
                <a:tc>
                  <a:txBody>
                    <a:bodyPr/>
                    <a:lstStyle/>
                    <a:p>
                      <a:pPr lvl="0" algn="ctr">
                        <a:buNone/>
                      </a:pPr>
                      <a:r>
                        <a:rPr lang="en-US"/>
                        <a:t>SQL DB</a:t>
                      </a:r>
                    </a:p>
                  </a:txBody>
                  <a:tcPr>
                    <a:solidFill>
                      <a:schemeClr val="bg1">
                        <a:lumMod val="85000"/>
                      </a:schemeClr>
                    </a:solidFill>
                  </a:tcPr>
                </a:tc>
                <a:tc>
                  <a:txBody>
                    <a:bodyPr/>
                    <a:lstStyle/>
                    <a:p>
                      <a:pPr lvl="0" algn="ctr">
                        <a:buNone/>
                      </a:pPr>
                      <a:r>
                        <a:rPr lang="en-US"/>
                        <a:t>SQL DB</a:t>
                      </a:r>
                    </a:p>
                  </a:txBody>
                  <a:tcPr>
                    <a:solidFill>
                      <a:schemeClr val="bg1">
                        <a:lumMod val="85000"/>
                      </a:schemeClr>
                    </a:solidFill>
                  </a:tcPr>
                </a:tc>
                <a:extLst>
                  <a:ext uri="{0D108BD9-81ED-4DB2-BD59-A6C34878D82A}">
                    <a16:rowId xmlns:a16="http://schemas.microsoft.com/office/drawing/2014/main" val="4017733966"/>
                  </a:ext>
                </a:extLst>
              </a:tr>
              <a:tr h="433900">
                <a:tc>
                  <a:txBody>
                    <a:bodyPr/>
                    <a:lstStyle/>
                    <a:p>
                      <a:pPr lvl="0" algn="ctr">
                        <a:buNone/>
                      </a:pPr>
                      <a:r>
                        <a:rPr lang="en-US"/>
                        <a:t>Storage</a:t>
                      </a:r>
                    </a:p>
                  </a:txBody>
                  <a:tcPr>
                    <a:solidFill>
                      <a:schemeClr val="bg1">
                        <a:lumMod val="85000"/>
                      </a:schemeClr>
                    </a:solidFill>
                  </a:tcPr>
                </a:tc>
                <a:tc>
                  <a:txBody>
                    <a:bodyPr/>
                    <a:lstStyle/>
                    <a:p>
                      <a:pPr lvl="0" algn="ctr">
                        <a:buNone/>
                      </a:pPr>
                      <a:r>
                        <a:rPr lang="en-US"/>
                        <a:t>S3 </a:t>
                      </a:r>
                    </a:p>
                  </a:txBody>
                  <a:tcPr>
                    <a:solidFill>
                      <a:schemeClr val="bg1">
                        <a:lumMod val="85000"/>
                      </a:schemeClr>
                    </a:solidFill>
                  </a:tcPr>
                </a:tc>
                <a:tc>
                  <a:txBody>
                    <a:bodyPr/>
                    <a:lstStyle/>
                    <a:p>
                      <a:pPr lvl="0" algn="ctr">
                        <a:buNone/>
                      </a:pPr>
                      <a:r>
                        <a:rPr lang="en-US"/>
                        <a:t>Blob Storage</a:t>
                      </a:r>
                    </a:p>
                  </a:txBody>
                  <a:tcPr>
                    <a:solidFill>
                      <a:schemeClr val="bg1">
                        <a:lumMod val="85000"/>
                      </a:schemeClr>
                    </a:solidFill>
                  </a:tcPr>
                </a:tc>
                <a:tc>
                  <a:txBody>
                    <a:bodyPr/>
                    <a:lstStyle/>
                    <a:p>
                      <a:pPr lvl="0" algn="ctr">
                        <a:buNone/>
                      </a:pPr>
                      <a:r>
                        <a:rPr lang="en-US"/>
                        <a:t>Cloud Storage</a:t>
                      </a:r>
                    </a:p>
                  </a:txBody>
                  <a:tcPr>
                    <a:solidFill>
                      <a:schemeClr val="bg1">
                        <a:lumMod val="85000"/>
                      </a:schemeClr>
                    </a:solidFill>
                  </a:tcPr>
                </a:tc>
                <a:extLst>
                  <a:ext uri="{0D108BD9-81ED-4DB2-BD59-A6C34878D82A}">
                    <a16:rowId xmlns:a16="http://schemas.microsoft.com/office/drawing/2014/main" val="2523465250"/>
                  </a:ext>
                </a:extLst>
              </a:tr>
              <a:tr h="433900">
                <a:tc>
                  <a:txBody>
                    <a:bodyPr/>
                    <a:lstStyle/>
                    <a:p>
                      <a:pPr lvl="0" algn="ctr">
                        <a:buNone/>
                      </a:pPr>
                      <a:r>
                        <a:rPr lang="en-US"/>
                        <a:t>Troubleshooting</a:t>
                      </a:r>
                    </a:p>
                  </a:txBody>
                  <a:tcPr>
                    <a:solidFill>
                      <a:schemeClr val="bg1">
                        <a:lumMod val="85000"/>
                      </a:schemeClr>
                    </a:solidFill>
                  </a:tcPr>
                </a:tc>
                <a:tc>
                  <a:txBody>
                    <a:bodyPr/>
                    <a:lstStyle/>
                    <a:p>
                      <a:pPr lvl="0" algn="ctr">
                        <a:buNone/>
                      </a:pPr>
                      <a:r>
                        <a:rPr lang="en-US"/>
                        <a:t>Cloud Trail</a:t>
                      </a:r>
                    </a:p>
                  </a:txBody>
                  <a:tcPr>
                    <a:solidFill>
                      <a:schemeClr val="bg1">
                        <a:lumMod val="85000"/>
                      </a:schemeClr>
                    </a:solidFill>
                  </a:tcPr>
                </a:tc>
                <a:tc>
                  <a:txBody>
                    <a:bodyPr/>
                    <a:lstStyle/>
                    <a:p>
                      <a:pPr lvl="0" algn="ctr">
                        <a:buNone/>
                      </a:pPr>
                      <a:r>
                        <a:rPr lang="en-US"/>
                        <a:t>Azure Op Insight</a:t>
                      </a:r>
                    </a:p>
                  </a:txBody>
                  <a:tcPr>
                    <a:solidFill>
                      <a:schemeClr val="bg1">
                        <a:lumMod val="85000"/>
                      </a:schemeClr>
                    </a:solidFill>
                  </a:tcPr>
                </a:tc>
                <a:tc>
                  <a:txBody>
                    <a:bodyPr/>
                    <a:lstStyle/>
                    <a:p>
                      <a:pPr lvl="0" algn="ctr">
                        <a:buNone/>
                      </a:pPr>
                      <a:r>
                        <a:rPr lang="en-US"/>
                        <a:t>Stack Driver Login</a:t>
                      </a:r>
                    </a:p>
                  </a:txBody>
                  <a:tcPr>
                    <a:solidFill>
                      <a:schemeClr val="bg1">
                        <a:lumMod val="85000"/>
                      </a:schemeClr>
                    </a:solidFill>
                  </a:tcPr>
                </a:tc>
                <a:extLst>
                  <a:ext uri="{0D108BD9-81ED-4DB2-BD59-A6C34878D82A}">
                    <a16:rowId xmlns:a16="http://schemas.microsoft.com/office/drawing/2014/main" val="2098531358"/>
                  </a:ext>
                </a:extLst>
              </a:tr>
              <a:tr h="433900">
                <a:tc>
                  <a:txBody>
                    <a:bodyPr/>
                    <a:lstStyle/>
                    <a:p>
                      <a:pPr lvl="0" algn="ctr">
                        <a:buNone/>
                      </a:pPr>
                      <a:r>
                        <a:rPr lang="en-US"/>
                        <a:t>Monitoring</a:t>
                      </a:r>
                    </a:p>
                  </a:txBody>
                  <a:tcPr>
                    <a:solidFill>
                      <a:schemeClr val="bg1">
                        <a:lumMod val="85000"/>
                      </a:schemeClr>
                    </a:solidFill>
                  </a:tcPr>
                </a:tc>
                <a:tc>
                  <a:txBody>
                    <a:bodyPr/>
                    <a:lstStyle/>
                    <a:p>
                      <a:pPr lvl="0" algn="ctr">
                        <a:buNone/>
                      </a:pPr>
                      <a:r>
                        <a:rPr lang="en-US"/>
                        <a:t>Cloud Watch</a:t>
                      </a:r>
                    </a:p>
                  </a:txBody>
                  <a:tcPr>
                    <a:solidFill>
                      <a:schemeClr val="bg1">
                        <a:lumMod val="85000"/>
                      </a:schemeClr>
                    </a:solidFill>
                  </a:tcPr>
                </a:tc>
                <a:tc>
                  <a:txBody>
                    <a:bodyPr/>
                    <a:lstStyle/>
                    <a:p>
                      <a:pPr lvl="0" algn="ctr">
                        <a:buNone/>
                      </a:pPr>
                      <a:r>
                        <a:rPr lang="en-US"/>
                        <a:t>Azure App Insight</a:t>
                      </a:r>
                    </a:p>
                  </a:txBody>
                  <a:tcPr>
                    <a:solidFill>
                      <a:schemeClr val="bg1">
                        <a:lumMod val="85000"/>
                      </a:schemeClr>
                    </a:solidFill>
                  </a:tcPr>
                </a:tc>
                <a:tc>
                  <a:txBody>
                    <a:bodyPr/>
                    <a:lstStyle/>
                    <a:p>
                      <a:pPr lvl="0" algn="ctr">
                        <a:buNone/>
                      </a:pPr>
                      <a:r>
                        <a:rPr lang="en-US"/>
                        <a:t>Stack Driver Monitor</a:t>
                      </a:r>
                    </a:p>
                  </a:txBody>
                  <a:tcPr>
                    <a:solidFill>
                      <a:schemeClr val="bg1">
                        <a:lumMod val="85000"/>
                      </a:schemeClr>
                    </a:solidFill>
                  </a:tcPr>
                </a:tc>
                <a:extLst>
                  <a:ext uri="{0D108BD9-81ED-4DB2-BD59-A6C34878D82A}">
                    <a16:rowId xmlns:a16="http://schemas.microsoft.com/office/drawing/2014/main" val="344212981"/>
                  </a:ext>
                </a:extLst>
              </a:tr>
              <a:tr h="433901">
                <a:tc>
                  <a:txBody>
                    <a:bodyPr/>
                    <a:lstStyle/>
                    <a:p>
                      <a:pPr lvl="0" algn="ctr">
                        <a:buNone/>
                      </a:pPr>
                      <a:r>
                        <a:rPr lang="en-US"/>
                        <a:t>Downtime</a:t>
                      </a:r>
                    </a:p>
                  </a:txBody>
                  <a:tcPr anchor="ctr">
                    <a:solidFill>
                      <a:schemeClr val="bg1">
                        <a:lumMod val="85000"/>
                      </a:schemeClr>
                    </a:solidFill>
                  </a:tcPr>
                </a:tc>
                <a:tc>
                  <a:txBody>
                    <a:bodyPr/>
                    <a:lstStyle/>
                    <a:p>
                      <a:pPr lvl="0" algn="ctr">
                        <a:buNone/>
                      </a:pPr>
                      <a:r>
                        <a:rPr lang="en-US"/>
                        <a:t>2 Hr 69 Mins</a:t>
                      </a:r>
                    </a:p>
                  </a:txBody>
                  <a:tcPr anchor="ctr">
                    <a:solidFill>
                      <a:schemeClr val="bg1">
                        <a:lumMod val="85000"/>
                      </a:schemeClr>
                    </a:solidFill>
                  </a:tcPr>
                </a:tc>
                <a:tc>
                  <a:txBody>
                    <a:bodyPr/>
                    <a:lstStyle/>
                    <a:p>
                      <a:pPr lvl="0" algn="ctr">
                        <a:buNone/>
                      </a:pPr>
                      <a:r>
                        <a:rPr lang="en-US"/>
                        <a:t>39 Hr 77 Mins</a:t>
                      </a:r>
                    </a:p>
                  </a:txBody>
                  <a:tcPr anchor="ctr">
                    <a:solidFill>
                      <a:schemeClr val="bg1">
                        <a:lumMod val="85000"/>
                      </a:schemeClr>
                    </a:solidFill>
                  </a:tcPr>
                </a:tc>
                <a:tc>
                  <a:txBody>
                    <a:bodyPr/>
                    <a:lstStyle/>
                    <a:p>
                      <a:pPr lvl="0" algn="ctr">
                        <a:buNone/>
                      </a:pPr>
                      <a:r>
                        <a:rPr lang="en-US"/>
                        <a:t>14 Mins</a:t>
                      </a:r>
                    </a:p>
                  </a:txBody>
                  <a:tcPr anchor="ctr">
                    <a:solidFill>
                      <a:schemeClr val="bg1">
                        <a:lumMod val="85000"/>
                      </a:schemeClr>
                    </a:solidFill>
                  </a:tcPr>
                </a:tc>
                <a:extLst>
                  <a:ext uri="{0D108BD9-81ED-4DB2-BD59-A6C34878D82A}">
                    <a16:rowId xmlns:a16="http://schemas.microsoft.com/office/drawing/2014/main" val="3438305325"/>
                  </a:ext>
                </a:extLst>
              </a:tr>
              <a:tr h="433900">
                <a:tc>
                  <a:txBody>
                    <a:bodyPr/>
                    <a:lstStyle/>
                    <a:p>
                      <a:pPr lvl="0" algn="ctr">
                        <a:buNone/>
                      </a:pPr>
                      <a:r>
                        <a:rPr lang="en-US"/>
                        <a:t>Billing</a:t>
                      </a:r>
                    </a:p>
                  </a:txBody>
                  <a:tcPr>
                    <a:solidFill>
                      <a:schemeClr val="bg1">
                        <a:lumMod val="85000"/>
                      </a:schemeClr>
                    </a:solidFill>
                  </a:tcPr>
                </a:tc>
                <a:tc>
                  <a:txBody>
                    <a:bodyPr/>
                    <a:lstStyle/>
                    <a:p>
                      <a:pPr lvl="0" algn="ctr">
                        <a:buNone/>
                      </a:pPr>
                      <a:r>
                        <a:rPr lang="en-US"/>
                        <a:t>Per Min</a:t>
                      </a:r>
                    </a:p>
                  </a:txBody>
                  <a:tcPr>
                    <a:solidFill>
                      <a:schemeClr val="bg1">
                        <a:lumMod val="85000"/>
                      </a:schemeClr>
                    </a:solidFill>
                  </a:tcPr>
                </a:tc>
                <a:tc>
                  <a:txBody>
                    <a:bodyPr/>
                    <a:lstStyle/>
                    <a:p>
                      <a:pPr lvl="0" algn="ctr">
                        <a:buNone/>
                      </a:pPr>
                      <a:r>
                        <a:rPr lang="en-US"/>
                        <a:t>Per Min</a:t>
                      </a:r>
                    </a:p>
                  </a:txBody>
                  <a:tcPr>
                    <a:solidFill>
                      <a:schemeClr val="bg1">
                        <a:lumMod val="85000"/>
                      </a:schemeClr>
                    </a:solidFill>
                  </a:tcPr>
                </a:tc>
                <a:tc>
                  <a:txBody>
                    <a:bodyPr/>
                    <a:lstStyle/>
                    <a:p>
                      <a:pPr lvl="0" algn="ctr">
                        <a:buNone/>
                      </a:pPr>
                      <a:r>
                        <a:rPr lang="en-US"/>
                        <a:t>Per Min</a:t>
                      </a:r>
                    </a:p>
                  </a:txBody>
                  <a:tcPr>
                    <a:solidFill>
                      <a:schemeClr val="bg1">
                        <a:lumMod val="85000"/>
                      </a:schemeClr>
                    </a:solidFill>
                  </a:tcPr>
                </a:tc>
                <a:extLst>
                  <a:ext uri="{0D108BD9-81ED-4DB2-BD59-A6C34878D82A}">
                    <a16:rowId xmlns:a16="http://schemas.microsoft.com/office/drawing/2014/main" val="2906351148"/>
                  </a:ext>
                </a:extLst>
              </a:tr>
            </a:tbl>
          </a:graphicData>
        </a:graphic>
      </p:graphicFrame>
      <p:grpSp>
        <p:nvGrpSpPr>
          <p:cNvPr id="12" name="Group 11">
            <a:extLst>
              <a:ext uri="{FF2B5EF4-FFF2-40B4-BE49-F238E27FC236}">
                <a16:creationId xmlns:a16="http://schemas.microsoft.com/office/drawing/2014/main" id="{C4C3457A-BFC1-4E79-81EF-3A85206B2391}"/>
              </a:ext>
            </a:extLst>
          </p:cNvPr>
          <p:cNvGrpSpPr/>
          <p:nvPr/>
        </p:nvGrpSpPr>
        <p:grpSpPr>
          <a:xfrm>
            <a:off x="4306888" y="1252428"/>
            <a:ext cx="6093890" cy="1022758"/>
            <a:chOff x="4306888" y="1372744"/>
            <a:chExt cx="6093890" cy="1022758"/>
          </a:xfrm>
        </p:grpSpPr>
        <p:pic>
          <p:nvPicPr>
            <p:cNvPr id="5" name="Picture 5" descr="Logo&#10;&#10;Description automatically generated">
              <a:extLst>
                <a:ext uri="{FF2B5EF4-FFF2-40B4-BE49-F238E27FC236}">
                  <a16:creationId xmlns:a16="http://schemas.microsoft.com/office/drawing/2014/main" id="{36A3ADD4-34E2-42F4-962E-C3F674F25767}"/>
                </a:ext>
              </a:extLst>
            </p:cNvPr>
            <p:cNvPicPr>
              <a:picLocks noChangeAspect="1"/>
            </p:cNvPicPr>
            <p:nvPr/>
          </p:nvPicPr>
          <p:blipFill>
            <a:blip r:embed="rId2"/>
            <a:stretch>
              <a:fillRect/>
            </a:stretch>
          </p:blipFill>
          <p:spPr>
            <a:xfrm>
              <a:off x="4306888" y="1592263"/>
              <a:ext cx="1000125" cy="584200"/>
            </a:xfrm>
            <a:prstGeom prst="rect">
              <a:avLst/>
            </a:prstGeom>
          </p:spPr>
        </p:pic>
        <p:pic>
          <p:nvPicPr>
            <p:cNvPr id="6" name="Picture 6" descr="A picture containing logo&#10;&#10;Description automatically generated">
              <a:extLst>
                <a:ext uri="{FF2B5EF4-FFF2-40B4-BE49-F238E27FC236}">
                  <a16:creationId xmlns:a16="http://schemas.microsoft.com/office/drawing/2014/main" id="{63410F5F-83BB-465C-B5D8-18CB01D74E13}"/>
                </a:ext>
              </a:extLst>
            </p:cNvPr>
            <p:cNvPicPr>
              <a:picLocks noChangeAspect="1"/>
            </p:cNvPicPr>
            <p:nvPr/>
          </p:nvPicPr>
          <p:blipFill>
            <a:blip r:embed="rId3"/>
            <a:stretch>
              <a:fillRect/>
            </a:stretch>
          </p:blipFill>
          <p:spPr>
            <a:xfrm>
              <a:off x="6623050" y="1568450"/>
              <a:ext cx="1000125" cy="631825"/>
            </a:xfrm>
            <a:prstGeom prst="rect">
              <a:avLst/>
            </a:prstGeom>
          </p:spPr>
        </p:pic>
        <p:pic>
          <p:nvPicPr>
            <p:cNvPr id="9" name="Picture 9" descr="Icon&#10;&#10;Description automatically generated">
              <a:extLst>
                <a:ext uri="{FF2B5EF4-FFF2-40B4-BE49-F238E27FC236}">
                  <a16:creationId xmlns:a16="http://schemas.microsoft.com/office/drawing/2014/main" id="{9CE0C884-5F9D-46A5-9097-03AA1CAA606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941496" y="1372744"/>
              <a:ext cx="1459282" cy="1022758"/>
            </a:xfrm>
            <a:prstGeom prst="rect">
              <a:avLst/>
            </a:prstGeom>
          </p:spPr>
        </p:pic>
      </p:grpSp>
    </p:spTree>
    <p:extLst>
      <p:ext uri="{BB962C8B-B14F-4D97-AF65-F5344CB8AC3E}">
        <p14:creationId xmlns:p14="http://schemas.microsoft.com/office/powerpoint/2010/main" val="160774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38DCC-6DE3-40A3-BC9D-DB6A8BEE453D}"/>
              </a:ext>
            </a:extLst>
          </p:cNvPr>
          <p:cNvSpPr/>
          <p:nvPr/>
        </p:nvSpPr>
        <p:spPr>
          <a:xfrm>
            <a:off x="299914" y="290050"/>
            <a:ext cx="4404062" cy="4751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avolini"/>
                <a:cs typeface="Cavolini"/>
              </a:rPr>
              <a:t>DATA LAKE STAGING</a:t>
            </a:r>
          </a:p>
        </p:txBody>
      </p:sp>
      <p:sp>
        <p:nvSpPr>
          <p:cNvPr id="3" name="Rectangle: Rounded Corners 2">
            <a:extLst>
              <a:ext uri="{FF2B5EF4-FFF2-40B4-BE49-F238E27FC236}">
                <a16:creationId xmlns:a16="http://schemas.microsoft.com/office/drawing/2014/main" id="{0B8E7492-A5C7-4BAA-A713-497FF0201815}"/>
              </a:ext>
            </a:extLst>
          </p:cNvPr>
          <p:cNvSpPr/>
          <p:nvPr/>
        </p:nvSpPr>
        <p:spPr>
          <a:xfrm>
            <a:off x="595460" y="1121789"/>
            <a:ext cx="11001080" cy="529786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5">
            <a:extLst>
              <a:ext uri="{FF2B5EF4-FFF2-40B4-BE49-F238E27FC236}">
                <a16:creationId xmlns:a16="http://schemas.microsoft.com/office/drawing/2014/main" id="{D3ACC7C1-956E-4B3C-AACC-9686655865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913" y="914400"/>
            <a:ext cx="966781" cy="966781"/>
          </a:xfrm>
          <a:prstGeom prst="rect">
            <a:avLst/>
          </a:prstGeom>
        </p:spPr>
      </p:pic>
      <p:cxnSp>
        <p:nvCxnSpPr>
          <p:cNvPr id="12" name="Straight Connector 11">
            <a:extLst>
              <a:ext uri="{FF2B5EF4-FFF2-40B4-BE49-F238E27FC236}">
                <a16:creationId xmlns:a16="http://schemas.microsoft.com/office/drawing/2014/main" id="{5714B113-8F1A-4D0B-BC19-3701A2CCE24D}"/>
              </a:ext>
            </a:extLst>
          </p:cNvPr>
          <p:cNvCxnSpPr>
            <a:cxnSpLocks/>
          </p:cNvCxnSpPr>
          <p:nvPr/>
        </p:nvCxnSpPr>
        <p:spPr>
          <a:xfrm>
            <a:off x="4034672" y="2200125"/>
            <a:ext cx="0" cy="3691219"/>
          </a:xfrm>
          <a:prstGeom prst="line">
            <a:avLst/>
          </a:prstGeom>
          <a:ln w="38100">
            <a:prstDash val="solid"/>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B3805477-194F-46C1-A99F-87B293CE9F2F}"/>
              </a:ext>
            </a:extLst>
          </p:cNvPr>
          <p:cNvCxnSpPr>
            <a:cxnSpLocks/>
          </p:cNvCxnSpPr>
          <p:nvPr/>
        </p:nvCxnSpPr>
        <p:spPr>
          <a:xfrm>
            <a:off x="8184037" y="2195863"/>
            <a:ext cx="0" cy="3605988"/>
          </a:xfrm>
          <a:prstGeom prst="line">
            <a:avLst/>
          </a:prstGeom>
          <a:ln w="38100">
            <a:prstDash val="solid"/>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F575203B-7C25-4746-9EAF-074CCDAB579F}"/>
              </a:ext>
            </a:extLst>
          </p:cNvPr>
          <p:cNvSpPr/>
          <p:nvPr/>
        </p:nvSpPr>
        <p:spPr>
          <a:xfrm>
            <a:off x="1385285" y="1881181"/>
            <a:ext cx="2313619" cy="4010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a:t>Landing Zone</a:t>
            </a:r>
            <a:br>
              <a:rPr lang="en-US" sz="2800" b="1"/>
            </a:br>
            <a:r>
              <a:rPr lang="en-US" sz="2800" b="1"/>
              <a:t>(JSON)</a:t>
            </a:r>
          </a:p>
        </p:txBody>
      </p:sp>
      <p:sp>
        <p:nvSpPr>
          <p:cNvPr id="31" name="Rectangle: Rounded Corners 30">
            <a:extLst>
              <a:ext uri="{FF2B5EF4-FFF2-40B4-BE49-F238E27FC236}">
                <a16:creationId xmlns:a16="http://schemas.microsoft.com/office/drawing/2014/main" id="{FD2FEC0F-C870-44B3-B4A2-CCBAC609F9E0}"/>
              </a:ext>
            </a:extLst>
          </p:cNvPr>
          <p:cNvSpPr/>
          <p:nvPr/>
        </p:nvSpPr>
        <p:spPr>
          <a:xfrm>
            <a:off x="1664125" y="3601038"/>
            <a:ext cx="1774791" cy="71643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Temp_Json</a:t>
            </a:r>
          </a:p>
        </p:txBody>
      </p:sp>
      <p:sp>
        <p:nvSpPr>
          <p:cNvPr id="32" name="Rectangle: Rounded Corners 31">
            <a:extLst>
              <a:ext uri="{FF2B5EF4-FFF2-40B4-BE49-F238E27FC236}">
                <a16:creationId xmlns:a16="http://schemas.microsoft.com/office/drawing/2014/main" id="{182B68FE-0F99-4F38-A582-A8F0813AE640}"/>
              </a:ext>
            </a:extLst>
          </p:cNvPr>
          <p:cNvSpPr/>
          <p:nvPr/>
        </p:nvSpPr>
        <p:spPr>
          <a:xfrm>
            <a:off x="5077591" y="1881181"/>
            <a:ext cx="2313432" cy="4010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a:t>Raw Zone</a:t>
            </a:r>
            <a:br>
              <a:rPr lang="en-US" sz="2800" b="1"/>
            </a:br>
            <a:r>
              <a:rPr lang="en-US" sz="2800" b="1"/>
              <a:t>(Parquet)</a:t>
            </a:r>
          </a:p>
        </p:txBody>
      </p:sp>
      <p:sp>
        <p:nvSpPr>
          <p:cNvPr id="33" name="Rectangle: Rounded Corners 32">
            <a:extLst>
              <a:ext uri="{FF2B5EF4-FFF2-40B4-BE49-F238E27FC236}">
                <a16:creationId xmlns:a16="http://schemas.microsoft.com/office/drawing/2014/main" id="{D446836B-D529-4B6D-8ED5-15B46069429C}"/>
              </a:ext>
            </a:extLst>
          </p:cNvPr>
          <p:cNvSpPr/>
          <p:nvPr/>
        </p:nvSpPr>
        <p:spPr>
          <a:xfrm>
            <a:off x="5385296" y="3636350"/>
            <a:ext cx="1661891" cy="6811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Temp_Parquet</a:t>
            </a:r>
          </a:p>
        </p:txBody>
      </p:sp>
      <p:sp>
        <p:nvSpPr>
          <p:cNvPr id="34" name="Rectangle: Rounded Corners 33">
            <a:extLst>
              <a:ext uri="{FF2B5EF4-FFF2-40B4-BE49-F238E27FC236}">
                <a16:creationId xmlns:a16="http://schemas.microsoft.com/office/drawing/2014/main" id="{CE458788-7C65-4745-A75A-9300071721CE}"/>
              </a:ext>
            </a:extLst>
          </p:cNvPr>
          <p:cNvSpPr/>
          <p:nvPr/>
        </p:nvSpPr>
        <p:spPr>
          <a:xfrm>
            <a:off x="8733579" y="1901254"/>
            <a:ext cx="2313420" cy="4010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a:t>Processed Zone</a:t>
            </a:r>
            <a:br>
              <a:rPr lang="en-US" sz="2800" b="1"/>
            </a:br>
            <a:r>
              <a:rPr lang="en-US" sz="2800" b="1"/>
              <a:t>(ORC)</a:t>
            </a:r>
          </a:p>
        </p:txBody>
      </p:sp>
      <p:sp>
        <p:nvSpPr>
          <p:cNvPr id="35" name="Rectangle: Rounded Corners 34">
            <a:extLst>
              <a:ext uri="{FF2B5EF4-FFF2-40B4-BE49-F238E27FC236}">
                <a16:creationId xmlns:a16="http://schemas.microsoft.com/office/drawing/2014/main" id="{120EDB03-F25F-4DF5-BC5A-A869326F1EAB}"/>
              </a:ext>
            </a:extLst>
          </p:cNvPr>
          <p:cNvSpPr/>
          <p:nvPr/>
        </p:nvSpPr>
        <p:spPr>
          <a:xfrm>
            <a:off x="9069348" y="4583388"/>
            <a:ext cx="1661891" cy="6811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Temp_Hourly</a:t>
            </a:r>
          </a:p>
        </p:txBody>
      </p:sp>
      <p:sp>
        <p:nvSpPr>
          <p:cNvPr id="36" name="Rectangle: Rounded Corners 35">
            <a:extLst>
              <a:ext uri="{FF2B5EF4-FFF2-40B4-BE49-F238E27FC236}">
                <a16:creationId xmlns:a16="http://schemas.microsoft.com/office/drawing/2014/main" id="{84175F66-5DEF-454E-87DD-86B77D3C0A51}"/>
              </a:ext>
            </a:extLst>
          </p:cNvPr>
          <p:cNvSpPr/>
          <p:nvPr/>
        </p:nvSpPr>
        <p:spPr>
          <a:xfrm>
            <a:off x="9059343" y="3545699"/>
            <a:ext cx="1661891" cy="6811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Temp_Daily</a:t>
            </a:r>
          </a:p>
        </p:txBody>
      </p:sp>
    </p:spTree>
    <p:extLst>
      <p:ext uri="{BB962C8B-B14F-4D97-AF65-F5344CB8AC3E}">
        <p14:creationId xmlns:p14="http://schemas.microsoft.com/office/powerpoint/2010/main" val="402879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1900F02-67E1-40FE-A2E1-33874F24F73B}"/>
              </a:ext>
            </a:extLst>
          </p:cNvPr>
          <p:cNvGrpSpPr/>
          <p:nvPr/>
        </p:nvGrpSpPr>
        <p:grpSpPr>
          <a:xfrm>
            <a:off x="69415" y="-80802"/>
            <a:ext cx="11471048" cy="6663804"/>
            <a:chOff x="69415" y="-80802"/>
            <a:chExt cx="11471048" cy="6663804"/>
          </a:xfrm>
        </p:grpSpPr>
        <p:sp>
          <p:nvSpPr>
            <p:cNvPr id="11" name="Rounded Rectangle 2">
              <a:extLst>
                <a:ext uri="{FF2B5EF4-FFF2-40B4-BE49-F238E27FC236}">
                  <a16:creationId xmlns:a16="http://schemas.microsoft.com/office/drawing/2014/main" id="{FADCBD50-B1AC-4894-96B1-4DEE2DA591B3}"/>
                </a:ext>
              </a:extLst>
            </p:cNvPr>
            <p:cNvSpPr/>
            <p:nvPr/>
          </p:nvSpPr>
          <p:spPr>
            <a:xfrm>
              <a:off x="785700" y="984200"/>
              <a:ext cx="10754763" cy="5598802"/>
            </a:xfrm>
            <a:prstGeom prst="roundRect">
              <a:avLst>
                <a:gd name="adj" fmla="val 9818"/>
              </a:avLst>
            </a:prstGeom>
            <a:noFill/>
            <a:ln w="381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lIns="91440" tIns="45720" rIns="91440" bIns="4572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defRPr/>
              </a:pPr>
              <a:endParaRPr lang="en-US"/>
            </a:p>
          </p:txBody>
        </p:sp>
        <p:grpSp>
          <p:nvGrpSpPr>
            <p:cNvPr id="56" name="Group 55">
              <a:extLst>
                <a:ext uri="{FF2B5EF4-FFF2-40B4-BE49-F238E27FC236}">
                  <a16:creationId xmlns:a16="http://schemas.microsoft.com/office/drawing/2014/main" id="{37033C6B-00EE-4F1E-A3D1-A6840792E6C9}"/>
                </a:ext>
              </a:extLst>
            </p:cNvPr>
            <p:cNvGrpSpPr/>
            <p:nvPr/>
          </p:nvGrpSpPr>
          <p:grpSpPr>
            <a:xfrm>
              <a:off x="4773546" y="1973959"/>
              <a:ext cx="914400" cy="1087262"/>
              <a:chOff x="4697978" y="1847147"/>
              <a:chExt cx="914400" cy="1087262"/>
            </a:xfrm>
          </p:grpSpPr>
          <p:pic>
            <p:nvPicPr>
              <p:cNvPr id="14" name="Picture 13" descr="SNS.png">
                <a:extLst>
                  <a:ext uri="{FF2B5EF4-FFF2-40B4-BE49-F238E27FC236}">
                    <a16:creationId xmlns:a16="http://schemas.microsoft.com/office/drawing/2014/main" id="{78B810FC-0F7F-4360-A96B-4E8AB9CAD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316" y="1847147"/>
                <a:ext cx="800082" cy="723422"/>
              </a:xfrm>
              <a:prstGeom prst="rect">
                <a:avLst/>
              </a:prstGeom>
            </p:spPr>
          </p:pic>
          <p:sp>
            <p:nvSpPr>
              <p:cNvPr id="15" name="TextBox 14">
                <a:extLst>
                  <a:ext uri="{FF2B5EF4-FFF2-40B4-BE49-F238E27FC236}">
                    <a16:creationId xmlns:a16="http://schemas.microsoft.com/office/drawing/2014/main" id="{97A83BD4-1030-4505-906B-184E5CF2BC47}"/>
                  </a:ext>
                </a:extLst>
              </p:cNvPr>
              <p:cNvSpPr txBox="1"/>
              <p:nvPr/>
            </p:nvSpPr>
            <p:spPr>
              <a:xfrm>
                <a:off x="4697978" y="2782225"/>
                <a:ext cx="914400" cy="152184"/>
              </a:xfrm>
              <a:prstGeom prst="rect">
                <a:avLst/>
              </a:prstGeom>
              <a:noFill/>
            </p:spPr>
            <p:txBody>
              <a:bodyPr wrap="square" lIns="0" tIns="0" rIns="0" bIns="0" rtlCol="0">
                <a:spAutoFit/>
              </a:bodyPr>
              <a:lstStyle/>
              <a:p>
                <a:pPr algn="ctr"/>
                <a:r>
                  <a:rPr lang="en-US" sz="1000">
                    <a:latin typeface="Helvetica Neue"/>
                    <a:cs typeface="Helvetica Neue"/>
                  </a:rPr>
                  <a:t>Amazon SNS</a:t>
                </a:r>
              </a:p>
            </p:txBody>
          </p:sp>
        </p:grpSp>
        <p:grpSp>
          <p:nvGrpSpPr>
            <p:cNvPr id="55" name="Group 54">
              <a:extLst>
                <a:ext uri="{FF2B5EF4-FFF2-40B4-BE49-F238E27FC236}">
                  <a16:creationId xmlns:a16="http://schemas.microsoft.com/office/drawing/2014/main" id="{16E7E8D1-BC1D-4F42-9B78-49496DD89FA5}"/>
                </a:ext>
              </a:extLst>
            </p:cNvPr>
            <p:cNvGrpSpPr/>
            <p:nvPr/>
          </p:nvGrpSpPr>
          <p:grpSpPr>
            <a:xfrm>
              <a:off x="6617650" y="1973959"/>
              <a:ext cx="914400" cy="1074516"/>
              <a:chOff x="6542082" y="1847147"/>
              <a:chExt cx="914400" cy="1074516"/>
            </a:xfrm>
          </p:grpSpPr>
          <p:pic>
            <p:nvPicPr>
              <p:cNvPr id="17" name="Picture 16" descr="SQS.png">
                <a:extLst>
                  <a:ext uri="{FF2B5EF4-FFF2-40B4-BE49-F238E27FC236}">
                    <a16:creationId xmlns:a16="http://schemas.microsoft.com/office/drawing/2014/main" id="{11ABE08B-BA0A-4FEA-90AA-A9159096B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028" y="1847147"/>
                <a:ext cx="596964" cy="645298"/>
              </a:xfrm>
              <a:prstGeom prst="rect">
                <a:avLst/>
              </a:prstGeom>
            </p:spPr>
          </p:pic>
          <p:sp>
            <p:nvSpPr>
              <p:cNvPr id="18" name="TextBox 17">
                <a:extLst>
                  <a:ext uri="{FF2B5EF4-FFF2-40B4-BE49-F238E27FC236}">
                    <a16:creationId xmlns:a16="http://schemas.microsoft.com/office/drawing/2014/main" id="{70719C58-A6B0-49D8-8DFD-35CFC4A83E7B}"/>
                  </a:ext>
                </a:extLst>
              </p:cNvPr>
              <p:cNvSpPr txBox="1"/>
              <p:nvPr/>
            </p:nvSpPr>
            <p:spPr>
              <a:xfrm>
                <a:off x="6542082" y="2785913"/>
                <a:ext cx="914400" cy="135750"/>
              </a:xfrm>
              <a:prstGeom prst="rect">
                <a:avLst/>
              </a:prstGeom>
              <a:noFill/>
            </p:spPr>
            <p:txBody>
              <a:bodyPr wrap="square" lIns="0" tIns="0" rIns="0" bIns="0" rtlCol="0">
                <a:spAutoFit/>
              </a:bodyPr>
              <a:lstStyle/>
              <a:p>
                <a:pPr algn="ctr"/>
                <a:r>
                  <a:rPr lang="en-US" sz="1000">
                    <a:latin typeface="Helvetica Neue"/>
                    <a:cs typeface="Helvetica Neue"/>
                  </a:rPr>
                  <a:t>Amazon SQS</a:t>
                </a:r>
              </a:p>
            </p:txBody>
          </p:sp>
        </p:grpSp>
        <p:grpSp>
          <p:nvGrpSpPr>
            <p:cNvPr id="54" name="Group 53">
              <a:extLst>
                <a:ext uri="{FF2B5EF4-FFF2-40B4-BE49-F238E27FC236}">
                  <a16:creationId xmlns:a16="http://schemas.microsoft.com/office/drawing/2014/main" id="{EBBEF279-D670-484D-BECB-D24D065DB0C0}"/>
                </a:ext>
              </a:extLst>
            </p:cNvPr>
            <p:cNvGrpSpPr/>
            <p:nvPr/>
          </p:nvGrpSpPr>
          <p:grpSpPr>
            <a:xfrm>
              <a:off x="1034674" y="2014430"/>
              <a:ext cx="1037924" cy="1090900"/>
              <a:chOff x="959106" y="1887618"/>
              <a:chExt cx="1037924" cy="1090900"/>
            </a:xfrm>
          </p:grpSpPr>
          <p:sp>
            <p:nvSpPr>
              <p:cNvPr id="20" name="object 12">
                <a:extLst>
                  <a:ext uri="{FF2B5EF4-FFF2-40B4-BE49-F238E27FC236}">
                    <a16:creationId xmlns:a16="http://schemas.microsoft.com/office/drawing/2014/main" id="{DBAC7B7E-6D68-40B0-AB1D-60403B8110DB}"/>
                  </a:ext>
                </a:extLst>
              </p:cNvPr>
              <p:cNvSpPr/>
              <p:nvPr/>
            </p:nvSpPr>
            <p:spPr>
              <a:xfrm>
                <a:off x="1082630" y="1887618"/>
                <a:ext cx="914400" cy="645701"/>
              </a:xfrm>
              <a:prstGeom prst="rect">
                <a:avLst/>
              </a:prstGeom>
              <a:blipFill>
                <a:blip r:embed="rId4" cstate="print"/>
                <a:stretch>
                  <a:fillRect/>
                </a:stretch>
              </a:blipFill>
            </p:spPr>
            <p:txBody>
              <a:bodyPr wrap="square" lIns="0" tIns="0" rIns="0" bIns="0" rtlCol="0"/>
              <a:lstStyle/>
              <a:p>
                <a:endParaRPr sz="2880"/>
              </a:p>
            </p:txBody>
          </p:sp>
          <p:sp>
            <p:nvSpPr>
              <p:cNvPr id="21" name="TextBox 20">
                <a:extLst>
                  <a:ext uri="{FF2B5EF4-FFF2-40B4-BE49-F238E27FC236}">
                    <a16:creationId xmlns:a16="http://schemas.microsoft.com/office/drawing/2014/main" id="{CE0FBA23-ECC6-4C22-B3E3-0F7F7CE38BA9}"/>
                  </a:ext>
                </a:extLst>
              </p:cNvPr>
              <p:cNvSpPr txBox="1"/>
              <p:nvPr/>
            </p:nvSpPr>
            <p:spPr>
              <a:xfrm>
                <a:off x="959106" y="2597323"/>
                <a:ext cx="877922" cy="381195"/>
              </a:xfrm>
              <a:prstGeom prst="rect">
                <a:avLst/>
              </a:prstGeom>
              <a:noFill/>
            </p:spPr>
            <p:txBody>
              <a:bodyPr wrap="square">
                <a:spAutoFit/>
              </a:bodyPr>
              <a:lstStyle/>
              <a:p>
                <a:pPr algn="ctr">
                  <a:lnSpc>
                    <a:spcPts val="2680"/>
                  </a:lnSpc>
                  <a:spcBef>
                    <a:spcPts val="160"/>
                  </a:spcBef>
                </a:pPr>
                <a:r>
                  <a:rPr lang="en-US" sz="1000" spc="-80">
                    <a:solidFill>
                      <a:srgbClr val="474746"/>
                    </a:solidFill>
                    <a:latin typeface="Arial"/>
                    <a:cs typeface="Arial"/>
                  </a:rPr>
                  <a:t>A</a:t>
                </a:r>
                <a:r>
                  <a:rPr lang="en-US" sz="1000">
                    <a:solidFill>
                      <a:srgbClr val="474746"/>
                    </a:solidFill>
                    <a:latin typeface="Arial"/>
                    <a:cs typeface="Arial"/>
                  </a:rPr>
                  <a:t>WS</a:t>
                </a:r>
                <a:r>
                  <a:rPr lang="en-US" sz="1000">
                    <a:latin typeface="Arial"/>
                    <a:cs typeface="Arial"/>
                  </a:rPr>
                  <a:t> </a:t>
                </a:r>
                <a:r>
                  <a:rPr lang="en-US" sz="1000" spc="-8">
                    <a:solidFill>
                      <a:srgbClr val="474746"/>
                    </a:solidFill>
                    <a:latin typeface="Arial"/>
                    <a:cs typeface="Arial"/>
                  </a:rPr>
                  <a:t>IoT</a:t>
                </a:r>
                <a:endParaRPr lang="en-US" sz="1000">
                  <a:latin typeface="Arial"/>
                  <a:cs typeface="Arial"/>
                </a:endParaRPr>
              </a:p>
            </p:txBody>
          </p:sp>
        </p:grpSp>
        <p:grpSp>
          <p:nvGrpSpPr>
            <p:cNvPr id="53" name="Group 52">
              <a:extLst>
                <a:ext uri="{FF2B5EF4-FFF2-40B4-BE49-F238E27FC236}">
                  <a16:creationId xmlns:a16="http://schemas.microsoft.com/office/drawing/2014/main" id="{03B3FA56-016A-41A5-A2EC-12F57C5C00DE}"/>
                </a:ext>
              </a:extLst>
            </p:cNvPr>
            <p:cNvGrpSpPr/>
            <p:nvPr/>
          </p:nvGrpSpPr>
          <p:grpSpPr>
            <a:xfrm>
              <a:off x="2980041" y="2084023"/>
              <a:ext cx="914400" cy="1093805"/>
              <a:chOff x="2904473" y="1957211"/>
              <a:chExt cx="914400" cy="1093805"/>
            </a:xfrm>
          </p:grpSpPr>
          <p:sp>
            <p:nvSpPr>
              <p:cNvPr id="23" name="TextBox 16">
                <a:extLst>
                  <a:ext uri="{FF2B5EF4-FFF2-40B4-BE49-F238E27FC236}">
                    <a16:creationId xmlns:a16="http://schemas.microsoft.com/office/drawing/2014/main" id="{72FD469C-045A-4FE4-A891-D0B6352B6324}"/>
                  </a:ext>
                </a:extLst>
              </p:cNvPr>
              <p:cNvSpPr txBox="1"/>
              <p:nvPr/>
            </p:nvSpPr>
            <p:spPr>
              <a:xfrm>
                <a:off x="2904473" y="2782225"/>
                <a:ext cx="914400" cy="26879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a:latin typeface="Helvetica Neue"/>
                    <a:cs typeface="Helvetica Neue"/>
                  </a:rPr>
                  <a:t>Amazon Kinesis</a:t>
                </a:r>
              </a:p>
            </p:txBody>
          </p:sp>
          <p:pic>
            <p:nvPicPr>
              <p:cNvPr id="24" name="Picture 23" descr="Kinesis.eps">
                <a:extLst>
                  <a:ext uri="{FF2B5EF4-FFF2-40B4-BE49-F238E27FC236}">
                    <a16:creationId xmlns:a16="http://schemas.microsoft.com/office/drawing/2014/main" id="{81B66148-C1E4-46D1-8F38-55D5EB0C4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9660" y="1957211"/>
                <a:ext cx="564026" cy="551510"/>
              </a:xfrm>
              <a:prstGeom prst="rect">
                <a:avLst/>
              </a:prstGeom>
            </p:spPr>
          </p:pic>
        </p:grpSp>
        <p:grpSp>
          <p:nvGrpSpPr>
            <p:cNvPr id="52" name="Group 51">
              <a:extLst>
                <a:ext uri="{FF2B5EF4-FFF2-40B4-BE49-F238E27FC236}">
                  <a16:creationId xmlns:a16="http://schemas.microsoft.com/office/drawing/2014/main" id="{3C0F9EAF-B289-49F3-99A8-89F3040D0ECB}"/>
                </a:ext>
              </a:extLst>
            </p:cNvPr>
            <p:cNvGrpSpPr/>
            <p:nvPr/>
          </p:nvGrpSpPr>
          <p:grpSpPr>
            <a:xfrm>
              <a:off x="8523286" y="2003243"/>
              <a:ext cx="955479" cy="1048631"/>
              <a:chOff x="8447718" y="1876431"/>
              <a:chExt cx="955479" cy="1048631"/>
            </a:xfrm>
          </p:grpSpPr>
          <p:pic>
            <p:nvPicPr>
              <p:cNvPr id="27" name="Picture 26" descr="S3.png">
                <a:extLst>
                  <a:ext uri="{FF2B5EF4-FFF2-40B4-BE49-F238E27FC236}">
                    <a16:creationId xmlns:a16="http://schemas.microsoft.com/office/drawing/2014/main" id="{21E5F299-6369-4EE3-B40F-D542624735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7718" y="1876431"/>
                <a:ext cx="843874" cy="616014"/>
              </a:xfrm>
              <a:prstGeom prst="rect">
                <a:avLst/>
              </a:prstGeom>
            </p:spPr>
          </p:pic>
          <p:sp>
            <p:nvSpPr>
              <p:cNvPr id="28" name="TextBox 27">
                <a:extLst>
                  <a:ext uri="{FF2B5EF4-FFF2-40B4-BE49-F238E27FC236}">
                    <a16:creationId xmlns:a16="http://schemas.microsoft.com/office/drawing/2014/main" id="{9ACBA8DF-45AE-4C7F-AA26-47FECF2F6C93}"/>
                  </a:ext>
                </a:extLst>
              </p:cNvPr>
              <p:cNvSpPr txBox="1"/>
              <p:nvPr/>
            </p:nvSpPr>
            <p:spPr>
              <a:xfrm>
                <a:off x="8488797" y="2782514"/>
                <a:ext cx="914400" cy="142548"/>
              </a:xfrm>
              <a:prstGeom prst="rect">
                <a:avLst/>
              </a:prstGeom>
              <a:noFill/>
            </p:spPr>
            <p:txBody>
              <a:bodyPr wrap="square" lIns="0" tIns="0" rIns="0" bIns="0" rtlCol="0">
                <a:spAutoFit/>
              </a:bodyPr>
              <a:lstStyle/>
              <a:p>
                <a:pPr algn="ctr"/>
                <a:r>
                  <a:rPr lang="en-US" sz="1000">
                    <a:latin typeface="Helvetica Neue"/>
                    <a:cs typeface="Helvetica Neue"/>
                  </a:rPr>
                  <a:t>Amazon S3</a:t>
                </a:r>
              </a:p>
            </p:txBody>
          </p:sp>
        </p:grpSp>
        <p:grpSp>
          <p:nvGrpSpPr>
            <p:cNvPr id="51" name="Group 50">
              <a:extLst>
                <a:ext uri="{FF2B5EF4-FFF2-40B4-BE49-F238E27FC236}">
                  <a16:creationId xmlns:a16="http://schemas.microsoft.com/office/drawing/2014/main" id="{AA409884-832C-43D9-B7BA-1A186E876E33}"/>
                </a:ext>
              </a:extLst>
            </p:cNvPr>
            <p:cNvGrpSpPr/>
            <p:nvPr/>
          </p:nvGrpSpPr>
          <p:grpSpPr>
            <a:xfrm>
              <a:off x="10290694" y="1918763"/>
              <a:ext cx="1032175" cy="1133111"/>
              <a:chOff x="10215126" y="1791951"/>
              <a:chExt cx="1032175" cy="1133111"/>
            </a:xfrm>
          </p:grpSpPr>
          <p:pic>
            <p:nvPicPr>
              <p:cNvPr id="30" name="Picture 29">
                <a:extLst>
                  <a:ext uri="{FF2B5EF4-FFF2-40B4-BE49-F238E27FC236}">
                    <a16:creationId xmlns:a16="http://schemas.microsoft.com/office/drawing/2014/main" id="{CBBFADD9-C3CE-4D19-9677-EB2A42C98F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5126" y="1791951"/>
                <a:ext cx="894246" cy="653666"/>
              </a:xfrm>
              <a:prstGeom prst="rect">
                <a:avLst/>
              </a:prstGeom>
            </p:spPr>
          </p:pic>
          <p:sp>
            <p:nvSpPr>
              <p:cNvPr id="31" name="TextBox 30">
                <a:extLst>
                  <a:ext uri="{FF2B5EF4-FFF2-40B4-BE49-F238E27FC236}">
                    <a16:creationId xmlns:a16="http://schemas.microsoft.com/office/drawing/2014/main" id="{46E2D9CF-724D-4B9D-82AE-5EEA7BD59737}"/>
                  </a:ext>
                </a:extLst>
              </p:cNvPr>
              <p:cNvSpPr txBox="1"/>
              <p:nvPr/>
            </p:nvSpPr>
            <p:spPr>
              <a:xfrm>
                <a:off x="10332901" y="2679196"/>
                <a:ext cx="914400" cy="245866"/>
              </a:xfrm>
              <a:prstGeom prst="rect">
                <a:avLst/>
              </a:prstGeom>
              <a:noFill/>
            </p:spPr>
            <p:txBody>
              <a:bodyPr wrap="square" lIns="0" tIns="0" rIns="0" bIns="0" rtlCol="0">
                <a:spAutoFit/>
              </a:bodyPr>
              <a:lstStyle/>
              <a:p>
                <a:pPr algn="ctr"/>
                <a:r>
                  <a:rPr lang="en-US" sz="1000">
                    <a:latin typeface="Helvetica Neue"/>
                    <a:cs typeface="Helvetica Neue"/>
                  </a:rPr>
                  <a:t>Amazon Lambda</a:t>
                </a:r>
              </a:p>
            </p:txBody>
          </p:sp>
        </p:grpSp>
        <p:grpSp>
          <p:nvGrpSpPr>
            <p:cNvPr id="59" name="Group 58">
              <a:extLst>
                <a:ext uri="{FF2B5EF4-FFF2-40B4-BE49-F238E27FC236}">
                  <a16:creationId xmlns:a16="http://schemas.microsoft.com/office/drawing/2014/main" id="{5D04460C-1A7C-4BE7-9A67-C85050E2316C}"/>
                </a:ext>
              </a:extLst>
            </p:cNvPr>
            <p:cNvGrpSpPr/>
            <p:nvPr/>
          </p:nvGrpSpPr>
          <p:grpSpPr>
            <a:xfrm>
              <a:off x="1066507" y="3429396"/>
              <a:ext cx="914400" cy="984237"/>
              <a:chOff x="999425" y="3424747"/>
              <a:chExt cx="914400" cy="984237"/>
            </a:xfrm>
          </p:grpSpPr>
          <p:pic>
            <p:nvPicPr>
              <p:cNvPr id="33" name="Picture 32" descr="DynamoDB.png">
                <a:extLst>
                  <a:ext uri="{FF2B5EF4-FFF2-40B4-BE49-F238E27FC236}">
                    <a16:creationId xmlns:a16="http://schemas.microsoft.com/office/drawing/2014/main" id="{37ABCAED-09A4-452C-B7EB-9057D12750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398" y="3424747"/>
                <a:ext cx="789660" cy="663953"/>
              </a:xfrm>
              <a:prstGeom prst="rect">
                <a:avLst/>
              </a:prstGeom>
            </p:spPr>
          </p:pic>
          <p:sp>
            <p:nvSpPr>
              <p:cNvPr id="34" name="TextBox 33">
                <a:extLst>
                  <a:ext uri="{FF2B5EF4-FFF2-40B4-BE49-F238E27FC236}">
                    <a16:creationId xmlns:a16="http://schemas.microsoft.com/office/drawing/2014/main" id="{FD966232-AE34-440A-B740-F32FC6021E74}"/>
                  </a:ext>
                </a:extLst>
              </p:cNvPr>
              <p:cNvSpPr txBox="1"/>
              <p:nvPr/>
            </p:nvSpPr>
            <p:spPr>
              <a:xfrm>
                <a:off x="999425" y="4269310"/>
                <a:ext cx="914400" cy="139674"/>
              </a:xfrm>
              <a:prstGeom prst="rect">
                <a:avLst/>
              </a:prstGeom>
              <a:noFill/>
            </p:spPr>
            <p:txBody>
              <a:bodyPr wrap="square" lIns="0" tIns="0" rIns="0" bIns="0" rtlCol="0">
                <a:spAutoFit/>
              </a:bodyPr>
              <a:lstStyle/>
              <a:p>
                <a:pPr algn="ctr"/>
                <a:r>
                  <a:rPr lang="en-US" sz="1000">
                    <a:latin typeface="Helvetica Neue"/>
                    <a:cs typeface="Helvetica Neue"/>
                  </a:rPr>
                  <a:t>DynamoDB</a:t>
                </a:r>
              </a:p>
            </p:txBody>
          </p:sp>
        </p:grpSp>
        <p:grpSp>
          <p:nvGrpSpPr>
            <p:cNvPr id="61" name="Group 60">
              <a:extLst>
                <a:ext uri="{FF2B5EF4-FFF2-40B4-BE49-F238E27FC236}">
                  <a16:creationId xmlns:a16="http://schemas.microsoft.com/office/drawing/2014/main" id="{F0017F93-0A3B-45D6-9E50-774C2CADA09A}"/>
                </a:ext>
              </a:extLst>
            </p:cNvPr>
            <p:cNvGrpSpPr/>
            <p:nvPr/>
          </p:nvGrpSpPr>
          <p:grpSpPr>
            <a:xfrm>
              <a:off x="2938850" y="3429396"/>
              <a:ext cx="914400" cy="914400"/>
              <a:chOff x="2871768" y="3424747"/>
              <a:chExt cx="914400" cy="914400"/>
            </a:xfrm>
          </p:grpSpPr>
          <p:pic>
            <p:nvPicPr>
              <p:cNvPr id="36" name="Picture 35" descr="RedShift.png">
                <a:extLst>
                  <a:ext uri="{FF2B5EF4-FFF2-40B4-BE49-F238E27FC236}">
                    <a16:creationId xmlns:a16="http://schemas.microsoft.com/office/drawing/2014/main" id="{9B9E0BF0-CE16-47D0-A5CE-3F91E33A5C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4365" y="3424747"/>
                <a:ext cx="649205" cy="670482"/>
              </a:xfrm>
              <a:prstGeom prst="rect">
                <a:avLst/>
              </a:prstGeom>
            </p:spPr>
          </p:pic>
          <p:sp>
            <p:nvSpPr>
              <p:cNvPr id="37" name="TextBox 36">
                <a:extLst>
                  <a:ext uri="{FF2B5EF4-FFF2-40B4-BE49-F238E27FC236}">
                    <a16:creationId xmlns:a16="http://schemas.microsoft.com/office/drawing/2014/main" id="{2A01C846-638A-4D4A-BAE3-602246BBB3AB}"/>
                  </a:ext>
                </a:extLst>
              </p:cNvPr>
              <p:cNvSpPr txBox="1"/>
              <p:nvPr/>
            </p:nvSpPr>
            <p:spPr>
              <a:xfrm>
                <a:off x="2871768" y="4198099"/>
                <a:ext cx="914400" cy="141048"/>
              </a:xfrm>
              <a:prstGeom prst="rect">
                <a:avLst/>
              </a:prstGeom>
              <a:noFill/>
            </p:spPr>
            <p:txBody>
              <a:bodyPr wrap="square" lIns="0" tIns="0" rIns="0" bIns="0" rtlCol="0">
                <a:spAutoFit/>
              </a:bodyPr>
              <a:lstStyle/>
              <a:p>
                <a:pPr algn="ctr"/>
                <a:r>
                  <a:rPr lang="en-US" sz="1000">
                    <a:latin typeface="Helvetica Neue"/>
                    <a:cs typeface="Helvetica Neue"/>
                  </a:rPr>
                  <a:t>Amazon Redshift</a:t>
                </a:r>
              </a:p>
            </p:txBody>
          </p:sp>
        </p:grpSp>
        <p:pic>
          <p:nvPicPr>
            <p:cNvPr id="39" name="Picture 38" descr="IAM.png">
              <a:extLst>
                <a:ext uri="{FF2B5EF4-FFF2-40B4-BE49-F238E27FC236}">
                  <a16:creationId xmlns:a16="http://schemas.microsoft.com/office/drawing/2014/main" id="{0C4764E5-BE6D-4D8C-9B5D-816D7E3AD6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1193" y="3429396"/>
              <a:ext cx="914400" cy="653868"/>
            </a:xfrm>
            <a:prstGeom prst="rect">
              <a:avLst/>
            </a:prstGeom>
          </p:spPr>
        </p:pic>
        <p:sp>
          <p:nvSpPr>
            <p:cNvPr id="40" name="TextBox 39">
              <a:extLst>
                <a:ext uri="{FF2B5EF4-FFF2-40B4-BE49-F238E27FC236}">
                  <a16:creationId xmlns:a16="http://schemas.microsoft.com/office/drawing/2014/main" id="{A3277776-3E85-4931-B418-F41AFD4771DE}"/>
                </a:ext>
              </a:extLst>
            </p:cNvPr>
            <p:cNvSpPr txBox="1"/>
            <p:nvPr/>
          </p:nvSpPr>
          <p:spPr>
            <a:xfrm>
              <a:off x="4999489" y="4269779"/>
              <a:ext cx="519310" cy="137553"/>
            </a:xfrm>
            <a:prstGeom prst="rect">
              <a:avLst/>
            </a:prstGeom>
            <a:noFill/>
          </p:spPr>
          <p:txBody>
            <a:bodyPr wrap="square" lIns="0" tIns="0" rIns="0" bIns="0" rtlCol="0">
              <a:spAutoFit/>
            </a:bodyPr>
            <a:lstStyle/>
            <a:p>
              <a:pPr algn="ctr"/>
              <a:r>
                <a:rPr lang="en-US" sz="1000">
                  <a:latin typeface="Helvetica Neue"/>
                  <a:cs typeface="Helvetica Neue"/>
                </a:rPr>
                <a:t>IAM</a:t>
              </a:r>
            </a:p>
          </p:txBody>
        </p:sp>
        <p:pic>
          <p:nvPicPr>
            <p:cNvPr id="1026" name="Picture 2" descr="AWS Glue | Simplify ETL Data Processing with AWS Glue | Edureka">
              <a:extLst>
                <a:ext uri="{FF2B5EF4-FFF2-40B4-BE49-F238E27FC236}">
                  <a16:creationId xmlns:a16="http://schemas.microsoft.com/office/drawing/2014/main" id="{EC078E36-B424-4075-8EAB-0BB2E034B4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23286" y="3224551"/>
              <a:ext cx="914400" cy="128017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AED463D7-C568-4E6E-ABF5-4DBB4CA889DD}"/>
                </a:ext>
              </a:extLst>
            </p:cNvPr>
            <p:cNvGrpSpPr/>
            <p:nvPr/>
          </p:nvGrpSpPr>
          <p:grpSpPr>
            <a:xfrm>
              <a:off x="10395629" y="3378431"/>
              <a:ext cx="914400" cy="1036204"/>
              <a:chOff x="10328547" y="3373782"/>
              <a:chExt cx="914400" cy="1036204"/>
            </a:xfrm>
          </p:grpSpPr>
          <p:pic>
            <p:nvPicPr>
              <p:cNvPr id="1028" name="Picture 4" descr="Amazon Athena Data Connector for Marketing Analytics | Adverity">
                <a:extLst>
                  <a:ext uri="{FF2B5EF4-FFF2-40B4-BE49-F238E27FC236}">
                    <a16:creationId xmlns:a16="http://schemas.microsoft.com/office/drawing/2014/main" id="{79DC1FFD-2D3E-4CE9-A333-5C134FBB3A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28547" y="3373782"/>
                <a:ext cx="914400" cy="75579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5CB33185-9C4A-460B-A7BA-9E66E95193CB}"/>
                  </a:ext>
                </a:extLst>
              </p:cNvPr>
              <p:cNvSpPr txBox="1"/>
              <p:nvPr/>
            </p:nvSpPr>
            <p:spPr>
              <a:xfrm>
                <a:off x="10505077" y="4206472"/>
                <a:ext cx="587020" cy="203514"/>
              </a:xfrm>
              <a:prstGeom prst="rect">
                <a:avLst/>
              </a:prstGeom>
              <a:noFill/>
            </p:spPr>
            <p:txBody>
              <a:bodyPr wrap="none" rtlCol="0">
                <a:spAutoFit/>
              </a:bodyPr>
              <a:lstStyle/>
              <a:p>
                <a:r>
                  <a:rPr lang="en-US" sz="1000">
                    <a:latin typeface="Helvetica Neue"/>
                  </a:rPr>
                  <a:t>Athena</a:t>
                </a:r>
              </a:p>
            </p:txBody>
          </p:sp>
        </p:grpSp>
        <p:grpSp>
          <p:nvGrpSpPr>
            <p:cNvPr id="50" name="Group 49">
              <a:extLst>
                <a:ext uri="{FF2B5EF4-FFF2-40B4-BE49-F238E27FC236}">
                  <a16:creationId xmlns:a16="http://schemas.microsoft.com/office/drawing/2014/main" id="{F8D74CF2-2475-4908-84DB-118EB2D3CFF3}"/>
                </a:ext>
              </a:extLst>
            </p:cNvPr>
            <p:cNvGrpSpPr/>
            <p:nvPr/>
          </p:nvGrpSpPr>
          <p:grpSpPr>
            <a:xfrm>
              <a:off x="1138040" y="4961744"/>
              <a:ext cx="801823" cy="936563"/>
              <a:chOff x="1070958" y="4957095"/>
              <a:chExt cx="801823" cy="936563"/>
            </a:xfrm>
          </p:grpSpPr>
          <p:pic>
            <p:nvPicPr>
              <p:cNvPr id="1032" name="Picture 8" descr="Amazon QuickSight: A beginner's guide | OptimalBI">
                <a:extLst>
                  <a:ext uri="{FF2B5EF4-FFF2-40B4-BE49-F238E27FC236}">
                    <a16:creationId xmlns:a16="http://schemas.microsoft.com/office/drawing/2014/main" id="{CC832478-0136-4280-A410-591E00F30E5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5525" t="28092" r="32450" b="26053"/>
              <a:stretch/>
            </p:blipFill>
            <p:spPr bwMode="auto">
              <a:xfrm>
                <a:off x="1159948" y="4957095"/>
                <a:ext cx="640080" cy="61771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72F4C40-CC11-479F-A8DE-1D74CDDCCE0E}"/>
                  </a:ext>
                </a:extLst>
              </p:cNvPr>
              <p:cNvSpPr txBox="1"/>
              <p:nvPr/>
            </p:nvSpPr>
            <p:spPr>
              <a:xfrm>
                <a:off x="1070958" y="5647437"/>
                <a:ext cx="801823" cy="246221"/>
              </a:xfrm>
              <a:prstGeom prst="rect">
                <a:avLst/>
              </a:prstGeom>
              <a:noFill/>
            </p:spPr>
            <p:txBody>
              <a:bodyPr wrap="none" rtlCol="0">
                <a:spAutoFit/>
              </a:bodyPr>
              <a:lstStyle/>
              <a:p>
                <a:r>
                  <a:rPr lang="en-US" sz="1000">
                    <a:latin typeface="Helvetica Neue"/>
                  </a:rPr>
                  <a:t>QuickSight</a:t>
                </a:r>
              </a:p>
            </p:txBody>
          </p:sp>
        </p:grpSp>
        <p:pic>
          <p:nvPicPr>
            <p:cNvPr id="10" name="Picture 9">
              <a:extLst>
                <a:ext uri="{FF2B5EF4-FFF2-40B4-BE49-F238E27FC236}">
                  <a16:creationId xmlns:a16="http://schemas.microsoft.com/office/drawing/2014/main" id="{B9104A85-B15A-4CF5-887D-20CF107D1E9A}"/>
                </a:ext>
              </a:extLst>
            </p:cNvPr>
            <p:cNvPicPr>
              <a:picLocks noChangeAspect="1"/>
            </p:cNvPicPr>
            <p:nvPr/>
          </p:nvPicPr>
          <p:blipFill>
            <a:blip r:embed="rId14">
              <a:alphaModFix/>
              <a:extLst>
                <a:ext uri="{28A0092B-C50C-407E-A947-70E740481C1C}">
                  <a14:useLocalDpi xmlns:a14="http://schemas.microsoft.com/office/drawing/2010/main" val="0"/>
                </a:ext>
              </a:extLst>
            </a:blip>
            <a:stretch>
              <a:fillRect/>
            </a:stretch>
          </p:blipFill>
          <p:spPr>
            <a:xfrm>
              <a:off x="69415" y="-80802"/>
              <a:ext cx="2029344" cy="2302278"/>
            </a:xfrm>
            <a:prstGeom prst="rect">
              <a:avLst/>
            </a:prstGeom>
          </p:spPr>
        </p:pic>
        <p:grpSp>
          <p:nvGrpSpPr>
            <p:cNvPr id="68" name="Group 67">
              <a:extLst>
                <a:ext uri="{FF2B5EF4-FFF2-40B4-BE49-F238E27FC236}">
                  <a16:creationId xmlns:a16="http://schemas.microsoft.com/office/drawing/2014/main" id="{C961BDE3-59EC-4186-974B-1A8D9205AED3}"/>
                </a:ext>
              </a:extLst>
            </p:cNvPr>
            <p:cNvGrpSpPr/>
            <p:nvPr/>
          </p:nvGrpSpPr>
          <p:grpSpPr>
            <a:xfrm>
              <a:off x="2996386" y="4892982"/>
              <a:ext cx="915635" cy="1083539"/>
              <a:chOff x="2996386" y="4934357"/>
              <a:chExt cx="915635" cy="1083539"/>
            </a:xfrm>
          </p:grpSpPr>
          <p:pic>
            <p:nvPicPr>
              <p:cNvPr id="1038" name="Picture 14" descr="aws-cloudwatch-logo-png-transparent - CodeOpinion">
                <a:extLst>
                  <a:ext uri="{FF2B5EF4-FFF2-40B4-BE49-F238E27FC236}">
                    <a16:creationId xmlns:a16="http://schemas.microsoft.com/office/drawing/2014/main" id="{2511F542-84F3-44EE-ABA9-F7DC9510F5A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07749" y="4934357"/>
                <a:ext cx="640080" cy="72518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BF118801-E53D-4970-B276-32C8553A89DD}"/>
                  </a:ext>
                </a:extLst>
              </p:cNvPr>
              <p:cNvSpPr txBox="1"/>
              <p:nvPr/>
            </p:nvSpPr>
            <p:spPr>
              <a:xfrm>
                <a:off x="2996386" y="5771675"/>
                <a:ext cx="915635" cy="246221"/>
              </a:xfrm>
              <a:prstGeom prst="rect">
                <a:avLst/>
              </a:prstGeom>
              <a:noFill/>
            </p:spPr>
            <p:txBody>
              <a:bodyPr wrap="none" rtlCol="0">
                <a:spAutoFit/>
              </a:bodyPr>
              <a:lstStyle/>
              <a:p>
                <a:r>
                  <a:rPr lang="en-US" sz="1000">
                    <a:latin typeface="Helvetica Neue"/>
                  </a:rPr>
                  <a:t>Cloud Watch</a:t>
                </a:r>
              </a:p>
            </p:txBody>
          </p:sp>
        </p:grpSp>
        <p:grpSp>
          <p:nvGrpSpPr>
            <p:cNvPr id="2" name="Group 1">
              <a:extLst>
                <a:ext uri="{FF2B5EF4-FFF2-40B4-BE49-F238E27FC236}">
                  <a16:creationId xmlns:a16="http://schemas.microsoft.com/office/drawing/2014/main" id="{226A51B0-FF4F-42C1-86A7-98D95BC1E70C}"/>
                </a:ext>
              </a:extLst>
            </p:cNvPr>
            <p:cNvGrpSpPr/>
            <p:nvPr/>
          </p:nvGrpSpPr>
          <p:grpSpPr>
            <a:xfrm>
              <a:off x="6604851" y="3553610"/>
              <a:ext cx="1071127" cy="1013732"/>
              <a:chOff x="4861234" y="4962788"/>
              <a:chExt cx="1071127" cy="1013732"/>
            </a:xfrm>
          </p:grpSpPr>
          <p:pic>
            <p:nvPicPr>
              <p:cNvPr id="45" name="Graphic 45">
                <a:extLst>
                  <a:ext uri="{FF2B5EF4-FFF2-40B4-BE49-F238E27FC236}">
                    <a16:creationId xmlns:a16="http://schemas.microsoft.com/office/drawing/2014/main" id="{CD8D7EE2-AE87-9D46-B658-96BB01D5EFF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31973" y="4962788"/>
                <a:ext cx="673553" cy="673553"/>
              </a:xfrm>
              <a:prstGeom prst="rect">
                <a:avLst/>
              </a:prstGeom>
            </p:spPr>
          </p:pic>
          <p:sp>
            <p:nvSpPr>
              <p:cNvPr id="46" name="TextBox 45">
                <a:extLst>
                  <a:ext uri="{FF2B5EF4-FFF2-40B4-BE49-F238E27FC236}">
                    <a16:creationId xmlns:a16="http://schemas.microsoft.com/office/drawing/2014/main" id="{129820FE-3025-4615-92F3-63565CD50E5E}"/>
                  </a:ext>
                </a:extLst>
              </p:cNvPr>
              <p:cNvSpPr txBox="1"/>
              <p:nvPr/>
            </p:nvSpPr>
            <p:spPr>
              <a:xfrm>
                <a:off x="4861234" y="5730299"/>
                <a:ext cx="1071127" cy="246221"/>
              </a:xfrm>
              <a:prstGeom prst="rect">
                <a:avLst/>
              </a:prstGeom>
              <a:noFill/>
            </p:spPr>
            <p:txBody>
              <a:bodyPr wrap="none" rtlCol="0">
                <a:spAutoFit/>
              </a:bodyPr>
              <a:lstStyle/>
              <a:p>
                <a:r>
                  <a:rPr lang="en-US" sz="1000">
                    <a:latin typeface="Helvetica Neue"/>
                  </a:rPr>
                  <a:t>Lake Formation</a:t>
                </a:r>
              </a:p>
            </p:txBody>
          </p:sp>
        </p:grpSp>
      </p:grpSp>
    </p:spTree>
    <p:extLst>
      <p:ext uri="{BB962C8B-B14F-4D97-AF65-F5344CB8AC3E}">
        <p14:creationId xmlns:p14="http://schemas.microsoft.com/office/powerpoint/2010/main" val="90865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Microsoft Office PowerPoint</Application>
  <PresentationFormat>Widescreen</PresentationFormat>
  <Paragraphs>411</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Cavolini</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Anirudh (Cognizant)</dc:creator>
  <cp:lastModifiedBy>Kulkarni, Anirudh (Cognizant)</cp:lastModifiedBy>
  <cp:revision>2</cp:revision>
  <dcterms:created xsi:type="dcterms:W3CDTF">2021-03-17T14:26:04Z</dcterms:created>
  <dcterms:modified xsi:type="dcterms:W3CDTF">2021-03-30T18:20:55Z</dcterms:modified>
</cp:coreProperties>
</file>