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18"/>
  </p:notesMasterIdLst>
  <p:sldIdLst>
    <p:sldId id="256" r:id="rId5"/>
    <p:sldId id="278" r:id="rId6"/>
    <p:sldId id="258" r:id="rId7"/>
    <p:sldId id="276" r:id="rId8"/>
    <p:sldId id="265" r:id="rId9"/>
    <p:sldId id="267" r:id="rId10"/>
    <p:sldId id="268" r:id="rId11"/>
    <p:sldId id="269" r:id="rId12"/>
    <p:sldId id="277" r:id="rId13"/>
    <p:sldId id="270" r:id="rId14"/>
    <p:sldId id="273" r:id="rId15"/>
    <p:sldId id="275" r:id="rId16"/>
    <p:sldId id="274" r:id="rId17"/>
  </p:sldIdLst>
  <p:sldSz cx="9144000" cy="5143500" type="screen16x9"/>
  <p:notesSz cx="6858000" cy="9144000"/>
  <p:embeddedFontLst>
    <p:embeddedFont>
      <p:font typeface="Dubai Medium" panose="020B0603030403030204" pitchFamily="34" charset="-78"/>
      <p:regular r:id="rId19"/>
    </p:embeddedFont>
    <p:embeddedFont>
      <p:font typeface="Ebrima" panose="02000000000000000000" pitchFamily="2" charset="0"/>
      <p:regular r:id="rId20"/>
      <p:bold r:id="rId21"/>
    </p:embeddedFont>
    <p:embeddedFont>
      <p:font typeface="Figtree Black" panose="020B0600000101010101" charset="0"/>
      <p:bold r:id="rId22"/>
      <p:boldItalic r:id="rId23"/>
    </p:embeddedFont>
    <p:embeddedFont>
      <p:font typeface="Hanken Grotesk" panose="020B0600000101010101"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812F5C-6A7D-B38A-4925-E93BFD7B69CE}" v="1" dt="2024-09-06T01:59:54.583"/>
  </p1510:revLst>
</p1510:revInfo>
</file>

<file path=ppt/tableStyles.xml><?xml version="1.0" encoding="utf-8"?>
<a:tblStyleLst xmlns:a="http://schemas.openxmlformats.org/drawingml/2006/main" def="{8C30F2A9-57A9-4921-AB2C-9B53C87FDF58}">
  <a:tblStyle styleId="{8C30F2A9-57A9-4921-AB2C-9B53C87FDF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3939" autoAdjust="0"/>
  </p:normalViewPr>
  <p:slideViewPr>
    <p:cSldViewPr snapToGrid="0">
      <p:cViewPr varScale="1">
        <p:scale>
          <a:sx n="102" d="100"/>
          <a:sy n="102" d="100"/>
        </p:scale>
        <p:origin x="5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dd46dd1d67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dd46dd1d67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161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dd46dd1d67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dd46dd1d67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179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dd46dd1d67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dd46dd1d67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4250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dd46dd1d67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dd46dd1d67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3301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5459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768bdccc6f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768bdccc6f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465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dd46dd1d67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dd46dd1d67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74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dd46dd1d67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dd46dd1d67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596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dd46dd1d67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dd46dd1d67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6025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dd46dd1d67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dd46dd1d67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1949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dd46dd1d67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dd46dd1d67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94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14" name="Google Shape;14;p2"/>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9"/>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73" name="Google Shape;73;p9"/>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74" name="Google Shape;74;p9"/>
          <p:cNvSpPr txBox="1">
            <a:spLocks noGrp="1"/>
          </p:cNvSpPr>
          <p:nvPr>
            <p:ph type="title"/>
          </p:nvPr>
        </p:nvSpPr>
        <p:spPr>
          <a:xfrm>
            <a:off x="3496850" y="1021763"/>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9"/>
          <p:cNvSpPr txBox="1">
            <a:spLocks noGrp="1"/>
          </p:cNvSpPr>
          <p:nvPr>
            <p:ph type="subTitle" idx="1"/>
          </p:nvPr>
        </p:nvSpPr>
        <p:spPr>
          <a:xfrm>
            <a:off x="3496850" y="3117038"/>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umbers and text">
  <p:cSld name="CUSTOM_8_1">
    <p:spTree>
      <p:nvGrpSpPr>
        <p:cNvPr id="1" name="Shape 230"/>
        <p:cNvGrpSpPr/>
        <p:nvPr/>
      </p:nvGrpSpPr>
      <p:grpSpPr>
        <a:xfrm>
          <a:off x="0" y="0"/>
          <a:ext cx="0" cy="0"/>
          <a:chOff x="0" y="0"/>
          <a:chExt cx="0" cy="0"/>
        </a:xfrm>
      </p:grpSpPr>
      <p:sp>
        <p:nvSpPr>
          <p:cNvPr id="231" name="Google Shape;231;p24"/>
          <p:cNvSpPr/>
          <p:nvPr/>
        </p:nvSpPr>
        <p:spPr>
          <a:xfrm>
            <a:off x="6309175" y="2486975"/>
            <a:ext cx="4243200" cy="4243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24"/>
          <p:cNvGrpSpPr/>
          <p:nvPr/>
        </p:nvGrpSpPr>
        <p:grpSpPr>
          <a:xfrm>
            <a:off x="-69525" y="539500"/>
            <a:ext cx="9455500" cy="4069200"/>
            <a:chOff x="-69525" y="539500"/>
            <a:chExt cx="9455500" cy="4069200"/>
          </a:xfrm>
        </p:grpSpPr>
        <p:grpSp>
          <p:nvGrpSpPr>
            <p:cNvPr id="233" name="Google Shape;233;p24"/>
            <p:cNvGrpSpPr/>
            <p:nvPr/>
          </p:nvGrpSpPr>
          <p:grpSpPr>
            <a:xfrm>
              <a:off x="713225" y="539500"/>
              <a:ext cx="8672750" cy="4069200"/>
              <a:chOff x="713225" y="539500"/>
              <a:chExt cx="8672750" cy="4069200"/>
            </a:xfrm>
          </p:grpSpPr>
          <p:sp>
            <p:nvSpPr>
              <p:cNvPr id="234" name="Google Shape;234;p24"/>
              <p:cNvSpPr/>
              <p:nvPr/>
            </p:nvSpPr>
            <p:spPr>
              <a:xfrm>
                <a:off x="713225" y="539500"/>
                <a:ext cx="7717500" cy="4069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5" name="Google Shape;235;p24"/>
              <p:cNvCxnSpPr/>
              <p:nvPr/>
            </p:nvCxnSpPr>
            <p:spPr>
              <a:xfrm>
                <a:off x="8407675" y="4608575"/>
                <a:ext cx="978300" cy="0"/>
              </a:xfrm>
              <a:prstGeom prst="straightConnector1">
                <a:avLst/>
              </a:prstGeom>
              <a:noFill/>
              <a:ln w="19050" cap="flat" cmpd="sng">
                <a:solidFill>
                  <a:schemeClr val="dk1"/>
                </a:solidFill>
                <a:prstDash val="solid"/>
                <a:round/>
                <a:headEnd type="none" w="med" len="med"/>
                <a:tailEnd type="none" w="med" len="med"/>
              </a:ln>
            </p:spPr>
          </p:cxnSp>
        </p:grpSp>
        <p:cxnSp>
          <p:nvCxnSpPr>
            <p:cNvPr id="236" name="Google Shape;236;p24"/>
            <p:cNvCxnSpPr/>
            <p:nvPr/>
          </p:nvCxnSpPr>
          <p:spPr>
            <a:xfrm rot="10800000">
              <a:off x="-69525" y="539500"/>
              <a:ext cx="789000" cy="0"/>
            </a:xfrm>
            <a:prstGeom prst="straightConnector1">
              <a:avLst/>
            </a:prstGeom>
            <a:noFill/>
            <a:ln w="19050" cap="flat" cmpd="sng">
              <a:solidFill>
                <a:schemeClr val="dk1"/>
              </a:solidFill>
              <a:prstDash val="solid"/>
              <a:round/>
              <a:headEnd type="none" w="med" len="med"/>
              <a:tailEnd type="none" w="med" len="med"/>
            </a:ln>
          </p:spPr>
        </p:cxnSp>
      </p:grpSp>
      <p:sp>
        <p:nvSpPr>
          <p:cNvPr id="237" name="Google Shape;237;p24"/>
          <p:cNvSpPr txBox="1">
            <a:spLocks noGrp="1"/>
          </p:cNvSpPr>
          <p:nvPr>
            <p:ph type="title" hasCustomPrompt="1"/>
          </p:nvPr>
        </p:nvSpPr>
        <p:spPr>
          <a:xfrm>
            <a:off x="707575" y="539500"/>
            <a:ext cx="4051200" cy="768900"/>
          </a:xfrm>
          <a:prstGeom prst="rect">
            <a:avLst/>
          </a:prstGeom>
          <a:solidFill>
            <a:schemeClr val="dk1"/>
          </a:solidFill>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8" name="Google Shape;238;p24"/>
          <p:cNvSpPr txBox="1">
            <a:spLocks noGrp="1"/>
          </p:cNvSpPr>
          <p:nvPr>
            <p:ph type="subTitle" idx="1"/>
          </p:nvPr>
        </p:nvSpPr>
        <p:spPr>
          <a:xfrm>
            <a:off x="707575" y="1308392"/>
            <a:ext cx="4051200" cy="410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39" name="Google Shape;239;p24"/>
          <p:cNvSpPr txBox="1">
            <a:spLocks noGrp="1"/>
          </p:cNvSpPr>
          <p:nvPr>
            <p:ph type="title" idx="2" hasCustomPrompt="1"/>
          </p:nvPr>
        </p:nvSpPr>
        <p:spPr>
          <a:xfrm>
            <a:off x="707575" y="1901349"/>
            <a:ext cx="4051200" cy="768900"/>
          </a:xfrm>
          <a:prstGeom prst="rect">
            <a:avLst/>
          </a:prstGeom>
          <a:solidFill>
            <a:schemeClr val="dk1"/>
          </a:solidFill>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0" name="Google Shape;240;p24"/>
          <p:cNvSpPr txBox="1">
            <a:spLocks noGrp="1"/>
          </p:cNvSpPr>
          <p:nvPr>
            <p:ph type="subTitle" idx="3"/>
          </p:nvPr>
        </p:nvSpPr>
        <p:spPr>
          <a:xfrm>
            <a:off x="707575" y="2670245"/>
            <a:ext cx="4051200" cy="410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41" name="Google Shape;241;p24"/>
          <p:cNvSpPr txBox="1">
            <a:spLocks noGrp="1"/>
          </p:cNvSpPr>
          <p:nvPr>
            <p:ph type="title" idx="4" hasCustomPrompt="1"/>
          </p:nvPr>
        </p:nvSpPr>
        <p:spPr>
          <a:xfrm>
            <a:off x="707575" y="3263198"/>
            <a:ext cx="4051200" cy="768900"/>
          </a:xfrm>
          <a:prstGeom prst="rect">
            <a:avLst/>
          </a:prstGeom>
          <a:solidFill>
            <a:schemeClr val="dk1"/>
          </a:solidFill>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2" name="Google Shape;242;p24"/>
          <p:cNvSpPr txBox="1">
            <a:spLocks noGrp="1"/>
          </p:cNvSpPr>
          <p:nvPr>
            <p:ph type="subTitle" idx="5"/>
          </p:nvPr>
        </p:nvSpPr>
        <p:spPr>
          <a:xfrm>
            <a:off x="707575" y="4032098"/>
            <a:ext cx="4051200" cy="410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272" name="Google Shape;272;p28"/>
              <p:cNvCxnSpPr/>
              <p:nvPr/>
            </p:nvCxnSpPr>
            <p:spPr>
              <a:xfrm rot="10800000">
                <a:off x="8911200" y="4917300"/>
                <a:ext cx="0" cy="2841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29"/>
            <p:cNvCxnSpPr/>
            <p:nvPr/>
          </p:nvCxnSpPr>
          <p:spPr>
            <a:xfrm>
              <a:off x="8911200" y="232800"/>
              <a:ext cx="366000" cy="0"/>
            </a:xfrm>
            <a:prstGeom prst="straightConnector1">
              <a:avLst/>
            </a:prstGeom>
            <a:noFill/>
            <a:ln w="19050" cap="flat" cmpd="sng">
              <a:solidFill>
                <a:schemeClr val="dk1"/>
              </a:solidFill>
              <a:prstDash val="solid"/>
              <a:round/>
              <a:headEnd type="none" w="med" len="med"/>
              <a:tailEnd type="none" w="med" len="med"/>
            </a:ln>
          </p:spPr>
        </p:cxnSp>
        <p:cxnSp>
          <p:nvCxnSpPr>
            <p:cNvPr id="278" name="Google Shape;278;p29"/>
            <p:cNvCxnSpPr/>
            <p:nvPr/>
          </p:nvCxnSpPr>
          <p:spPr>
            <a:xfrm>
              <a:off x="232200" y="4917300"/>
              <a:ext cx="1200" cy="2910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8"/>
        <p:cNvGrpSpPr/>
        <p:nvPr/>
      </p:nvGrpSpPr>
      <p:grpSpPr>
        <a:xfrm>
          <a:off x="0" y="0"/>
          <a:ext cx="0" cy="0"/>
          <a:chOff x="0" y="0"/>
          <a:chExt cx="0" cy="0"/>
        </a:xfrm>
      </p:grpSpPr>
      <p:sp>
        <p:nvSpPr>
          <p:cNvPr id="89" name="Google Shape;89;p13"/>
          <p:cNvSpPr/>
          <p:nvPr/>
        </p:nvSpPr>
        <p:spPr>
          <a:xfrm>
            <a:off x="-941925"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13"/>
          <p:cNvGrpSpPr/>
          <p:nvPr/>
        </p:nvGrpSpPr>
        <p:grpSpPr>
          <a:xfrm>
            <a:off x="-19050" y="232800"/>
            <a:ext cx="9189150" cy="4684500"/>
            <a:chOff x="-19050" y="232800"/>
            <a:chExt cx="9189150" cy="4684500"/>
          </a:xfrm>
        </p:grpSpPr>
        <p:sp>
          <p:nvSpPr>
            <p:cNvPr id="91" name="Google Shape;91;p13"/>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13"/>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93" name="Google Shape;93;p13"/>
            <p:cNvCxnSpPr/>
            <p:nvPr/>
          </p:nvCxnSpPr>
          <p:spPr>
            <a:xfrm rot="10800000">
              <a:off x="8911200" y="49173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94" name="Google Shape;94;p13"/>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5" name="Google Shape;95;p13"/>
          <p:cNvSpPr txBox="1">
            <a:spLocks noGrp="1"/>
          </p:cNvSpPr>
          <p:nvPr>
            <p:ph type="subTitle" idx="1"/>
          </p:nvPr>
        </p:nvSpPr>
        <p:spPr>
          <a:xfrm>
            <a:off x="788675"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6" name="Google Shape;96;p13"/>
          <p:cNvSpPr txBox="1">
            <a:spLocks noGrp="1"/>
          </p:cNvSpPr>
          <p:nvPr>
            <p:ph type="subTitle" idx="2"/>
          </p:nvPr>
        </p:nvSpPr>
        <p:spPr>
          <a:xfrm>
            <a:off x="788675"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7" name="Google Shape;97;p13"/>
          <p:cNvSpPr txBox="1">
            <a:spLocks noGrp="1"/>
          </p:cNvSpPr>
          <p:nvPr>
            <p:ph type="subTitle" idx="3"/>
          </p:nvPr>
        </p:nvSpPr>
        <p:spPr>
          <a:xfrm>
            <a:off x="3418500"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8" name="Google Shape;98;p13"/>
          <p:cNvSpPr txBox="1">
            <a:spLocks noGrp="1"/>
          </p:cNvSpPr>
          <p:nvPr>
            <p:ph type="subTitle" idx="4"/>
          </p:nvPr>
        </p:nvSpPr>
        <p:spPr>
          <a:xfrm>
            <a:off x="3418500"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9" name="Google Shape;99;p13"/>
          <p:cNvSpPr txBox="1">
            <a:spLocks noGrp="1"/>
          </p:cNvSpPr>
          <p:nvPr>
            <p:ph type="title" idx="5" hasCustomPrompt="1"/>
          </p:nvPr>
        </p:nvSpPr>
        <p:spPr>
          <a:xfrm>
            <a:off x="9195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6" hasCustomPrompt="1"/>
          </p:nvPr>
        </p:nvSpPr>
        <p:spPr>
          <a:xfrm>
            <a:off x="3509050"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title" idx="7" hasCustomPrompt="1"/>
          </p:nvPr>
        </p:nvSpPr>
        <p:spPr>
          <a:xfrm>
            <a:off x="9195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title" idx="8" hasCustomPrompt="1"/>
          </p:nvPr>
        </p:nvSpPr>
        <p:spPr>
          <a:xfrm>
            <a:off x="35282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subTitle" idx="9"/>
          </p:nvPr>
        </p:nvSpPr>
        <p:spPr>
          <a:xfrm>
            <a:off x="6048325"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4" name="Google Shape;104;p13"/>
          <p:cNvSpPr txBox="1">
            <a:spLocks noGrp="1"/>
          </p:cNvSpPr>
          <p:nvPr>
            <p:ph type="subTitle" idx="13"/>
          </p:nvPr>
        </p:nvSpPr>
        <p:spPr>
          <a:xfrm>
            <a:off x="6048325"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5" name="Google Shape;105;p13"/>
          <p:cNvSpPr txBox="1">
            <a:spLocks noGrp="1"/>
          </p:cNvSpPr>
          <p:nvPr>
            <p:ph type="title" idx="14" hasCustomPrompt="1"/>
          </p:nvPr>
        </p:nvSpPr>
        <p:spPr>
          <a:xfrm>
            <a:off x="61369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15" hasCustomPrompt="1"/>
          </p:nvPr>
        </p:nvSpPr>
        <p:spPr>
          <a:xfrm>
            <a:off x="61369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subTitle" idx="16"/>
          </p:nvPr>
        </p:nvSpPr>
        <p:spPr>
          <a:xfrm>
            <a:off x="788675"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08" name="Google Shape;108;p13"/>
          <p:cNvSpPr txBox="1">
            <a:spLocks noGrp="1"/>
          </p:cNvSpPr>
          <p:nvPr>
            <p:ph type="subTitle" idx="17"/>
          </p:nvPr>
        </p:nvSpPr>
        <p:spPr>
          <a:xfrm>
            <a:off x="788675"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09" name="Google Shape;109;p13"/>
          <p:cNvSpPr txBox="1">
            <a:spLocks noGrp="1"/>
          </p:cNvSpPr>
          <p:nvPr>
            <p:ph type="subTitle" idx="18"/>
          </p:nvPr>
        </p:nvSpPr>
        <p:spPr>
          <a:xfrm>
            <a:off x="3418500"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0" name="Google Shape;110;p13"/>
          <p:cNvSpPr txBox="1">
            <a:spLocks noGrp="1"/>
          </p:cNvSpPr>
          <p:nvPr>
            <p:ph type="subTitle" idx="19"/>
          </p:nvPr>
        </p:nvSpPr>
        <p:spPr>
          <a:xfrm>
            <a:off x="3418500"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1" name="Google Shape;111;p13"/>
          <p:cNvSpPr txBox="1">
            <a:spLocks noGrp="1"/>
          </p:cNvSpPr>
          <p:nvPr>
            <p:ph type="subTitle" idx="20"/>
          </p:nvPr>
        </p:nvSpPr>
        <p:spPr>
          <a:xfrm>
            <a:off x="6048325"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2" name="Google Shape;112;p13"/>
          <p:cNvSpPr txBox="1">
            <a:spLocks noGrp="1"/>
          </p:cNvSpPr>
          <p:nvPr>
            <p:ph type="subTitle" idx="21"/>
          </p:nvPr>
        </p:nvSpPr>
        <p:spPr>
          <a:xfrm>
            <a:off x="6048325"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extLst>
      <p:ext uri="{BB962C8B-B14F-4D97-AF65-F5344CB8AC3E}">
        <p14:creationId xmlns:p14="http://schemas.microsoft.com/office/powerpoint/2010/main" val="3680438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marL="914400" lvl="1"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marL="1371600" lvl="2"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marL="1828800" lvl="3"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marL="2286000" lvl="4"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marL="2743200" lvl="5"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marL="3200400" lvl="6"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marL="3657600" lvl="7"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marL="4114800" lvl="8"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70" r:id="rId4"/>
    <p:sldLayoutId id="2147483674" r:id="rId5"/>
    <p:sldLayoutId id="2147483675" r:id="rId6"/>
    <p:sldLayoutId id="2147483679"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Deep Residual Learning for Image Recognition</a:t>
            </a:r>
          </a:p>
        </p:txBody>
      </p:sp>
      <p:sp>
        <p:nvSpPr>
          <p:cNvPr id="290" name="Google Shape;290;p33"/>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Hanken Grotesk"/>
                <a:ea typeface="Hanken Grotesk"/>
                <a:cs typeface="Hanken Grotesk"/>
                <a:sym typeface="Hanken Grotesk"/>
              </a:rPr>
              <a:t>Here is where your presentation begins</a:t>
            </a:r>
            <a:endParaRPr dirty="0">
              <a:latin typeface="Hanken Grotesk"/>
              <a:ea typeface="Hanken Grotesk"/>
              <a:cs typeface="Hanken Grotesk"/>
              <a:sym typeface="Hanken Grotes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0"/>
          <p:cNvSpPr txBox="1">
            <a:spLocks noGrp="1"/>
          </p:cNvSpPr>
          <p:nvPr>
            <p:ph type="subTitle" idx="1"/>
          </p:nvPr>
        </p:nvSpPr>
        <p:spPr>
          <a:xfrm>
            <a:off x="773943" y="581066"/>
            <a:ext cx="4051200" cy="4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KR" b="1" dirty="0"/>
              <a:t> - ImageNet Classification </a:t>
            </a:r>
            <a:r>
              <a:rPr lang="ko-KR" altLang="en-US" b="1" dirty="0"/>
              <a:t>이미지 분류</a:t>
            </a:r>
            <a:endParaRPr lang="ko-KR" altLang="en-US" sz="1600" b="1" dirty="0"/>
          </a:p>
        </p:txBody>
      </p:sp>
      <p:sp>
        <p:nvSpPr>
          <p:cNvPr id="2" name="TextBox 1">
            <a:extLst>
              <a:ext uri="{FF2B5EF4-FFF2-40B4-BE49-F238E27FC236}">
                <a16:creationId xmlns:a16="http://schemas.microsoft.com/office/drawing/2014/main" id="{0F97EA41-9A6D-6265-F995-9580CC7F7CE4}"/>
              </a:ext>
            </a:extLst>
          </p:cNvPr>
          <p:cNvSpPr txBox="1"/>
          <p:nvPr/>
        </p:nvSpPr>
        <p:spPr>
          <a:xfrm>
            <a:off x="95863" y="49470"/>
            <a:ext cx="8008376" cy="400110"/>
          </a:xfrm>
          <a:prstGeom prst="rect">
            <a:avLst/>
          </a:prstGeom>
          <a:noFill/>
        </p:spPr>
        <p:txBody>
          <a:bodyPr wrap="square" rtlCol="0">
            <a:spAutoFit/>
          </a:bodyPr>
          <a:lstStyle/>
          <a:p>
            <a:r>
              <a:rPr lang="ko-KR" altLang="en-US" sz="2000" b="1" dirty="0" err="1">
                <a:latin typeface="Hanken Grotesk" panose="020B0600000101010101" charset="0"/>
              </a:rPr>
              <a:t>실험및</a:t>
            </a:r>
            <a:r>
              <a:rPr lang="ko-KR" altLang="en-US" sz="2000" b="1" dirty="0">
                <a:latin typeface="Hanken Grotesk" panose="020B0600000101010101" charset="0"/>
              </a:rPr>
              <a:t> 측정 결과 소개</a:t>
            </a:r>
            <a:endParaRPr lang="ko-KR" altLang="en-US" b="1" dirty="0">
              <a:latin typeface="Hanken Grotesk" panose="020B0600000101010101" charset="0"/>
            </a:endParaRPr>
          </a:p>
        </p:txBody>
      </p:sp>
      <p:sp>
        <p:nvSpPr>
          <p:cNvPr id="5" name="TextBox 4">
            <a:extLst>
              <a:ext uri="{FF2B5EF4-FFF2-40B4-BE49-F238E27FC236}">
                <a16:creationId xmlns:a16="http://schemas.microsoft.com/office/drawing/2014/main" id="{B1CF69E1-B496-B3AE-B352-8437F5C88E6B}"/>
              </a:ext>
            </a:extLst>
          </p:cNvPr>
          <p:cNvSpPr txBox="1"/>
          <p:nvPr/>
        </p:nvSpPr>
        <p:spPr>
          <a:xfrm>
            <a:off x="824345" y="991766"/>
            <a:ext cx="7128164" cy="307777"/>
          </a:xfrm>
          <a:prstGeom prst="rect">
            <a:avLst/>
          </a:prstGeom>
          <a:noFill/>
        </p:spPr>
        <p:txBody>
          <a:bodyPr wrap="square" rtlCol="0">
            <a:spAutoFit/>
          </a:bodyPr>
          <a:lstStyle/>
          <a:p>
            <a:r>
              <a:rPr lang="ko-KR" altLang="en-US" dirty="0"/>
              <a:t>결과</a:t>
            </a:r>
            <a:r>
              <a:rPr lang="en-US" altLang="ko-KR" dirty="0"/>
              <a:t>:</a:t>
            </a:r>
            <a:r>
              <a:rPr lang="ko-KR" altLang="en-US" dirty="0"/>
              <a:t>이전까지의 아키텍처와 다르게 레이어가 깊을수록 성능이 </a:t>
            </a:r>
            <a:r>
              <a:rPr lang="ko-KR" altLang="en-US" dirty="0" err="1"/>
              <a:t>항상함</a:t>
            </a:r>
            <a:r>
              <a:rPr lang="en-US" altLang="ko-KR" dirty="0"/>
              <a:t>.</a:t>
            </a:r>
            <a:endParaRPr lang="ko-KR" altLang="en-US" dirty="0"/>
          </a:p>
        </p:txBody>
      </p:sp>
      <p:pic>
        <p:nvPicPr>
          <p:cNvPr id="7" name="그림 6" descr="텍스트, 라인, 도표, 그래프이(가) 표시된 사진&#10;&#10;자동 생성된 설명">
            <a:extLst>
              <a:ext uri="{FF2B5EF4-FFF2-40B4-BE49-F238E27FC236}">
                <a16:creationId xmlns:a16="http://schemas.microsoft.com/office/drawing/2014/main" id="{01B40FD1-A133-D87A-3D61-36F792701296}"/>
              </a:ext>
            </a:extLst>
          </p:cNvPr>
          <p:cNvPicPr>
            <a:picLocks noChangeAspect="1"/>
          </p:cNvPicPr>
          <p:nvPr/>
        </p:nvPicPr>
        <p:blipFill>
          <a:blip r:embed="rId3"/>
          <a:stretch>
            <a:fillRect/>
          </a:stretch>
        </p:blipFill>
        <p:spPr>
          <a:xfrm>
            <a:off x="715439" y="1533952"/>
            <a:ext cx="4755573" cy="2479636"/>
          </a:xfrm>
          <a:prstGeom prst="rect">
            <a:avLst/>
          </a:prstGeom>
        </p:spPr>
      </p:pic>
      <p:pic>
        <p:nvPicPr>
          <p:cNvPr id="9" name="그림 8" descr="텍스트, 폰트, 스크린샷, 라인이(가) 표시된 사진&#10;&#10;자동 생성된 설명">
            <a:extLst>
              <a:ext uri="{FF2B5EF4-FFF2-40B4-BE49-F238E27FC236}">
                <a16:creationId xmlns:a16="http://schemas.microsoft.com/office/drawing/2014/main" id="{24BFDBA0-3B0D-DB28-5B87-E3340000CDEE}"/>
              </a:ext>
            </a:extLst>
          </p:cNvPr>
          <p:cNvPicPr>
            <a:picLocks noChangeAspect="1"/>
          </p:cNvPicPr>
          <p:nvPr/>
        </p:nvPicPr>
        <p:blipFill>
          <a:blip r:embed="rId4"/>
          <a:stretch>
            <a:fillRect/>
          </a:stretch>
        </p:blipFill>
        <p:spPr>
          <a:xfrm>
            <a:off x="5090814" y="1533952"/>
            <a:ext cx="3617757" cy="1331655"/>
          </a:xfrm>
          <a:prstGeom prst="rect">
            <a:avLst/>
          </a:prstGeom>
        </p:spPr>
      </p:pic>
    </p:spTree>
    <p:extLst>
      <p:ext uri="{BB962C8B-B14F-4D97-AF65-F5344CB8AC3E}">
        <p14:creationId xmlns:p14="http://schemas.microsoft.com/office/powerpoint/2010/main" val="4034381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0"/>
          <p:cNvSpPr txBox="1">
            <a:spLocks noGrp="1"/>
          </p:cNvSpPr>
          <p:nvPr>
            <p:ph type="subTitle" idx="1"/>
          </p:nvPr>
        </p:nvSpPr>
        <p:spPr>
          <a:xfrm>
            <a:off x="773943" y="581066"/>
            <a:ext cx="4051200" cy="4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KR" b="1" dirty="0"/>
              <a:t>-ImageNet Classification </a:t>
            </a:r>
            <a:r>
              <a:rPr lang="ko-KR" altLang="en-US" b="1" dirty="0"/>
              <a:t>이미지 분류</a:t>
            </a:r>
            <a:endParaRPr lang="ko-KR" altLang="en-US" sz="1600" b="1" dirty="0"/>
          </a:p>
        </p:txBody>
      </p:sp>
      <p:sp>
        <p:nvSpPr>
          <p:cNvPr id="2" name="TextBox 1">
            <a:extLst>
              <a:ext uri="{FF2B5EF4-FFF2-40B4-BE49-F238E27FC236}">
                <a16:creationId xmlns:a16="http://schemas.microsoft.com/office/drawing/2014/main" id="{0F97EA41-9A6D-6265-F995-9580CC7F7CE4}"/>
              </a:ext>
            </a:extLst>
          </p:cNvPr>
          <p:cNvSpPr txBox="1"/>
          <p:nvPr/>
        </p:nvSpPr>
        <p:spPr>
          <a:xfrm>
            <a:off x="95863" y="49470"/>
            <a:ext cx="8008376" cy="400110"/>
          </a:xfrm>
          <a:prstGeom prst="rect">
            <a:avLst/>
          </a:prstGeom>
          <a:noFill/>
        </p:spPr>
        <p:txBody>
          <a:bodyPr wrap="square" rtlCol="0">
            <a:spAutoFit/>
          </a:bodyPr>
          <a:lstStyle/>
          <a:p>
            <a:r>
              <a:rPr lang="ko-KR" altLang="en-US" sz="2000" dirty="0" err="1"/>
              <a:t>실험및</a:t>
            </a:r>
            <a:r>
              <a:rPr lang="ko-KR" altLang="en-US" sz="2000" dirty="0"/>
              <a:t> 측정 결과 소개</a:t>
            </a:r>
            <a:endParaRPr lang="ko-KR" altLang="en-US" dirty="0"/>
          </a:p>
        </p:txBody>
      </p:sp>
      <p:sp>
        <p:nvSpPr>
          <p:cNvPr id="3" name="TextBox 2">
            <a:extLst>
              <a:ext uri="{FF2B5EF4-FFF2-40B4-BE49-F238E27FC236}">
                <a16:creationId xmlns:a16="http://schemas.microsoft.com/office/drawing/2014/main" id="{FEAF12C7-FB95-21C2-5E2A-7AF7AF6E5845}"/>
              </a:ext>
            </a:extLst>
          </p:cNvPr>
          <p:cNvSpPr txBox="1"/>
          <p:nvPr/>
        </p:nvSpPr>
        <p:spPr>
          <a:xfrm>
            <a:off x="690558" y="1215574"/>
            <a:ext cx="3595256" cy="307777"/>
          </a:xfrm>
          <a:prstGeom prst="rect">
            <a:avLst/>
          </a:prstGeom>
          <a:noFill/>
        </p:spPr>
        <p:txBody>
          <a:bodyPr wrap="square" rtlCol="0">
            <a:spAutoFit/>
          </a:bodyPr>
          <a:lstStyle/>
          <a:p>
            <a:r>
              <a:rPr lang="en-US" altLang="ko-KR" dirty="0"/>
              <a:t>Identity</a:t>
            </a:r>
            <a:r>
              <a:rPr lang="ko-KR" altLang="en-US" dirty="0"/>
              <a:t> </a:t>
            </a:r>
            <a:r>
              <a:rPr lang="en-US" altLang="ko-KR" dirty="0"/>
              <a:t>mapping vs. Projection Shortcuts</a:t>
            </a:r>
            <a:endParaRPr lang="ko-KR" altLang="en-US" dirty="0"/>
          </a:p>
        </p:txBody>
      </p:sp>
      <p:sp>
        <p:nvSpPr>
          <p:cNvPr id="6" name="TextBox 5">
            <a:extLst>
              <a:ext uri="{FF2B5EF4-FFF2-40B4-BE49-F238E27FC236}">
                <a16:creationId xmlns:a16="http://schemas.microsoft.com/office/drawing/2014/main" id="{E875C199-5B7C-63EB-D724-3916AAD125DF}"/>
              </a:ext>
            </a:extLst>
          </p:cNvPr>
          <p:cNvSpPr txBox="1"/>
          <p:nvPr/>
        </p:nvSpPr>
        <p:spPr>
          <a:xfrm>
            <a:off x="4100051" y="1468640"/>
            <a:ext cx="4514126" cy="2677656"/>
          </a:xfrm>
          <a:prstGeom prst="rect">
            <a:avLst/>
          </a:prstGeom>
          <a:noFill/>
        </p:spPr>
        <p:txBody>
          <a:bodyPr wrap="square" rtlCol="0">
            <a:spAutoFit/>
          </a:bodyPr>
          <a:lstStyle/>
          <a:p>
            <a:r>
              <a:rPr lang="en-US" altLang="ko-KR" dirty="0"/>
              <a:t>A:zero-padding</a:t>
            </a:r>
            <a:r>
              <a:rPr lang="ko-KR" altLang="en-US" dirty="0"/>
              <a:t>을 이용하여 </a:t>
            </a:r>
            <a:r>
              <a:rPr lang="en-US" altLang="ko-KR" dirty="0" err="1"/>
              <a:t>demension</a:t>
            </a:r>
            <a:r>
              <a:rPr lang="ko-KR" altLang="en-US" dirty="0"/>
              <a:t>을 늘리고 </a:t>
            </a:r>
            <a:r>
              <a:rPr lang="en-US" altLang="ko-KR" dirty="0"/>
              <a:t>identity mapping </a:t>
            </a:r>
            <a:r>
              <a:rPr lang="ko-KR" altLang="en-US" dirty="0"/>
              <a:t>사용</a:t>
            </a:r>
            <a:endParaRPr lang="en-US" altLang="ko-KR" dirty="0"/>
          </a:p>
          <a:p>
            <a:endParaRPr lang="en-US" altLang="ko-KR" dirty="0"/>
          </a:p>
          <a:p>
            <a:r>
              <a:rPr lang="en-US" altLang="ko-KR" dirty="0"/>
              <a:t>B:demension</a:t>
            </a:r>
            <a:r>
              <a:rPr lang="ko-KR" altLang="en-US" dirty="0"/>
              <a:t>이 늘어나기 위해 </a:t>
            </a:r>
            <a:r>
              <a:rPr lang="en-US" altLang="ko-KR" dirty="0"/>
              <a:t>projection </a:t>
            </a:r>
            <a:r>
              <a:rPr lang="ko-KR" altLang="en-US" dirty="0"/>
              <a:t>사용</a:t>
            </a:r>
            <a:endParaRPr lang="en-US" altLang="ko-KR" dirty="0"/>
          </a:p>
          <a:p>
            <a:r>
              <a:rPr lang="en-US" altLang="ko-KR" dirty="0"/>
              <a:t>(</a:t>
            </a:r>
            <a:r>
              <a:rPr lang="en-US" altLang="ko-KR" dirty="0" err="1"/>
              <a:t>w_s</a:t>
            </a:r>
            <a:r>
              <a:rPr lang="ko-KR" altLang="en-US" dirty="0"/>
              <a:t>에 적용이</a:t>
            </a:r>
            <a:r>
              <a:rPr lang="en-US" altLang="ko-KR" dirty="0"/>
              <a:t> </a:t>
            </a:r>
            <a:r>
              <a:rPr lang="ko-KR" altLang="en-US" dirty="0"/>
              <a:t>된다</a:t>
            </a:r>
            <a:r>
              <a:rPr lang="en-US" altLang="ko-KR" dirty="0"/>
              <a:t>)</a:t>
            </a:r>
          </a:p>
          <a:p>
            <a:endParaRPr lang="en-US" altLang="ko-KR" dirty="0"/>
          </a:p>
          <a:p>
            <a:r>
              <a:rPr lang="en-US" altLang="ko-KR" dirty="0"/>
              <a:t>C:</a:t>
            </a:r>
            <a:r>
              <a:rPr lang="ko-KR" altLang="en-US" dirty="0"/>
              <a:t>모든 </a:t>
            </a:r>
            <a:r>
              <a:rPr lang="en-US" altLang="ko-KR" dirty="0"/>
              <a:t>shortcut</a:t>
            </a:r>
            <a:r>
              <a:rPr lang="ko-KR" altLang="en-US" dirty="0"/>
              <a:t>에 </a:t>
            </a:r>
            <a:r>
              <a:rPr lang="en-US" altLang="ko-KR" dirty="0"/>
              <a:t>projection </a:t>
            </a:r>
            <a:r>
              <a:rPr lang="ko-KR" altLang="en-US" dirty="0"/>
              <a:t>사용</a:t>
            </a:r>
            <a:endParaRPr lang="en-US" altLang="ko-KR" dirty="0"/>
          </a:p>
          <a:p>
            <a:endParaRPr lang="en-US" altLang="ko-KR" dirty="0"/>
          </a:p>
          <a:p>
            <a:endParaRPr lang="en-US" altLang="ko-KR" dirty="0"/>
          </a:p>
          <a:p>
            <a:endParaRPr lang="en-US" altLang="ko-KR" dirty="0"/>
          </a:p>
          <a:p>
            <a:r>
              <a:rPr lang="ko-KR" altLang="en-US" dirty="0"/>
              <a:t>결과</a:t>
            </a:r>
            <a:r>
              <a:rPr lang="en-US" altLang="ko-KR" dirty="0"/>
              <a:t>: </a:t>
            </a:r>
            <a:r>
              <a:rPr lang="ko-KR" altLang="en-US" dirty="0"/>
              <a:t>성능이 </a:t>
            </a:r>
            <a:r>
              <a:rPr lang="en-US" altLang="ko-KR" dirty="0"/>
              <a:t>C&gt;B&gt;A</a:t>
            </a:r>
            <a:r>
              <a:rPr lang="ko-KR" altLang="en-US" dirty="0"/>
              <a:t>순으로 나타남</a:t>
            </a:r>
            <a:r>
              <a:rPr lang="en-US" altLang="ko-KR" dirty="0"/>
              <a:t>(</a:t>
            </a:r>
            <a:r>
              <a:rPr lang="ko-KR" altLang="en-US" dirty="0"/>
              <a:t> 그러나 </a:t>
            </a:r>
            <a:r>
              <a:rPr lang="en-US" altLang="ko-KR" dirty="0"/>
              <a:t>projection</a:t>
            </a:r>
            <a:r>
              <a:rPr lang="ko-KR" altLang="en-US" dirty="0"/>
              <a:t>을 사용을 해서 차이를 무시한 정도로 작다</a:t>
            </a:r>
            <a:r>
              <a:rPr lang="en-US" altLang="ko-KR" dirty="0"/>
              <a:t>.)</a:t>
            </a:r>
          </a:p>
        </p:txBody>
      </p:sp>
      <p:pic>
        <p:nvPicPr>
          <p:cNvPr id="7" name="그림 6" descr="텍스트, 스크린샷, 폰트, 번호이(가) 표시된 사진&#10;&#10;자동 생성된 설명">
            <a:extLst>
              <a:ext uri="{FF2B5EF4-FFF2-40B4-BE49-F238E27FC236}">
                <a16:creationId xmlns:a16="http://schemas.microsoft.com/office/drawing/2014/main" id="{92C0EE1A-F845-D40E-0753-F20BB8BFD9C1}"/>
              </a:ext>
            </a:extLst>
          </p:cNvPr>
          <p:cNvPicPr>
            <a:picLocks noChangeAspect="1"/>
          </p:cNvPicPr>
          <p:nvPr/>
        </p:nvPicPr>
        <p:blipFill>
          <a:blip r:embed="rId3"/>
          <a:stretch>
            <a:fillRect/>
          </a:stretch>
        </p:blipFill>
        <p:spPr>
          <a:xfrm>
            <a:off x="737461" y="1523351"/>
            <a:ext cx="3362590" cy="3039083"/>
          </a:xfrm>
          <a:prstGeom prst="rect">
            <a:avLst/>
          </a:prstGeom>
        </p:spPr>
      </p:pic>
    </p:spTree>
    <p:extLst>
      <p:ext uri="{BB962C8B-B14F-4D97-AF65-F5344CB8AC3E}">
        <p14:creationId xmlns:p14="http://schemas.microsoft.com/office/powerpoint/2010/main" val="3603756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0"/>
          <p:cNvSpPr txBox="1">
            <a:spLocks noGrp="1"/>
          </p:cNvSpPr>
          <p:nvPr>
            <p:ph type="subTitle" idx="1"/>
          </p:nvPr>
        </p:nvSpPr>
        <p:spPr>
          <a:xfrm>
            <a:off x="773943" y="643991"/>
            <a:ext cx="4051200" cy="410700"/>
          </a:xfrm>
          <a:prstGeom prst="rect">
            <a:avLst/>
          </a:prstGeom>
        </p:spPr>
        <p:txBody>
          <a:bodyPr spcFirstLastPara="1" wrap="square" lIns="91425" tIns="91425" rIns="91425" bIns="91425" anchor="t" anchorCtr="0">
            <a:noAutofit/>
          </a:bodyPr>
          <a:lstStyle/>
          <a:p>
            <a:pPr algn="l"/>
            <a:r>
              <a:rPr lang="en-US" altLang="ko-KR" i="0" dirty="0">
                <a:solidFill>
                  <a:srgbClr val="212529"/>
                </a:solidFill>
                <a:effectLst/>
                <a:latin typeface="Hanken Grotesk" panose="020B0600000101010101" charset="0"/>
              </a:rPr>
              <a:t>- Deeper </a:t>
            </a:r>
            <a:r>
              <a:rPr lang="en-US" altLang="ko-KR" i="0" dirty="0" err="1">
                <a:solidFill>
                  <a:srgbClr val="212529"/>
                </a:solidFill>
                <a:effectLst/>
                <a:latin typeface="Hanken Grotesk" panose="020B0600000101010101" charset="0"/>
              </a:rPr>
              <a:t>Bootleneck</a:t>
            </a:r>
            <a:r>
              <a:rPr lang="en-US" altLang="ko-KR" i="0" dirty="0">
                <a:solidFill>
                  <a:srgbClr val="212529"/>
                </a:solidFill>
                <a:effectLst/>
                <a:latin typeface="Hanken Grotesk" panose="020B0600000101010101" charset="0"/>
              </a:rPr>
              <a:t> Architectures</a:t>
            </a:r>
          </a:p>
        </p:txBody>
      </p:sp>
      <p:sp>
        <p:nvSpPr>
          <p:cNvPr id="2" name="TextBox 1">
            <a:extLst>
              <a:ext uri="{FF2B5EF4-FFF2-40B4-BE49-F238E27FC236}">
                <a16:creationId xmlns:a16="http://schemas.microsoft.com/office/drawing/2014/main" id="{0F97EA41-9A6D-6265-F995-9580CC7F7CE4}"/>
              </a:ext>
            </a:extLst>
          </p:cNvPr>
          <p:cNvSpPr txBox="1"/>
          <p:nvPr/>
        </p:nvSpPr>
        <p:spPr>
          <a:xfrm>
            <a:off x="122698" y="87073"/>
            <a:ext cx="8008376" cy="400110"/>
          </a:xfrm>
          <a:prstGeom prst="rect">
            <a:avLst/>
          </a:prstGeom>
          <a:noFill/>
        </p:spPr>
        <p:txBody>
          <a:bodyPr wrap="square" rtlCol="0">
            <a:spAutoFit/>
          </a:bodyPr>
          <a:lstStyle/>
          <a:p>
            <a:r>
              <a:rPr lang="ko-KR" altLang="en-US" sz="2000" b="1" dirty="0" err="1">
                <a:latin typeface="Hanken Grotesk" panose="020B0600000101010101" charset="0"/>
              </a:rPr>
              <a:t>실험및</a:t>
            </a:r>
            <a:r>
              <a:rPr lang="ko-KR" altLang="en-US" sz="2000" b="1" dirty="0">
                <a:latin typeface="Hanken Grotesk" panose="020B0600000101010101" charset="0"/>
              </a:rPr>
              <a:t> 측정 결과 소개</a:t>
            </a:r>
            <a:endParaRPr lang="ko-KR" altLang="en-US" b="1" dirty="0">
              <a:latin typeface="Hanken Grotesk" panose="020B0600000101010101" charset="0"/>
            </a:endParaRPr>
          </a:p>
        </p:txBody>
      </p:sp>
      <p:pic>
        <p:nvPicPr>
          <p:cNvPr id="4" name="그림 3" descr="텍스트, 도표, 폰트, 평면도이(가) 표시된 사진">
            <a:extLst>
              <a:ext uri="{FF2B5EF4-FFF2-40B4-BE49-F238E27FC236}">
                <a16:creationId xmlns:a16="http://schemas.microsoft.com/office/drawing/2014/main" id="{2698503C-5B84-9851-BD30-6F2F906688D6}"/>
              </a:ext>
            </a:extLst>
          </p:cNvPr>
          <p:cNvPicPr>
            <a:picLocks noChangeAspect="1"/>
          </p:cNvPicPr>
          <p:nvPr/>
        </p:nvPicPr>
        <p:blipFill>
          <a:blip r:embed="rId3"/>
          <a:stretch>
            <a:fillRect/>
          </a:stretch>
        </p:blipFill>
        <p:spPr>
          <a:xfrm>
            <a:off x="773943" y="2886605"/>
            <a:ext cx="3500184" cy="1690505"/>
          </a:xfrm>
          <a:prstGeom prst="rect">
            <a:avLst/>
          </a:prstGeom>
        </p:spPr>
      </p:pic>
      <p:sp>
        <p:nvSpPr>
          <p:cNvPr id="5" name="TextBox 4">
            <a:extLst>
              <a:ext uri="{FF2B5EF4-FFF2-40B4-BE49-F238E27FC236}">
                <a16:creationId xmlns:a16="http://schemas.microsoft.com/office/drawing/2014/main" id="{6BC68F0E-5B5F-579B-A52E-2B210A42E610}"/>
              </a:ext>
            </a:extLst>
          </p:cNvPr>
          <p:cNvSpPr txBox="1"/>
          <p:nvPr/>
        </p:nvSpPr>
        <p:spPr>
          <a:xfrm>
            <a:off x="961995" y="1001152"/>
            <a:ext cx="7274531" cy="1938992"/>
          </a:xfrm>
          <a:prstGeom prst="rect">
            <a:avLst/>
          </a:prstGeom>
          <a:noFill/>
        </p:spPr>
        <p:txBody>
          <a:bodyPr wrap="square" rtlCol="0">
            <a:spAutoFit/>
          </a:bodyPr>
          <a:lstStyle/>
          <a:p>
            <a:r>
              <a:rPr lang="en-US" altLang="ko-KR" sz="1200" dirty="0">
                <a:latin typeface="Hanken Grotesk" panose="020B0600000101010101" charset="0"/>
              </a:rPr>
              <a:t>1x1 -&gt; 3x3 -&gt; 1x1</a:t>
            </a:r>
            <a:r>
              <a:rPr lang="ko-KR" altLang="en-US" sz="1200" dirty="0">
                <a:latin typeface="Hanken Grotesk" panose="020B0600000101010101" charset="0"/>
              </a:rPr>
              <a:t> 순서로 구성된 세 가지 필터로 이루어져 있다</a:t>
            </a:r>
            <a:r>
              <a:rPr lang="en-US" altLang="ko-KR" sz="1200" dirty="0">
                <a:latin typeface="Hanken Grotesk" panose="020B0600000101010101" charset="0"/>
              </a:rPr>
              <a:t>.</a:t>
            </a:r>
          </a:p>
          <a:p>
            <a:endParaRPr lang="en-US" altLang="ko-KR" sz="1200" dirty="0">
              <a:latin typeface="Hanken Grotesk" panose="020B0600000101010101" charset="0"/>
            </a:endParaRPr>
          </a:p>
          <a:p>
            <a:r>
              <a:rPr lang="en-US" altLang="ko-KR" sz="1200" dirty="0">
                <a:latin typeface="Hanken Grotesk" panose="020B0600000101010101" charset="0"/>
              </a:rPr>
              <a:t>1. </a:t>
            </a:r>
            <a:r>
              <a:rPr lang="ko-KR" altLang="en-US" sz="1200" dirty="0">
                <a:latin typeface="Hanken Grotesk" panose="020B0600000101010101" charset="0"/>
              </a:rPr>
              <a:t>첫 번째 </a:t>
            </a:r>
            <a:r>
              <a:rPr lang="en-US" altLang="ko-KR" sz="1200" dirty="0">
                <a:latin typeface="Hanken Grotesk" panose="020B0600000101010101" charset="0"/>
              </a:rPr>
              <a:t>1x1 </a:t>
            </a:r>
            <a:r>
              <a:rPr lang="ko-KR" altLang="en-US" sz="1200" dirty="0">
                <a:latin typeface="Hanken Grotesk" panose="020B0600000101010101" charset="0"/>
              </a:rPr>
              <a:t>필터</a:t>
            </a:r>
            <a:r>
              <a:rPr lang="en-US" altLang="ko-KR" sz="1200" dirty="0">
                <a:latin typeface="Hanken Grotesk" panose="020B0600000101010101" charset="0"/>
              </a:rPr>
              <a:t>: 256</a:t>
            </a:r>
            <a:r>
              <a:rPr lang="ko-KR" altLang="en-US" sz="1200" dirty="0">
                <a:latin typeface="Hanken Grotesk" panose="020B0600000101010101" charset="0"/>
              </a:rPr>
              <a:t>차원의 입력을 </a:t>
            </a:r>
            <a:r>
              <a:rPr lang="en-US" altLang="ko-KR" sz="1200" dirty="0">
                <a:latin typeface="Hanken Grotesk" panose="020B0600000101010101" charset="0"/>
              </a:rPr>
              <a:t>64</a:t>
            </a:r>
            <a:r>
              <a:rPr lang="ko-KR" altLang="en-US" sz="1200" dirty="0">
                <a:latin typeface="Hanken Grotesk" panose="020B0600000101010101" charset="0"/>
              </a:rPr>
              <a:t>차원으로 줄여 차원을 축소</a:t>
            </a:r>
            <a:r>
              <a:rPr lang="en-US" altLang="ko-KR" sz="1200" dirty="0">
                <a:latin typeface="Hanken Grotesk" panose="020B0600000101010101" charset="0"/>
              </a:rPr>
              <a:t>. &lt;-</a:t>
            </a:r>
            <a:r>
              <a:rPr lang="ko-KR" altLang="en-US" sz="1200" dirty="0" err="1">
                <a:latin typeface="Hanken Grotesk" panose="020B0600000101010101" charset="0"/>
              </a:rPr>
              <a:t>연산량이</a:t>
            </a:r>
            <a:r>
              <a:rPr lang="ko-KR" altLang="en-US" sz="1200" dirty="0">
                <a:latin typeface="Hanken Grotesk" panose="020B0600000101010101" charset="0"/>
              </a:rPr>
              <a:t> 크게 줄어든다</a:t>
            </a:r>
            <a:r>
              <a:rPr lang="en-US" altLang="ko-KR" sz="1200" dirty="0">
                <a:latin typeface="Hanken Grotesk" panose="020B0600000101010101" charset="0"/>
              </a:rPr>
              <a:t>.</a:t>
            </a:r>
          </a:p>
          <a:p>
            <a:endParaRPr lang="en-US" altLang="ko-KR" sz="1200" dirty="0">
              <a:latin typeface="Hanken Grotesk" panose="020B0600000101010101" charset="0"/>
            </a:endParaRPr>
          </a:p>
          <a:p>
            <a:r>
              <a:rPr lang="en-US" altLang="ko-KR" sz="1200" dirty="0">
                <a:latin typeface="Hanken Grotesk" panose="020B0600000101010101" charset="0"/>
              </a:rPr>
              <a:t>2. 3x3 </a:t>
            </a:r>
            <a:r>
              <a:rPr lang="ko-KR" altLang="en-US" sz="1200" dirty="0">
                <a:latin typeface="Hanken Grotesk" panose="020B0600000101010101" charset="0"/>
              </a:rPr>
              <a:t>필터</a:t>
            </a:r>
            <a:r>
              <a:rPr lang="en-US" altLang="ko-KR" sz="1200" dirty="0">
                <a:latin typeface="Hanken Grotesk" panose="020B0600000101010101" charset="0"/>
              </a:rPr>
              <a:t>: </a:t>
            </a:r>
            <a:r>
              <a:rPr lang="ko-KR" altLang="en-US" sz="1200" dirty="0">
                <a:latin typeface="Hanken Grotesk" panose="020B0600000101010101" charset="0"/>
              </a:rPr>
              <a:t>공간적인 특징을 추출하는 역할</a:t>
            </a:r>
            <a:endParaRPr lang="en-US" altLang="ko-KR" sz="1200" dirty="0">
              <a:latin typeface="Hanken Grotesk" panose="020B0600000101010101" charset="0"/>
            </a:endParaRPr>
          </a:p>
          <a:p>
            <a:endParaRPr lang="en-US" altLang="ko-KR" sz="1200" dirty="0">
              <a:latin typeface="Hanken Grotesk" panose="020B0600000101010101" charset="0"/>
            </a:endParaRPr>
          </a:p>
          <a:p>
            <a:r>
              <a:rPr lang="en-US" altLang="ko-KR" sz="1200" dirty="0">
                <a:latin typeface="Hanken Grotesk" panose="020B0600000101010101" charset="0"/>
              </a:rPr>
              <a:t>3. </a:t>
            </a:r>
            <a:r>
              <a:rPr lang="ko-KR" altLang="en-US" sz="1200" dirty="0">
                <a:latin typeface="Hanken Grotesk" panose="020B0600000101010101" charset="0"/>
              </a:rPr>
              <a:t>마지막 </a:t>
            </a:r>
            <a:r>
              <a:rPr lang="en-US" altLang="ko-KR" sz="1200" dirty="0">
                <a:latin typeface="Hanken Grotesk" panose="020B0600000101010101" charset="0"/>
              </a:rPr>
              <a:t>1x1 </a:t>
            </a:r>
            <a:r>
              <a:rPr lang="ko-KR" altLang="en-US" sz="1200" dirty="0">
                <a:latin typeface="Hanken Grotesk" panose="020B0600000101010101" charset="0"/>
              </a:rPr>
              <a:t>필터</a:t>
            </a:r>
            <a:r>
              <a:rPr lang="en-US" altLang="ko-KR" sz="1200" dirty="0">
                <a:latin typeface="Hanken Grotesk" panose="020B0600000101010101" charset="0"/>
              </a:rPr>
              <a:t>: </a:t>
            </a:r>
            <a:r>
              <a:rPr lang="ko-KR" altLang="en-US" sz="1200" dirty="0">
                <a:latin typeface="Hanken Grotesk" panose="020B0600000101010101" charset="0"/>
              </a:rPr>
              <a:t>다시 </a:t>
            </a:r>
            <a:r>
              <a:rPr lang="en-US" altLang="ko-KR" sz="1200" dirty="0">
                <a:latin typeface="Hanken Grotesk" panose="020B0600000101010101" charset="0"/>
              </a:rPr>
              <a:t>64</a:t>
            </a:r>
            <a:r>
              <a:rPr lang="ko-KR" altLang="en-US" sz="1200" dirty="0">
                <a:latin typeface="Hanken Grotesk" panose="020B0600000101010101" charset="0"/>
              </a:rPr>
              <a:t>차원을 </a:t>
            </a:r>
            <a:r>
              <a:rPr lang="en-US" altLang="ko-KR" sz="1200" dirty="0">
                <a:latin typeface="Hanken Grotesk" panose="020B0600000101010101" charset="0"/>
              </a:rPr>
              <a:t>256</a:t>
            </a:r>
            <a:r>
              <a:rPr lang="ko-KR" altLang="en-US" sz="1200" dirty="0">
                <a:latin typeface="Hanken Grotesk" panose="020B0600000101010101" charset="0"/>
              </a:rPr>
              <a:t>차원으로 확장하여 원래 차원으로 복구함</a:t>
            </a:r>
            <a:endParaRPr lang="en-US" altLang="ko-KR" sz="1200" dirty="0">
              <a:latin typeface="Hanken Grotesk" panose="020B0600000101010101" charset="0"/>
            </a:endParaRPr>
          </a:p>
          <a:p>
            <a:endParaRPr lang="en-US" altLang="ko-KR" sz="1200" dirty="0">
              <a:latin typeface="Hanken Grotesk" panose="020B0600000101010101" charset="0"/>
            </a:endParaRPr>
          </a:p>
          <a:p>
            <a:r>
              <a:rPr lang="ko-KR" altLang="en-US" sz="1200" dirty="0">
                <a:latin typeface="Hanken Grotesk" panose="020B0600000101010101" charset="0"/>
              </a:rPr>
              <a:t>이 방식은 </a:t>
            </a:r>
            <a:r>
              <a:rPr lang="ko-KR" altLang="en-US" sz="1200" dirty="0" err="1">
                <a:latin typeface="Hanken Grotesk" panose="020B0600000101010101" charset="0"/>
              </a:rPr>
              <a:t>연산량을</a:t>
            </a:r>
            <a:r>
              <a:rPr lang="ko-KR" altLang="en-US" sz="1200" dirty="0">
                <a:latin typeface="Hanken Grotesk" panose="020B0600000101010101" charset="0"/>
              </a:rPr>
              <a:t> 줄이고</a:t>
            </a:r>
            <a:r>
              <a:rPr lang="en-US" altLang="ko-KR" sz="1200" dirty="0">
                <a:latin typeface="Hanken Grotesk" panose="020B0600000101010101" charset="0"/>
              </a:rPr>
              <a:t>, </a:t>
            </a:r>
            <a:r>
              <a:rPr lang="ko-KR" altLang="en-US" sz="1200" dirty="0">
                <a:latin typeface="Hanken Grotesk" panose="020B0600000101010101" charset="0"/>
              </a:rPr>
              <a:t>파라미터 수를 감소시켜 학습 시간을 줄인다</a:t>
            </a:r>
            <a:r>
              <a:rPr lang="en-US" altLang="ko-KR" sz="1200" dirty="0">
                <a:latin typeface="Hanken Grotesk" panose="020B0600000101010101" charset="0"/>
              </a:rPr>
              <a:t>.</a:t>
            </a:r>
            <a:r>
              <a:rPr lang="ko-KR" altLang="en-US" sz="1200" dirty="0">
                <a:latin typeface="Hanken Grotesk" panose="020B0600000101010101" charset="0"/>
              </a:rPr>
              <a:t> </a:t>
            </a:r>
            <a:r>
              <a:rPr lang="en-US" altLang="ko-KR" sz="1200" dirty="0">
                <a:latin typeface="Hanken Grotesk" panose="020B0600000101010101" charset="0"/>
              </a:rPr>
              <a:t>Bottleneck </a:t>
            </a:r>
            <a:r>
              <a:rPr lang="ko-KR" altLang="en-US" sz="1200" dirty="0">
                <a:latin typeface="Hanken Grotesk" panose="020B0600000101010101" charset="0"/>
              </a:rPr>
              <a:t>구조를 사용하면</a:t>
            </a:r>
            <a:r>
              <a:rPr lang="en-US" altLang="ko-KR" sz="1200" dirty="0">
                <a:latin typeface="Hanken Grotesk" panose="020B0600000101010101" charset="0"/>
              </a:rPr>
              <a:t>, </a:t>
            </a:r>
            <a:r>
              <a:rPr lang="ko-KR" altLang="en-US" sz="1200" dirty="0">
                <a:latin typeface="Hanken Grotesk" panose="020B0600000101010101" charset="0"/>
              </a:rPr>
              <a:t>모델을 더 깊게 쌓아도 연산 효율성을 높일 수 있다</a:t>
            </a:r>
            <a:r>
              <a:rPr lang="en-US" altLang="ko-KR" sz="1200" dirty="0">
                <a:latin typeface="Hanken Grotesk" panose="020B0600000101010101" charset="0"/>
              </a:rPr>
              <a:t>.</a:t>
            </a:r>
          </a:p>
        </p:txBody>
      </p:sp>
    </p:spTree>
    <p:extLst>
      <p:ext uri="{BB962C8B-B14F-4D97-AF65-F5344CB8AC3E}">
        <p14:creationId xmlns:p14="http://schemas.microsoft.com/office/powerpoint/2010/main" val="409572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0"/>
          <p:cNvSpPr txBox="1">
            <a:spLocks noGrp="1"/>
          </p:cNvSpPr>
          <p:nvPr>
            <p:ph type="subTitle" idx="1"/>
          </p:nvPr>
        </p:nvSpPr>
        <p:spPr>
          <a:xfrm>
            <a:off x="773943" y="581066"/>
            <a:ext cx="4051200" cy="4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KR" dirty="0"/>
              <a:t>CIFAR10 and Analysis</a:t>
            </a:r>
            <a:endParaRPr lang="ko-KR" altLang="en-US" sz="1600" dirty="0"/>
          </a:p>
        </p:txBody>
      </p:sp>
      <p:sp>
        <p:nvSpPr>
          <p:cNvPr id="2" name="TextBox 1">
            <a:extLst>
              <a:ext uri="{FF2B5EF4-FFF2-40B4-BE49-F238E27FC236}">
                <a16:creationId xmlns:a16="http://schemas.microsoft.com/office/drawing/2014/main" id="{0F97EA41-9A6D-6265-F995-9580CC7F7CE4}"/>
              </a:ext>
            </a:extLst>
          </p:cNvPr>
          <p:cNvSpPr txBox="1"/>
          <p:nvPr/>
        </p:nvSpPr>
        <p:spPr>
          <a:xfrm>
            <a:off x="95863" y="49470"/>
            <a:ext cx="8008376" cy="400110"/>
          </a:xfrm>
          <a:prstGeom prst="rect">
            <a:avLst/>
          </a:prstGeom>
          <a:noFill/>
        </p:spPr>
        <p:txBody>
          <a:bodyPr wrap="square" rtlCol="0">
            <a:spAutoFit/>
          </a:bodyPr>
          <a:lstStyle/>
          <a:p>
            <a:r>
              <a:rPr lang="ko-KR" altLang="en-US" sz="2000" dirty="0" err="1"/>
              <a:t>실험및</a:t>
            </a:r>
            <a:r>
              <a:rPr lang="ko-KR" altLang="en-US" sz="2000" dirty="0"/>
              <a:t> 측정 결과 소개</a:t>
            </a:r>
            <a:endParaRPr lang="ko-KR" altLang="en-US" dirty="0"/>
          </a:p>
        </p:txBody>
      </p:sp>
      <p:pic>
        <p:nvPicPr>
          <p:cNvPr id="4" name="그림 3" descr="텍스트, 스크린샷, 폰트, 번호이(가) 표시된 사진&#10;&#10;자동 생성된 설명">
            <a:extLst>
              <a:ext uri="{FF2B5EF4-FFF2-40B4-BE49-F238E27FC236}">
                <a16:creationId xmlns:a16="http://schemas.microsoft.com/office/drawing/2014/main" id="{D589B028-99B2-9140-C0B8-96EE6542D3EE}"/>
              </a:ext>
            </a:extLst>
          </p:cNvPr>
          <p:cNvPicPr>
            <a:picLocks noChangeAspect="1"/>
          </p:cNvPicPr>
          <p:nvPr/>
        </p:nvPicPr>
        <p:blipFill>
          <a:blip r:embed="rId3"/>
          <a:stretch>
            <a:fillRect/>
          </a:stretch>
        </p:blipFill>
        <p:spPr>
          <a:xfrm>
            <a:off x="5797233" y="581066"/>
            <a:ext cx="2647113" cy="1996364"/>
          </a:xfrm>
          <a:prstGeom prst="rect">
            <a:avLst/>
          </a:prstGeom>
        </p:spPr>
      </p:pic>
      <p:sp>
        <p:nvSpPr>
          <p:cNvPr id="5" name="TextBox 4">
            <a:extLst>
              <a:ext uri="{FF2B5EF4-FFF2-40B4-BE49-F238E27FC236}">
                <a16:creationId xmlns:a16="http://schemas.microsoft.com/office/drawing/2014/main" id="{51BF6DCA-0659-4682-1845-DDDBE6BD498C}"/>
              </a:ext>
            </a:extLst>
          </p:cNvPr>
          <p:cNvSpPr txBox="1"/>
          <p:nvPr/>
        </p:nvSpPr>
        <p:spPr>
          <a:xfrm>
            <a:off x="782782" y="964258"/>
            <a:ext cx="3865419" cy="1600438"/>
          </a:xfrm>
          <a:prstGeom prst="rect">
            <a:avLst/>
          </a:prstGeom>
          <a:noFill/>
        </p:spPr>
        <p:txBody>
          <a:bodyPr wrap="square" rtlCol="0">
            <a:spAutoFit/>
          </a:bodyPr>
          <a:lstStyle/>
          <a:p>
            <a:r>
              <a:rPr lang="ko-KR" altLang="en-US" dirty="0"/>
              <a:t>이전까지의 아키텍처와 다르게 레이어가 깊을수록 성능이 </a:t>
            </a:r>
            <a:r>
              <a:rPr lang="ko-KR" altLang="en-US" dirty="0" err="1"/>
              <a:t>항상함</a:t>
            </a:r>
            <a:r>
              <a:rPr lang="en-US" altLang="ko-KR" dirty="0"/>
              <a:t>.</a:t>
            </a:r>
            <a:endParaRPr lang="ko-KR" altLang="en-US" dirty="0"/>
          </a:p>
          <a:p>
            <a:endParaRPr lang="en-US" altLang="ko-KR" dirty="0"/>
          </a:p>
          <a:p>
            <a:endParaRPr lang="en-US" altLang="ko-KR" dirty="0"/>
          </a:p>
          <a:p>
            <a:r>
              <a:rPr lang="ko-KR" altLang="en-US" dirty="0"/>
              <a:t>레이어가 깊어짐 </a:t>
            </a:r>
            <a:r>
              <a:rPr lang="en-US" altLang="ko-KR" dirty="0"/>
              <a:t>-&gt;</a:t>
            </a:r>
            <a:r>
              <a:rPr lang="ko-KR" altLang="en-US" dirty="0"/>
              <a:t>성능이 ↑</a:t>
            </a:r>
            <a:r>
              <a:rPr lang="en-US" altLang="ko-KR" dirty="0"/>
              <a:t> </a:t>
            </a:r>
            <a:r>
              <a:rPr lang="ko-KR" altLang="en-US" dirty="0"/>
              <a:t>레이어가 과도하게 깊을수록 성능이 감소됨</a:t>
            </a:r>
            <a:r>
              <a:rPr lang="en-US" altLang="ko-KR" dirty="0"/>
              <a:t>.</a:t>
            </a:r>
          </a:p>
          <a:p>
            <a:r>
              <a:rPr lang="en-US" altLang="ko-KR" dirty="0"/>
              <a:t>(</a:t>
            </a:r>
            <a:r>
              <a:rPr lang="en-US" altLang="ko-KR" dirty="0" err="1"/>
              <a:t>ex:layer</a:t>
            </a:r>
            <a:r>
              <a:rPr lang="ko-KR" altLang="en-US" dirty="0" err="1"/>
              <a:t>의개수</a:t>
            </a:r>
            <a:r>
              <a:rPr lang="en-US" altLang="ko-KR" dirty="0"/>
              <a:t>:1202</a:t>
            </a:r>
            <a:r>
              <a:rPr lang="ko-KR" altLang="en-US" dirty="0"/>
              <a:t>개</a:t>
            </a:r>
            <a:r>
              <a:rPr lang="en-US" altLang="ko-KR" dirty="0"/>
              <a:t>)</a:t>
            </a:r>
            <a:endParaRPr lang="ko-KR" altLang="en-US" dirty="0"/>
          </a:p>
        </p:txBody>
      </p:sp>
      <p:pic>
        <p:nvPicPr>
          <p:cNvPr id="8" name="그림 7" descr="텍스트, 라인, 스크린샷, 도표이(가) 표시된 사진&#10;&#10;자동 생성된 설명">
            <a:extLst>
              <a:ext uri="{FF2B5EF4-FFF2-40B4-BE49-F238E27FC236}">
                <a16:creationId xmlns:a16="http://schemas.microsoft.com/office/drawing/2014/main" id="{B84F5FE5-1730-3526-CB37-0F1DF6721B18}"/>
              </a:ext>
            </a:extLst>
          </p:cNvPr>
          <p:cNvPicPr>
            <a:picLocks noChangeAspect="1"/>
          </p:cNvPicPr>
          <p:nvPr/>
        </p:nvPicPr>
        <p:blipFill>
          <a:blip r:embed="rId4"/>
          <a:stretch>
            <a:fillRect/>
          </a:stretch>
        </p:blipFill>
        <p:spPr>
          <a:xfrm>
            <a:off x="1413163" y="2564696"/>
            <a:ext cx="6948055" cy="1996364"/>
          </a:xfrm>
          <a:prstGeom prst="rect">
            <a:avLst/>
          </a:prstGeom>
        </p:spPr>
      </p:pic>
    </p:spTree>
    <p:extLst>
      <p:ext uri="{BB962C8B-B14F-4D97-AF65-F5344CB8AC3E}">
        <p14:creationId xmlns:p14="http://schemas.microsoft.com/office/powerpoint/2010/main" val="3519590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798287" y="568436"/>
            <a:ext cx="3237538" cy="11254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Deep Residual Learning for Image Recognition</a:t>
            </a:r>
          </a:p>
        </p:txBody>
      </p:sp>
      <p:sp>
        <p:nvSpPr>
          <p:cNvPr id="3" name="부제목 2">
            <a:extLst>
              <a:ext uri="{FF2B5EF4-FFF2-40B4-BE49-F238E27FC236}">
                <a16:creationId xmlns:a16="http://schemas.microsoft.com/office/drawing/2014/main" id="{7079EEE7-DDCC-81C5-0C8A-227EAAA35C1C}"/>
              </a:ext>
            </a:extLst>
          </p:cNvPr>
          <p:cNvSpPr>
            <a:spLocks noGrp="1"/>
          </p:cNvSpPr>
          <p:nvPr>
            <p:ph type="subTitle" idx="1"/>
          </p:nvPr>
        </p:nvSpPr>
        <p:spPr>
          <a:xfrm>
            <a:off x="595921" y="2084961"/>
            <a:ext cx="5250244" cy="1789995"/>
          </a:xfrm>
        </p:spPr>
        <p:txBody>
          <a:bodyPr/>
          <a:lstStyle/>
          <a:p>
            <a:r>
              <a:rPr lang="en-US" altLang="ko-KR" sz="1000" b="1" dirty="0"/>
              <a:t>Paper Explanation</a:t>
            </a:r>
          </a:p>
          <a:p>
            <a:endParaRPr lang="en-US" altLang="ko-KR" sz="1000" b="1" dirty="0"/>
          </a:p>
          <a:p>
            <a:r>
              <a:rPr lang="en-US" altLang="ko-KR" sz="1000" b="1" dirty="0"/>
              <a:t>Conference:</a:t>
            </a:r>
            <a:r>
              <a:rPr lang="en-US" altLang="ko-KR" sz="1000" dirty="0"/>
              <a:t> IEEE/CVF Conference on Computer Vision and Pattern Recognition (CVPR)</a:t>
            </a:r>
          </a:p>
          <a:p>
            <a:r>
              <a:rPr lang="en-US" altLang="ko-KR" sz="1000" b="1" dirty="0"/>
              <a:t>Date:</a:t>
            </a:r>
            <a:r>
              <a:rPr lang="en-US" altLang="ko-KR" sz="1000" dirty="0"/>
              <a:t> JUN 27-JUL 2, 2016</a:t>
            </a:r>
          </a:p>
          <a:p>
            <a:r>
              <a:rPr lang="en-US" altLang="ko-KR" sz="1000" b="1" dirty="0"/>
              <a:t>ISSN:</a:t>
            </a:r>
            <a:r>
              <a:rPr lang="en-US" altLang="ko-KR" sz="1000" dirty="0"/>
              <a:t> 1063-6919</a:t>
            </a:r>
          </a:p>
          <a:p>
            <a:r>
              <a:rPr lang="ko-KR" altLang="en-US" sz="1000" b="1" dirty="0"/>
              <a:t>권</a:t>
            </a:r>
            <a:r>
              <a:rPr lang="en-US" altLang="ko-KR" sz="1000" b="1" dirty="0"/>
              <a:t>, </a:t>
            </a:r>
            <a:r>
              <a:rPr lang="ko-KR" altLang="en-US" sz="1000" b="1" dirty="0"/>
              <a:t>쪽</a:t>
            </a:r>
            <a:r>
              <a:rPr lang="en-US" altLang="ko-KR" sz="1000" b="1" dirty="0"/>
              <a:t>:</a:t>
            </a:r>
            <a:r>
              <a:rPr lang="ko-KR" altLang="en-US" sz="1000" dirty="0"/>
              <a:t> </a:t>
            </a:r>
            <a:r>
              <a:rPr lang="en-US" altLang="ko-KR" sz="1000" dirty="0"/>
              <a:t>IEEE Conference on Computer Vision and Pattern Recognition, 770-778</a:t>
            </a:r>
          </a:p>
          <a:p>
            <a:r>
              <a:rPr lang="en-US" altLang="ko-KR" sz="1000" b="1" dirty="0"/>
              <a:t>DOI:</a:t>
            </a:r>
            <a:r>
              <a:rPr lang="en-US" altLang="ko-KR" sz="1000" dirty="0"/>
              <a:t> 10.1109/CVPR.2016.90</a:t>
            </a:r>
          </a:p>
          <a:p>
            <a:r>
              <a:rPr lang="en-US" altLang="ko-KR" sz="1000" b="1" dirty="0"/>
              <a:t>Impact Score (IS):</a:t>
            </a:r>
            <a:r>
              <a:rPr lang="en-US" altLang="ko-KR" sz="1000" dirty="0"/>
              <a:t> 22.39</a:t>
            </a:r>
          </a:p>
          <a:p>
            <a:r>
              <a:rPr lang="ko-KR" altLang="en-US" sz="1000" b="1" dirty="0"/>
              <a:t>인용</a:t>
            </a:r>
            <a:r>
              <a:rPr lang="en-US" altLang="ko-KR" sz="1000" b="1" dirty="0"/>
              <a:t>:</a:t>
            </a:r>
            <a:r>
              <a:rPr lang="ko-KR" altLang="en-US" sz="1000" dirty="0"/>
              <a:t> </a:t>
            </a:r>
            <a:r>
              <a:rPr lang="en-US" altLang="ko-KR" sz="1000" b="0" i="0" u="none" strike="noStrike" dirty="0">
                <a:solidFill>
                  <a:schemeClr val="tx1"/>
                </a:solidFill>
                <a:effectLst/>
                <a:latin typeface="Hanken Grotesk" panose="020B0600000101010101" charset="0"/>
              </a:rPr>
              <a:t>240,824</a:t>
            </a:r>
            <a:r>
              <a:rPr lang="ko-KR" altLang="en-US" sz="1000" dirty="0"/>
              <a:t>회 </a:t>
            </a:r>
            <a:r>
              <a:rPr lang="en-US" altLang="ko-KR" sz="1000" dirty="0"/>
              <a:t>(Google Scholar)</a:t>
            </a:r>
            <a:endParaRPr lang="ko-KR" altLang="en-US" sz="1000" dirty="0"/>
          </a:p>
        </p:txBody>
      </p:sp>
      <p:pic>
        <p:nvPicPr>
          <p:cNvPr id="5" name="그림 4">
            <a:extLst>
              <a:ext uri="{FF2B5EF4-FFF2-40B4-BE49-F238E27FC236}">
                <a16:creationId xmlns:a16="http://schemas.microsoft.com/office/drawing/2014/main" id="{2F95F717-5B25-1E42-DE2B-FF127075F147}"/>
              </a:ext>
            </a:extLst>
          </p:cNvPr>
          <p:cNvPicPr>
            <a:picLocks noChangeAspect="1"/>
          </p:cNvPicPr>
          <p:nvPr/>
        </p:nvPicPr>
        <p:blipFill>
          <a:blip r:embed="rId3"/>
          <a:stretch>
            <a:fillRect/>
          </a:stretch>
        </p:blipFill>
        <p:spPr>
          <a:xfrm>
            <a:off x="5358984" y="636873"/>
            <a:ext cx="3065488" cy="3960043"/>
          </a:xfrm>
          <a:prstGeom prst="rect">
            <a:avLst/>
          </a:prstGeom>
        </p:spPr>
      </p:pic>
    </p:spTree>
    <p:extLst>
      <p:ext uri="{BB962C8B-B14F-4D97-AF65-F5344CB8AC3E}">
        <p14:creationId xmlns:p14="http://schemas.microsoft.com/office/powerpoint/2010/main" val="3497356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cxnSp>
        <p:nvCxnSpPr>
          <p:cNvPr id="304" name="Google Shape;304;p35"/>
          <p:cNvCxnSpPr>
            <a:stCxn id="305" idx="1"/>
          </p:cNvCxnSpPr>
          <p:nvPr/>
        </p:nvCxnSpPr>
        <p:spPr>
          <a:xfrm rot="10800000">
            <a:off x="-167825" y="3160425"/>
            <a:ext cx="6304800" cy="0"/>
          </a:xfrm>
          <a:prstGeom prst="straightConnector1">
            <a:avLst/>
          </a:prstGeom>
          <a:noFill/>
          <a:ln w="19050" cap="flat" cmpd="sng">
            <a:solidFill>
              <a:schemeClr val="dk1"/>
            </a:solidFill>
            <a:prstDash val="solid"/>
            <a:round/>
            <a:headEnd type="none" w="med" len="med"/>
            <a:tailEnd type="none" w="med" len="med"/>
          </a:ln>
        </p:spPr>
      </p:cxnSp>
      <p:cxnSp>
        <p:nvCxnSpPr>
          <p:cNvPr id="306" name="Google Shape;306;p35"/>
          <p:cNvCxnSpPr>
            <a:stCxn id="307" idx="3"/>
          </p:cNvCxnSpPr>
          <p:nvPr/>
        </p:nvCxnSpPr>
        <p:spPr>
          <a:xfrm>
            <a:off x="1285275" y="1502500"/>
            <a:ext cx="8009700" cy="0"/>
          </a:xfrm>
          <a:prstGeom prst="straightConnector1">
            <a:avLst/>
          </a:prstGeom>
          <a:noFill/>
          <a:ln w="19050" cap="flat" cmpd="sng">
            <a:solidFill>
              <a:schemeClr val="dk1"/>
            </a:solidFill>
            <a:prstDash val="solid"/>
            <a:round/>
            <a:headEnd type="none" w="med" len="med"/>
            <a:tailEnd type="none" w="med" len="med"/>
          </a:ln>
        </p:spPr>
      </p:cxnSp>
      <p:sp>
        <p:nvSpPr>
          <p:cNvPr id="308" name="Google Shape;308;p35"/>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07" name="Google Shape;307;p35"/>
          <p:cNvSpPr txBox="1">
            <a:spLocks noGrp="1"/>
          </p:cNvSpPr>
          <p:nvPr>
            <p:ph type="title" idx="5"/>
          </p:nvPr>
        </p:nvSpPr>
        <p:spPr>
          <a:xfrm>
            <a:off x="919575" y="1319650"/>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13" name="Google Shape;313;p35"/>
          <p:cNvSpPr txBox="1">
            <a:spLocks noGrp="1"/>
          </p:cNvSpPr>
          <p:nvPr>
            <p:ph type="title" idx="6"/>
          </p:nvPr>
        </p:nvSpPr>
        <p:spPr>
          <a:xfrm>
            <a:off x="3509050" y="2977575"/>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14" name="Google Shape;314;p35"/>
          <p:cNvSpPr txBox="1">
            <a:spLocks noGrp="1"/>
          </p:cNvSpPr>
          <p:nvPr>
            <p:ph type="title" idx="7"/>
          </p:nvPr>
        </p:nvSpPr>
        <p:spPr>
          <a:xfrm>
            <a:off x="919575" y="2977575"/>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15" name="Google Shape;315;p35"/>
          <p:cNvSpPr txBox="1">
            <a:spLocks noGrp="1"/>
          </p:cNvSpPr>
          <p:nvPr>
            <p:ph type="title" idx="8"/>
          </p:nvPr>
        </p:nvSpPr>
        <p:spPr>
          <a:xfrm>
            <a:off x="3528275" y="1319650"/>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05" name="Google Shape;305;p35"/>
          <p:cNvSpPr txBox="1">
            <a:spLocks noGrp="1"/>
          </p:cNvSpPr>
          <p:nvPr>
            <p:ph type="title" idx="14"/>
          </p:nvPr>
        </p:nvSpPr>
        <p:spPr>
          <a:xfrm>
            <a:off x="6136975" y="2977575"/>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18" name="Google Shape;318;p35"/>
          <p:cNvSpPr txBox="1">
            <a:spLocks noGrp="1"/>
          </p:cNvSpPr>
          <p:nvPr>
            <p:ph type="title" idx="15"/>
          </p:nvPr>
        </p:nvSpPr>
        <p:spPr>
          <a:xfrm>
            <a:off x="6136975" y="1319650"/>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19" name="Google Shape;319;p35"/>
          <p:cNvSpPr txBox="1">
            <a:spLocks noGrp="1"/>
          </p:cNvSpPr>
          <p:nvPr>
            <p:ph type="subTitle" idx="16"/>
          </p:nvPr>
        </p:nvSpPr>
        <p:spPr>
          <a:xfrm>
            <a:off x="663200" y="1841312"/>
            <a:ext cx="2135489" cy="385200"/>
          </a:xfrm>
          <a:prstGeom prst="rect">
            <a:avLst/>
          </a:prstGeom>
        </p:spPr>
        <p:txBody>
          <a:bodyPr spcFirstLastPara="1" wrap="square" lIns="91425" tIns="91425" rIns="91425" bIns="91425" anchor="b" anchorCtr="0">
            <a:noAutofit/>
          </a:bodyPr>
          <a:lstStyle/>
          <a:p>
            <a:r>
              <a:rPr lang="en-US" altLang="ko-KR" sz="1800" b="1" dirty="0"/>
              <a:t>introduce</a:t>
            </a:r>
            <a:endParaRPr lang="ko-KR" altLang="en-US" sz="1800" b="1" dirty="0"/>
          </a:p>
        </p:txBody>
      </p:sp>
      <p:sp>
        <p:nvSpPr>
          <p:cNvPr id="320" name="Google Shape;320;p35"/>
          <p:cNvSpPr txBox="1">
            <a:spLocks noGrp="1"/>
          </p:cNvSpPr>
          <p:nvPr>
            <p:ph type="subTitle" idx="17"/>
          </p:nvPr>
        </p:nvSpPr>
        <p:spPr>
          <a:xfrm>
            <a:off x="788675" y="3503023"/>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ko-KR" sz="1800" b="1" dirty="0">
                <a:latin typeface="Figtree Black" panose="020B0600000101010101" charset="0"/>
              </a:rPr>
              <a:t>Related Work</a:t>
            </a:r>
            <a:endParaRPr dirty="0">
              <a:latin typeface="Figtree Black" panose="020B0600000101010101" charset="0"/>
            </a:endParaRPr>
          </a:p>
        </p:txBody>
      </p:sp>
      <p:sp>
        <p:nvSpPr>
          <p:cNvPr id="321" name="Google Shape;321;p35"/>
          <p:cNvSpPr txBox="1">
            <a:spLocks noGrp="1"/>
          </p:cNvSpPr>
          <p:nvPr>
            <p:ph type="subTitle" idx="18"/>
          </p:nvPr>
        </p:nvSpPr>
        <p:spPr>
          <a:xfrm>
            <a:off x="3155961" y="3579952"/>
            <a:ext cx="2718475" cy="385200"/>
          </a:xfrm>
          <a:prstGeom prst="rect">
            <a:avLst/>
          </a:prstGeom>
        </p:spPr>
        <p:txBody>
          <a:bodyPr spcFirstLastPara="1" wrap="square" lIns="91425" tIns="91425" rIns="91425" bIns="91425" anchor="b" anchorCtr="0">
            <a:noAutofit/>
          </a:bodyPr>
          <a:lstStyle/>
          <a:p>
            <a:r>
              <a:rPr lang="ko-KR" altLang="en-US" sz="1800" b="1" dirty="0">
                <a:latin typeface="Dubai Medium" panose="020B0603030403030204" pitchFamily="34" charset="-78"/>
                <a:cs typeface="Dubai Medium" panose="020B0603030403030204" pitchFamily="34" charset="-78"/>
              </a:rPr>
              <a:t>실험 및 측정 결과 소개</a:t>
            </a:r>
            <a:endParaRPr lang="ko-KR" altLang="en-US" b="1" dirty="0">
              <a:latin typeface="Dubai Medium" panose="020B0603030403030204" pitchFamily="34" charset="-78"/>
              <a:cs typeface="Dubai Medium" panose="020B0603030403030204" pitchFamily="34" charset="-78"/>
            </a:endParaRPr>
          </a:p>
        </p:txBody>
      </p:sp>
      <p:sp>
        <p:nvSpPr>
          <p:cNvPr id="322" name="Google Shape;322;p35"/>
          <p:cNvSpPr txBox="1">
            <a:spLocks noGrp="1"/>
          </p:cNvSpPr>
          <p:nvPr>
            <p:ph type="subTitle" idx="19"/>
          </p:nvPr>
        </p:nvSpPr>
        <p:spPr>
          <a:xfrm>
            <a:off x="3258324" y="2220537"/>
            <a:ext cx="2629825" cy="385200"/>
          </a:xfrm>
          <a:prstGeom prst="rect">
            <a:avLst/>
          </a:prstGeom>
        </p:spPr>
        <p:txBody>
          <a:bodyPr spcFirstLastPara="1" wrap="square" lIns="91425" tIns="91425" rIns="91425" bIns="91425" anchor="b" anchorCtr="0">
            <a:noAutofit/>
          </a:bodyPr>
          <a:lstStyle/>
          <a:p>
            <a:r>
              <a:rPr lang="en-US" altLang="ko-KR" sz="1800" b="1" dirty="0">
                <a:latin typeface="Ebrima" panose="02000000000000000000" pitchFamily="2" charset="0"/>
                <a:ea typeface="Ebrima" panose="02000000000000000000" pitchFamily="2" charset="0"/>
                <a:cs typeface="Ebrima" panose="02000000000000000000" pitchFamily="2" charset="0"/>
              </a:rPr>
              <a:t>Deep</a:t>
            </a:r>
            <a:r>
              <a:rPr lang="ko-KR" altLang="en-US" sz="1800" b="1" dirty="0">
                <a:latin typeface="Ebrima" panose="02000000000000000000" pitchFamily="2" charset="0"/>
                <a:cs typeface="Ebrima" panose="02000000000000000000" pitchFamily="2" charset="0"/>
              </a:rPr>
              <a:t> </a:t>
            </a:r>
            <a:r>
              <a:rPr lang="en-US" altLang="ko-KR" sz="1800" b="1" dirty="0">
                <a:latin typeface="Ebrima" panose="02000000000000000000" pitchFamily="2" charset="0"/>
                <a:ea typeface="Ebrima" panose="02000000000000000000" pitchFamily="2" charset="0"/>
                <a:cs typeface="Ebrima" panose="02000000000000000000" pitchFamily="2" charset="0"/>
              </a:rPr>
              <a:t>residual</a:t>
            </a:r>
          </a:p>
          <a:p>
            <a:r>
              <a:rPr lang="en-US" altLang="ko-KR" sz="1800" b="1" dirty="0">
                <a:latin typeface="Ebrima" panose="02000000000000000000" pitchFamily="2" charset="0"/>
                <a:ea typeface="Ebrima" panose="02000000000000000000" pitchFamily="2" charset="0"/>
                <a:cs typeface="Ebrima" panose="02000000000000000000" pitchFamily="2" charset="0"/>
              </a:rPr>
              <a:t>Learning</a:t>
            </a:r>
            <a:r>
              <a:rPr lang="ko-KR" altLang="en-US" sz="1800" b="1" dirty="0">
                <a:latin typeface="Ebrima" panose="02000000000000000000" pitchFamily="2" charset="0"/>
                <a:cs typeface="Ebrima" panose="02000000000000000000" pitchFamily="2" charset="0"/>
              </a:rPr>
              <a:t>의 탄생배경</a:t>
            </a:r>
            <a:endParaRPr lang="ko-KR" altLang="en-US" b="1" dirty="0">
              <a:latin typeface="Ebrima" panose="02000000000000000000" pitchFamily="2" charset="0"/>
              <a:cs typeface="Ebrima" panose="02000000000000000000" pitchFamily="2" charset="0"/>
            </a:endParaRPr>
          </a:p>
        </p:txBody>
      </p:sp>
      <p:sp>
        <p:nvSpPr>
          <p:cNvPr id="324" name="Google Shape;324;p35"/>
          <p:cNvSpPr txBox="1">
            <a:spLocks noGrp="1"/>
          </p:cNvSpPr>
          <p:nvPr>
            <p:ph type="subTitle" idx="21"/>
          </p:nvPr>
        </p:nvSpPr>
        <p:spPr>
          <a:xfrm>
            <a:off x="5936224" y="2199625"/>
            <a:ext cx="2716739" cy="385200"/>
          </a:xfrm>
          <a:prstGeom prst="rect">
            <a:avLst/>
          </a:prstGeom>
        </p:spPr>
        <p:txBody>
          <a:bodyPr spcFirstLastPara="1" wrap="square" lIns="91425" tIns="91425" rIns="91425" bIns="91425" anchor="b" anchorCtr="0">
            <a:noAutofit/>
          </a:bodyPr>
          <a:lstStyle/>
          <a:p>
            <a:r>
              <a:rPr lang="en-US" altLang="ko-KR" sz="1800" b="1" dirty="0">
                <a:latin typeface="Figtree Black" panose="020B0600000101010101" charset="0"/>
              </a:rPr>
              <a:t>deep residual learning </a:t>
            </a:r>
            <a:r>
              <a:rPr lang="ko-KR" altLang="en-US" sz="1800" b="1" dirty="0">
                <a:latin typeface="Figtree Black" panose="020B0600000101010101" charset="0"/>
              </a:rPr>
              <a:t>구조 소개</a:t>
            </a:r>
            <a:endParaRPr lang="ko-KR" altLang="en-US" b="1" dirty="0">
              <a:latin typeface="Figtree Black" panose="020B0600000101010101"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753971" y="630507"/>
            <a:ext cx="5897400" cy="9422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ko-KR" altLang="en-US" sz="1400" dirty="0">
                <a:latin typeface="Hanken Grotesk" panose="020B0600000101010101" charset="0"/>
              </a:rPr>
              <a:t>설명</a:t>
            </a:r>
            <a:r>
              <a:rPr lang="en-US" altLang="ko-KR" sz="1400" dirty="0">
                <a:latin typeface="Hanken Grotesk" panose="020B0600000101010101" charset="0"/>
              </a:rPr>
              <a:t>:＂Deep Residual Learning for Image Recognition＂</a:t>
            </a:r>
            <a:r>
              <a:rPr lang="ko-KR" altLang="en-US" sz="1400" dirty="0">
                <a:latin typeface="Hanken Grotesk" panose="020B0600000101010101" charset="0"/>
              </a:rPr>
              <a:t>은 </a:t>
            </a:r>
            <a:r>
              <a:rPr lang="en-US" altLang="ko-KR" sz="1400" dirty="0">
                <a:latin typeface="Hanken Grotesk" panose="020B0600000101010101" charset="0"/>
              </a:rPr>
              <a:t>2015</a:t>
            </a:r>
            <a:r>
              <a:rPr lang="ko-KR" altLang="en-US" sz="1400" dirty="0">
                <a:latin typeface="Hanken Grotesk" panose="020B0600000101010101" charset="0"/>
              </a:rPr>
              <a:t>년에 발표된 논문으로 깊은 신경망에서 흔히 발생하는 기울기 소실 문제를 해결하기 위해 </a:t>
            </a:r>
            <a:r>
              <a:rPr lang="en-US" altLang="ko-KR" sz="1400" dirty="0">
                <a:latin typeface="Hanken Grotesk" panose="020B0600000101010101" charset="0"/>
              </a:rPr>
              <a:t>Residual Block</a:t>
            </a:r>
            <a:r>
              <a:rPr lang="ko-KR" altLang="en-US" sz="1400" dirty="0">
                <a:latin typeface="Hanken Grotesk" panose="020B0600000101010101" charset="0"/>
              </a:rPr>
              <a:t>을 도입했습니다</a:t>
            </a:r>
            <a:r>
              <a:rPr lang="en-US" altLang="ko-KR" sz="1400" dirty="0">
                <a:latin typeface="Hanken Grotesk" panose="020B0600000101010101" charset="0"/>
              </a:rPr>
              <a:t>.</a:t>
            </a:r>
            <a:endParaRPr lang="en-US" sz="1400" dirty="0">
              <a:latin typeface="Hanken Grotesk" panose="020B0600000101010101" charset="0"/>
            </a:endParaRPr>
          </a:p>
        </p:txBody>
      </p:sp>
      <p:sp>
        <p:nvSpPr>
          <p:cNvPr id="290" name="Google Shape;290;p33"/>
          <p:cNvSpPr txBox="1">
            <a:spLocks noGrp="1"/>
          </p:cNvSpPr>
          <p:nvPr>
            <p:ph type="subTitle" idx="1"/>
          </p:nvPr>
        </p:nvSpPr>
        <p:spPr>
          <a:xfrm>
            <a:off x="753971" y="69990"/>
            <a:ext cx="6284781" cy="475800"/>
          </a:xfrm>
          <a:prstGeom prst="rect">
            <a:avLst/>
          </a:prstGeom>
        </p:spPr>
        <p:txBody>
          <a:bodyPr spcFirstLastPara="1" wrap="square" lIns="91425" tIns="91425" rIns="91425" bIns="91425" anchor="t" anchorCtr="0">
            <a:noAutofit/>
          </a:bodyPr>
          <a:lstStyle/>
          <a:p>
            <a:r>
              <a:rPr lang="en-US" altLang="ko-KR" sz="2000" b="1" dirty="0"/>
              <a:t>introduce</a:t>
            </a:r>
            <a:endParaRPr lang="ko-KR" altLang="en-US" sz="2000" b="1" dirty="0"/>
          </a:p>
        </p:txBody>
      </p:sp>
      <p:pic>
        <p:nvPicPr>
          <p:cNvPr id="1026" name="Picture 2" descr="Structure of depth residual image recognition in convolutional neural network (CNN) model. (a) The spatial distribution of catchment water storage capacity (CWSC) parameters is obtained by the Shuffled Complex Evolution (SCE-UA) algorithm for the joint calibration. (b) the relationship between the input factors and the regression CWSC parameters is learned by a deep residual network (ResNet). (c) the CWSC parameter dataset is spatially constructed based on the pre-trained ResNet on the grid-scale to fill in data empty areas.">
            <a:extLst>
              <a:ext uri="{FF2B5EF4-FFF2-40B4-BE49-F238E27FC236}">
                <a16:creationId xmlns:a16="http://schemas.microsoft.com/office/drawing/2014/main" id="{F63D8E92-3D02-6143-2B40-2F8BC383FF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914" y="1657453"/>
            <a:ext cx="6550702" cy="2917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04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0"/>
          <p:cNvSpPr txBox="1">
            <a:spLocks noGrp="1"/>
          </p:cNvSpPr>
          <p:nvPr>
            <p:ph type="subTitle" idx="1"/>
          </p:nvPr>
        </p:nvSpPr>
        <p:spPr>
          <a:xfrm>
            <a:off x="707575" y="545490"/>
            <a:ext cx="4051200" cy="4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문제점</a:t>
            </a:r>
            <a:endParaRPr dirty="0"/>
          </a:p>
        </p:txBody>
      </p:sp>
      <p:sp>
        <p:nvSpPr>
          <p:cNvPr id="389" name="Google Shape;389;p40"/>
          <p:cNvSpPr txBox="1">
            <a:spLocks noGrp="1"/>
          </p:cNvSpPr>
          <p:nvPr>
            <p:ph type="subTitle" idx="3"/>
          </p:nvPr>
        </p:nvSpPr>
        <p:spPr>
          <a:xfrm>
            <a:off x="757065" y="815440"/>
            <a:ext cx="7629870" cy="7431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200" dirty="0"/>
              <a:t>1. degradation: Layer</a:t>
            </a:r>
            <a:r>
              <a:rPr lang="ko-KR" altLang="en-US" sz="1200" dirty="0"/>
              <a:t>가 깊어지면 </a:t>
            </a:r>
            <a:r>
              <a:rPr lang="en-US" altLang="ko-KR" sz="1200" dirty="0" err="1"/>
              <a:t>train,test</a:t>
            </a:r>
            <a:r>
              <a:rPr lang="en-US" altLang="ko-KR" sz="1200" dirty="0"/>
              <a:t> </a:t>
            </a:r>
            <a:r>
              <a:rPr lang="ko-KR" altLang="en-US" sz="1200" dirty="0"/>
              <a:t>에러가 증가하고</a:t>
            </a:r>
            <a:r>
              <a:rPr lang="en-US" altLang="ko-KR" sz="1200" dirty="0"/>
              <a:t>, </a:t>
            </a:r>
            <a:r>
              <a:rPr lang="ko-KR" altLang="en-US" sz="1200" dirty="0"/>
              <a:t>성능이 떨어짐</a:t>
            </a:r>
            <a:r>
              <a:rPr lang="en-US" altLang="ko-KR" sz="1200" dirty="0"/>
              <a:t>.</a:t>
            </a:r>
          </a:p>
          <a:p>
            <a:pPr marL="0" indent="0"/>
            <a:r>
              <a:rPr lang="en-US" altLang="ko-KR" sz="1200" dirty="0"/>
              <a:t>2. Vanishing/Exploding gradient: </a:t>
            </a:r>
            <a:r>
              <a:rPr lang="ko-KR" altLang="en-US" sz="1200" dirty="0"/>
              <a:t>일정 이상으로 </a:t>
            </a:r>
            <a:r>
              <a:rPr lang="en-US" altLang="ko-KR" sz="1200" dirty="0"/>
              <a:t>layer</a:t>
            </a:r>
            <a:r>
              <a:rPr lang="ko-KR" altLang="en-US" sz="1200" dirty="0"/>
              <a:t>가 깊어지면 </a:t>
            </a:r>
            <a:r>
              <a:rPr lang="en-US" altLang="ko-KR" sz="1200" dirty="0"/>
              <a:t>vanishing/exploding gradients</a:t>
            </a:r>
            <a:r>
              <a:rPr lang="ko-KR" altLang="en-US" sz="1200" dirty="0"/>
              <a:t>가 발생함</a:t>
            </a:r>
            <a:r>
              <a:rPr lang="en-US" altLang="ko-KR" sz="1200" dirty="0"/>
              <a:t>.( backpropagation </a:t>
            </a:r>
            <a:r>
              <a:rPr lang="ko-KR" altLang="en-US" sz="1200" dirty="0"/>
              <a:t>과정에서 기울기가 </a:t>
            </a:r>
            <a:r>
              <a:rPr lang="en-US" altLang="ko-KR" sz="1200" dirty="0"/>
              <a:t>0</a:t>
            </a:r>
            <a:r>
              <a:rPr lang="ko-KR" altLang="en-US" sz="1200" dirty="0"/>
              <a:t>으로 수렴됨</a:t>
            </a:r>
            <a:r>
              <a:rPr lang="en-US" altLang="ko-KR" sz="1200" dirty="0"/>
              <a:t>.)</a:t>
            </a:r>
            <a:r>
              <a:rPr lang="ko-KR" altLang="en-US" sz="1200" dirty="0"/>
              <a:t>이때</a:t>
            </a:r>
            <a:r>
              <a:rPr lang="en-US" altLang="ko-KR" sz="1200" dirty="0"/>
              <a:t>,</a:t>
            </a:r>
            <a:r>
              <a:rPr lang="ko-KR" altLang="en-US" sz="1200" dirty="0"/>
              <a:t> </a:t>
            </a:r>
            <a:r>
              <a:rPr lang="en-US" altLang="ko-KR" sz="1200" dirty="0"/>
              <a:t>overfitting </a:t>
            </a:r>
            <a:r>
              <a:rPr lang="ko-KR" altLang="en-US" sz="1200" dirty="0"/>
              <a:t>문제는 아님</a:t>
            </a:r>
          </a:p>
          <a:p>
            <a:pPr marL="0" lvl="0" indent="0" algn="l" rtl="0">
              <a:spcBef>
                <a:spcPts val="0"/>
              </a:spcBef>
              <a:spcAft>
                <a:spcPts val="0"/>
              </a:spcAft>
              <a:buNone/>
            </a:pPr>
            <a:endParaRPr lang="ko-KR" altLang="en-US" sz="1200" dirty="0"/>
          </a:p>
          <a:p>
            <a:pPr marL="0" lvl="0" indent="0" algn="l" rtl="0">
              <a:spcBef>
                <a:spcPts val="0"/>
              </a:spcBef>
              <a:spcAft>
                <a:spcPts val="0"/>
              </a:spcAft>
              <a:buNone/>
            </a:pPr>
            <a:endParaRPr lang="ko-KR" altLang="en-US" sz="1200" dirty="0"/>
          </a:p>
          <a:p>
            <a:pPr marL="342900" lvl="0" indent="-342900" algn="l" rtl="0">
              <a:spcBef>
                <a:spcPts val="0"/>
              </a:spcBef>
              <a:spcAft>
                <a:spcPts val="0"/>
              </a:spcAft>
              <a:buAutoNum type="arabicPeriod"/>
            </a:pPr>
            <a:endParaRPr lang="ko-KR" altLang="en-US" sz="1200" dirty="0"/>
          </a:p>
        </p:txBody>
      </p:sp>
      <p:sp>
        <p:nvSpPr>
          <p:cNvPr id="2" name="TextBox 1">
            <a:extLst>
              <a:ext uri="{FF2B5EF4-FFF2-40B4-BE49-F238E27FC236}">
                <a16:creationId xmlns:a16="http://schemas.microsoft.com/office/drawing/2014/main" id="{0F97EA41-9A6D-6265-F995-9580CC7F7CE4}"/>
              </a:ext>
            </a:extLst>
          </p:cNvPr>
          <p:cNvSpPr txBox="1"/>
          <p:nvPr/>
        </p:nvSpPr>
        <p:spPr>
          <a:xfrm>
            <a:off x="73741" y="91967"/>
            <a:ext cx="4977581" cy="400110"/>
          </a:xfrm>
          <a:prstGeom prst="rect">
            <a:avLst/>
          </a:prstGeom>
          <a:noFill/>
        </p:spPr>
        <p:txBody>
          <a:bodyPr wrap="square" rtlCol="0">
            <a:spAutoFit/>
          </a:bodyPr>
          <a:lstStyle/>
          <a:p>
            <a:r>
              <a:rPr lang="en-US" altLang="ko-KR" sz="2000" b="1" dirty="0">
                <a:latin typeface="Hanken Grotesk" panose="020B0600000101010101" charset="0"/>
              </a:rPr>
              <a:t>Deep</a:t>
            </a:r>
            <a:r>
              <a:rPr lang="ko-KR" altLang="en-US" sz="2000" b="1" dirty="0">
                <a:latin typeface="Hanken Grotesk" panose="020B0600000101010101" charset="0"/>
              </a:rPr>
              <a:t> </a:t>
            </a:r>
            <a:r>
              <a:rPr lang="en-US" altLang="ko-KR" sz="2000" b="1" dirty="0">
                <a:latin typeface="Hanken Grotesk" panose="020B0600000101010101" charset="0"/>
              </a:rPr>
              <a:t>residual learning</a:t>
            </a:r>
            <a:r>
              <a:rPr lang="ko-KR" altLang="en-US" sz="2000" b="1" dirty="0"/>
              <a:t>의 탄생배경</a:t>
            </a:r>
            <a:endParaRPr lang="ko-KR" altLang="en-US" b="1" dirty="0"/>
          </a:p>
        </p:txBody>
      </p:sp>
      <p:pic>
        <p:nvPicPr>
          <p:cNvPr id="2050" name="Picture 2" descr="Deep Residual Learning for Image Recognition - Davidham's blog">
            <a:extLst>
              <a:ext uri="{FF2B5EF4-FFF2-40B4-BE49-F238E27FC236}">
                <a16:creationId xmlns:a16="http://schemas.microsoft.com/office/drawing/2014/main" id="{E45E283D-EABC-455A-29E7-FB88005B3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065" y="1749108"/>
            <a:ext cx="7629870" cy="2848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444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0"/>
          <p:cNvSpPr txBox="1">
            <a:spLocks noGrp="1"/>
          </p:cNvSpPr>
          <p:nvPr>
            <p:ph type="subTitle" idx="1"/>
          </p:nvPr>
        </p:nvSpPr>
        <p:spPr>
          <a:xfrm>
            <a:off x="928367" y="1034824"/>
            <a:ext cx="2050373" cy="4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이전의 </a:t>
            </a:r>
            <a:r>
              <a:rPr lang="en-US" altLang="ko-KR" dirty="0"/>
              <a:t>neural network</a:t>
            </a:r>
            <a:endParaRPr dirty="0"/>
          </a:p>
        </p:txBody>
      </p:sp>
      <p:sp>
        <p:nvSpPr>
          <p:cNvPr id="2" name="TextBox 1">
            <a:extLst>
              <a:ext uri="{FF2B5EF4-FFF2-40B4-BE49-F238E27FC236}">
                <a16:creationId xmlns:a16="http://schemas.microsoft.com/office/drawing/2014/main" id="{0F97EA41-9A6D-6265-F995-9580CC7F7CE4}"/>
              </a:ext>
            </a:extLst>
          </p:cNvPr>
          <p:cNvSpPr txBox="1"/>
          <p:nvPr/>
        </p:nvSpPr>
        <p:spPr>
          <a:xfrm>
            <a:off x="95863" y="49470"/>
            <a:ext cx="8177280" cy="400110"/>
          </a:xfrm>
          <a:prstGeom prst="rect">
            <a:avLst/>
          </a:prstGeom>
          <a:noFill/>
        </p:spPr>
        <p:txBody>
          <a:bodyPr wrap="square" rtlCol="0">
            <a:spAutoFit/>
          </a:bodyPr>
          <a:lstStyle/>
          <a:p>
            <a:r>
              <a:rPr lang="en-US" altLang="ko-KR" sz="2000" b="1" dirty="0">
                <a:latin typeface="Hanken Grotesk" panose="020B0600000101010101" charset="0"/>
              </a:rPr>
              <a:t>deep residual learning </a:t>
            </a:r>
            <a:r>
              <a:rPr lang="ko-KR" altLang="en-US" sz="2000" b="1" dirty="0">
                <a:latin typeface="Hanken Grotesk" panose="020B0600000101010101" charset="0"/>
              </a:rPr>
              <a:t>구조 소개</a:t>
            </a:r>
            <a:r>
              <a:rPr lang="en-US" altLang="ko-KR" sz="2000" b="1" dirty="0">
                <a:latin typeface="Hanken Grotesk" panose="020B0600000101010101" charset="0"/>
              </a:rPr>
              <a:t>(</a:t>
            </a:r>
            <a:r>
              <a:rPr lang="ko-KR" altLang="en-US" sz="2000" b="1" dirty="0">
                <a:latin typeface="Hanken Grotesk" panose="020B0600000101010101" charset="0"/>
              </a:rPr>
              <a:t>핵심 아이디어</a:t>
            </a:r>
            <a:r>
              <a:rPr lang="en-US" altLang="ko-KR" sz="2000" b="1" dirty="0">
                <a:latin typeface="Hanken Grotesk" panose="020B0600000101010101" charset="0"/>
              </a:rPr>
              <a:t>: residual mapping)</a:t>
            </a:r>
            <a:endParaRPr lang="ko-KR" altLang="en-US" b="1" dirty="0">
              <a:latin typeface="Hanken Grotesk" panose="020B0600000101010101" charset="0"/>
            </a:endParaRPr>
          </a:p>
        </p:txBody>
      </p:sp>
      <p:pic>
        <p:nvPicPr>
          <p:cNvPr id="8" name="그림 7" descr="텍스트, 도표, 폰트, 스크린샷이(가) 표시된 사진&#10;&#10;자동 생성된 설명">
            <a:extLst>
              <a:ext uri="{FF2B5EF4-FFF2-40B4-BE49-F238E27FC236}">
                <a16:creationId xmlns:a16="http://schemas.microsoft.com/office/drawing/2014/main" id="{CEE248F6-15A3-5FBE-1185-A38040504993}"/>
              </a:ext>
            </a:extLst>
          </p:cNvPr>
          <p:cNvPicPr>
            <a:picLocks noChangeAspect="1"/>
          </p:cNvPicPr>
          <p:nvPr/>
        </p:nvPicPr>
        <p:blipFill>
          <a:blip r:embed="rId3"/>
          <a:stretch>
            <a:fillRect/>
          </a:stretch>
        </p:blipFill>
        <p:spPr>
          <a:xfrm>
            <a:off x="4402179" y="1394629"/>
            <a:ext cx="3997287" cy="3183468"/>
          </a:xfrm>
          <a:prstGeom prst="rect">
            <a:avLst/>
          </a:prstGeom>
        </p:spPr>
      </p:pic>
      <p:pic>
        <p:nvPicPr>
          <p:cNvPr id="10" name="그림 9" descr="텍스트, 폰트, 도표, 라인이(가) 표시된 사진&#10;&#10;자동 생성된 설명">
            <a:extLst>
              <a:ext uri="{FF2B5EF4-FFF2-40B4-BE49-F238E27FC236}">
                <a16:creationId xmlns:a16="http://schemas.microsoft.com/office/drawing/2014/main" id="{A8B938C0-EFDD-ED0D-7F56-9F52066EBE1A}"/>
              </a:ext>
            </a:extLst>
          </p:cNvPr>
          <p:cNvPicPr>
            <a:picLocks noChangeAspect="1"/>
          </p:cNvPicPr>
          <p:nvPr/>
        </p:nvPicPr>
        <p:blipFill>
          <a:blip r:embed="rId4"/>
          <a:stretch>
            <a:fillRect/>
          </a:stretch>
        </p:blipFill>
        <p:spPr>
          <a:xfrm>
            <a:off x="744534" y="1394628"/>
            <a:ext cx="2234206" cy="3183469"/>
          </a:xfrm>
          <a:prstGeom prst="rect">
            <a:avLst/>
          </a:prstGeom>
        </p:spPr>
      </p:pic>
      <p:sp>
        <p:nvSpPr>
          <p:cNvPr id="11" name="TextBox 10">
            <a:extLst>
              <a:ext uri="{FF2B5EF4-FFF2-40B4-BE49-F238E27FC236}">
                <a16:creationId xmlns:a16="http://schemas.microsoft.com/office/drawing/2014/main" id="{520F8649-5C80-07F4-6C94-4883FC4A10EF}"/>
              </a:ext>
            </a:extLst>
          </p:cNvPr>
          <p:cNvSpPr txBox="1"/>
          <p:nvPr/>
        </p:nvSpPr>
        <p:spPr>
          <a:xfrm>
            <a:off x="4402179" y="1034824"/>
            <a:ext cx="3348099" cy="307777"/>
          </a:xfrm>
          <a:prstGeom prst="rect">
            <a:avLst/>
          </a:prstGeom>
          <a:noFill/>
        </p:spPr>
        <p:txBody>
          <a:bodyPr wrap="square" rtlCol="0">
            <a:spAutoFit/>
          </a:bodyPr>
          <a:lstStyle/>
          <a:p>
            <a:r>
              <a:rPr lang="en-US" altLang="ko-KR" dirty="0">
                <a:latin typeface="Hanken Grotesk" panose="020B0600000101010101" charset="0"/>
              </a:rPr>
              <a:t>Resnet</a:t>
            </a:r>
            <a:r>
              <a:rPr lang="ko-KR" altLang="en-US" dirty="0">
                <a:latin typeface="Hanken Grotesk" panose="020B0600000101010101" charset="0"/>
              </a:rPr>
              <a:t>의 </a:t>
            </a:r>
            <a:r>
              <a:rPr lang="en-US" altLang="ko-KR" dirty="0">
                <a:latin typeface="Hanken Grotesk" panose="020B0600000101010101" charset="0"/>
              </a:rPr>
              <a:t>deep residual learning</a:t>
            </a:r>
            <a:endParaRPr lang="ko-KR" altLang="en-US" dirty="0">
              <a:latin typeface="Hanken Grotesk" panose="020B0600000101010101" charset="0"/>
            </a:endParaRPr>
          </a:p>
        </p:txBody>
      </p:sp>
      <p:sp>
        <p:nvSpPr>
          <p:cNvPr id="13" name="TextBox 12">
            <a:extLst>
              <a:ext uri="{FF2B5EF4-FFF2-40B4-BE49-F238E27FC236}">
                <a16:creationId xmlns:a16="http://schemas.microsoft.com/office/drawing/2014/main" id="{911A245D-9A76-C7EB-D25B-0744019D4003}"/>
              </a:ext>
            </a:extLst>
          </p:cNvPr>
          <p:cNvSpPr txBox="1"/>
          <p:nvPr/>
        </p:nvSpPr>
        <p:spPr>
          <a:xfrm>
            <a:off x="731898" y="684599"/>
            <a:ext cx="7541245" cy="307777"/>
          </a:xfrm>
          <a:prstGeom prst="rect">
            <a:avLst/>
          </a:prstGeom>
          <a:noFill/>
        </p:spPr>
        <p:txBody>
          <a:bodyPr wrap="square" rtlCol="0">
            <a:spAutoFit/>
          </a:bodyPr>
          <a:lstStyle/>
          <a:p>
            <a:r>
              <a:rPr lang="en-US" altLang="ko-KR" dirty="0"/>
              <a:t>- </a:t>
            </a:r>
            <a:r>
              <a:rPr lang="ko-KR" altLang="en-US" dirty="0"/>
              <a:t>𝐻</a:t>
            </a:r>
            <a:r>
              <a:rPr lang="en-US" altLang="ko-KR" dirty="0"/>
              <a:t>(</a:t>
            </a:r>
            <a:r>
              <a:rPr lang="ko-KR" altLang="en-US" dirty="0"/>
              <a:t>𝑥</a:t>
            </a:r>
            <a:r>
              <a:rPr lang="en-US" altLang="ko-KR" dirty="0"/>
              <a:t>)</a:t>
            </a:r>
            <a:r>
              <a:rPr lang="ko-KR" altLang="en-US" dirty="0"/>
              <a:t>를 곧바로 학습하는 것은 어려우므로 대신 𝐹 𝑥 </a:t>
            </a:r>
            <a:r>
              <a:rPr lang="en-US" altLang="ko-KR" dirty="0"/>
              <a:t>= </a:t>
            </a:r>
            <a:r>
              <a:rPr lang="ko-KR" altLang="en-US" dirty="0"/>
              <a:t>𝐻 𝑥 </a:t>
            </a:r>
            <a:r>
              <a:rPr lang="en-US" altLang="ko-KR" dirty="0"/>
              <a:t>– </a:t>
            </a:r>
            <a:r>
              <a:rPr lang="ko-KR" altLang="en-US" dirty="0"/>
              <a:t>𝑥를 학습합니다</a:t>
            </a:r>
          </a:p>
        </p:txBody>
      </p:sp>
    </p:spTree>
    <p:extLst>
      <p:ext uri="{BB962C8B-B14F-4D97-AF65-F5344CB8AC3E}">
        <p14:creationId xmlns:p14="http://schemas.microsoft.com/office/powerpoint/2010/main" val="950616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0"/>
          <p:cNvSpPr txBox="1">
            <a:spLocks noGrp="1"/>
          </p:cNvSpPr>
          <p:nvPr>
            <p:ph type="subTitle" idx="1"/>
          </p:nvPr>
        </p:nvSpPr>
        <p:spPr>
          <a:xfrm>
            <a:off x="774289" y="648969"/>
            <a:ext cx="4051200" cy="4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 Identity mapping by shortcuts</a:t>
            </a:r>
          </a:p>
          <a:p>
            <a:pPr marL="0" lvl="0" indent="0" algn="l" rtl="0">
              <a:spcBef>
                <a:spcPts val="0"/>
              </a:spcBef>
              <a:spcAft>
                <a:spcPts val="0"/>
              </a:spcAft>
              <a:buNone/>
            </a:pPr>
            <a:endParaRPr b="1" dirty="0"/>
          </a:p>
        </p:txBody>
      </p:sp>
      <p:sp>
        <p:nvSpPr>
          <p:cNvPr id="389" name="Google Shape;389;p40"/>
          <p:cNvSpPr txBox="1">
            <a:spLocks noGrp="1"/>
          </p:cNvSpPr>
          <p:nvPr>
            <p:ph type="subTitle" idx="3"/>
          </p:nvPr>
        </p:nvSpPr>
        <p:spPr>
          <a:xfrm>
            <a:off x="707575" y="2670245"/>
            <a:ext cx="4051200" cy="4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0F97EA41-9A6D-6265-F995-9580CC7F7CE4}"/>
              </a:ext>
            </a:extLst>
          </p:cNvPr>
          <p:cNvSpPr txBox="1"/>
          <p:nvPr/>
        </p:nvSpPr>
        <p:spPr>
          <a:xfrm>
            <a:off x="95863" y="49470"/>
            <a:ext cx="4977581" cy="400110"/>
          </a:xfrm>
          <a:prstGeom prst="rect">
            <a:avLst/>
          </a:prstGeom>
          <a:noFill/>
        </p:spPr>
        <p:txBody>
          <a:bodyPr wrap="square" rtlCol="0">
            <a:spAutoFit/>
          </a:bodyPr>
          <a:lstStyle/>
          <a:p>
            <a:r>
              <a:rPr lang="en-US" altLang="ko-KR" sz="2000" b="1" dirty="0">
                <a:latin typeface="Hanken Grotesk" panose="020B0600000101010101" charset="0"/>
              </a:rPr>
              <a:t>deep residual learning </a:t>
            </a:r>
            <a:r>
              <a:rPr lang="ko-KR" altLang="en-US" sz="2000" b="1" dirty="0">
                <a:latin typeface="Hanken Grotesk" panose="020B0600000101010101" charset="0"/>
              </a:rPr>
              <a:t>구조 소개</a:t>
            </a:r>
            <a:endParaRPr lang="ko-KR" altLang="en-US" b="1" dirty="0">
              <a:latin typeface="Hanken Grotesk" panose="020B0600000101010101" charset="0"/>
            </a:endParaRPr>
          </a:p>
        </p:txBody>
      </p:sp>
      <p:pic>
        <p:nvPicPr>
          <p:cNvPr id="4" name="그림 3" descr="텍스트, 폰트, 스크린샷, 도표이(가) 표시된 사진">
            <a:extLst>
              <a:ext uri="{FF2B5EF4-FFF2-40B4-BE49-F238E27FC236}">
                <a16:creationId xmlns:a16="http://schemas.microsoft.com/office/drawing/2014/main" id="{6D61FCB3-F2DE-DFBE-54CF-7F33A0CC0BD2}"/>
              </a:ext>
            </a:extLst>
          </p:cNvPr>
          <p:cNvPicPr>
            <a:picLocks noChangeAspect="1"/>
          </p:cNvPicPr>
          <p:nvPr/>
        </p:nvPicPr>
        <p:blipFill>
          <a:blip r:embed="rId3"/>
          <a:stretch>
            <a:fillRect/>
          </a:stretch>
        </p:blipFill>
        <p:spPr>
          <a:xfrm>
            <a:off x="774289" y="1743998"/>
            <a:ext cx="7662136" cy="2842750"/>
          </a:xfrm>
          <a:prstGeom prst="rect">
            <a:avLst/>
          </a:prstGeom>
        </p:spPr>
      </p:pic>
    </p:spTree>
    <p:extLst>
      <p:ext uri="{BB962C8B-B14F-4D97-AF65-F5344CB8AC3E}">
        <p14:creationId xmlns:p14="http://schemas.microsoft.com/office/powerpoint/2010/main" val="3244009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2" name="TextBox 1">
            <a:extLst>
              <a:ext uri="{FF2B5EF4-FFF2-40B4-BE49-F238E27FC236}">
                <a16:creationId xmlns:a16="http://schemas.microsoft.com/office/drawing/2014/main" id="{0F97EA41-9A6D-6265-F995-9580CC7F7CE4}"/>
              </a:ext>
            </a:extLst>
          </p:cNvPr>
          <p:cNvSpPr txBox="1"/>
          <p:nvPr/>
        </p:nvSpPr>
        <p:spPr>
          <a:xfrm>
            <a:off x="95863" y="49470"/>
            <a:ext cx="8008376" cy="400110"/>
          </a:xfrm>
          <a:prstGeom prst="rect">
            <a:avLst/>
          </a:prstGeom>
          <a:noFill/>
        </p:spPr>
        <p:txBody>
          <a:bodyPr wrap="square" rtlCol="0">
            <a:spAutoFit/>
          </a:bodyPr>
          <a:lstStyle/>
          <a:p>
            <a:r>
              <a:rPr lang="en-US" altLang="ko-KR" sz="2000" b="1" dirty="0">
                <a:latin typeface="Hanken Grotesk" panose="020B0600000101010101" charset="0"/>
              </a:rPr>
              <a:t>Related Work(Residual Representations</a:t>
            </a:r>
            <a:r>
              <a:rPr lang="ko-KR" altLang="en-US" sz="2000" b="1" dirty="0">
                <a:latin typeface="Hanken Grotesk" panose="020B0600000101010101" charset="0"/>
              </a:rPr>
              <a:t>와 </a:t>
            </a:r>
            <a:r>
              <a:rPr lang="en-US" altLang="ko-KR" sz="2000" b="1" dirty="0">
                <a:latin typeface="Hanken Grotesk" panose="020B0600000101010101" charset="0"/>
              </a:rPr>
              <a:t>Shortcut Connections)</a:t>
            </a:r>
            <a:endParaRPr lang="ko-KR" altLang="en-US" b="1" dirty="0">
              <a:latin typeface="Hanken Grotesk" panose="020B0600000101010101" charset="0"/>
            </a:endParaRPr>
          </a:p>
        </p:txBody>
      </p:sp>
      <p:sp>
        <p:nvSpPr>
          <p:cNvPr id="14" name="Rectangle 7">
            <a:extLst>
              <a:ext uri="{FF2B5EF4-FFF2-40B4-BE49-F238E27FC236}">
                <a16:creationId xmlns:a16="http://schemas.microsoft.com/office/drawing/2014/main" id="{663F8BED-9E54-DF8C-3DAD-46734F76C18C}"/>
              </a:ext>
            </a:extLst>
          </p:cNvPr>
          <p:cNvSpPr>
            <a:spLocks noChangeArrowheads="1"/>
          </p:cNvSpPr>
          <p:nvPr/>
        </p:nvSpPr>
        <p:spPr bwMode="auto">
          <a:xfrm rot="10800000" flipV="1">
            <a:off x="878112" y="1080523"/>
            <a:ext cx="602685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200" b="1" i="0" u="none" strike="noStrike" cap="none" normalizeH="0" baseline="0" dirty="0" err="1">
                <a:ln>
                  <a:noFill/>
                </a:ln>
                <a:solidFill>
                  <a:schemeClr val="tx1"/>
                </a:solidFill>
                <a:effectLst/>
                <a:latin typeface="Arial" panose="020B0604020202020204" pitchFamily="34" charset="0"/>
              </a:rPr>
              <a:t>Residual</a:t>
            </a:r>
            <a:r>
              <a:rPr kumimoji="0" lang="ko-KR" altLang="ko-KR" sz="1200" b="1" i="0" u="none" strike="noStrike" cap="none" normalizeH="0" baseline="0" dirty="0">
                <a:ln>
                  <a:noFill/>
                </a:ln>
                <a:solidFill>
                  <a:schemeClr val="tx1"/>
                </a:solidFill>
                <a:effectLst/>
                <a:latin typeface="Arial" panose="020B0604020202020204" pitchFamily="34" charset="0"/>
              </a:rPr>
              <a:t> </a:t>
            </a:r>
            <a:r>
              <a:rPr kumimoji="0" lang="ko-KR" altLang="ko-KR" sz="1200" b="1" i="0" u="none" strike="noStrike" cap="none" normalizeH="0" baseline="0" dirty="0" err="1">
                <a:ln>
                  <a:noFill/>
                </a:ln>
                <a:solidFill>
                  <a:schemeClr val="tx1"/>
                </a:solidFill>
                <a:effectLst/>
                <a:latin typeface="Arial" panose="020B0604020202020204" pitchFamily="34" charset="0"/>
              </a:rPr>
              <a:t>Representations</a:t>
            </a:r>
            <a:r>
              <a:rPr kumimoji="0" lang="ko-KR" altLang="ko-KR" sz="1200" b="0" i="0" u="none" strike="noStrike" cap="none" normalizeH="0" baseline="0" dirty="0">
                <a:ln>
                  <a:noFill/>
                </a:ln>
                <a:solidFill>
                  <a:schemeClr val="tx1"/>
                </a:solidFill>
                <a:effectLst/>
                <a:latin typeface="Arial" panose="020B0604020202020204" pitchFamily="34" charset="0"/>
              </a:rPr>
              <a:t>:</a:t>
            </a:r>
            <a:br>
              <a:rPr kumimoji="0" lang="ko-KR" altLang="ko-KR" sz="1200" b="0" i="0" u="none" strike="noStrike" cap="none" normalizeH="0" baseline="0" dirty="0">
                <a:ln>
                  <a:noFill/>
                </a:ln>
                <a:solidFill>
                  <a:schemeClr val="tx1"/>
                </a:solidFill>
                <a:effectLst/>
                <a:latin typeface="Arial" panose="020B0604020202020204" pitchFamily="34" charset="0"/>
              </a:rPr>
            </a:br>
            <a:r>
              <a:rPr kumimoji="0" lang="ko-KR" altLang="ko-KR" sz="1200" b="0" i="0" u="none" strike="noStrike" cap="none" normalizeH="0" baseline="0" dirty="0">
                <a:ln>
                  <a:noFill/>
                </a:ln>
                <a:solidFill>
                  <a:schemeClr val="tx1"/>
                </a:solidFill>
                <a:effectLst/>
                <a:latin typeface="Arial" panose="020B0604020202020204" pitchFamily="34" charset="0"/>
              </a:rPr>
              <a:t>이미지 인식에서, 기존 방법들(VLAD, Fisher </a:t>
            </a:r>
            <a:r>
              <a:rPr kumimoji="0" lang="ko-KR" altLang="ko-KR" sz="1200" b="0" i="0" u="none" strike="noStrike" cap="none" normalizeH="0" baseline="0" dirty="0" err="1">
                <a:ln>
                  <a:noFill/>
                </a:ln>
                <a:solidFill>
                  <a:schemeClr val="tx1"/>
                </a:solidFill>
                <a:effectLst/>
                <a:latin typeface="Arial" panose="020B0604020202020204" pitchFamily="34" charset="0"/>
              </a:rPr>
              <a:t>Vector</a:t>
            </a:r>
            <a:r>
              <a:rPr kumimoji="0" lang="ko-KR" altLang="ko-KR" sz="1200" b="0" i="0" u="none" strike="noStrike" cap="none" normalizeH="0" baseline="0" dirty="0">
                <a:ln>
                  <a:noFill/>
                </a:ln>
                <a:solidFill>
                  <a:schemeClr val="tx1"/>
                </a:solidFill>
                <a:effectLst/>
                <a:latin typeface="Arial" panose="020B0604020202020204" pitchFamily="34" charset="0"/>
              </a:rPr>
              <a:t>)은 입력 벡터 대신 **</a:t>
            </a:r>
            <a:r>
              <a:rPr kumimoji="0" lang="ko-KR" altLang="ko-KR" sz="1200" b="0" i="0" u="none" strike="noStrike" cap="none" normalizeH="0" baseline="0" dirty="0" err="1">
                <a:ln>
                  <a:noFill/>
                </a:ln>
                <a:solidFill>
                  <a:schemeClr val="tx1"/>
                </a:solidFill>
                <a:effectLst/>
                <a:latin typeface="Arial" panose="020B0604020202020204" pitchFamily="34" charset="0"/>
              </a:rPr>
              <a:t>잔차</a:t>
            </a:r>
            <a:r>
              <a:rPr kumimoji="0" lang="ko-KR" altLang="ko-KR" sz="1200" b="0" i="0" u="none" strike="noStrike" cap="none" normalizeH="0" baseline="0" dirty="0">
                <a:ln>
                  <a:noFill/>
                </a:ln>
                <a:solidFill>
                  <a:schemeClr val="tx1"/>
                </a:solidFill>
                <a:effectLst/>
                <a:latin typeface="Arial" panose="020B0604020202020204" pitchFamily="34" charset="0"/>
              </a:rPr>
              <a:t> 벡터(</a:t>
            </a:r>
            <a:r>
              <a:rPr kumimoji="0" lang="ko-KR" altLang="ko-KR" sz="1200" b="0" i="0" u="none" strike="noStrike" cap="none" normalizeH="0" baseline="0" dirty="0" err="1">
                <a:ln>
                  <a:noFill/>
                </a:ln>
                <a:solidFill>
                  <a:schemeClr val="tx1"/>
                </a:solidFill>
                <a:effectLst/>
                <a:latin typeface="Arial" panose="020B0604020202020204" pitchFamily="34" charset="0"/>
              </a:rPr>
              <a:t>residual</a:t>
            </a:r>
            <a:r>
              <a:rPr kumimoji="0" lang="ko-KR" altLang="ko-KR" sz="1200" b="0" i="0" u="none" strike="noStrike" cap="none" normalizeH="0" baseline="0" dirty="0">
                <a:ln>
                  <a:noFill/>
                </a:ln>
                <a:solidFill>
                  <a:schemeClr val="tx1"/>
                </a:solidFill>
                <a:effectLst/>
                <a:latin typeface="Arial" panose="020B0604020202020204" pitchFamily="34" charset="0"/>
              </a:rPr>
              <a:t> </a:t>
            </a:r>
            <a:r>
              <a:rPr kumimoji="0" lang="ko-KR" altLang="ko-KR" sz="1200" b="0" i="0" u="none" strike="noStrike" cap="none" normalizeH="0" baseline="0" dirty="0" err="1">
                <a:ln>
                  <a:noFill/>
                </a:ln>
                <a:solidFill>
                  <a:schemeClr val="tx1"/>
                </a:solidFill>
                <a:effectLst/>
                <a:latin typeface="Arial" panose="020B0604020202020204" pitchFamily="34" charset="0"/>
              </a:rPr>
              <a:t>vectors</a:t>
            </a:r>
            <a:r>
              <a:rPr kumimoji="0" lang="ko-KR" altLang="ko-KR" sz="1200" b="0" i="0" u="none" strike="noStrike" cap="none" normalizeH="0" baseline="0" dirty="0">
                <a:ln>
                  <a:noFill/>
                </a:ln>
                <a:solidFill>
                  <a:schemeClr val="tx1"/>
                </a:solidFill>
                <a:effectLst/>
                <a:latin typeface="Arial" panose="020B0604020202020204" pitchFamily="34" charset="0"/>
              </a:rPr>
              <a:t>)**</a:t>
            </a:r>
            <a:r>
              <a:rPr kumimoji="0" lang="ko-KR" altLang="ko-KR" sz="1200" b="0" i="0" u="none" strike="noStrike" cap="none" normalizeH="0" baseline="0" dirty="0" err="1">
                <a:ln>
                  <a:noFill/>
                </a:ln>
                <a:solidFill>
                  <a:schemeClr val="tx1"/>
                </a:solidFill>
                <a:effectLst/>
                <a:latin typeface="Arial" panose="020B0604020202020204" pitchFamily="34" charset="0"/>
              </a:rPr>
              <a:t>를</a:t>
            </a:r>
            <a:r>
              <a:rPr kumimoji="0" lang="ko-KR" altLang="ko-KR" sz="1200" b="0" i="0" u="none" strike="noStrike" cap="none" normalizeH="0" baseline="0" dirty="0">
                <a:ln>
                  <a:noFill/>
                </a:ln>
                <a:solidFill>
                  <a:schemeClr val="tx1"/>
                </a:solidFill>
                <a:effectLst/>
                <a:latin typeface="Arial" panose="020B0604020202020204" pitchFamily="34" charset="0"/>
              </a:rPr>
              <a:t> 인코딩하여 더 나은 성능을 얻는 방식입니다. 이 방식은 복잡한 문제를 간단히 풀어내고, 더 빠르게 결과를 도출할 수 있습니다.</a:t>
            </a:r>
            <a:endParaRPr kumimoji="0" lang="en-US" altLang="ko-KR"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ko-KR"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ko-KR"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ko-KR"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ko-KR"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ko-KR"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ko-KR" altLang="ko-KR"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200" b="1" i="0" u="none" strike="noStrike" cap="none" normalizeH="0" baseline="0" dirty="0" err="1">
                <a:ln>
                  <a:noFill/>
                </a:ln>
                <a:solidFill>
                  <a:schemeClr val="tx1"/>
                </a:solidFill>
                <a:effectLst/>
                <a:latin typeface="Arial" panose="020B0604020202020204" pitchFamily="34" charset="0"/>
              </a:rPr>
              <a:t>Shortcut</a:t>
            </a:r>
            <a:r>
              <a:rPr kumimoji="0" lang="ko-KR" altLang="ko-KR" sz="1200" b="1" i="0" u="none" strike="noStrike" cap="none" normalizeH="0" baseline="0" dirty="0">
                <a:ln>
                  <a:noFill/>
                </a:ln>
                <a:solidFill>
                  <a:schemeClr val="tx1"/>
                </a:solidFill>
                <a:effectLst/>
                <a:latin typeface="Arial" panose="020B0604020202020204" pitchFamily="34" charset="0"/>
              </a:rPr>
              <a:t> </a:t>
            </a:r>
            <a:r>
              <a:rPr kumimoji="0" lang="ko-KR" altLang="ko-KR" sz="1200" b="1" i="0" u="none" strike="noStrike" cap="none" normalizeH="0" baseline="0" dirty="0" err="1">
                <a:ln>
                  <a:noFill/>
                </a:ln>
                <a:solidFill>
                  <a:schemeClr val="tx1"/>
                </a:solidFill>
                <a:effectLst/>
                <a:latin typeface="Arial" panose="020B0604020202020204" pitchFamily="34" charset="0"/>
              </a:rPr>
              <a:t>Connections</a:t>
            </a:r>
            <a:r>
              <a:rPr kumimoji="0" lang="ko-KR" altLang="ko-KR" sz="1200" b="0" i="0" u="none" strike="noStrike" cap="none" normalizeH="0" baseline="0" dirty="0">
                <a:ln>
                  <a:noFill/>
                </a:ln>
                <a:solidFill>
                  <a:schemeClr val="tx1"/>
                </a:solidFill>
                <a:effectLst/>
                <a:latin typeface="Arial" panose="020B0604020202020204" pitchFamily="34" charset="0"/>
              </a:rPr>
              <a:t>:</a:t>
            </a:r>
            <a:br>
              <a:rPr kumimoji="0" lang="ko-KR" altLang="ko-KR" sz="1200" b="0" i="0" u="none" strike="noStrike" cap="none" normalizeH="0" baseline="0" dirty="0">
                <a:ln>
                  <a:noFill/>
                </a:ln>
                <a:solidFill>
                  <a:schemeClr val="tx1"/>
                </a:solidFill>
                <a:effectLst/>
                <a:latin typeface="Arial" panose="020B0604020202020204" pitchFamily="34" charset="0"/>
              </a:rPr>
            </a:br>
            <a:r>
              <a:rPr lang="en-US" altLang="ko-KR" sz="1200" b="1" dirty="0">
                <a:solidFill>
                  <a:schemeClr val="tx1"/>
                </a:solidFill>
                <a:latin typeface="Arial" panose="020B0604020202020204" pitchFamily="34" charset="0"/>
              </a:rPr>
              <a:t>shortcut connection(</a:t>
            </a:r>
            <a:r>
              <a:rPr lang="ko-KR" altLang="en-US" sz="1200" b="1" dirty="0">
                <a:solidFill>
                  <a:schemeClr val="tx1"/>
                </a:solidFill>
                <a:latin typeface="Arial" panose="020B0604020202020204" pitchFamily="34" charset="0"/>
              </a:rPr>
              <a:t>지름길 연결</a:t>
            </a:r>
            <a:r>
              <a:rPr lang="en-US" altLang="ko-KR" sz="1200" b="1" dirty="0">
                <a:solidFill>
                  <a:schemeClr val="tx1"/>
                </a:solidFill>
                <a:latin typeface="Arial" panose="020B0604020202020204" pitchFamily="34" charset="0"/>
              </a:rPr>
              <a:t>)</a:t>
            </a:r>
            <a:r>
              <a:rPr kumimoji="0" lang="ko-KR" altLang="ko-KR" sz="1200" b="0" i="0" u="none" strike="noStrike" cap="none" normalizeH="0" baseline="0" dirty="0">
                <a:ln>
                  <a:noFill/>
                </a:ln>
                <a:solidFill>
                  <a:schemeClr val="tx1"/>
                </a:solidFill>
                <a:effectLst/>
                <a:latin typeface="Arial" panose="020B0604020202020204" pitchFamily="34" charset="0"/>
              </a:rPr>
              <a:t>방법은 신경망에서 입력을 여러 층을 거치지 않고 바로 출력으로 연결</a:t>
            </a:r>
            <a:r>
              <a:rPr kumimoji="0" lang="ko-KR" altLang="en-US" sz="1200" b="0" i="0" u="none" strike="noStrike" cap="none" normalizeH="0" baseline="0" dirty="0">
                <a:ln>
                  <a:noFill/>
                </a:ln>
                <a:solidFill>
                  <a:schemeClr val="tx1"/>
                </a:solidFill>
                <a:effectLst/>
                <a:latin typeface="Arial" panose="020B0604020202020204" pitchFamily="34" charset="0"/>
              </a:rPr>
              <a:t>합니다</a:t>
            </a:r>
            <a:r>
              <a:rPr kumimoji="0" lang="ko-KR" altLang="ko-KR" sz="1200" b="0" i="0" u="none" strike="noStrike" cap="none" normalizeH="0" baseline="0" dirty="0">
                <a:ln>
                  <a:noFill/>
                </a:ln>
                <a:solidFill>
                  <a:schemeClr val="tx1"/>
                </a:solidFill>
                <a:effectLst/>
                <a:latin typeface="Arial" panose="020B0604020202020204" pitchFamily="34" charset="0"/>
              </a:rPr>
              <a:t>. 이 방식은 깊은 신경망에서 발생하는 문제(예: 기울기 소실)</a:t>
            </a:r>
            <a:r>
              <a:rPr kumimoji="0" lang="ko-KR" altLang="ko-KR" sz="1200" b="0" i="0" u="none" strike="noStrike" cap="none" normalizeH="0" baseline="0" dirty="0" err="1">
                <a:ln>
                  <a:noFill/>
                </a:ln>
                <a:solidFill>
                  <a:schemeClr val="tx1"/>
                </a:solidFill>
                <a:effectLst/>
                <a:latin typeface="Arial" panose="020B0604020202020204" pitchFamily="34" charset="0"/>
              </a:rPr>
              <a:t>를</a:t>
            </a:r>
            <a:r>
              <a:rPr kumimoji="0" lang="ko-KR" altLang="ko-KR" sz="1200" b="0" i="0" u="none" strike="noStrike" cap="none" normalizeH="0" baseline="0" dirty="0">
                <a:ln>
                  <a:noFill/>
                </a:ln>
                <a:solidFill>
                  <a:schemeClr val="tx1"/>
                </a:solidFill>
                <a:effectLst/>
                <a:latin typeface="Arial" panose="020B0604020202020204" pitchFamily="34" charset="0"/>
              </a:rPr>
              <a:t> 해결하고, </a:t>
            </a:r>
            <a:r>
              <a:rPr kumimoji="0" lang="ko-KR" altLang="ko-KR" sz="1200" b="0" i="0" u="none" strike="noStrike" cap="none" normalizeH="0" baseline="0" dirty="0" err="1">
                <a:ln>
                  <a:noFill/>
                </a:ln>
                <a:solidFill>
                  <a:schemeClr val="tx1"/>
                </a:solidFill>
                <a:effectLst/>
                <a:latin typeface="Arial" panose="020B0604020202020204" pitchFamily="34" charset="0"/>
              </a:rPr>
              <a:t>ResNet처럼</a:t>
            </a:r>
            <a:r>
              <a:rPr kumimoji="0" lang="ko-KR" altLang="ko-KR" sz="1200" b="0" i="0" u="none" strike="noStrike" cap="none" normalizeH="0" baseline="0" dirty="0">
                <a:ln>
                  <a:noFill/>
                </a:ln>
                <a:solidFill>
                  <a:schemeClr val="tx1"/>
                </a:solidFill>
                <a:effectLst/>
                <a:latin typeface="Arial" panose="020B0604020202020204" pitchFamily="34" charset="0"/>
              </a:rPr>
              <a:t> 더 깊은 네트워크에서도 성능을 향상시킵니다.</a:t>
            </a:r>
          </a:p>
        </p:txBody>
      </p:sp>
    </p:spTree>
    <p:extLst>
      <p:ext uri="{BB962C8B-B14F-4D97-AF65-F5344CB8AC3E}">
        <p14:creationId xmlns:p14="http://schemas.microsoft.com/office/powerpoint/2010/main" val="4290471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0"/>
          <p:cNvSpPr txBox="1">
            <a:spLocks noGrp="1"/>
          </p:cNvSpPr>
          <p:nvPr>
            <p:ph type="subTitle" idx="1"/>
          </p:nvPr>
        </p:nvSpPr>
        <p:spPr>
          <a:xfrm>
            <a:off x="773943" y="581066"/>
            <a:ext cx="4051200" cy="4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KR" b="1" dirty="0"/>
              <a:t> - ImageNet Classification </a:t>
            </a:r>
            <a:r>
              <a:rPr lang="ko-KR" altLang="en-US" b="1" dirty="0"/>
              <a:t>이미지 분류 </a:t>
            </a:r>
            <a:endParaRPr lang="ko-KR" altLang="en-US" sz="1600" b="1" dirty="0"/>
          </a:p>
        </p:txBody>
      </p:sp>
      <p:sp>
        <p:nvSpPr>
          <p:cNvPr id="2" name="TextBox 1">
            <a:extLst>
              <a:ext uri="{FF2B5EF4-FFF2-40B4-BE49-F238E27FC236}">
                <a16:creationId xmlns:a16="http://schemas.microsoft.com/office/drawing/2014/main" id="{0F97EA41-9A6D-6265-F995-9580CC7F7CE4}"/>
              </a:ext>
            </a:extLst>
          </p:cNvPr>
          <p:cNvSpPr txBox="1"/>
          <p:nvPr/>
        </p:nvSpPr>
        <p:spPr>
          <a:xfrm>
            <a:off x="95863" y="49470"/>
            <a:ext cx="8008376" cy="400110"/>
          </a:xfrm>
          <a:prstGeom prst="rect">
            <a:avLst/>
          </a:prstGeom>
          <a:noFill/>
        </p:spPr>
        <p:txBody>
          <a:bodyPr wrap="square" rtlCol="0">
            <a:spAutoFit/>
          </a:bodyPr>
          <a:lstStyle/>
          <a:p>
            <a:r>
              <a:rPr lang="ko-KR" altLang="en-US" sz="2000" b="1" dirty="0" err="1">
                <a:latin typeface="Hanken Grotesk" panose="020B0600000101010101" charset="0"/>
              </a:rPr>
              <a:t>실험및</a:t>
            </a:r>
            <a:r>
              <a:rPr lang="ko-KR" altLang="en-US" sz="2000" b="1" dirty="0">
                <a:latin typeface="Hanken Grotesk" panose="020B0600000101010101" charset="0"/>
              </a:rPr>
              <a:t> 측정 결과 소개</a:t>
            </a:r>
            <a:endParaRPr lang="ko-KR" altLang="en-US" b="1" dirty="0">
              <a:latin typeface="Hanken Grotesk" panose="020B0600000101010101" charset="0"/>
            </a:endParaRPr>
          </a:p>
        </p:txBody>
      </p:sp>
      <p:sp>
        <p:nvSpPr>
          <p:cNvPr id="5" name="TextBox 4">
            <a:extLst>
              <a:ext uri="{FF2B5EF4-FFF2-40B4-BE49-F238E27FC236}">
                <a16:creationId xmlns:a16="http://schemas.microsoft.com/office/drawing/2014/main" id="{B1CF69E1-B496-B3AE-B352-8437F5C88E6B}"/>
              </a:ext>
            </a:extLst>
          </p:cNvPr>
          <p:cNvSpPr txBox="1"/>
          <p:nvPr/>
        </p:nvSpPr>
        <p:spPr>
          <a:xfrm>
            <a:off x="773943" y="991766"/>
            <a:ext cx="5222008" cy="523220"/>
          </a:xfrm>
          <a:prstGeom prst="rect">
            <a:avLst/>
          </a:prstGeom>
          <a:noFill/>
        </p:spPr>
        <p:txBody>
          <a:bodyPr wrap="square" rtlCol="0">
            <a:spAutoFit/>
          </a:bodyPr>
          <a:lstStyle/>
          <a:p>
            <a:r>
              <a:rPr lang="en-US" altLang="ko-KR" dirty="0"/>
              <a:t>(34-layer,18-layer) plain </a:t>
            </a:r>
            <a:r>
              <a:rPr lang="ko-KR" altLang="en-US" dirty="0"/>
              <a:t>와 </a:t>
            </a:r>
            <a:r>
              <a:rPr lang="en-US" altLang="ko-KR" dirty="0"/>
              <a:t>(34-layer,18-layer) residual </a:t>
            </a:r>
            <a:r>
              <a:rPr lang="ko-KR" altLang="en-US" dirty="0"/>
              <a:t>을 가지고 실험함</a:t>
            </a:r>
            <a:r>
              <a:rPr lang="en-US" altLang="ko-KR" dirty="0"/>
              <a:t>.</a:t>
            </a:r>
          </a:p>
        </p:txBody>
      </p:sp>
      <p:pic>
        <p:nvPicPr>
          <p:cNvPr id="4" name="그림 3" descr="텍스트이(가) 표시된 사진&#10;&#10;자동 생성된 설명">
            <a:extLst>
              <a:ext uri="{FF2B5EF4-FFF2-40B4-BE49-F238E27FC236}">
                <a16:creationId xmlns:a16="http://schemas.microsoft.com/office/drawing/2014/main" id="{4F22A572-3CE8-927A-2974-6531F8C079EF}"/>
              </a:ext>
            </a:extLst>
          </p:cNvPr>
          <p:cNvPicPr>
            <a:picLocks noChangeAspect="1"/>
          </p:cNvPicPr>
          <p:nvPr/>
        </p:nvPicPr>
        <p:blipFill>
          <a:blip r:embed="rId3"/>
          <a:stretch>
            <a:fillRect/>
          </a:stretch>
        </p:blipFill>
        <p:spPr>
          <a:xfrm>
            <a:off x="5401137" y="0"/>
            <a:ext cx="3966228" cy="5131586"/>
          </a:xfrm>
          <a:prstGeom prst="rect">
            <a:avLst/>
          </a:prstGeom>
        </p:spPr>
      </p:pic>
      <p:pic>
        <p:nvPicPr>
          <p:cNvPr id="8" name="그림 7" descr="텍스트, 라인, 스크린샷, 번호이(가) 표시된 사진&#10;&#10;자동 생성된 설명">
            <a:extLst>
              <a:ext uri="{FF2B5EF4-FFF2-40B4-BE49-F238E27FC236}">
                <a16:creationId xmlns:a16="http://schemas.microsoft.com/office/drawing/2014/main" id="{6E33FFE4-2CC0-38CF-DD7A-B63D17828F81}"/>
              </a:ext>
            </a:extLst>
          </p:cNvPr>
          <p:cNvPicPr>
            <a:picLocks noChangeAspect="1"/>
          </p:cNvPicPr>
          <p:nvPr/>
        </p:nvPicPr>
        <p:blipFill>
          <a:blip r:embed="rId4"/>
          <a:stretch>
            <a:fillRect/>
          </a:stretch>
        </p:blipFill>
        <p:spPr>
          <a:xfrm>
            <a:off x="142719" y="1609805"/>
            <a:ext cx="5313648" cy="3426962"/>
          </a:xfrm>
          <a:prstGeom prst="rect">
            <a:avLst/>
          </a:prstGeom>
        </p:spPr>
      </p:pic>
    </p:spTree>
    <p:extLst>
      <p:ext uri="{BB962C8B-B14F-4D97-AF65-F5344CB8AC3E}">
        <p14:creationId xmlns:p14="http://schemas.microsoft.com/office/powerpoint/2010/main" val="1777644047"/>
      </p:ext>
    </p:extLst>
  </p:cSld>
  <p:clrMapOvr>
    <a:masterClrMapping/>
  </p:clrMapOvr>
</p:sld>
</file>

<file path=ppt/theme/theme1.xml><?xml version="1.0" encoding="utf-8"?>
<a:theme xmlns:a="http://schemas.openxmlformats.org/drawingml/2006/main"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문서" ma:contentTypeID="0x0101000DFBB5B1FFC89F4BBCFF84136C1EA94A" ma:contentTypeVersion="10" ma:contentTypeDescription="새 문서를 만듭니다." ma:contentTypeScope="" ma:versionID="dba5bea10ba332e7329c00f64e6d94d4">
  <xsd:schema xmlns:xsd="http://www.w3.org/2001/XMLSchema" xmlns:xs="http://www.w3.org/2001/XMLSchema" xmlns:p="http://schemas.microsoft.com/office/2006/metadata/properties" xmlns:ns3="e6191660-f681-40e9-acca-23cb19c607d7" targetNamespace="http://schemas.microsoft.com/office/2006/metadata/properties" ma:root="true" ma:fieldsID="bb53fde63f2529386c443f5d1c78c588" ns3:_="">
    <xsd:import namespace="e6191660-f681-40e9-acca-23cb19c607d7"/>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GenerationTime" minOccurs="0"/>
                <xsd:element ref="ns3:MediaServiceEventHashCode" minOccurs="0"/>
                <xsd:element ref="ns3:MediaServiceOCR"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191660-f681-40e9-acca-23cb19c607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ystemTags" ma:index="12" nillable="true" ma:displayName="MediaServiceSystemTags" ma:hidden="true" ma:internalName="MediaServiceSystemTags"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4337A3-095A-493C-831E-C2BB0C051128}">
  <ds:schemaRefs>
    <ds:schemaRef ds:uri="http://schemas.microsoft.com/sharepoint/v3/contenttype/forms"/>
  </ds:schemaRefs>
</ds:datastoreItem>
</file>

<file path=customXml/itemProps2.xml><?xml version="1.0" encoding="utf-8"?>
<ds:datastoreItem xmlns:ds="http://schemas.openxmlformats.org/officeDocument/2006/customXml" ds:itemID="{9E18B6B7-BC07-442A-8DF6-3DE6AF318D3C}">
  <ds:schemaRefs>
    <ds:schemaRef ds:uri="http://schemas.microsoft.com/office/2006/documentManagement/types"/>
    <ds:schemaRef ds:uri="http://schemas.microsoft.com/office/2006/metadata/properties"/>
    <ds:schemaRef ds:uri="e6191660-f681-40e9-acca-23cb19c607d7"/>
    <ds:schemaRef ds:uri="http://purl.org/dc/terms/"/>
    <ds:schemaRef ds:uri="http://purl.org/dc/elements/1.1/"/>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8319C95A-A1BD-4349-9BF6-EBDA4B3F5C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191660-f681-40e9-acca-23cb19c607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917</TotalTime>
  <Words>583</Words>
  <Application>Microsoft Office PowerPoint</Application>
  <PresentationFormat>화면 슬라이드 쇼(16:9)</PresentationFormat>
  <Paragraphs>84</Paragraphs>
  <Slides>13</Slides>
  <Notes>13</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13</vt:i4>
      </vt:variant>
    </vt:vector>
  </HeadingPairs>
  <TitlesOfParts>
    <vt:vector size="19" baseType="lpstr">
      <vt:lpstr>Figtree Black</vt:lpstr>
      <vt:lpstr>Dubai Medium</vt:lpstr>
      <vt:lpstr>Ebrima</vt:lpstr>
      <vt:lpstr>Arial</vt:lpstr>
      <vt:lpstr>Hanken Grotesk</vt:lpstr>
      <vt:lpstr>Elegant Black &amp; White Thesis Defense by Slidesgo</vt:lpstr>
      <vt:lpstr>Deep Residual Learning for Image Recognition</vt:lpstr>
      <vt:lpstr>Deep Residual Learning for Image Recognition</vt:lpstr>
      <vt:lpstr>Table of contents</vt:lpstr>
      <vt:lpstr>설명:＂Deep Residual Learning for Image Recognition＂은 2015년에 발표된 논문으로 깊은 신경망에서 흔히 발생하는 기울기 소실 문제를 해결하기 위해 Residual Block을 도입했습니다.</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Residual Learning for Image Recognition</dc:title>
  <dc:creator>PC</dc:creator>
  <cp:lastModifiedBy>user</cp:lastModifiedBy>
  <cp:revision>22</cp:revision>
  <dcterms:modified xsi:type="dcterms:W3CDTF">2024-09-19T11:35:41Z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0x0101000DFBB5B1FFC89F4BBCFF84136C1EA94A</vt:lpwstr>
  </property>
</Properties>
</file>