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5" r:id="rId5"/>
    <p:sldId id="263" r:id="rId6"/>
    <p:sldId id="258" r:id="rId7"/>
    <p:sldId id="259" r:id="rId8"/>
    <p:sldId id="260" r:id="rId9"/>
    <p:sldId id="276" r:id="rId10"/>
    <p:sldId id="261" r:id="rId11"/>
    <p:sldId id="262" r:id="rId12"/>
    <p:sldId id="265" r:id="rId13"/>
    <p:sldId id="264" r:id="rId14"/>
    <p:sldId id="267" r:id="rId15"/>
    <p:sldId id="269" r:id="rId16"/>
    <p:sldId id="277" r:id="rId17"/>
    <p:sldId id="270" r:id="rId18"/>
    <p:sldId id="278" r:id="rId19"/>
    <p:sldId id="279" r:id="rId20"/>
    <p:sldId id="280" r:id="rId21"/>
    <p:sldId id="281" r:id="rId22"/>
    <p:sldId id="282" r:id="rId23"/>
    <p:sldId id="285" r:id="rId24"/>
    <p:sldId id="283" r:id="rId25"/>
    <p:sldId id="284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F7CE-A702-7F6C-155E-4DC9353C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02C08-01D9-3616-1B60-D758F8BFC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299FF2-213E-AE22-2DB3-8F8461A3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ED7E4-2C32-CE86-4772-E7E92CB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D876E-33DC-684A-44D8-963C778C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38EA-AB84-1DE4-F159-39C6D2D9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2422B-86DA-AD81-A705-F5EAFEF9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DB94-CC4B-9C51-2C7D-163A55E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9EA71-A3CC-EB53-0D47-1AD88B63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E0B14-89B8-1F13-AF01-97B0499A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84C16-E43F-68C9-374A-E032A19F4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B98842-8EF2-CEF2-5A88-05CC98294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3E32C-C21A-34C0-68A2-7F67BDFF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4935-9D93-37B7-F271-291F26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0ED3D-988D-2296-1B8C-7DE1E152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BEC3E-C2C1-A85D-3040-6ED6CDEC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D56DB-3A42-DE1D-1C56-60B5DEC1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12FDE-2C6A-E7D6-DEE4-8EDAA1F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B87BC-B56D-AD97-3C3E-8E016E00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5817F-56C7-2899-6630-EB476631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0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B3A62-610D-25DF-0252-5C1D7493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54B0E-1FC3-4172-B7B5-E9437882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D56F0-1910-F3D6-19BC-57B01A7F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466E2-F63E-8A24-69C4-6CA8040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C837C-F6CF-AA03-54FF-7CC8E575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0C10-4E7D-3572-002C-8427A2CE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C7673-E043-62DE-5B4D-73CA7F05C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B47BF2-447C-D03D-DA5E-42DCF6A9D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A50E7-37E8-44FF-4728-D9851BA8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8D34F-F0A4-8C8F-A19E-2C9CE5B6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56B60-CF61-68AD-3937-A6F2C4E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0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BB0A-B1BA-846E-2049-B5556030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40E6A7-B027-AC2F-1648-40A04E3B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E9429-1CCF-095A-33F5-999A776C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5AAE1B-DF18-C668-308B-662D9902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C77B2-050A-2247-5F72-F07678901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BA0C87-11E9-C349-EE56-68729984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311EA5-FB64-8830-C012-9C1A19C8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AA55D-DDBF-53E0-81D2-B780B13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8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91BE-CC59-7104-9C30-12B5709C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DE1C7-379F-7C2A-50C8-04A656A0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1B106-3719-FFB9-BE7C-567B3441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48EE3A-4E6C-43DE-B862-64CB761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6E96B-6091-49BD-221A-82072121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0DE5E-F431-FB8A-800B-34FEC8CF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ADF64-CC2E-16C3-612D-E50C1D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845F-ECCC-6A5D-207A-87119F62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E928B-6CB7-6E84-E8CF-0AFF4B27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AF071-6294-00DA-A757-3661B596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4C10E-F40B-9D35-FE59-D76CBAF7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7CA4B-2375-C9E1-8291-7F178259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F011B-8039-E647-D756-289E3B54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D131D-3263-4613-0091-F9414860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3FC4A-3D6E-0278-4391-C561B702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39F05-5EAA-3E5F-1163-68D6E341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1B378-2C6F-A6E9-5F6B-06896955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CE332-277F-F708-917D-599A03C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B10A4-C20F-E250-C335-6B52753F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7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4247B8-83F4-AFCB-BB15-0F1BED6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D28AA-7392-8C86-C883-8F573966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4C701-BC33-4208-F58C-A7337F142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B5B9-3C91-4C01-BCA8-7E5C06C3042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44331-93BC-DFC4-09BD-DDF69A27B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177E8-EFCD-C9C8-21ED-3BD0A58E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AAEF-1FF7-4867-A966-479831D9A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a/d6e/tutorial_py_image_arithmetics.html" TargetMode="External"/><Relationship Id="rId2" Type="http://schemas.openxmlformats.org/officeDocument/2006/relationships/hyperlink" Target="https://ivo-lee.tistory.com/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B19C9-C34D-FA07-087D-DC996A62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153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1.Chest X-rays(</a:t>
            </a:r>
            <a:r>
              <a:rPr lang="en-US" altLang="ko-KR" dirty="0" err="1"/>
              <a:t>indiana</a:t>
            </a:r>
            <a:r>
              <a:rPr lang="en-US" altLang="ko-KR" dirty="0"/>
              <a:t> university) </a:t>
            </a:r>
            <a:r>
              <a:rPr lang="ko-KR" altLang="en-US" dirty="0"/>
              <a:t>분석하기</a:t>
            </a:r>
          </a:p>
        </p:txBody>
      </p:sp>
    </p:spTree>
    <p:extLst>
      <p:ext uri="{BB962C8B-B14F-4D97-AF65-F5344CB8AC3E}">
        <p14:creationId xmlns:p14="http://schemas.microsoft.com/office/powerpoint/2010/main" val="1318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034B57-4ED4-3C1A-2693-2CDC78AE6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6" y="359934"/>
            <a:ext cx="7901803" cy="8810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71A1B0-C5E3-503D-5918-A6F541F98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1240971"/>
            <a:ext cx="5703631" cy="28492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0CD6C3-C4A0-69D0-F3A1-D1F1DE80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4101216"/>
            <a:ext cx="5510850" cy="2849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101E0-9A21-9D76-3B8E-4FC6458BB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88" y="1129003"/>
            <a:ext cx="5482590" cy="31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138F09E-7A9D-6287-C4F5-B4AF0B374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r="2801"/>
          <a:stretch/>
        </p:blipFill>
        <p:spPr>
          <a:xfrm>
            <a:off x="1002853" y="2957803"/>
            <a:ext cx="10529784" cy="1110343"/>
          </a:xfrm>
        </p:spPr>
      </p:pic>
    </p:spTree>
    <p:extLst>
      <p:ext uri="{BB962C8B-B14F-4D97-AF65-F5344CB8AC3E}">
        <p14:creationId xmlns:p14="http://schemas.microsoft.com/office/powerpoint/2010/main" val="34286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9859FB-4D59-EFF3-2D32-BF9368A87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10" y="1887880"/>
            <a:ext cx="8458933" cy="42828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39B78-7676-269F-A668-4181A470AAC0}"/>
              </a:ext>
            </a:extLst>
          </p:cNvPr>
          <p:cNvSpPr txBox="1"/>
          <p:nvPr/>
        </p:nvSpPr>
        <p:spPr>
          <a:xfrm>
            <a:off x="5299788" y="410552"/>
            <a:ext cx="6680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acute cardiopulmonary abnormality:</a:t>
            </a:r>
            <a:r>
              <a:rPr lang="ko-KR" altLang="en-US" dirty="0"/>
              <a:t>급성 심폐 이상 없음</a:t>
            </a:r>
          </a:p>
          <a:p>
            <a:r>
              <a:rPr lang="en-US" altLang="ko-KR" dirty="0"/>
              <a:t>No active disease:</a:t>
            </a:r>
            <a:r>
              <a:rPr lang="ko-KR" altLang="en-US" dirty="0"/>
              <a:t>활성 질환 없음</a:t>
            </a:r>
          </a:p>
          <a:p>
            <a:r>
              <a:rPr lang="en-US" altLang="ko-KR" dirty="0"/>
              <a:t>No acute cardiopulmonary findings:</a:t>
            </a:r>
            <a:r>
              <a:rPr lang="ko-KR" altLang="en-US" dirty="0"/>
              <a:t>급성 심폐 소견 없음</a:t>
            </a:r>
            <a:endParaRPr lang="en-US" altLang="ko-KR" dirty="0"/>
          </a:p>
          <a:p>
            <a:r>
              <a:rPr lang="en-US" altLang="ko-KR" dirty="0"/>
              <a:t>No acute cardiopulmonary abnormalities:</a:t>
            </a:r>
            <a:r>
              <a:rPr lang="ko-KR" altLang="en-US" dirty="0"/>
              <a:t> 급성 심폐 이상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1AD5C-39D9-E4FD-3932-780D38FA7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8" y="612103"/>
            <a:ext cx="5197290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30086-5ECB-784C-6799-E904F80F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-2472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Impression </a:t>
            </a:r>
            <a:r>
              <a:rPr lang="ko-KR" altLang="en-US" sz="2200" dirty="0"/>
              <a:t>항목에서의 상관관계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C12D05-0D4D-1B1A-21D1-A301F9110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4" y="694539"/>
            <a:ext cx="7815231" cy="4351338"/>
          </a:xfrm>
        </p:spPr>
      </p:pic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4C9E7185-4D09-7DB3-46FD-2D4EB7B53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 r="452"/>
          <a:stretch/>
        </p:blipFill>
        <p:spPr>
          <a:xfrm>
            <a:off x="604934" y="5045877"/>
            <a:ext cx="8818984" cy="16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7330BA6-146A-CAEA-1603-3E548BC68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33"/>
            <a:ext cx="12182421" cy="4127106"/>
          </a:xfrm>
        </p:spPr>
      </p:pic>
    </p:spTree>
    <p:extLst>
      <p:ext uri="{BB962C8B-B14F-4D97-AF65-F5344CB8AC3E}">
        <p14:creationId xmlns:p14="http://schemas.microsoft.com/office/powerpoint/2010/main" val="190129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C106-EFD8-85E7-EFB4-C2B33DB6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38" y="1587436"/>
            <a:ext cx="9164217" cy="1325563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Chest X-rays(</a:t>
            </a:r>
            <a:r>
              <a:rPr lang="en-US" altLang="ko-KR" dirty="0" err="1"/>
              <a:t>indiana</a:t>
            </a:r>
            <a:r>
              <a:rPr lang="en-US" altLang="ko-KR" dirty="0"/>
              <a:t> university) </a:t>
            </a:r>
            <a:r>
              <a:rPr lang="ko-KR" altLang="en-US" dirty="0"/>
              <a:t>이미지 데이터</a:t>
            </a:r>
            <a:r>
              <a:rPr lang="en-US" altLang="ko-KR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방법 </a:t>
            </a:r>
          </a:p>
        </p:txBody>
      </p:sp>
    </p:spTree>
    <p:extLst>
      <p:ext uri="{BB962C8B-B14F-4D97-AF65-F5344CB8AC3E}">
        <p14:creationId xmlns:p14="http://schemas.microsoft.com/office/powerpoint/2010/main" val="312550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6870CE-147E-2D52-E1D7-32D76F8F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6" y="235518"/>
            <a:ext cx="10022298" cy="45510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9FEB6-F7EC-0174-D9B9-AFA6138E7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07" y="2210985"/>
            <a:ext cx="6012137" cy="42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9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0EDF03-EC2F-945B-5356-6FBE957B2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" y="-1"/>
            <a:ext cx="12071161" cy="21180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037B0D0-194C-37C6-195A-C84EE8BB7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61" y="2118048"/>
            <a:ext cx="6683319" cy="4618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3FCAD-EAB0-4A8C-4631-0BAF3B893E01}"/>
              </a:ext>
            </a:extLst>
          </p:cNvPr>
          <p:cNvSpPr txBox="1"/>
          <p:nvPr/>
        </p:nvSpPr>
        <p:spPr>
          <a:xfrm>
            <a:off x="8682445" y="2226505"/>
            <a:ext cx="312637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 err="1"/>
              <a:t>가우시안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블러</a:t>
            </a:r>
            <a:r>
              <a:rPr lang="en-US" altLang="ko-KR" sz="1000" dirty="0"/>
              <a:t>:</a:t>
            </a:r>
            <a:r>
              <a:rPr lang="ko-KR" altLang="en-US" sz="1000" dirty="0" err="1"/>
              <a:t>가우시안</a:t>
            </a:r>
            <a:r>
              <a:rPr lang="ko-KR" altLang="en-US" sz="1000" dirty="0"/>
              <a:t> 함수</a:t>
            </a:r>
            <a:r>
              <a:rPr lang="en-US" altLang="ko-KR" sz="1000" dirty="0"/>
              <a:t>(</a:t>
            </a:r>
            <a:r>
              <a:rPr lang="ko-KR" altLang="en-US" sz="1000" dirty="0"/>
              <a:t>정규분포와 </a:t>
            </a:r>
            <a:r>
              <a:rPr lang="ko-KR" altLang="en-US" sz="1000" dirty="0" err="1"/>
              <a:t>비슷</a:t>
            </a:r>
            <a:r>
              <a:rPr lang="en-US" altLang="ko-KR" sz="1000" dirty="0"/>
              <a:t>)</a:t>
            </a:r>
            <a:r>
              <a:rPr lang="ko-KR" altLang="en-US" sz="1000" dirty="0"/>
              <a:t>의 형태를 따르는 커널을 사용하여 이미지를 </a:t>
            </a:r>
            <a:r>
              <a:rPr lang="ko-KR" altLang="en-US" sz="1000" dirty="0" err="1"/>
              <a:t>블러</a:t>
            </a:r>
            <a:r>
              <a:rPr lang="ko-KR" altLang="en-US" sz="1000" dirty="0"/>
              <a:t> 처리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4.</a:t>
            </a:r>
            <a:r>
              <a:rPr lang="ko-KR" altLang="en-US" sz="1000" dirty="0"/>
              <a:t> 코드에선 </a:t>
            </a:r>
            <a:r>
              <a:rPr lang="en-US" altLang="ko-KR" sz="1000" dirty="0"/>
              <a:t>RGB</a:t>
            </a:r>
            <a:r>
              <a:rPr lang="ko-KR" altLang="en-US" sz="1000" dirty="0"/>
              <a:t>를 </a:t>
            </a:r>
            <a:r>
              <a:rPr lang="en-US" altLang="ko-KR" sz="1000" dirty="0"/>
              <a:t>HSV</a:t>
            </a:r>
            <a:r>
              <a:rPr lang="ko-KR" altLang="en-US" sz="1000" dirty="0"/>
              <a:t> 색 공간으로 변환함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H</a:t>
            </a:r>
            <a:r>
              <a:rPr lang="ko-KR" altLang="en-US" sz="1000" dirty="0"/>
              <a:t>값이 약 </a:t>
            </a:r>
            <a:r>
              <a:rPr lang="en-US" altLang="ko-KR" sz="1000" dirty="0"/>
              <a:t>100</a:t>
            </a:r>
            <a:r>
              <a:rPr lang="ko-KR" altLang="en-US" sz="1000" dirty="0"/>
              <a:t>에서 </a:t>
            </a:r>
            <a:r>
              <a:rPr lang="en-US" altLang="ko-KR" sz="1000" dirty="0"/>
              <a:t>140</a:t>
            </a:r>
            <a:r>
              <a:rPr lang="ko-KR" altLang="en-US" sz="1000" dirty="0"/>
              <a:t>으로 </a:t>
            </a:r>
            <a:r>
              <a:rPr lang="ko-KR" altLang="en-US" sz="1000" dirty="0" err="1"/>
              <a:t>세팅됨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endParaRPr lang="en-US" altLang="ko-KR" sz="1100" dirty="0">
              <a:latin typeface="Arial Unicode MS"/>
            </a:endParaRPr>
          </a:p>
          <a:p>
            <a:r>
              <a:rPr lang="en-US" altLang="ko-KR" sz="1100" dirty="0">
                <a:latin typeface="Arial Unicode MS"/>
              </a:rPr>
              <a:t>@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HSV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색상(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채도(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Saturation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명도(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)를 기반으로 색상을 표현하는 색상 공간입니다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1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D4364D1D-BF19-B413-5807-926F1BA0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3" r="3725"/>
          <a:stretch/>
        </p:blipFill>
        <p:spPr>
          <a:xfrm>
            <a:off x="475278" y="3030583"/>
            <a:ext cx="11272586" cy="6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EA0600-1F66-859B-38FF-0EF3B796EB23}"/>
              </a:ext>
            </a:extLst>
          </p:cNvPr>
          <p:cNvSpPr txBox="1"/>
          <p:nvPr/>
        </p:nvSpPr>
        <p:spPr>
          <a:xfrm>
            <a:off x="470264" y="461553"/>
            <a:ext cx="694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system-ui"/>
              </a:rPr>
              <a:t>3-1.</a:t>
            </a:r>
            <a:r>
              <a:rPr lang="ko-KR" altLang="en-US" b="1" i="0" dirty="0">
                <a:effectLst/>
                <a:latin typeface="system-ui"/>
              </a:rPr>
              <a:t>데이터 구조를 확인</a:t>
            </a:r>
            <a:endParaRPr lang="en-US" altLang="ko-KR" b="1" i="0" dirty="0">
              <a:effectLst/>
              <a:latin typeface="system-ui"/>
            </a:endParaRPr>
          </a:p>
          <a:p>
            <a:r>
              <a:rPr lang="en-US" altLang="ko-KR" b="1" i="0" dirty="0">
                <a:effectLst/>
                <a:latin typeface="system-ui"/>
              </a:rPr>
              <a:t>3-2."Frontal" </a:t>
            </a:r>
            <a:r>
              <a:rPr lang="ko-KR" altLang="en-US" b="1" i="0" dirty="0">
                <a:effectLst/>
                <a:latin typeface="system-ui"/>
              </a:rPr>
              <a:t>이미지에 대한 데이터 필터링 및 병합</a:t>
            </a:r>
            <a:endParaRPr lang="en-US" altLang="ko-KR" b="1" i="0" dirty="0">
              <a:effectLst/>
              <a:latin typeface="system-ui"/>
            </a:endParaRPr>
          </a:p>
          <a:p>
            <a:pPr algn="l"/>
            <a:endParaRPr lang="ko-KR" altLang="en-US" b="1" i="0" dirty="0">
              <a:effectLst/>
              <a:latin typeface="system-ui"/>
            </a:endParaRPr>
          </a:p>
        </p:txBody>
      </p:sp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FE069C6-C712-B60D-527E-AC59EC44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8" y="1324381"/>
            <a:ext cx="8751489" cy="50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3D7B18-E21B-6067-63E3-9E83A4C5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72"/>
          <a:stretch/>
        </p:blipFill>
        <p:spPr>
          <a:xfrm>
            <a:off x="297026" y="587828"/>
            <a:ext cx="10515600" cy="53771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BB1A52-C4B1-5019-040C-357522792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5" y="1830227"/>
            <a:ext cx="4519128" cy="4342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1FD529-5A93-E3B4-F79C-54A521E1C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38" y="1890638"/>
            <a:ext cx="6836976" cy="42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5099-864A-87C4-0596-1CB4053A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b="1" i="0" dirty="0">
                <a:effectLst/>
                <a:latin typeface="system-ui"/>
              </a:rPr>
              <a:t>3-3.</a:t>
            </a:r>
            <a:r>
              <a:rPr lang="ko-KR" altLang="en-US" sz="1800" b="1" i="0" dirty="0">
                <a:effectLst/>
                <a:latin typeface="system-ui"/>
              </a:rPr>
              <a:t>병합된 데이터에서 이진 레이블을 생성</a:t>
            </a:r>
            <a:br>
              <a:rPr lang="ko-KR" altLang="en-US" sz="1800" b="1" i="0" dirty="0">
                <a:effectLst/>
                <a:latin typeface="system-ui"/>
              </a:rPr>
            </a:br>
            <a:r>
              <a:rPr lang="en-US" altLang="ko-KR" sz="1800" b="1" i="0" dirty="0">
                <a:effectLst/>
                <a:latin typeface="system-ui"/>
              </a:rPr>
              <a:t>-'problems' </a:t>
            </a:r>
            <a:r>
              <a:rPr lang="ko-KR" altLang="en-US" sz="1800" b="1" i="0" dirty="0">
                <a:effectLst/>
                <a:latin typeface="system-ui"/>
              </a:rPr>
              <a:t>열의 값에 따라 </a:t>
            </a:r>
            <a:r>
              <a:rPr lang="en-US" altLang="ko-KR" sz="1800" b="1" i="0" dirty="0">
                <a:effectLst/>
                <a:latin typeface="system-ui"/>
              </a:rPr>
              <a:t>'label' </a:t>
            </a:r>
            <a:r>
              <a:rPr lang="ko-KR" altLang="en-US" sz="1800" b="1" i="0" dirty="0">
                <a:effectLst/>
                <a:latin typeface="system-ui"/>
              </a:rPr>
              <a:t>열에 이진 레이블을 생성</a:t>
            </a:r>
            <a:br>
              <a:rPr lang="ko-KR" altLang="en-US" sz="1800" b="1" i="0" dirty="0">
                <a:effectLst/>
                <a:latin typeface="system-ui"/>
              </a:rPr>
            </a:br>
            <a:r>
              <a:rPr lang="en-US" altLang="ko-KR" sz="1800" b="1" i="0" dirty="0">
                <a:effectLst/>
                <a:latin typeface="system-ui"/>
              </a:rPr>
              <a:t>-'normal'</a:t>
            </a:r>
            <a:r>
              <a:rPr lang="ko-KR" altLang="en-US" sz="1800" b="1" i="0" dirty="0">
                <a:effectLst/>
                <a:latin typeface="system-ui"/>
              </a:rPr>
              <a:t>인 경우에는 </a:t>
            </a:r>
            <a:r>
              <a:rPr lang="en-US" altLang="ko-KR" sz="1800" b="1" i="0" dirty="0">
                <a:effectLst/>
                <a:latin typeface="system-ui"/>
              </a:rPr>
              <a:t>0</a:t>
            </a:r>
            <a:r>
              <a:rPr lang="ko-KR" altLang="en-US" sz="1800" b="1" i="0" dirty="0">
                <a:effectLst/>
                <a:latin typeface="system-ui"/>
              </a:rPr>
              <a:t>을</a:t>
            </a:r>
            <a:r>
              <a:rPr lang="en-US" altLang="ko-KR" sz="1800" b="1" i="0" dirty="0">
                <a:effectLst/>
                <a:latin typeface="system-ui"/>
              </a:rPr>
              <a:t>, </a:t>
            </a:r>
            <a:r>
              <a:rPr lang="ko-KR" altLang="en-US" sz="1800" b="1" i="0" dirty="0">
                <a:effectLst/>
                <a:latin typeface="system-ui"/>
              </a:rPr>
              <a:t>그 외의 값에는 </a:t>
            </a:r>
            <a:r>
              <a:rPr lang="en-US" altLang="ko-KR" sz="1800" b="1" i="0" dirty="0">
                <a:effectLst/>
                <a:latin typeface="system-ui"/>
              </a:rPr>
              <a:t>1</a:t>
            </a:r>
            <a:r>
              <a:rPr lang="ko-KR" altLang="en-US" sz="1800" b="1" i="0" dirty="0">
                <a:effectLst/>
                <a:latin typeface="system-ui"/>
              </a:rPr>
              <a:t>을 할당</a:t>
            </a:r>
            <a:br>
              <a:rPr lang="ko-KR" altLang="en-US" sz="1800" b="1" i="0" dirty="0">
                <a:effectLst/>
                <a:latin typeface="system-ui"/>
              </a:rPr>
            </a:br>
            <a:br>
              <a:rPr lang="ko-KR" altLang="en-US" sz="1800" b="1" i="0" dirty="0">
                <a:effectLst/>
                <a:latin typeface="system-ui"/>
              </a:rPr>
            </a:br>
            <a:endParaRPr lang="ko-KR" altLang="en-US" sz="1800" dirty="0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C56D708-7FCC-ABA9-370C-BC9B259B1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11" y="1946088"/>
            <a:ext cx="4943930" cy="2242736"/>
          </a:xfrm>
        </p:spPr>
      </p:pic>
    </p:spTree>
    <p:extLst>
      <p:ext uri="{BB962C8B-B14F-4D97-AF65-F5344CB8AC3E}">
        <p14:creationId xmlns:p14="http://schemas.microsoft.com/office/powerpoint/2010/main" val="154445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ED49-E3FF-CB51-7C7D-4BE084CE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838"/>
            <a:ext cx="10515600" cy="2001203"/>
          </a:xfrm>
        </p:spPr>
        <p:txBody>
          <a:bodyPr>
            <a:noAutofit/>
          </a:bodyPr>
          <a:lstStyle/>
          <a:p>
            <a:r>
              <a:rPr lang="en-US" altLang="ko-KR" sz="1800" b="1" i="0" dirty="0">
                <a:effectLst/>
                <a:latin typeface="system-ui"/>
              </a:rPr>
              <a:t>3-4</a:t>
            </a:r>
            <a:r>
              <a:rPr lang="ko-KR" altLang="en-US" sz="1800" b="1" i="0" dirty="0">
                <a:effectLst/>
                <a:latin typeface="system-ui"/>
              </a:rPr>
              <a:t>이미지 데이터와 레이블 데이터를 학습 및 테스트 데이터로 분할</a:t>
            </a:r>
            <a:br>
              <a:rPr lang="ko-KR" altLang="en-US" sz="1800" b="1" i="0" dirty="0">
                <a:effectLst/>
                <a:latin typeface="system-ui"/>
              </a:rPr>
            </a:br>
            <a:r>
              <a:rPr lang="ko-KR" altLang="en-US" sz="1800" b="0" i="0" dirty="0">
                <a:effectLst/>
                <a:latin typeface="system-ui"/>
              </a:rPr>
              <a:t>더미 이미지 데이터 생성</a:t>
            </a:r>
            <a:r>
              <a:rPr lang="en-US" altLang="ko-KR" sz="1800" b="0" i="0" dirty="0">
                <a:effectLst/>
                <a:latin typeface="system-ui"/>
              </a:rPr>
              <a:t>: </a:t>
            </a:r>
            <a:r>
              <a:rPr lang="en-US" altLang="ko-KR" sz="1800" b="0" i="0" dirty="0" err="1">
                <a:effectLst/>
                <a:latin typeface="system-ui"/>
              </a:rPr>
              <a:t>num_samples</a:t>
            </a:r>
            <a:r>
              <a:rPr lang="en-US" altLang="ko-KR" sz="1800" b="0" i="0" dirty="0">
                <a:effectLst/>
                <a:latin typeface="system-ui"/>
              </a:rPr>
              <a:t>: </a:t>
            </a:r>
            <a:r>
              <a:rPr lang="en-US" altLang="ko-KR" sz="1800" b="0" i="0" dirty="0" err="1">
                <a:effectLst/>
                <a:latin typeface="system-ui"/>
              </a:rPr>
              <a:t>merged_data</a:t>
            </a:r>
            <a:r>
              <a:rPr lang="ko-KR" altLang="en-US" sz="1800" b="0" i="0" dirty="0">
                <a:effectLst/>
                <a:latin typeface="system-ui"/>
              </a:rPr>
              <a:t>의 길이를 기준으로 샘플 수 결정</a:t>
            </a:r>
            <a:r>
              <a:rPr lang="en-US" altLang="ko-KR" sz="1800" b="0" i="0" dirty="0">
                <a:effectLst/>
                <a:latin typeface="system-ui"/>
              </a:rPr>
              <a:t>. </a:t>
            </a:r>
            <a:br>
              <a:rPr lang="en-US" altLang="ko-KR" sz="1800" b="0" i="0" dirty="0">
                <a:effectLst/>
                <a:latin typeface="system-ui"/>
              </a:rPr>
            </a:br>
            <a:r>
              <a:rPr lang="ko-KR" altLang="en-US" sz="1800" b="0" i="0" dirty="0">
                <a:effectLst/>
                <a:latin typeface="system-ui"/>
              </a:rPr>
              <a:t>각 이미지는 </a:t>
            </a:r>
            <a:r>
              <a:rPr lang="en-US" altLang="ko-KR" sz="1800" b="0" i="0" dirty="0">
                <a:effectLst/>
                <a:latin typeface="system-ui"/>
              </a:rPr>
              <a:t>(64, 64, 3) </a:t>
            </a:r>
            <a:r>
              <a:rPr lang="ko-KR" altLang="en-US" sz="1800" b="0" i="0" dirty="0">
                <a:effectLst/>
                <a:latin typeface="system-ui"/>
              </a:rPr>
              <a:t>크기의 </a:t>
            </a:r>
            <a:r>
              <a:rPr lang="en-US" altLang="ko-KR" sz="1800" b="0" i="0" dirty="0">
                <a:effectLst/>
                <a:latin typeface="system-ui"/>
              </a:rPr>
              <a:t>RGB </a:t>
            </a:r>
            <a:r>
              <a:rPr lang="ko-KR" altLang="en-US" sz="1800" b="0" i="0" dirty="0">
                <a:effectLst/>
                <a:latin typeface="system-ui"/>
              </a:rPr>
              <a:t>이미지로 가정</a:t>
            </a:r>
            <a:r>
              <a:rPr lang="en-US" altLang="ko-KR" sz="1800" b="0" i="0" dirty="0">
                <a:effectLst/>
                <a:latin typeface="system-ui"/>
              </a:rPr>
              <a:t>. </a:t>
            </a:r>
            <a:r>
              <a:rPr lang="ko-KR" altLang="en-US" sz="1800" b="0" i="0" dirty="0">
                <a:effectLst/>
                <a:latin typeface="system-ui"/>
              </a:rPr>
              <a:t>더미 데이터는 </a:t>
            </a:r>
            <a:r>
              <a:rPr lang="en-US" altLang="ko-KR" sz="1800" b="0" i="0" dirty="0" err="1">
                <a:effectLst/>
                <a:latin typeface="system-ui"/>
              </a:rPr>
              <a:t>np.random.rand</a:t>
            </a:r>
            <a:r>
              <a:rPr lang="ko-KR" altLang="en-US" sz="1800" b="0" i="0" dirty="0">
                <a:effectLst/>
                <a:latin typeface="system-ui"/>
              </a:rPr>
              <a:t>를 사용해 생성</a:t>
            </a:r>
            <a:r>
              <a:rPr lang="en-US" altLang="ko-KR" sz="1800" b="0" i="0" dirty="0">
                <a:effectLst/>
                <a:latin typeface="system-ui"/>
              </a:rPr>
              <a:t>.</a:t>
            </a:r>
            <a:br>
              <a:rPr lang="en-US" altLang="ko-KR" sz="1800" b="0" i="0" dirty="0">
                <a:effectLst/>
                <a:latin typeface="system-ui"/>
              </a:rPr>
            </a:br>
            <a:r>
              <a:rPr lang="ko-KR" altLang="en-US" sz="1800" b="0" i="0" dirty="0">
                <a:effectLst/>
                <a:latin typeface="system-ui"/>
              </a:rPr>
              <a:t>라벨 추출</a:t>
            </a:r>
            <a:r>
              <a:rPr lang="en-US" altLang="ko-KR" sz="1800" b="0" i="0" dirty="0">
                <a:effectLst/>
                <a:latin typeface="system-ui"/>
              </a:rPr>
              <a:t>: </a:t>
            </a:r>
            <a:r>
              <a:rPr lang="en-US" altLang="ko-KR" sz="1800" b="0" i="0" dirty="0" err="1">
                <a:effectLst/>
                <a:latin typeface="system-ui"/>
              </a:rPr>
              <a:t>merged_data</a:t>
            </a:r>
            <a:r>
              <a:rPr lang="en-US" altLang="ko-KR" sz="1800" b="0" i="0" dirty="0">
                <a:effectLst/>
                <a:latin typeface="system-ui"/>
              </a:rPr>
              <a:t>['label']</a:t>
            </a:r>
            <a:r>
              <a:rPr lang="ko-KR" altLang="en-US" sz="1800" b="0" i="0" dirty="0">
                <a:effectLst/>
                <a:latin typeface="system-ui"/>
              </a:rPr>
              <a:t>에서 라벨 값을 추출</a:t>
            </a:r>
            <a:r>
              <a:rPr lang="en-US" altLang="ko-KR" sz="1800" b="0" i="0" dirty="0">
                <a:effectLst/>
                <a:latin typeface="system-ui"/>
              </a:rPr>
              <a:t>.</a:t>
            </a:r>
            <a:br>
              <a:rPr lang="en-US" altLang="ko-KR" sz="1800" b="0" i="0" dirty="0">
                <a:effectLst/>
                <a:latin typeface="system-ui"/>
              </a:rPr>
            </a:br>
            <a:r>
              <a:rPr lang="ko-KR" altLang="en-US" sz="1800" b="0" i="0" dirty="0">
                <a:effectLst/>
                <a:latin typeface="system-ui"/>
              </a:rPr>
              <a:t>학습</a:t>
            </a:r>
            <a:r>
              <a:rPr lang="en-US" altLang="ko-KR" sz="1800" b="0" i="0" dirty="0">
                <a:effectLst/>
                <a:latin typeface="system-ui"/>
              </a:rPr>
              <a:t>/</a:t>
            </a:r>
            <a:r>
              <a:rPr lang="ko-KR" altLang="en-US" sz="1800" b="0" i="0" dirty="0">
                <a:effectLst/>
                <a:latin typeface="system-ui"/>
              </a:rPr>
              <a:t>테스트 데이터 분할</a:t>
            </a:r>
            <a:r>
              <a:rPr lang="en-US" altLang="ko-KR" sz="1800" b="0" i="0" dirty="0">
                <a:effectLst/>
                <a:latin typeface="system-ui"/>
              </a:rPr>
              <a:t>: </a:t>
            </a:r>
            <a:r>
              <a:rPr lang="en-US" altLang="ko-KR" sz="1800" b="0" i="0" dirty="0" err="1">
                <a:effectLst/>
                <a:latin typeface="system-ui"/>
              </a:rPr>
              <a:t>train_test_split</a:t>
            </a:r>
            <a:r>
              <a:rPr lang="ko-KR" altLang="en-US" sz="1800" b="0" i="0" dirty="0">
                <a:effectLst/>
                <a:latin typeface="system-ui"/>
              </a:rPr>
              <a:t>로 데이터셋을 </a:t>
            </a:r>
            <a:r>
              <a:rPr lang="en-US" altLang="ko-KR" sz="1800" b="0" i="0" dirty="0">
                <a:effectLst/>
                <a:latin typeface="system-ui"/>
              </a:rPr>
              <a:t>80% </a:t>
            </a:r>
            <a:r>
              <a:rPr lang="ko-KR" altLang="en-US" sz="1800" b="0" i="0" dirty="0">
                <a:effectLst/>
                <a:latin typeface="system-ui"/>
              </a:rPr>
              <a:t>학습</a:t>
            </a:r>
            <a:r>
              <a:rPr lang="en-US" altLang="ko-KR" sz="1800" b="0" i="0" dirty="0">
                <a:effectLst/>
                <a:latin typeface="system-ui"/>
              </a:rPr>
              <a:t>, 20% </a:t>
            </a:r>
            <a:r>
              <a:rPr lang="ko-KR" altLang="en-US" sz="1800" b="0" i="0" dirty="0">
                <a:effectLst/>
                <a:latin typeface="system-ui"/>
              </a:rPr>
              <a:t>테스트로 나눕니다</a:t>
            </a:r>
            <a:r>
              <a:rPr lang="en-US" altLang="ko-KR" sz="1800" b="0" i="0" dirty="0">
                <a:effectLst/>
                <a:latin typeface="system-ui"/>
              </a:rPr>
              <a:t>.</a:t>
            </a:r>
            <a:br>
              <a:rPr lang="en-US" altLang="ko-KR" sz="1800" b="0" i="0" dirty="0">
                <a:effectLst/>
                <a:latin typeface="system-ui"/>
              </a:rPr>
            </a:br>
            <a:r>
              <a:rPr lang="ko-KR" altLang="en-US" sz="1800" b="0" i="0" dirty="0">
                <a:effectLst/>
                <a:latin typeface="system-ui"/>
              </a:rPr>
              <a:t>결과 확인</a:t>
            </a:r>
            <a:r>
              <a:rPr lang="en-US" altLang="ko-KR" sz="1800" b="0" i="0" dirty="0">
                <a:effectLst/>
                <a:latin typeface="system-ui"/>
              </a:rPr>
              <a:t>: </a:t>
            </a:r>
            <a:r>
              <a:rPr lang="en-US" altLang="ko-KR" sz="1800" b="0" i="0" dirty="0" err="1">
                <a:effectLst/>
                <a:latin typeface="system-ui"/>
              </a:rPr>
              <a:t>X_train</a:t>
            </a:r>
            <a:r>
              <a:rPr lang="en-US" altLang="ko-KR" sz="1800" b="0" i="0" dirty="0">
                <a:effectLst/>
                <a:latin typeface="system-ui"/>
              </a:rPr>
              <a:t>, </a:t>
            </a:r>
            <a:r>
              <a:rPr lang="en-US" altLang="ko-KR" sz="1800" b="0" i="0" dirty="0" err="1">
                <a:effectLst/>
                <a:latin typeface="system-ui"/>
              </a:rPr>
              <a:t>X_test</a:t>
            </a:r>
            <a:r>
              <a:rPr lang="en-US" altLang="ko-KR" sz="1800" b="0" i="0" dirty="0">
                <a:effectLst/>
                <a:latin typeface="system-ui"/>
              </a:rPr>
              <a:t>, </a:t>
            </a:r>
            <a:r>
              <a:rPr lang="en-US" altLang="ko-KR" sz="1800" b="0" i="0" dirty="0" err="1">
                <a:effectLst/>
                <a:latin typeface="system-ui"/>
              </a:rPr>
              <a:t>y_train</a:t>
            </a:r>
            <a:r>
              <a:rPr lang="en-US" altLang="ko-KR" sz="1800" b="0" i="0" dirty="0">
                <a:effectLst/>
                <a:latin typeface="system-ui"/>
              </a:rPr>
              <a:t>, </a:t>
            </a:r>
            <a:r>
              <a:rPr lang="en-US" altLang="ko-KR" sz="1800" b="0" i="0" dirty="0" err="1">
                <a:effectLst/>
                <a:latin typeface="system-ui"/>
              </a:rPr>
              <a:t>y_test</a:t>
            </a:r>
            <a:r>
              <a:rPr lang="ko-KR" altLang="en-US" sz="1800" b="0" i="0" dirty="0">
                <a:effectLst/>
                <a:latin typeface="system-ui"/>
              </a:rPr>
              <a:t>의 </a:t>
            </a:r>
            <a:r>
              <a:rPr lang="en-US" altLang="ko-KR" sz="1800" b="0" i="0" dirty="0">
                <a:effectLst/>
                <a:latin typeface="system-ui"/>
              </a:rPr>
              <a:t>shape </a:t>
            </a:r>
            <a:r>
              <a:rPr lang="ko-KR" altLang="en-US" sz="1800" b="0" i="0" dirty="0">
                <a:effectLst/>
                <a:latin typeface="system-ui"/>
              </a:rPr>
              <a:t>확인</a:t>
            </a:r>
            <a:r>
              <a:rPr lang="en-US" altLang="ko-KR" sz="1800" b="0" i="0" dirty="0">
                <a:effectLst/>
                <a:latin typeface="system-ui"/>
              </a:rPr>
              <a:t>.</a:t>
            </a:r>
            <a:br>
              <a:rPr lang="en-US" altLang="ko-KR" sz="1800" b="0" i="0" dirty="0">
                <a:effectLst/>
                <a:latin typeface="system-ui"/>
              </a:rPr>
            </a:br>
            <a:endParaRPr lang="ko-KR" altLang="en-US" sz="1800" dirty="0"/>
          </a:p>
        </p:txBody>
      </p:sp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D6A31A5-9ED6-7C0D-56F3-0059DE7FA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9041"/>
            <a:ext cx="4858317" cy="10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E0F6-F9D3-6BA1-550B-3F72ED0B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3" y="500062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altLang="ko-KR" sz="1800" b="1" i="0" dirty="0">
                <a:effectLst/>
                <a:latin typeface="system-ui"/>
              </a:rPr>
              <a:t>3-5.</a:t>
            </a:r>
            <a:r>
              <a:rPr lang="ko-KR" altLang="en-US" sz="1800" b="1" i="0" dirty="0">
                <a:effectLst/>
                <a:latin typeface="system-ui"/>
              </a:rPr>
              <a:t>이미지 파일을 로드하고 </a:t>
            </a:r>
            <a:r>
              <a:rPr lang="ko-KR" altLang="en-US" sz="1800" b="1" i="0" dirty="0" err="1">
                <a:effectLst/>
                <a:latin typeface="system-ui"/>
              </a:rPr>
              <a:t>전처리</a:t>
            </a:r>
            <a:br>
              <a:rPr lang="ko-KR" altLang="en-US" sz="1800" b="1" i="0" dirty="0">
                <a:effectLst/>
                <a:latin typeface="system-ui"/>
              </a:rPr>
            </a:br>
            <a:r>
              <a:rPr lang="en-US" altLang="ko-KR" sz="1800" b="1" i="0" dirty="0">
                <a:effectLst/>
                <a:latin typeface="system-ui"/>
              </a:rPr>
              <a:t>3-6.ResNet50 </a:t>
            </a:r>
            <a:r>
              <a:rPr lang="ko-KR" altLang="en-US" sz="1800" b="1" i="0" dirty="0">
                <a:effectLst/>
                <a:latin typeface="system-ui"/>
              </a:rPr>
              <a:t>기반의 딥러닝 모델을 정의</a:t>
            </a:r>
            <a:br>
              <a:rPr lang="ko-KR" altLang="en-US" sz="1800" b="1" i="0" dirty="0">
                <a:effectLst/>
                <a:latin typeface="system-ui"/>
              </a:rPr>
            </a:br>
            <a:r>
              <a:rPr lang="ko-KR" altLang="en-US" sz="1800" b="1" i="0" dirty="0">
                <a:effectLst/>
                <a:latin typeface="system-ui"/>
              </a:rPr>
              <a:t>커스텀 </a:t>
            </a:r>
            <a:r>
              <a:rPr lang="ko-KR" altLang="en-US" sz="1800" b="1" i="0" dirty="0" err="1">
                <a:effectLst/>
                <a:latin typeface="system-ui"/>
              </a:rPr>
              <a:t>출력층</a:t>
            </a:r>
            <a:r>
              <a:rPr lang="en-US" altLang="ko-KR" sz="1800" b="1" i="0" dirty="0">
                <a:effectLst/>
                <a:latin typeface="system-ui"/>
              </a:rPr>
              <a:t>:ResNet50</a:t>
            </a:r>
            <a:r>
              <a:rPr lang="ko-KR" altLang="en-US" sz="1800" b="1" i="0" dirty="0">
                <a:effectLst/>
                <a:latin typeface="system-ui"/>
              </a:rPr>
              <a:t>의 기본 출력 대신</a:t>
            </a:r>
            <a:r>
              <a:rPr lang="en-US" altLang="ko-KR" sz="1800" b="1" i="0" dirty="0">
                <a:effectLst/>
                <a:latin typeface="system-ui"/>
              </a:rPr>
              <a:t>, </a:t>
            </a:r>
            <a:r>
              <a:rPr lang="ko-KR" altLang="en-US" sz="1800" b="1" i="0" dirty="0">
                <a:effectLst/>
                <a:latin typeface="system-ui"/>
              </a:rPr>
              <a:t>특정 문제에 적합한 완전 연결 층을 추가</a:t>
            </a:r>
            <a:r>
              <a:rPr lang="en-US" altLang="ko-KR" sz="1800" b="1" i="0" dirty="0">
                <a:effectLst/>
                <a:latin typeface="system-ui"/>
              </a:rPr>
              <a:t>.</a:t>
            </a:r>
            <a:r>
              <a:rPr lang="ko-KR" altLang="en-US" sz="1800" b="1" i="0" dirty="0">
                <a:effectLst/>
                <a:latin typeface="system-ui"/>
              </a:rPr>
              <a:t>이진 분류 문제를 해결하기 위해 </a:t>
            </a:r>
            <a:r>
              <a:rPr lang="en-US" altLang="ko-KR" sz="1800" b="1" i="0" dirty="0">
                <a:effectLst/>
                <a:latin typeface="system-ui"/>
              </a:rPr>
              <a:t>Sigmoid </a:t>
            </a:r>
            <a:r>
              <a:rPr lang="ko-KR" altLang="en-US" sz="1800" b="1" i="0" dirty="0" err="1">
                <a:effectLst/>
                <a:latin typeface="system-ui"/>
              </a:rPr>
              <a:t>출력층</a:t>
            </a:r>
            <a:r>
              <a:rPr lang="ko-KR" altLang="en-US" sz="1800" b="1" i="0" dirty="0">
                <a:effectLst/>
                <a:latin typeface="system-ui"/>
              </a:rPr>
              <a:t> 사용</a:t>
            </a:r>
            <a:r>
              <a:rPr lang="en-US" altLang="ko-KR" sz="1800" b="1" i="0" dirty="0">
                <a:effectLst/>
                <a:latin typeface="system-ui"/>
              </a:rPr>
              <a:t>.</a:t>
            </a:r>
            <a:br>
              <a:rPr lang="en-US" altLang="ko-KR" sz="1800" b="1" i="0" dirty="0">
                <a:effectLst/>
                <a:latin typeface="system-ui"/>
              </a:rPr>
            </a:br>
            <a:r>
              <a:rPr lang="ko-KR" altLang="en-US" sz="1800" b="1" i="0" dirty="0">
                <a:effectLst/>
                <a:latin typeface="system-ui"/>
              </a:rPr>
              <a:t>훈련 준비</a:t>
            </a:r>
            <a:r>
              <a:rPr lang="en-US" altLang="ko-KR" sz="1800" b="1" i="0" dirty="0">
                <a:effectLst/>
                <a:latin typeface="system-ui"/>
              </a:rPr>
              <a:t>:</a:t>
            </a:r>
            <a:r>
              <a:rPr lang="ko-KR" altLang="en-US" sz="1800" b="1" i="0" dirty="0">
                <a:effectLst/>
                <a:latin typeface="system-ui"/>
              </a:rPr>
              <a:t>모델이 학습 가능한 상태로 준비됨</a:t>
            </a:r>
            <a:r>
              <a:rPr lang="en-US" altLang="ko-KR" sz="1800" b="1" i="0" dirty="0">
                <a:effectLst/>
                <a:latin typeface="system-ui"/>
              </a:rPr>
              <a:t>(</a:t>
            </a:r>
            <a:r>
              <a:rPr lang="ko-KR" altLang="en-US" sz="1800" b="1" i="0" dirty="0">
                <a:effectLst/>
                <a:latin typeface="system-ui"/>
              </a:rPr>
              <a:t>손실 함수</a:t>
            </a:r>
            <a:r>
              <a:rPr lang="en-US" altLang="ko-KR" sz="1800" b="1" i="0" dirty="0">
                <a:effectLst/>
                <a:latin typeface="system-ui"/>
              </a:rPr>
              <a:t>, </a:t>
            </a:r>
            <a:r>
              <a:rPr lang="ko-KR" altLang="en-US" sz="1800" b="1" i="0" dirty="0" err="1">
                <a:effectLst/>
                <a:latin typeface="system-ui"/>
              </a:rPr>
              <a:t>옵티마이저</a:t>
            </a:r>
            <a:r>
              <a:rPr lang="ko-KR" altLang="en-US" sz="1800" b="1" i="0" dirty="0">
                <a:effectLst/>
                <a:latin typeface="system-ui"/>
              </a:rPr>
              <a:t> 등 설정 완료</a:t>
            </a:r>
            <a:r>
              <a:rPr lang="en-US" altLang="ko-KR" sz="1800" b="1" i="0" dirty="0">
                <a:effectLst/>
                <a:latin typeface="system-ui"/>
              </a:rPr>
              <a:t>).</a:t>
            </a:r>
            <a:br>
              <a:rPr lang="en-US" altLang="ko-KR" sz="1800" b="1" i="0" dirty="0">
                <a:effectLst/>
                <a:latin typeface="system-ui"/>
              </a:rPr>
            </a:br>
            <a:endParaRPr lang="ko-KR" altLang="en-US" sz="1800" dirty="0"/>
          </a:p>
        </p:txBody>
      </p:sp>
      <p:pic>
        <p:nvPicPr>
          <p:cNvPr id="5" name="내용 개체 틀 4" descr="텍스트, 영수증, 낱말맞추기 퍼즐이(가) 표시된 사진&#10;&#10;자동 생성된 설명">
            <a:extLst>
              <a:ext uri="{FF2B5EF4-FFF2-40B4-BE49-F238E27FC236}">
                <a16:creationId xmlns:a16="http://schemas.microsoft.com/office/drawing/2014/main" id="{2482DD31-8812-BCB5-5E1D-7AD53B5CE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60" y="1706611"/>
            <a:ext cx="1743862" cy="5128135"/>
          </a:xfrm>
        </p:spPr>
      </p:pic>
      <p:pic>
        <p:nvPicPr>
          <p:cNvPr id="11" name="그림 10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746D0B56-8496-2D2C-0776-5E6D3976B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82" y="1933302"/>
            <a:ext cx="4928118" cy="49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5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B98A-E06A-3383-D47F-9463CFAA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03" y="723311"/>
            <a:ext cx="11963400" cy="1325563"/>
          </a:xfrm>
        </p:spPr>
        <p:txBody>
          <a:bodyPr>
            <a:noAutofit/>
          </a:bodyPr>
          <a:lstStyle/>
          <a:p>
            <a:r>
              <a:rPr lang="en-US" altLang="ko-KR" sz="1800" b="1" i="0" dirty="0">
                <a:effectLst/>
                <a:latin typeface="var(--jp-content-font-family)"/>
              </a:rPr>
              <a:t>3-7.</a:t>
            </a:r>
            <a:r>
              <a:rPr lang="ko-KR" altLang="en-US" sz="1800" b="1" i="0" dirty="0">
                <a:effectLst/>
                <a:latin typeface="var(--jp-content-font-family)"/>
              </a:rPr>
              <a:t>정의된 신경망 모델을 </a:t>
            </a:r>
            <a:r>
              <a:rPr lang="en-US" altLang="ko-KR" sz="1800" b="1" i="0" dirty="0">
                <a:effectLst/>
                <a:latin typeface="var(--jp-content-font-family)"/>
              </a:rPr>
              <a:t>10 </a:t>
            </a:r>
            <a:r>
              <a:rPr lang="ko-KR" altLang="en-US" sz="1800" b="1" i="0" dirty="0" err="1">
                <a:effectLst/>
                <a:latin typeface="var(--jp-content-font-family)"/>
              </a:rPr>
              <a:t>에포크</a:t>
            </a:r>
            <a:r>
              <a:rPr lang="ko-KR" altLang="en-US" sz="1800" b="1" i="0" dirty="0">
                <a:effectLst/>
                <a:latin typeface="var(--jp-content-font-family)"/>
              </a:rPr>
              <a:t> 동안 학습시키고</a:t>
            </a:r>
            <a:r>
              <a:rPr lang="en-US" altLang="ko-KR" sz="1800" b="1" i="0" dirty="0">
                <a:effectLst/>
                <a:latin typeface="var(--jp-content-font-family)"/>
              </a:rPr>
              <a:t>, </a:t>
            </a:r>
            <a:r>
              <a:rPr lang="ko-KR" altLang="en-US" sz="1800" b="1" i="0" dirty="0">
                <a:effectLst/>
                <a:latin typeface="var(--jp-content-font-family)"/>
              </a:rPr>
              <a:t>학습 과정에서의 손실</a:t>
            </a:r>
            <a:r>
              <a:rPr lang="en-US" altLang="ko-KR" sz="1800" b="1" i="0" dirty="0">
                <a:effectLst/>
                <a:latin typeface="var(--jp-content-font-family)"/>
              </a:rPr>
              <a:t>(loss) </a:t>
            </a:r>
            <a:r>
              <a:rPr lang="ko-KR" altLang="en-US" sz="1800" b="1" i="0" dirty="0">
                <a:effectLst/>
                <a:latin typeface="var(--jp-content-font-family)"/>
              </a:rPr>
              <a:t>및 정확도</a:t>
            </a:r>
            <a:r>
              <a:rPr lang="en-US" altLang="ko-KR" sz="1800" b="1" i="0" dirty="0">
                <a:effectLst/>
                <a:latin typeface="var(--jp-content-font-family)"/>
              </a:rPr>
              <a:t>(accuracy) </a:t>
            </a:r>
            <a:r>
              <a:rPr lang="ko-KR" altLang="en-US" sz="1800" b="1" i="0" dirty="0">
                <a:effectLst/>
                <a:latin typeface="var(--jp-content-font-family)"/>
              </a:rPr>
              <a:t>등의 기록을 출력</a:t>
            </a:r>
            <a:br>
              <a:rPr lang="ko-KR" altLang="en-US" sz="1800" b="1" i="0" dirty="0">
                <a:effectLst/>
                <a:latin typeface="var(--jp-content-font-family)"/>
              </a:rPr>
            </a:br>
            <a:br>
              <a:rPr lang="en-US" altLang="ko-KR" sz="1800" b="0" i="0" dirty="0">
                <a:effectLst/>
                <a:latin typeface="var(--jp-cell-prompt-font-family)"/>
              </a:rPr>
            </a:br>
            <a:br>
              <a:rPr lang="ko-KR" altLang="en-US" sz="1800" b="0" i="0" dirty="0">
                <a:effectLst/>
                <a:latin typeface="var(--jp-code-font-family)"/>
                <a:ea typeface="Malgun Gothic" panose="020B0503020000020004" pitchFamily="50" charset="-127"/>
              </a:rPr>
            </a:br>
            <a:endParaRPr lang="ko-KR" altLang="en-US" sz="1800" dirty="0"/>
          </a:p>
        </p:txBody>
      </p:sp>
      <p:pic>
        <p:nvPicPr>
          <p:cNvPr id="13" name="내용 개체 틀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C24F30D-E807-05D9-FAD5-43A266570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3" y="1711746"/>
            <a:ext cx="8849960" cy="4039164"/>
          </a:xfrm>
        </p:spPr>
      </p:pic>
    </p:spTree>
    <p:extLst>
      <p:ext uri="{BB962C8B-B14F-4D97-AF65-F5344CB8AC3E}">
        <p14:creationId xmlns:p14="http://schemas.microsoft.com/office/powerpoint/2010/main" val="328772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93770-CE1D-257E-60CA-B3646030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83" y="983433"/>
            <a:ext cx="11083834" cy="1550761"/>
          </a:xfrm>
        </p:spPr>
        <p:txBody>
          <a:bodyPr>
            <a:noAutofit/>
          </a:bodyPr>
          <a:lstStyle/>
          <a:p>
            <a:r>
              <a:rPr lang="en-US" altLang="ko-KR" sz="1500" b="1" i="0" dirty="0">
                <a:effectLst/>
                <a:latin typeface="system-ui"/>
              </a:rPr>
              <a:t>3-8</a:t>
            </a:r>
            <a:r>
              <a:rPr lang="ko-KR" altLang="en-US" sz="1500" b="1" i="0" dirty="0">
                <a:effectLst/>
                <a:latin typeface="system-ui"/>
              </a:rPr>
              <a:t> 성능 지표 계산</a:t>
            </a:r>
            <a:br>
              <a:rPr lang="en-US" altLang="ko-KR" sz="1500" b="1" i="0" dirty="0">
                <a:effectLst/>
                <a:latin typeface="system-ui"/>
              </a:rPr>
            </a:br>
            <a:br>
              <a:rPr lang="en-US" altLang="ko-KR" sz="1500" b="1" i="0" dirty="0">
                <a:effectLst/>
                <a:latin typeface="system-ui"/>
              </a:rPr>
            </a:br>
            <a:r>
              <a:rPr lang="en-US" altLang="ko-KR" sz="1500" b="1" i="0" dirty="0" err="1">
                <a:effectLst/>
                <a:latin typeface="system-ui"/>
              </a:rPr>
              <a:t>sklearn.metrics</a:t>
            </a:r>
            <a:r>
              <a:rPr lang="ko-KR" altLang="en-US" sz="1500" b="1" i="0" dirty="0">
                <a:effectLst/>
                <a:latin typeface="system-ui"/>
              </a:rPr>
              <a:t>의 함수들을 사용해 정확도</a:t>
            </a:r>
            <a:r>
              <a:rPr lang="en-US" altLang="ko-KR" sz="1500" b="1" i="0" dirty="0">
                <a:effectLst/>
                <a:latin typeface="system-ui"/>
              </a:rPr>
              <a:t>, </a:t>
            </a:r>
            <a:r>
              <a:rPr lang="ko-KR" altLang="en-US" sz="1500" b="1" i="0" dirty="0" err="1">
                <a:effectLst/>
                <a:latin typeface="system-ui"/>
              </a:rPr>
              <a:t>재현율</a:t>
            </a:r>
            <a:r>
              <a:rPr lang="en-US" altLang="ko-KR" sz="1500" b="1" i="0" dirty="0">
                <a:effectLst/>
                <a:latin typeface="system-ui"/>
              </a:rPr>
              <a:t>, </a:t>
            </a:r>
            <a:r>
              <a:rPr lang="ko-KR" altLang="en-US" sz="1500" b="1" i="0" dirty="0">
                <a:effectLst/>
                <a:latin typeface="system-ui"/>
              </a:rPr>
              <a:t>정밀도</a:t>
            </a:r>
            <a:r>
              <a:rPr lang="en-US" altLang="ko-KR" sz="1500" b="1" i="0" dirty="0">
                <a:effectLst/>
                <a:latin typeface="system-ui"/>
              </a:rPr>
              <a:t>, F1 </a:t>
            </a:r>
            <a:r>
              <a:rPr lang="ko-KR" altLang="en-US" sz="1500" b="1" i="0" dirty="0">
                <a:effectLst/>
                <a:latin typeface="system-ui"/>
              </a:rPr>
              <a:t>점수를 계산합니다</a:t>
            </a:r>
            <a:r>
              <a:rPr lang="en-US" altLang="ko-KR" sz="1500" b="1" i="0" dirty="0">
                <a:effectLst/>
                <a:latin typeface="system-ui"/>
              </a:rPr>
              <a:t>.</a:t>
            </a:r>
            <a:br>
              <a:rPr lang="en-US" altLang="ko-KR" sz="1500" b="1" i="0" dirty="0">
                <a:effectLst/>
                <a:latin typeface="system-ui"/>
              </a:rPr>
            </a:br>
            <a:br>
              <a:rPr lang="en-US" altLang="ko-KR" sz="1500" b="1" i="0" dirty="0">
                <a:effectLst/>
                <a:latin typeface="system-ui"/>
              </a:rPr>
            </a:br>
            <a:br>
              <a:rPr lang="en-US" altLang="ko-KR" sz="1500" b="1" i="0" dirty="0">
                <a:effectLst/>
                <a:latin typeface="system-ui"/>
              </a:rPr>
            </a:br>
            <a:endParaRPr lang="ko-KR" altLang="en-US" sz="1500" dirty="0"/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034559D-CB95-E4EB-EA46-8A5E0919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5" y="3080738"/>
            <a:ext cx="4328806" cy="1243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783847-199A-713D-D6C3-B3BF2B80F312}"/>
              </a:ext>
            </a:extLst>
          </p:cNvPr>
          <p:cNvSpPr txBox="1"/>
          <p:nvPr/>
        </p:nvSpPr>
        <p:spPr>
          <a:xfrm>
            <a:off x="4996101" y="3476226"/>
            <a:ext cx="6801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0" i="0" dirty="0">
                <a:effectLst/>
                <a:latin typeface="system-ui"/>
              </a:rPr>
              <a:t>Accuracy (</a:t>
            </a:r>
            <a:r>
              <a:rPr lang="ko-KR" altLang="en-US" sz="1200" b="0" i="0" dirty="0">
                <a:effectLst/>
                <a:latin typeface="system-ui"/>
              </a:rPr>
              <a:t>정확도</a:t>
            </a:r>
            <a:r>
              <a:rPr lang="en-US" altLang="ko-KR" sz="1200" b="0" i="0" dirty="0">
                <a:effectLst/>
                <a:latin typeface="system-ui"/>
              </a:rPr>
              <a:t>): 0.5942 </a:t>
            </a:r>
          </a:p>
          <a:p>
            <a:pPr algn="l"/>
            <a:r>
              <a:rPr lang="en-US" altLang="ko-KR" sz="1200" b="0" i="0" dirty="0">
                <a:effectLst/>
                <a:latin typeface="system-ui"/>
              </a:rPr>
              <a:t>Recall (</a:t>
            </a:r>
            <a:r>
              <a:rPr lang="ko-KR" altLang="en-US" sz="1200" b="0" i="0" dirty="0" err="1">
                <a:effectLst/>
                <a:latin typeface="system-ui"/>
              </a:rPr>
              <a:t>재현율</a:t>
            </a:r>
            <a:r>
              <a:rPr lang="en-US" altLang="ko-KR" sz="1200" b="0" i="0" dirty="0">
                <a:effectLst/>
                <a:latin typeface="system-ui"/>
              </a:rPr>
              <a:t>): 0.8539 </a:t>
            </a:r>
            <a:r>
              <a:rPr lang="ko-KR" altLang="en-US" sz="1200" b="0" i="0" dirty="0">
                <a:effectLst/>
                <a:latin typeface="system-ui"/>
              </a:rPr>
              <a:t>양성 클래스의 실제 샘플 중 약 </a:t>
            </a:r>
            <a:r>
              <a:rPr lang="en-US" altLang="ko-KR" sz="1200" b="0" i="0" dirty="0">
                <a:effectLst/>
                <a:latin typeface="system-ui"/>
              </a:rPr>
              <a:t>85.39%</a:t>
            </a:r>
            <a:r>
              <a:rPr lang="ko-KR" altLang="en-US" sz="1200" b="0" i="0" dirty="0">
                <a:effectLst/>
                <a:latin typeface="system-ui"/>
              </a:rPr>
              <a:t>를 정확히 예측함</a:t>
            </a:r>
            <a:endParaRPr lang="en-US" altLang="ko-KR" sz="1200" b="0" i="0" dirty="0">
              <a:effectLst/>
              <a:latin typeface="system-ui"/>
            </a:endParaRPr>
          </a:p>
          <a:p>
            <a:pPr algn="l"/>
            <a:r>
              <a:rPr lang="en-US" altLang="ko-KR" sz="1200" b="0" i="0" dirty="0">
                <a:effectLst/>
                <a:latin typeface="system-ui"/>
              </a:rPr>
              <a:t>Precision (</a:t>
            </a:r>
            <a:r>
              <a:rPr lang="ko-KR" altLang="en-US" sz="1200" b="0" i="0" dirty="0">
                <a:effectLst/>
                <a:latin typeface="system-ui"/>
              </a:rPr>
              <a:t>정밀도</a:t>
            </a:r>
            <a:r>
              <a:rPr lang="en-US" altLang="ko-KR" sz="1200" b="0" i="0" dirty="0">
                <a:effectLst/>
                <a:latin typeface="system-ui"/>
              </a:rPr>
              <a:t>): 0.6346 -&gt;</a:t>
            </a:r>
            <a:r>
              <a:rPr lang="ko-KR" altLang="en-US" sz="1200" b="0" i="0" dirty="0">
                <a:effectLst/>
                <a:latin typeface="system-ui"/>
              </a:rPr>
              <a:t>모델이 양성 클래스라고 예측한 것들 중 약 </a:t>
            </a:r>
            <a:r>
              <a:rPr lang="en-US" altLang="ko-KR" sz="1200" b="0" i="0" dirty="0">
                <a:effectLst/>
                <a:latin typeface="system-ui"/>
              </a:rPr>
              <a:t>66.72%</a:t>
            </a:r>
            <a:r>
              <a:rPr lang="ko-KR" altLang="en-US" sz="1200" b="0" i="0" dirty="0">
                <a:effectLst/>
                <a:latin typeface="system-ui"/>
              </a:rPr>
              <a:t>만 양성 클래스</a:t>
            </a:r>
            <a:endParaRPr lang="en-US" altLang="ko-KR" sz="1200" b="0" i="0" dirty="0">
              <a:effectLst/>
              <a:latin typeface="system-ui"/>
            </a:endParaRPr>
          </a:p>
          <a:p>
            <a:pPr algn="l"/>
            <a:r>
              <a:rPr lang="en-US" altLang="ko-KR" sz="1200" b="0" i="0" dirty="0">
                <a:effectLst/>
                <a:latin typeface="system-ui"/>
              </a:rPr>
              <a:t>F1-Score: 0.7281 F1-Score</a:t>
            </a:r>
            <a:r>
              <a:rPr lang="ko-KR" altLang="en-US" sz="1200" b="0" i="0" dirty="0">
                <a:effectLst/>
                <a:latin typeface="system-ui"/>
              </a:rPr>
              <a:t>는 정확도와 재현율의 조화 평균 </a:t>
            </a:r>
            <a:r>
              <a:rPr lang="en-US" altLang="ko-KR" sz="1200" b="0" i="0" dirty="0">
                <a:effectLst/>
                <a:latin typeface="system-ui"/>
              </a:rPr>
              <a:t>-&gt; </a:t>
            </a:r>
            <a:r>
              <a:rPr lang="ko-KR" altLang="en-US" sz="1200" b="0" i="0" dirty="0">
                <a:effectLst/>
                <a:latin typeface="system-ui"/>
              </a:rPr>
              <a:t>비교적 균형 잡힌 성능</a:t>
            </a:r>
            <a:endParaRPr lang="en-US" altLang="ko-KR" sz="1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95225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016E0-0D67-FA61-9F10-F20659E7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system-ui"/>
              </a:rPr>
              <a:t>3-9</a:t>
            </a:r>
            <a:br>
              <a:rPr lang="en-US" altLang="ko-KR" b="0" i="0" dirty="0">
                <a:effectLst/>
                <a:latin typeface="system-ui"/>
              </a:rPr>
            </a:br>
            <a:r>
              <a:rPr lang="en-US" altLang="ko-KR" b="0" i="0" dirty="0">
                <a:effectLst/>
                <a:latin typeface="system-ui"/>
              </a:rPr>
              <a:t>confusion matrix</a:t>
            </a:r>
            <a:endParaRPr lang="ko-KR" altLang="en-US" dirty="0"/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B8C2756-5D49-AA6D-B5B5-AE9FA2524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8549"/>
            <a:ext cx="5463951" cy="239732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DDB65-02FE-0384-D2D3-682946FD7EA4}"/>
              </a:ext>
            </a:extLst>
          </p:cNvPr>
          <p:cNvSpPr txBox="1"/>
          <p:nvPr/>
        </p:nvSpPr>
        <p:spPr>
          <a:xfrm>
            <a:off x="6209211" y="1314994"/>
            <a:ext cx="493776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0" i="0" dirty="0">
                <a:effectLst/>
                <a:latin typeface="system-ui"/>
              </a:rPr>
              <a:t>Class 0 (</a:t>
            </a:r>
            <a:r>
              <a:rPr lang="ko-KR" altLang="en-US" sz="1000" b="0" i="0" dirty="0">
                <a:effectLst/>
                <a:latin typeface="system-ui"/>
              </a:rPr>
              <a:t>음성 클래스</a:t>
            </a:r>
            <a:r>
              <a:rPr lang="en-US" altLang="ko-KR" sz="1000" b="0" i="0" dirty="0">
                <a:effectLst/>
                <a:latin typeface="system-ui"/>
              </a:rPr>
              <a:t>):         Precision: 0.35 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Recall: 0.14 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F1-Score: 0.20</a:t>
            </a:r>
          </a:p>
          <a:p>
            <a:pPr algn="l"/>
            <a:endParaRPr lang="en-US" altLang="ko-KR" sz="1000" b="0" i="0" dirty="0">
              <a:effectLst/>
              <a:latin typeface="system-ui"/>
            </a:endParaRPr>
          </a:p>
          <a:p>
            <a:pPr algn="l"/>
            <a:r>
              <a:rPr lang="en-US" altLang="ko-KR" sz="1000" b="0" i="0" dirty="0">
                <a:effectLst/>
                <a:latin typeface="system-ui"/>
              </a:rPr>
              <a:t>Class 1 (</a:t>
            </a:r>
            <a:r>
              <a:rPr lang="ko-KR" altLang="en-US" sz="1000" b="0" i="0" dirty="0">
                <a:effectLst/>
                <a:latin typeface="system-ui"/>
              </a:rPr>
              <a:t>양성 클래스</a:t>
            </a:r>
            <a:r>
              <a:rPr lang="en-US" altLang="ko-KR" sz="1000" b="0" i="0" dirty="0">
                <a:effectLst/>
                <a:latin typeface="system-ui"/>
              </a:rPr>
              <a:t>):        Precision: 0.63 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Recall: 0.85 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F1-Score: 0.73</a:t>
            </a:r>
          </a:p>
          <a:p>
            <a:pPr algn="l"/>
            <a:endParaRPr lang="en-US" altLang="ko-KR" sz="1000" b="0" i="0" dirty="0">
              <a:effectLst/>
              <a:latin typeface="system-ui"/>
            </a:endParaRPr>
          </a:p>
          <a:p>
            <a:pPr algn="l"/>
            <a:r>
              <a:rPr lang="en-US" altLang="ko-KR" sz="1000" b="0" i="0" dirty="0">
                <a:effectLst/>
                <a:latin typeface="system-ui"/>
              </a:rPr>
              <a:t>Overall:                                  </a:t>
            </a:r>
            <a:r>
              <a:rPr lang="en-US" altLang="ko-KR" sz="1000" dirty="0">
                <a:latin typeface="system-ui"/>
              </a:rPr>
              <a:t>f1-score</a:t>
            </a:r>
            <a:r>
              <a:rPr lang="en-US" altLang="ko-KR" sz="1000" b="0" i="0" dirty="0">
                <a:effectLst/>
                <a:latin typeface="system-ui"/>
              </a:rPr>
              <a:t>: 0.59</a:t>
            </a:r>
          </a:p>
          <a:p>
            <a:pPr algn="l"/>
            <a:endParaRPr lang="en-US" altLang="ko-KR" sz="1000" b="0" i="0" dirty="0">
              <a:effectLst/>
              <a:latin typeface="system-ui"/>
            </a:endParaRPr>
          </a:p>
          <a:p>
            <a:pPr algn="l"/>
            <a:r>
              <a:rPr lang="en-US" altLang="ko-KR" sz="1000" b="0" i="0" dirty="0">
                <a:effectLst/>
                <a:latin typeface="system-ui"/>
              </a:rPr>
              <a:t>Macro Average:                   Precision 0.49 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Recall 0.50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F1-Score 0.46</a:t>
            </a:r>
          </a:p>
          <a:p>
            <a:pPr algn="l"/>
            <a:endParaRPr lang="en-US" altLang="ko-KR" sz="1000" b="0" i="0" dirty="0">
              <a:effectLst/>
              <a:latin typeface="system-ui"/>
            </a:endParaRPr>
          </a:p>
          <a:p>
            <a:pPr algn="l"/>
            <a:r>
              <a:rPr lang="en-US" altLang="ko-KR" sz="1000" b="0" i="0" dirty="0">
                <a:effectLst/>
                <a:latin typeface="system-ui"/>
              </a:rPr>
              <a:t>Weighted Average:            Precision 53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Recall 0.59</a:t>
            </a:r>
          </a:p>
          <a:p>
            <a:pPr algn="l"/>
            <a:r>
              <a:rPr lang="en-US" altLang="ko-KR" sz="1000" dirty="0">
                <a:latin typeface="system-ui"/>
              </a:rPr>
              <a:t>                                                </a:t>
            </a:r>
            <a:r>
              <a:rPr lang="en-US" altLang="ko-KR" sz="1000" b="0" i="0" dirty="0">
                <a:effectLst/>
                <a:latin typeface="system-ui"/>
              </a:rPr>
              <a:t>F1-Score 0.54</a:t>
            </a:r>
          </a:p>
        </p:txBody>
      </p:sp>
    </p:spTree>
    <p:extLst>
      <p:ext uri="{BB962C8B-B14F-4D97-AF65-F5344CB8AC3E}">
        <p14:creationId xmlns:p14="http://schemas.microsoft.com/office/powerpoint/2010/main" val="46298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93CD7-813E-B616-3612-695C1933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refernce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B125-5AF6-249F-CE81-98BA5C07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system-ui"/>
              </a:rPr>
              <a:t>Machine Learning &amp; Deep Learning 0310 - </a:t>
            </a:r>
            <a:r>
              <a:rPr lang="ko-KR" altLang="en-US" b="1" i="0" dirty="0">
                <a:effectLst/>
                <a:latin typeface="system-ui"/>
              </a:rPr>
              <a:t>이미지 데이터 </a:t>
            </a:r>
            <a:r>
              <a:rPr lang="ko-KR" altLang="en-US" b="1" i="0" dirty="0" err="1">
                <a:effectLst/>
                <a:latin typeface="system-ui"/>
              </a:rPr>
              <a:t>전처리</a:t>
            </a:r>
            <a:r>
              <a:rPr lang="ko-KR" altLang="en-US" b="1" i="0" dirty="0">
                <a:effectLst/>
                <a:latin typeface="system-ui"/>
              </a:rPr>
              <a:t> </a:t>
            </a:r>
            <a:r>
              <a:rPr lang="en-US" altLang="ko-KR" b="1" i="0" dirty="0">
                <a:effectLst/>
                <a:latin typeface="system-ui"/>
              </a:rPr>
              <a:t>2020. 3. 10. 15:29 </a:t>
            </a:r>
            <a:r>
              <a:rPr lang="en-US" altLang="ko-KR" b="1" i="0" u="none" strike="noStrike" dirty="0">
                <a:effectLst/>
                <a:latin typeface="system-ui"/>
                <a:hlinkClick r:id="rId2"/>
              </a:rPr>
              <a:t>https://ivo-lee.tistory.com/91</a:t>
            </a:r>
            <a:endParaRPr lang="en-US" altLang="ko-KR" b="1" i="0" dirty="0">
              <a:effectLst/>
              <a:latin typeface="system-ui"/>
            </a:endParaRPr>
          </a:p>
          <a:p>
            <a:pPr algn="l"/>
            <a:r>
              <a:rPr lang="en-US" altLang="ko-KR" b="1" i="0" dirty="0">
                <a:effectLst/>
                <a:latin typeface="system-ui"/>
              </a:rPr>
              <a:t>OpenCV Development Team. "Image Processing in OpenCV." OpenCV Official Documentation, 2025.</a:t>
            </a:r>
            <a:r>
              <a:rPr lang="en-US" altLang="ko-KR" b="1" i="0" u="none" strike="noStrike" dirty="0">
                <a:effectLst/>
                <a:latin typeface="system-ui"/>
                <a:hlinkClick r:id="rId3"/>
              </a:rPr>
              <a:t>https://docs.opencv.org/4.x/da/d6e/tutorial_py_image_arithmetics.html</a:t>
            </a:r>
            <a:endParaRPr lang="en-US" altLang="ko-KR" b="1" i="0" u="none" strike="noStrike" dirty="0">
              <a:effectLst/>
              <a:latin typeface="system-ui"/>
            </a:endParaRPr>
          </a:p>
          <a:p>
            <a:pPr algn="l"/>
            <a:r>
              <a:rPr lang="en-US" altLang="ko-KR" b="1" i="0" dirty="0">
                <a:effectLst/>
                <a:latin typeface="system-ui"/>
              </a:rPr>
              <a:t>https://blog.naver.com/PostView.nhn?blogId=ai5479&amp;logNo=221013064633</a:t>
            </a:r>
          </a:p>
          <a:p>
            <a:r>
              <a:rPr lang="en-US" altLang="ko-KR" dirty="0"/>
              <a:t>https://jisuhan.tistory.com/71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95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C624FB-CF61-4278-4F4A-9C9C0192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4" y="954285"/>
            <a:ext cx="4544475" cy="24747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41AD83-CFA1-5935-061C-996820F9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88" y="839827"/>
            <a:ext cx="519623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45930-D9AC-8D38-8770-56D0A99F7B80}"/>
              </a:ext>
            </a:extLst>
          </p:cNvPr>
          <p:cNvSpPr txBox="1"/>
          <p:nvPr/>
        </p:nvSpPr>
        <p:spPr>
          <a:xfrm>
            <a:off x="5217239" y="113506"/>
            <a:ext cx="717696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6. image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697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'Xray Chest PA and Lateral' (2363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endParaRPr lang="ko-KR" altLang="en-US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7. indication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2454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'Chest pain' (253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159</a:t>
            </a:r>
          </a:p>
          <a:p>
            <a:pPr algn="l"/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8. comparison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393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'None.' (1589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2260 (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많은 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결측값이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 존재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9. findings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2553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'The heart is normal in size. The mediastinum is unremarkable. The lungs are clear.' (98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997</a:t>
            </a:r>
          </a:p>
          <a:p>
            <a:pPr algn="l"/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10. impression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1770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'No acute cardiopulmonary abnormality.' (585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52</a:t>
            </a:r>
          </a:p>
          <a:p>
            <a:br>
              <a:rPr lang="ko-KR" altLang="en-US" sz="1000" dirty="0">
                <a:latin typeface="+mj-lt"/>
              </a:rPr>
            </a:br>
            <a:endParaRPr lang="ko-KR" altLang="en-US" sz="1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8CEDB-E1D9-5781-F470-F74BF3B6A4C9}"/>
              </a:ext>
            </a:extLst>
          </p:cNvPr>
          <p:cNvSpPr txBox="1"/>
          <p:nvPr/>
        </p:nvSpPr>
        <p:spPr>
          <a:xfrm>
            <a:off x="0" y="113506"/>
            <a:ext cx="51425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1.uid (Numerical)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숫자형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평균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2002.89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중앙값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1999.0 (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중앙값이 평균보다 약간 낮아 데이터가 약간 오른쪽으로 치우친 경향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표준편차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1159.49 (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데이터가 크게 분산됨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endParaRPr lang="ko-KR" altLang="en-US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2. filename (Categorical)</a:t>
            </a:r>
          </a:p>
          <a:p>
            <a:pPr marL="0" indent="0" algn="l">
              <a:buNone/>
            </a:pP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7466 (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각 파일 이름은 고유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'1_IM-0001-4001.dcm.png' (1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endParaRPr lang="ko-KR" altLang="en-US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3. projection (Categorical)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2 (Frontal, Lateral)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'Frontal' (3818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endParaRPr lang="ko-KR" altLang="en-US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4. </a:t>
            </a:r>
            <a:r>
              <a:rPr lang="en-US" altLang="ko-KR" sz="1000" i="0" dirty="0" err="1">
                <a:effectLst/>
                <a:latin typeface="+mj-lt"/>
                <a:ea typeface="Malgun Gothic" panose="020B0503020000020004" pitchFamily="50" charset="-127"/>
              </a:rPr>
              <a:t>MeSH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 (Categorical)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1900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'normal' (2695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marL="0" indent="0" algn="l">
              <a:buNone/>
            </a:pP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  <a:endParaRPr lang="en-US" altLang="ko-KR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marL="0" indent="0" algn="l">
              <a:buNone/>
            </a:pPr>
            <a:endParaRPr lang="ko-KR" altLang="en-US" sz="1000" i="0" dirty="0">
              <a:effectLst/>
              <a:latin typeface="+mj-lt"/>
              <a:ea typeface="Malgun Gothic" panose="020B0503020000020004" pitchFamily="50" charset="-127"/>
            </a:endParaRP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5. Problems (Categorical)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유형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범주형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고유 값 개수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1432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가장 빈도가 높은 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'normal' (2695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회 나타남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)</a:t>
            </a:r>
          </a:p>
          <a:p>
            <a:pPr algn="l"/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-</a:t>
            </a:r>
            <a:r>
              <a:rPr lang="ko-KR" altLang="en-US" sz="1000" i="0" dirty="0" err="1">
                <a:effectLst/>
                <a:latin typeface="+mj-lt"/>
                <a:ea typeface="Malgun Gothic" panose="020B0503020000020004" pitchFamily="50" charset="-127"/>
              </a:rPr>
              <a:t>결측값</a:t>
            </a:r>
            <a:r>
              <a:rPr lang="en-US" altLang="ko-KR" sz="1000" i="0" dirty="0">
                <a:effectLst/>
                <a:latin typeface="+mj-lt"/>
                <a:ea typeface="Malgun Gothic" panose="020B0503020000020004" pitchFamily="50" charset="-127"/>
              </a:rPr>
              <a:t>: </a:t>
            </a:r>
            <a:r>
              <a:rPr lang="ko-KR" altLang="en-US" sz="1000" i="0" dirty="0">
                <a:effectLst/>
                <a:latin typeface="+mj-lt"/>
                <a:ea typeface="Malgun Gothic" panose="020B0503020000020004" pitchFamily="50" charset="-127"/>
              </a:rPr>
              <a:t>없음</a:t>
            </a:r>
          </a:p>
          <a:p>
            <a:pPr marL="0" indent="0" algn="l">
              <a:buNone/>
            </a:pPr>
            <a:endParaRPr lang="ko-KR" altLang="en-US" sz="1000" dirty="0">
              <a:latin typeface="+mj-lt"/>
            </a:endParaRPr>
          </a:p>
          <a:p>
            <a:pPr marL="0" indent="0" algn="l">
              <a:buNone/>
            </a:pPr>
            <a:endParaRPr lang="ko-KR" altLang="en-US" sz="1000" dirty="0">
              <a:latin typeface="+mj-lt"/>
            </a:endParaRPr>
          </a:p>
          <a:p>
            <a:endParaRPr lang="ko-KR" altLang="en-US" sz="10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E1BBE85-C4C9-F1E0-067F-30C3C74E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5084077"/>
            <a:ext cx="10515600" cy="1436050"/>
          </a:xfrm>
        </p:spPr>
      </p:pic>
    </p:spTree>
    <p:extLst>
      <p:ext uri="{BB962C8B-B14F-4D97-AF65-F5344CB8AC3E}">
        <p14:creationId xmlns:p14="http://schemas.microsoft.com/office/powerpoint/2010/main" val="25937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2166E-D674-40DE-D98C-EBBDA8410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0" y="445222"/>
            <a:ext cx="8245555" cy="92972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023A6-03D6-10B3-ED81-54E49F8D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17" b="81716"/>
          <a:stretch/>
        </p:blipFill>
        <p:spPr>
          <a:xfrm>
            <a:off x="1393215" y="1791478"/>
            <a:ext cx="3561341" cy="81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28B63E-2BBB-F446-4D45-08747EC29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" t="17794" r="65217" b="53713"/>
          <a:stretch/>
        </p:blipFill>
        <p:spPr>
          <a:xfrm>
            <a:off x="1178455" y="3956178"/>
            <a:ext cx="3629764" cy="1264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79817D-2D5F-CAC5-B36A-58D2765A1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6376" r="64345" b="-531"/>
          <a:stretch/>
        </p:blipFill>
        <p:spPr>
          <a:xfrm>
            <a:off x="6798749" y="2754516"/>
            <a:ext cx="3629764" cy="240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5A6C7A-DDB7-5B68-FD80-A44D04C0CCC6}"/>
              </a:ext>
            </a:extLst>
          </p:cNvPr>
          <p:cNvSpPr txBox="1"/>
          <p:nvPr/>
        </p:nvSpPr>
        <p:spPr>
          <a:xfrm>
            <a:off x="730741" y="1791478"/>
            <a:ext cx="21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BBA2B-2E04-1F06-F4E1-6042A089CD90}"/>
              </a:ext>
            </a:extLst>
          </p:cNvPr>
          <p:cNvSpPr txBox="1"/>
          <p:nvPr/>
        </p:nvSpPr>
        <p:spPr>
          <a:xfrm>
            <a:off x="861369" y="3893363"/>
            <a:ext cx="79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D16DB-B884-001E-700A-3B28D2D31F33}"/>
              </a:ext>
            </a:extLst>
          </p:cNvPr>
          <p:cNvSpPr txBox="1"/>
          <p:nvPr/>
        </p:nvSpPr>
        <p:spPr>
          <a:xfrm>
            <a:off x="6447452" y="2754516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7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48EC138-91CD-43B8-9842-5580E16F3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7" y="327782"/>
            <a:ext cx="6980525" cy="39627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12690F-CEF0-4F00-D111-7414F41B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7" y="1063690"/>
            <a:ext cx="6206892" cy="5626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0B60A5-485B-48F2-6AEA-BCFF4EFAD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9" y="979714"/>
            <a:ext cx="6206891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9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6016D288-E7D0-1856-0680-EBAAEAA7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11" y="751065"/>
            <a:ext cx="8735711" cy="5355869"/>
          </a:xfrm>
        </p:spPr>
      </p:pic>
    </p:spTree>
    <p:extLst>
      <p:ext uri="{BB962C8B-B14F-4D97-AF65-F5344CB8AC3E}">
        <p14:creationId xmlns:p14="http://schemas.microsoft.com/office/powerpoint/2010/main" val="146466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55A8A97-EC50-0500-65D0-F7CC2833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95" y="1967409"/>
            <a:ext cx="9160034" cy="4229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57F68-5EAA-DAB5-0680-BE21D10B5F78}"/>
              </a:ext>
            </a:extLst>
          </p:cNvPr>
          <p:cNvSpPr txBox="1"/>
          <p:nvPr/>
        </p:nvSpPr>
        <p:spPr>
          <a:xfrm>
            <a:off x="6783355" y="793102"/>
            <a:ext cx="513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Opacity:</a:t>
            </a:r>
            <a:r>
              <a:rPr lang="ko-KR" altLang="en-US" dirty="0"/>
              <a:t>불투명도</a:t>
            </a:r>
            <a:r>
              <a:rPr lang="en-US" altLang="ko-KR" dirty="0"/>
              <a:t>,pulmonary</a:t>
            </a:r>
            <a:r>
              <a:rPr lang="ko-KR" altLang="en-US" dirty="0"/>
              <a:t> </a:t>
            </a:r>
            <a:r>
              <a:rPr lang="en-US" altLang="ko-KR" dirty="0"/>
              <a:t>atelectasis:</a:t>
            </a:r>
            <a:r>
              <a:rPr lang="ko-KR" altLang="en-US" dirty="0"/>
              <a:t>폐기종</a:t>
            </a:r>
            <a:endParaRPr lang="en-US" altLang="ko-KR" dirty="0"/>
          </a:p>
          <a:p>
            <a:r>
              <a:rPr lang="en-US" altLang="ko-KR" dirty="0"/>
              <a:t>Lung:</a:t>
            </a:r>
            <a:r>
              <a:rPr lang="ko-KR" altLang="en-US" dirty="0"/>
              <a:t>폐</a:t>
            </a: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03716EE5-69DA-D72D-81DC-F34D406B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6" y="399867"/>
            <a:ext cx="6136657" cy="173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0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2EFE-6AAA-1E4B-5EBD-AA35FF02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</a:t>
            </a:r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C69FB5D3-DA4E-519B-1975-A140710D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05" y="1825625"/>
            <a:ext cx="8616389" cy="4351338"/>
          </a:xfrm>
        </p:spPr>
      </p:pic>
    </p:spTree>
    <p:extLst>
      <p:ext uri="{BB962C8B-B14F-4D97-AF65-F5344CB8AC3E}">
        <p14:creationId xmlns:p14="http://schemas.microsoft.com/office/powerpoint/2010/main" val="339265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1016</Words>
  <Application>Microsoft Office PowerPoint</Application>
  <PresentationFormat>와이드스크린</PresentationFormat>
  <Paragraphs>135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Arial Unicode MS</vt:lpstr>
      <vt:lpstr>system-ui</vt:lpstr>
      <vt:lpstr>var(--jp-cell-prompt-font-family)</vt:lpstr>
      <vt:lpstr>var(--jp-code-font-family)</vt:lpstr>
      <vt:lpstr>var(--jp-content-font-family)</vt:lpstr>
      <vt:lpstr>맑은 고딕</vt:lpstr>
      <vt:lpstr>Arial</vt:lpstr>
      <vt:lpstr>Office 테마</vt:lpstr>
      <vt:lpstr>1.Chest X-rays(indiana university) 분석하기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상관계수</vt:lpstr>
      <vt:lpstr>PowerPoint 프레젠테이션</vt:lpstr>
      <vt:lpstr>PowerPoint 프레젠테이션</vt:lpstr>
      <vt:lpstr>PowerPoint 프레젠테이션</vt:lpstr>
      <vt:lpstr>Impression 항목에서의 상관관계 분석</vt:lpstr>
      <vt:lpstr>PowerPoint 프레젠테이션</vt:lpstr>
      <vt:lpstr>2. Chest X-rays(indiana university) 이미지 데이터 전처리 방법 </vt:lpstr>
      <vt:lpstr>PowerPoint 프레젠테이션</vt:lpstr>
      <vt:lpstr>PowerPoint 프레젠테이션</vt:lpstr>
      <vt:lpstr>PowerPoint 프레젠테이션</vt:lpstr>
      <vt:lpstr>PowerPoint 프레젠테이션</vt:lpstr>
      <vt:lpstr>3-3.병합된 데이터에서 이진 레이블을 생성 -'problems' 열의 값에 따라 'label' 열에 이진 레이블을 생성 -'normal'인 경우에는 0을, 그 외의 값에는 1을 할당  </vt:lpstr>
      <vt:lpstr>3-4이미지 데이터와 레이블 데이터를 학습 및 테스트 데이터로 분할 더미 이미지 데이터 생성: num_samples: merged_data의 길이를 기준으로 샘플 수 결정.  각 이미지는 (64, 64, 3) 크기의 RGB 이미지로 가정. 더미 데이터는 np.random.rand를 사용해 생성. 라벨 추출: merged_data['label']에서 라벨 값을 추출. 학습/테스트 데이터 분할: train_test_split로 데이터셋을 80% 학습, 20% 테스트로 나눕니다. 결과 확인: X_train, X_test, y_train, y_test의 shape 확인. </vt:lpstr>
      <vt:lpstr>3-5.이미지 파일을 로드하고 전처리 3-6.ResNet50 기반의 딥러닝 모델을 정의 커스텀 출력층:ResNet50의 기본 출력 대신, 특정 문제에 적합한 완전 연결 층을 추가.이진 분류 문제를 해결하기 위해 Sigmoid 출력층 사용. 훈련 준비:모델이 학습 가능한 상태로 준비됨(손실 함수, 옵티마이저 등 설정 완료). </vt:lpstr>
      <vt:lpstr>3-7.정의된 신경망 모델을 10 에포크 동안 학습시키고, 학습 과정에서의 손실(loss) 및 정확도(accuracy) 등의 기록을 출력   </vt:lpstr>
      <vt:lpstr>3-8 성능 지표 계산  sklearn.metrics의 함수들을 사용해 정확도, 재현율, 정밀도, F1 점수를 계산합니다.   </vt:lpstr>
      <vt:lpstr>3-9 confusion matrix</vt:lpstr>
      <vt:lpstr>refernce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1.Chest X-rays(indiana university) 분석하기</dc:title>
  <dc:creator>순금 장</dc:creator>
  <cp:lastModifiedBy>안인성</cp:lastModifiedBy>
  <cp:revision>14</cp:revision>
  <dcterms:created xsi:type="dcterms:W3CDTF">2025-01-13T01:54:57Z</dcterms:created>
  <dcterms:modified xsi:type="dcterms:W3CDTF">2025-01-22T13:26:57Z</dcterms:modified>
</cp:coreProperties>
</file>