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69" r:id="rId2"/>
    <p:sldId id="270"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E90FD8E-DF5E-4924-9B86-CA1FAAB0101F}"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847277-3BD9-441B-9228-D00E9BC44453}" type="slidenum">
              <a:rPr lang="en-IN" smtClean="0"/>
              <a:t>‹#›</a:t>
            </a:fld>
            <a:endParaRPr lang="en-IN"/>
          </a:p>
        </p:txBody>
      </p:sp>
    </p:spTree>
    <p:extLst>
      <p:ext uri="{BB962C8B-B14F-4D97-AF65-F5344CB8AC3E}">
        <p14:creationId xmlns:p14="http://schemas.microsoft.com/office/powerpoint/2010/main" val="175133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90FD8E-DF5E-4924-9B86-CA1FAAB0101F}" type="datetimeFigureOut">
              <a:rPr lang="en-IN" smtClean="0"/>
              <a:t>09-01-2025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847277-3BD9-441B-9228-D00E9BC44453}" type="slidenum">
              <a:rPr lang="en-IN" smtClean="0"/>
              <a:t>‹#›</a:t>
            </a:fld>
            <a:endParaRPr lang="en-IN"/>
          </a:p>
        </p:txBody>
      </p:sp>
    </p:spTree>
    <p:extLst>
      <p:ext uri="{BB962C8B-B14F-4D97-AF65-F5344CB8AC3E}">
        <p14:creationId xmlns:p14="http://schemas.microsoft.com/office/powerpoint/2010/main" val="1967250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90FD8E-DF5E-4924-9B86-CA1FAAB0101F}"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847277-3BD9-441B-9228-D00E9BC44453}" type="slidenum">
              <a:rPr lang="en-IN" smtClean="0"/>
              <a:t>‹#›</a:t>
            </a:fld>
            <a:endParaRPr lang="en-IN"/>
          </a:p>
        </p:txBody>
      </p:sp>
    </p:spTree>
    <p:extLst>
      <p:ext uri="{BB962C8B-B14F-4D97-AF65-F5344CB8AC3E}">
        <p14:creationId xmlns:p14="http://schemas.microsoft.com/office/powerpoint/2010/main" val="2301283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90FD8E-DF5E-4924-9B86-CA1FAAB0101F}"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847277-3BD9-441B-9228-D00E9BC44453}"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75916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90FD8E-DF5E-4924-9B86-CA1FAAB0101F}"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847277-3BD9-441B-9228-D00E9BC44453}" type="slidenum">
              <a:rPr lang="en-IN" smtClean="0"/>
              <a:t>‹#›</a:t>
            </a:fld>
            <a:endParaRPr lang="en-IN"/>
          </a:p>
        </p:txBody>
      </p:sp>
    </p:spTree>
    <p:extLst>
      <p:ext uri="{BB962C8B-B14F-4D97-AF65-F5344CB8AC3E}">
        <p14:creationId xmlns:p14="http://schemas.microsoft.com/office/powerpoint/2010/main" val="782563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E90FD8E-DF5E-4924-9B86-CA1FAAB0101F}" type="datetimeFigureOut">
              <a:rPr lang="en-IN" smtClean="0"/>
              <a:t>09-01-2025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847277-3BD9-441B-9228-D00E9BC44453}" type="slidenum">
              <a:rPr lang="en-IN" smtClean="0"/>
              <a:t>‹#›</a:t>
            </a:fld>
            <a:endParaRPr lang="en-IN"/>
          </a:p>
        </p:txBody>
      </p:sp>
    </p:spTree>
    <p:extLst>
      <p:ext uri="{BB962C8B-B14F-4D97-AF65-F5344CB8AC3E}">
        <p14:creationId xmlns:p14="http://schemas.microsoft.com/office/powerpoint/2010/main" val="1413466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E90FD8E-DF5E-4924-9B86-CA1FAAB0101F}" type="datetimeFigureOut">
              <a:rPr lang="en-IN" smtClean="0"/>
              <a:t>09-01-2025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847277-3BD9-441B-9228-D00E9BC44453}" type="slidenum">
              <a:rPr lang="en-IN" smtClean="0"/>
              <a:t>‹#›</a:t>
            </a:fld>
            <a:endParaRPr lang="en-IN"/>
          </a:p>
        </p:txBody>
      </p:sp>
    </p:spTree>
    <p:extLst>
      <p:ext uri="{BB962C8B-B14F-4D97-AF65-F5344CB8AC3E}">
        <p14:creationId xmlns:p14="http://schemas.microsoft.com/office/powerpoint/2010/main" val="4277312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90FD8E-DF5E-4924-9B86-CA1FAAB0101F}"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847277-3BD9-441B-9228-D00E9BC44453}" type="slidenum">
              <a:rPr lang="en-IN" smtClean="0"/>
              <a:t>‹#›</a:t>
            </a:fld>
            <a:endParaRPr lang="en-IN"/>
          </a:p>
        </p:txBody>
      </p:sp>
    </p:spTree>
    <p:extLst>
      <p:ext uri="{BB962C8B-B14F-4D97-AF65-F5344CB8AC3E}">
        <p14:creationId xmlns:p14="http://schemas.microsoft.com/office/powerpoint/2010/main" val="4091560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90FD8E-DF5E-4924-9B86-CA1FAAB0101F}"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847277-3BD9-441B-9228-D00E9BC44453}" type="slidenum">
              <a:rPr lang="en-IN" smtClean="0"/>
              <a:t>‹#›</a:t>
            </a:fld>
            <a:endParaRPr lang="en-IN"/>
          </a:p>
        </p:txBody>
      </p:sp>
    </p:spTree>
    <p:extLst>
      <p:ext uri="{BB962C8B-B14F-4D97-AF65-F5344CB8AC3E}">
        <p14:creationId xmlns:p14="http://schemas.microsoft.com/office/powerpoint/2010/main" val="2100717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90FD8E-DF5E-4924-9B86-CA1FAAB0101F}"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847277-3BD9-441B-9228-D00E9BC44453}" type="slidenum">
              <a:rPr lang="en-IN" smtClean="0"/>
              <a:t>‹#›</a:t>
            </a:fld>
            <a:endParaRPr lang="en-IN"/>
          </a:p>
        </p:txBody>
      </p:sp>
    </p:spTree>
    <p:extLst>
      <p:ext uri="{BB962C8B-B14F-4D97-AF65-F5344CB8AC3E}">
        <p14:creationId xmlns:p14="http://schemas.microsoft.com/office/powerpoint/2010/main" val="2588339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90FD8E-DF5E-4924-9B86-CA1FAAB0101F}"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847277-3BD9-441B-9228-D00E9BC44453}" type="slidenum">
              <a:rPr lang="en-IN" smtClean="0"/>
              <a:t>‹#›</a:t>
            </a:fld>
            <a:endParaRPr lang="en-IN"/>
          </a:p>
        </p:txBody>
      </p:sp>
    </p:spTree>
    <p:extLst>
      <p:ext uri="{BB962C8B-B14F-4D97-AF65-F5344CB8AC3E}">
        <p14:creationId xmlns:p14="http://schemas.microsoft.com/office/powerpoint/2010/main" val="4137808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90FD8E-DF5E-4924-9B86-CA1FAAB0101F}" type="datetimeFigureOut">
              <a:rPr lang="en-IN" smtClean="0"/>
              <a:t>09-01-2025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847277-3BD9-441B-9228-D00E9BC44453}" type="slidenum">
              <a:rPr lang="en-IN" smtClean="0"/>
              <a:t>‹#›</a:t>
            </a:fld>
            <a:endParaRPr lang="en-IN"/>
          </a:p>
        </p:txBody>
      </p:sp>
    </p:spTree>
    <p:extLst>
      <p:ext uri="{BB962C8B-B14F-4D97-AF65-F5344CB8AC3E}">
        <p14:creationId xmlns:p14="http://schemas.microsoft.com/office/powerpoint/2010/main" val="851162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90FD8E-DF5E-4924-9B86-CA1FAAB0101F}" type="datetimeFigureOut">
              <a:rPr lang="en-IN" smtClean="0"/>
              <a:t>09-01-2025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847277-3BD9-441B-9228-D00E9BC44453}" type="slidenum">
              <a:rPr lang="en-IN" smtClean="0"/>
              <a:t>‹#›</a:t>
            </a:fld>
            <a:endParaRPr lang="en-IN"/>
          </a:p>
        </p:txBody>
      </p:sp>
    </p:spTree>
    <p:extLst>
      <p:ext uri="{BB962C8B-B14F-4D97-AF65-F5344CB8AC3E}">
        <p14:creationId xmlns:p14="http://schemas.microsoft.com/office/powerpoint/2010/main" val="422346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E90FD8E-DF5E-4924-9B86-CA1FAAB0101F}" type="datetimeFigureOut">
              <a:rPr lang="en-IN" smtClean="0"/>
              <a:t>09-01-2025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C847277-3BD9-441B-9228-D00E9BC44453}" type="slidenum">
              <a:rPr lang="en-IN" smtClean="0"/>
              <a:t>‹#›</a:t>
            </a:fld>
            <a:endParaRPr lang="en-IN"/>
          </a:p>
        </p:txBody>
      </p:sp>
    </p:spTree>
    <p:extLst>
      <p:ext uri="{BB962C8B-B14F-4D97-AF65-F5344CB8AC3E}">
        <p14:creationId xmlns:p14="http://schemas.microsoft.com/office/powerpoint/2010/main" val="2682240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E90FD8E-DF5E-4924-9B86-CA1FAAB0101F}" type="datetimeFigureOut">
              <a:rPr lang="en-IN" smtClean="0"/>
              <a:t>09-01-2025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C847277-3BD9-441B-9228-D00E9BC44453}" type="slidenum">
              <a:rPr lang="en-IN" smtClean="0"/>
              <a:t>‹#›</a:t>
            </a:fld>
            <a:endParaRPr lang="en-IN"/>
          </a:p>
        </p:txBody>
      </p:sp>
    </p:spTree>
    <p:extLst>
      <p:ext uri="{BB962C8B-B14F-4D97-AF65-F5344CB8AC3E}">
        <p14:creationId xmlns:p14="http://schemas.microsoft.com/office/powerpoint/2010/main" val="2756853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E90FD8E-DF5E-4924-9B86-CA1FAAB0101F}" type="datetimeFigureOut">
              <a:rPr lang="en-IN" smtClean="0"/>
              <a:t>09-01-2025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C847277-3BD9-441B-9228-D00E9BC44453}" type="slidenum">
              <a:rPr lang="en-IN" smtClean="0"/>
              <a:t>‹#›</a:t>
            </a:fld>
            <a:endParaRPr lang="en-IN"/>
          </a:p>
        </p:txBody>
      </p:sp>
    </p:spTree>
    <p:extLst>
      <p:ext uri="{BB962C8B-B14F-4D97-AF65-F5344CB8AC3E}">
        <p14:creationId xmlns:p14="http://schemas.microsoft.com/office/powerpoint/2010/main" val="2470741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90FD8E-DF5E-4924-9B86-CA1FAAB0101F}" type="datetimeFigureOut">
              <a:rPr lang="en-IN" smtClean="0"/>
              <a:t>09-01-2025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847277-3BD9-441B-9228-D00E9BC44453}" type="slidenum">
              <a:rPr lang="en-IN" smtClean="0"/>
              <a:t>‹#›</a:t>
            </a:fld>
            <a:endParaRPr lang="en-IN"/>
          </a:p>
        </p:txBody>
      </p:sp>
    </p:spTree>
    <p:extLst>
      <p:ext uri="{BB962C8B-B14F-4D97-AF65-F5344CB8AC3E}">
        <p14:creationId xmlns:p14="http://schemas.microsoft.com/office/powerpoint/2010/main" val="3406767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E90FD8E-DF5E-4924-9B86-CA1FAAB0101F}" type="datetimeFigureOut">
              <a:rPr lang="en-IN" smtClean="0"/>
              <a:t>09-01-2025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C847277-3BD9-441B-9228-D00E9BC44453}" type="slidenum">
              <a:rPr lang="en-IN" smtClean="0"/>
              <a:t>‹#›</a:t>
            </a:fld>
            <a:endParaRPr lang="en-IN"/>
          </a:p>
        </p:txBody>
      </p:sp>
    </p:spTree>
    <p:extLst>
      <p:ext uri="{BB962C8B-B14F-4D97-AF65-F5344CB8AC3E}">
        <p14:creationId xmlns:p14="http://schemas.microsoft.com/office/powerpoint/2010/main" val="410734203"/>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092"/>
            <a:ext cx="12192000" cy="6858000"/>
          </a:xfrm>
          <a:prstGeom prst="rect">
            <a:avLst/>
          </a:prstGeom>
        </p:spPr>
      </p:pic>
      <p:sp>
        <p:nvSpPr>
          <p:cNvPr id="2" name="TextBox 1"/>
          <p:cNvSpPr txBox="1"/>
          <p:nvPr/>
        </p:nvSpPr>
        <p:spPr>
          <a:xfrm>
            <a:off x="5767971" y="1859340"/>
            <a:ext cx="5005633" cy="1569660"/>
          </a:xfrm>
          <a:prstGeom prst="rect">
            <a:avLst/>
          </a:prstGeom>
          <a:noFill/>
        </p:spPr>
        <p:txBody>
          <a:bodyPr wrap="square" rtlCol="0">
            <a:spAutoFit/>
          </a:bodyPr>
          <a:lstStyle/>
          <a:p>
            <a:pPr algn="ctr"/>
            <a:r>
              <a:rPr lang="en-GB" sz="3200" b="1" dirty="0" smtClean="0">
                <a:latin typeface="Times New Roman" panose="02020603050405020304" pitchFamily="18" charset="0"/>
                <a:cs typeface="Times New Roman" panose="02020603050405020304" pitchFamily="18" charset="0"/>
              </a:rPr>
              <a:t>SQL Project </a:t>
            </a:r>
          </a:p>
          <a:p>
            <a:pPr algn="ctr"/>
            <a:r>
              <a:rPr lang="en-GB" sz="3200" b="1" dirty="0" smtClean="0">
                <a:latin typeface="Times New Roman" panose="02020603050405020304" pitchFamily="18" charset="0"/>
                <a:cs typeface="Times New Roman" panose="02020603050405020304" pitchFamily="18" charset="0"/>
              </a:rPr>
              <a:t>On </a:t>
            </a:r>
          </a:p>
          <a:p>
            <a:pPr algn="ctr"/>
            <a:r>
              <a:rPr lang="en-GB" sz="3200" b="1" dirty="0" smtClean="0">
                <a:latin typeface="Times New Roman" panose="02020603050405020304" pitchFamily="18" charset="0"/>
                <a:cs typeface="Times New Roman" panose="02020603050405020304" pitchFamily="18" charset="0"/>
              </a:rPr>
              <a:t>Hospital Database Analysis</a:t>
            </a:r>
            <a:endParaRPr lang="en-IN"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540381" y="3794163"/>
            <a:ext cx="3610466" cy="400110"/>
          </a:xfrm>
          <a:prstGeom prst="rect">
            <a:avLst/>
          </a:prstGeom>
          <a:noFill/>
        </p:spPr>
        <p:txBody>
          <a:bodyPr wrap="square" rtlCol="0">
            <a:spAutoFit/>
          </a:bodyPr>
          <a:lstStyle/>
          <a:p>
            <a:pPr algn="ctr"/>
            <a:r>
              <a:rPr lang="en-GB" sz="2000" b="1" dirty="0" smtClean="0">
                <a:latin typeface="Times New Roman" panose="02020603050405020304" pitchFamily="18" charset="0"/>
                <a:cs typeface="Times New Roman" panose="02020603050405020304" pitchFamily="18" charset="0"/>
              </a:rPr>
              <a:t>Presented By</a:t>
            </a:r>
            <a:r>
              <a:rPr lang="en-GB" sz="2000" b="1" dirty="0" smtClean="0">
                <a:latin typeface="Times New Roman" panose="02020603050405020304" pitchFamily="18" charset="0"/>
                <a:cs typeface="Times New Roman" panose="02020603050405020304" pitchFamily="18" charset="0"/>
              </a:rPr>
              <a:t>: </a:t>
            </a:r>
            <a:r>
              <a:rPr lang="en-GB" sz="2000" b="1" dirty="0" err="1" smtClean="0">
                <a:latin typeface="Times New Roman" panose="02020603050405020304" pitchFamily="18" charset="0"/>
                <a:cs typeface="Times New Roman" panose="02020603050405020304" pitchFamily="18" charset="0"/>
              </a:rPr>
              <a:t>Aniqa</a:t>
            </a:r>
            <a:r>
              <a:rPr lang="en-GB" sz="2000" b="1" dirty="0" smtClean="0">
                <a:latin typeface="Times New Roman" panose="02020603050405020304" pitchFamily="18" charset="0"/>
                <a:cs typeface="Times New Roman" panose="02020603050405020304" pitchFamily="18" charset="0"/>
              </a:rPr>
              <a:t> Siddiqui</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0561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3931" y="1104449"/>
            <a:ext cx="3127779" cy="369332"/>
          </a:xfrm>
          <a:prstGeom prst="rect">
            <a:avLst/>
          </a:prstGeom>
        </p:spPr>
        <p:txBody>
          <a:bodyPr wrap="none">
            <a:spAutoFit/>
          </a:bodyPr>
          <a:lstStyle/>
          <a:p>
            <a:r>
              <a:rPr lang="en-IN" b="1" i="1" dirty="0" smtClean="0">
                <a:latin typeface="Times New Roman" panose="02020603050405020304" pitchFamily="18" charset="0"/>
                <a:cs typeface="Times New Roman" panose="02020603050405020304" pitchFamily="18" charset="0"/>
              </a:rPr>
              <a:t>-- Doctor Prescription Patterns</a:t>
            </a:r>
            <a:endParaRPr lang="en-IN" b="1" i="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068" y="1944460"/>
            <a:ext cx="5463658" cy="148689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0288" y="1473782"/>
            <a:ext cx="3215919" cy="4857970"/>
          </a:xfrm>
          <a:prstGeom prst="rect">
            <a:avLst/>
          </a:prstGeom>
        </p:spPr>
      </p:pic>
    </p:spTree>
    <p:extLst>
      <p:ext uri="{BB962C8B-B14F-4D97-AF65-F5344CB8AC3E}">
        <p14:creationId xmlns:p14="http://schemas.microsoft.com/office/powerpoint/2010/main" val="3651484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67148" y="821645"/>
            <a:ext cx="4795223" cy="461665"/>
          </a:xfrm>
          <a:prstGeom prst="rect">
            <a:avLst/>
          </a:prstGeom>
        </p:spPr>
        <p:txBody>
          <a:bodyPr wrap="none">
            <a:spAutoFit/>
          </a:bodyPr>
          <a:lstStyle/>
          <a:p>
            <a:r>
              <a:rPr lang="en-IN" sz="2400" b="1" u="sng" dirty="0" smtClean="0">
                <a:latin typeface="Times New Roman" panose="02020603050405020304" pitchFamily="18" charset="0"/>
                <a:cs typeface="Times New Roman" panose="02020603050405020304" pitchFamily="18" charset="0"/>
              </a:rPr>
              <a:t>5. Appointment Trends (By Month</a:t>
            </a:r>
            <a:r>
              <a:rPr lang="en-IN" dirty="0" smtClean="0"/>
              <a:t>)</a:t>
            </a:r>
            <a:endParaRPr lang="en-IN" dirty="0"/>
          </a:p>
        </p:txBody>
      </p:sp>
      <p:sp>
        <p:nvSpPr>
          <p:cNvPr id="3" name="Rectangle 2"/>
          <p:cNvSpPr/>
          <p:nvPr/>
        </p:nvSpPr>
        <p:spPr>
          <a:xfrm>
            <a:off x="1420300" y="1651204"/>
            <a:ext cx="3200363" cy="369332"/>
          </a:xfrm>
          <a:prstGeom prst="rect">
            <a:avLst/>
          </a:prstGeom>
        </p:spPr>
        <p:txBody>
          <a:bodyPr wrap="none">
            <a:spAutoFit/>
          </a:bodyPr>
          <a:lstStyle/>
          <a:p>
            <a:r>
              <a:rPr lang="en-IN" b="1" i="1" dirty="0" smtClean="0">
                <a:latin typeface="Times New Roman" panose="02020603050405020304" pitchFamily="18" charset="0"/>
                <a:cs typeface="Times New Roman" panose="02020603050405020304" pitchFamily="18" charset="0"/>
              </a:rPr>
              <a:t>-- Monthly Appointment Trends</a:t>
            </a:r>
            <a:endParaRPr lang="en-IN" b="1" i="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496" y="2388430"/>
            <a:ext cx="6151514" cy="12974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6368" y="2550270"/>
            <a:ext cx="3041845" cy="3869383"/>
          </a:xfrm>
          <a:prstGeom prst="rect">
            <a:avLst/>
          </a:prstGeom>
        </p:spPr>
      </p:pic>
    </p:spTree>
    <p:extLst>
      <p:ext uri="{BB962C8B-B14F-4D97-AF65-F5344CB8AC3E}">
        <p14:creationId xmlns:p14="http://schemas.microsoft.com/office/powerpoint/2010/main" val="3243379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1766" y="868779"/>
            <a:ext cx="5884944" cy="461665"/>
          </a:xfrm>
          <a:prstGeom prst="rect">
            <a:avLst/>
          </a:prstGeom>
        </p:spPr>
        <p:txBody>
          <a:bodyPr wrap="none">
            <a:spAutoFit/>
          </a:bodyPr>
          <a:lstStyle/>
          <a:p>
            <a:r>
              <a:rPr lang="en-IN" sz="2400" b="1" u="sng" dirty="0" smtClean="0">
                <a:latin typeface="Times New Roman" panose="02020603050405020304" pitchFamily="18" charset="0"/>
                <a:cs typeface="Times New Roman" panose="02020603050405020304" pitchFamily="18" charset="0"/>
              </a:rPr>
              <a:t>6. Utilization of Underutilized Departments</a:t>
            </a:r>
            <a:endParaRPr lang="en-IN" sz="2400" b="1" u="sng" dirty="0">
              <a:latin typeface="Times New Roman" panose="02020603050405020304" pitchFamily="18" charset="0"/>
              <a:cs typeface="Times New Roman" panose="02020603050405020304" pitchFamily="18" charset="0"/>
            </a:endParaRPr>
          </a:p>
        </p:txBody>
      </p:sp>
      <p:sp>
        <p:nvSpPr>
          <p:cNvPr id="3" name="Rectangle 2"/>
          <p:cNvSpPr/>
          <p:nvPr/>
        </p:nvSpPr>
        <p:spPr>
          <a:xfrm>
            <a:off x="1172065" y="1899204"/>
            <a:ext cx="7095242" cy="369332"/>
          </a:xfrm>
          <a:prstGeom prst="rect">
            <a:avLst/>
          </a:prstGeom>
        </p:spPr>
        <p:txBody>
          <a:bodyPr wrap="square">
            <a:spAutoFit/>
          </a:bodyPr>
          <a:lstStyle/>
          <a:p>
            <a:r>
              <a:rPr lang="en-IN" b="1" i="1" dirty="0" smtClean="0">
                <a:latin typeface="Times New Roman" panose="02020603050405020304" pitchFamily="18" charset="0"/>
                <a:cs typeface="Times New Roman" panose="02020603050405020304" pitchFamily="18" charset="0"/>
              </a:rPr>
              <a:t>-- Underutilized Departments (By Number of Appointments)</a:t>
            </a:r>
            <a:endParaRPr lang="en-IN" b="1" i="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0865" y="2574868"/>
            <a:ext cx="5694397" cy="170490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0591" y="3829425"/>
            <a:ext cx="3020171" cy="2373412"/>
          </a:xfrm>
          <a:prstGeom prst="rect">
            <a:avLst/>
          </a:prstGeom>
        </p:spPr>
      </p:pic>
    </p:spTree>
    <p:extLst>
      <p:ext uri="{BB962C8B-B14F-4D97-AF65-F5344CB8AC3E}">
        <p14:creationId xmlns:p14="http://schemas.microsoft.com/office/powerpoint/2010/main" val="2982273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8544" y="796268"/>
            <a:ext cx="8248454" cy="461665"/>
          </a:xfrm>
          <a:prstGeom prst="rect">
            <a:avLst/>
          </a:prstGeom>
        </p:spPr>
        <p:txBody>
          <a:bodyPr wrap="square">
            <a:spAutoFit/>
          </a:bodyPr>
          <a:lstStyle/>
          <a:p>
            <a:r>
              <a:rPr lang="en-IN" sz="2400" b="1" u="sng" dirty="0" smtClean="0">
                <a:latin typeface="Times New Roman" panose="02020603050405020304" pitchFamily="18" charset="0"/>
                <a:cs typeface="Times New Roman" panose="02020603050405020304" pitchFamily="18" charset="0"/>
              </a:rPr>
              <a:t>7. Billing Insights (Average Bill Amount and Payment Status)</a:t>
            </a:r>
            <a:endParaRPr lang="en-IN" sz="2400" b="1" u="sng" dirty="0">
              <a:latin typeface="Times New Roman" panose="02020603050405020304" pitchFamily="18" charset="0"/>
              <a:cs typeface="Times New Roman" panose="02020603050405020304" pitchFamily="18" charset="0"/>
            </a:endParaRPr>
          </a:p>
        </p:txBody>
      </p:sp>
      <p:sp>
        <p:nvSpPr>
          <p:cNvPr id="4" name="Rectangle 3"/>
          <p:cNvSpPr/>
          <p:nvPr/>
        </p:nvSpPr>
        <p:spPr>
          <a:xfrm>
            <a:off x="1075032" y="1783179"/>
            <a:ext cx="2683107" cy="369332"/>
          </a:xfrm>
          <a:prstGeom prst="rect">
            <a:avLst/>
          </a:prstGeom>
        </p:spPr>
        <p:txBody>
          <a:bodyPr wrap="none">
            <a:spAutoFit/>
          </a:bodyPr>
          <a:lstStyle/>
          <a:p>
            <a:r>
              <a:rPr lang="en-IN" b="1" i="1" dirty="0" smtClean="0">
                <a:latin typeface="Times New Roman" panose="02020603050405020304" pitchFamily="18" charset="0"/>
                <a:cs typeface="Times New Roman" panose="02020603050405020304" pitchFamily="18" charset="0"/>
              </a:rPr>
              <a:t>-- Average Billing Amount</a:t>
            </a:r>
            <a:endParaRPr lang="en-IN" b="1" i="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493" y="2677757"/>
            <a:ext cx="5307291" cy="81016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2457" y="3935892"/>
            <a:ext cx="3192698" cy="1597642"/>
          </a:xfrm>
          <a:prstGeom prst="rect">
            <a:avLst/>
          </a:prstGeom>
        </p:spPr>
      </p:pic>
    </p:spTree>
    <p:extLst>
      <p:ext uri="{BB962C8B-B14F-4D97-AF65-F5344CB8AC3E}">
        <p14:creationId xmlns:p14="http://schemas.microsoft.com/office/powerpoint/2010/main" val="3860769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8120" y="1302412"/>
            <a:ext cx="3736920" cy="369332"/>
          </a:xfrm>
          <a:prstGeom prst="rect">
            <a:avLst/>
          </a:prstGeom>
        </p:spPr>
        <p:txBody>
          <a:bodyPr wrap="none">
            <a:spAutoFit/>
          </a:bodyPr>
          <a:lstStyle/>
          <a:p>
            <a:r>
              <a:rPr lang="en-IN" b="1" i="1" dirty="0" smtClean="0">
                <a:latin typeface="Times New Roman" panose="02020603050405020304" pitchFamily="18" charset="0"/>
                <a:cs typeface="Times New Roman" panose="02020603050405020304" pitchFamily="18" charset="0"/>
              </a:rPr>
              <a:t>-- Billing Payment Status Breakdown</a:t>
            </a:r>
            <a:endParaRPr lang="en-IN" b="1" i="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119" y="2273558"/>
            <a:ext cx="4479933" cy="112951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6517" y="3923051"/>
            <a:ext cx="4264114" cy="1381750"/>
          </a:xfrm>
          <a:prstGeom prst="rect">
            <a:avLst/>
          </a:prstGeom>
        </p:spPr>
      </p:pic>
    </p:spTree>
    <p:extLst>
      <p:ext uri="{BB962C8B-B14F-4D97-AF65-F5344CB8AC3E}">
        <p14:creationId xmlns:p14="http://schemas.microsoft.com/office/powerpoint/2010/main" val="1101301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6572" y="2085174"/>
            <a:ext cx="10824702" cy="3416320"/>
          </a:xfrm>
          <a:prstGeom prst="rect">
            <a:avLst/>
          </a:prstGeom>
        </p:spPr>
        <p:txBody>
          <a:bodyPr wrap="square">
            <a:spAutoFit/>
          </a:bodyPr>
          <a:lstStyle/>
          <a:p>
            <a:pPr marL="28575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Demographics: Analyse gender and age distributions .</a:t>
            </a:r>
          </a:p>
          <a:p>
            <a:pPr marL="28575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Doctor and Department Demand: Identify popular doctors and high-demand departments   for resource allocation.</a:t>
            </a:r>
          </a:p>
          <a:p>
            <a:pPr marL="28575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Revenue: Focus on high-revenue departments like Cardiology and Oncology.</a:t>
            </a:r>
          </a:p>
          <a:p>
            <a:pPr marL="28575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Prescriptions: Monitor frequent medications to update treatment protocols.</a:t>
            </a:r>
          </a:p>
          <a:p>
            <a:pPr marL="28575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Appointments: Use monthly trends to manage seasonal demand.</a:t>
            </a:r>
          </a:p>
          <a:p>
            <a:pPr marL="28575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Payments: Address pending payments with improved billing processes.</a:t>
            </a:r>
          </a:p>
          <a:p>
            <a:pPr marL="28575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Underutilized Departments: Promote less visited departments through marketing efforts.</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4704355" y="1123302"/>
            <a:ext cx="1737976" cy="461665"/>
          </a:xfrm>
          <a:prstGeom prst="rect">
            <a:avLst/>
          </a:prstGeom>
        </p:spPr>
        <p:txBody>
          <a:bodyPr wrap="none">
            <a:spAutoFit/>
          </a:bodyPr>
          <a:lstStyle/>
          <a:p>
            <a:r>
              <a:rPr lang="en-IN" dirty="0" smtClean="0"/>
              <a:t> </a:t>
            </a:r>
            <a:r>
              <a:rPr lang="en-IN" sz="2400" b="1" u="sng" dirty="0" smtClean="0">
                <a:latin typeface="Times New Roman" panose="02020603050405020304" pitchFamily="18" charset="0"/>
                <a:cs typeface="Times New Roman" panose="02020603050405020304" pitchFamily="18" charset="0"/>
              </a:rPr>
              <a:t>INSIGHTS</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8962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ChangeArrowheads="1"/>
          </p:cNvSpPr>
          <p:nvPr/>
        </p:nvSpPr>
        <p:spPr bwMode="auto">
          <a:xfrm>
            <a:off x="1170774" y="2467118"/>
            <a:ext cx="990172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Hospital Management Database Project is a system to centralize and streamline hospital operations, including patient records, appointments, prescriptions, and billing. It features a robust database schema with tables for patients, doctors, departments, and billing, supporting efficient data management and analysis. The project aims to improve decision-making through insights into patient demographics, revenue trends, and resource utilization. Scalable and efficient, it can handle large data volumes and adapt to future needs. Key benefits include enhanced administrative efficiency, better patient care, and actionable business intelligence.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TextBox 8"/>
          <p:cNvSpPr txBox="1"/>
          <p:nvPr/>
        </p:nvSpPr>
        <p:spPr>
          <a:xfrm>
            <a:off x="3931065" y="1025495"/>
            <a:ext cx="3332860" cy="461665"/>
          </a:xfrm>
          <a:prstGeom prst="rect">
            <a:avLst/>
          </a:prstGeom>
          <a:noFill/>
        </p:spPr>
        <p:txBody>
          <a:bodyPr wrap="square" rtlCol="0">
            <a:spAutoFit/>
          </a:bodyPr>
          <a:lstStyle/>
          <a:p>
            <a:r>
              <a:rPr lang="en-GB" sz="2400" b="1" dirty="0" smtClean="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9745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89424" y="370506"/>
            <a:ext cx="5424883" cy="461665"/>
          </a:xfrm>
          <a:prstGeom prst="rect">
            <a:avLst/>
          </a:prstGeom>
        </p:spPr>
        <p:txBody>
          <a:bodyPr wrap="none">
            <a:spAutoFit/>
          </a:bodyPr>
          <a:lstStyle/>
          <a:p>
            <a:r>
              <a:rPr lang="en-IN" sz="2400" b="1" u="sng" dirty="0" smtClean="0">
                <a:latin typeface="Times New Roman" panose="02020603050405020304" pitchFamily="18" charset="0"/>
                <a:cs typeface="Times New Roman" panose="02020603050405020304" pitchFamily="18" charset="0"/>
              </a:rPr>
              <a:t>1. Demographic Distribution of Patients</a:t>
            </a:r>
            <a:endParaRPr lang="en-IN" sz="2400" b="1" u="sng" dirty="0">
              <a:latin typeface="Times New Roman" panose="02020603050405020304" pitchFamily="18" charset="0"/>
              <a:cs typeface="Times New Roman" panose="02020603050405020304" pitchFamily="18" charset="0"/>
            </a:endParaRPr>
          </a:p>
        </p:txBody>
      </p:sp>
      <p:sp>
        <p:nvSpPr>
          <p:cNvPr id="6" name="Rectangle 5"/>
          <p:cNvSpPr/>
          <p:nvPr/>
        </p:nvSpPr>
        <p:spPr>
          <a:xfrm>
            <a:off x="1184516" y="1509538"/>
            <a:ext cx="3355342" cy="369332"/>
          </a:xfrm>
          <a:prstGeom prst="rect">
            <a:avLst/>
          </a:prstGeom>
        </p:spPr>
        <p:txBody>
          <a:bodyPr wrap="none">
            <a:spAutoFit/>
          </a:bodyPr>
          <a:lstStyle/>
          <a:p>
            <a:r>
              <a:rPr lang="en-IN" b="1" i="1" dirty="0" smtClean="0"/>
              <a:t>-- Gender Distribution of Patients</a:t>
            </a:r>
            <a:endParaRPr lang="en-IN" b="1" i="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021" y="2762047"/>
            <a:ext cx="5197290" cy="131075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932" y="4355434"/>
            <a:ext cx="3641127" cy="1478579"/>
          </a:xfrm>
          <a:prstGeom prst="rect">
            <a:avLst/>
          </a:prstGeom>
        </p:spPr>
      </p:pic>
    </p:spTree>
    <p:extLst>
      <p:ext uri="{BB962C8B-B14F-4D97-AF65-F5344CB8AC3E}">
        <p14:creationId xmlns:p14="http://schemas.microsoft.com/office/powerpoint/2010/main" val="412340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9770" y="1047889"/>
            <a:ext cx="2945037" cy="369332"/>
          </a:xfrm>
          <a:prstGeom prst="rect">
            <a:avLst/>
          </a:prstGeom>
        </p:spPr>
        <p:txBody>
          <a:bodyPr wrap="none">
            <a:spAutoFit/>
          </a:bodyPr>
          <a:lstStyle/>
          <a:p>
            <a:r>
              <a:rPr lang="en-IN" b="1" i="1" dirty="0" smtClean="0"/>
              <a:t>-- Age Group Distribution</a:t>
            </a:r>
            <a:endParaRPr lang="en-IN" b="1" i="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367" y="1538958"/>
            <a:ext cx="7045576" cy="236666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346" y="4131050"/>
            <a:ext cx="5449246" cy="2371847"/>
          </a:xfrm>
          <a:prstGeom prst="rect">
            <a:avLst/>
          </a:prstGeom>
        </p:spPr>
      </p:pic>
    </p:spTree>
    <p:extLst>
      <p:ext uri="{BB962C8B-B14F-4D97-AF65-F5344CB8AC3E}">
        <p14:creationId xmlns:p14="http://schemas.microsoft.com/office/powerpoint/2010/main" val="106360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6801" y="727378"/>
            <a:ext cx="4320285" cy="461665"/>
          </a:xfrm>
          <a:prstGeom prst="rect">
            <a:avLst/>
          </a:prstGeom>
        </p:spPr>
        <p:txBody>
          <a:bodyPr wrap="none">
            <a:spAutoFit/>
          </a:bodyPr>
          <a:lstStyle/>
          <a:p>
            <a:r>
              <a:rPr lang="en-IN" sz="2400" b="1" dirty="0" smtClean="0">
                <a:latin typeface="Times New Roman" panose="02020603050405020304" pitchFamily="18" charset="0"/>
                <a:cs typeface="Times New Roman" panose="02020603050405020304" pitchFamily="18" charset="0"/>
              </a:rPr>
              <a:t>2. Doctor Appointment Insights</a:t>
            </a:r>
            <a:endParaRPr lang="en-IN"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200346" y="1569266"/>
            <a:ext cx="6218548" cy="369332"/>
          </a:xfrm>
          <a:prstGeom prst="rect">
            <a:avLst/>
          </a:prstGeom>
        </p:spPr>
        <p:txBody>
          <a:bodyPr wrap="square">
            <a:spAutoFit/>
          </a:bodyPr>
          <a:lstStyle/>
          <a:p>
            <a:r>
              <a:rPr lang="en-IN" b="1" i="1" dirty="0" smtClean="0">
                <a:latin typeface="Times New Roman" panose="02020603050405020304" pitchFamily="18" charset="0"/>
                <a:cs typeface="Times New Roman" panose="02020603050405020304" pitchFamily="18" charset="0"/>
              </a:rPr>
              <a:t>-- Most Popular Doctors (By Number of Appointments)</a:t>
            </a:r>
            <a:endParaRPr lang="en-IN" b="1" i="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70" y="2318821"/>
            <a:ext cx="6421324" cy="13559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6891" y="4054979"/>
            <a:ext cx="4012981" cy="2020217"/>
          </a:xfrm>
          <a:prstGeom prst="rect">
            <a:avLst/>
          </a:prstGeom>
        </p:spPr>
      </p:pic>
    </p:spTree>
    <p:extLst>
      <p:ext uri="{BB962C8B-B14F-4D97-AF65-F5344CB8AC3E}">
        <p14:creationId xmlns:p14="http://schemas.microsoft.com/office/powerpoint/2010/main" val="3303412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8115" y="1126206"/>
            <a:ext cx="7368619" cy="369332"/>
          </a:xfrm>
          <a:prstGeom prst="rect">
            <a:avLst/>
          </a:prstGeom>
        </p:spPr>
        <p:txBody>
          <a:bodyPr wrap="square">
            <a:spAutoFit/>
          </a:bodyPr>
          <a:lstStyle/>
          <a:p>
            <a:r>
              <a:rPr lang="en-IN" b="1" i="1" dirty="0" smtClean="0">
                <a:latin typeface="Times New Roman" panose="02020603050405020304" pitchFamily="18" charset="0"/>
                <a:cs typeface="Times New Roman" panose="02020603050405020304" pitchFamily="18" charset="0"/>
              </a:rPr>
              <a:t>-- Most Active Departments (By Number of Appointments)</a:t>
            </a:r>
            <a:endParaRPr lang="en-IN" b="1" i="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139" y="2101302"/>
            <a:ext cx="6134793" cy="178254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0932" y="4233366"/>
            <a:ext cx="4147793" cy="1875202"/>
          </a:xfrm>
          <a:prstGeom prst="rect">
            <a:avLst/>
          </a:prstGeom>
        </p:spPr>
      </p:pic>
    </p:spTree>
    <p:extLst>
      <p:ext uri="{BB962C8B-B14F-4D97-AF65-F5344CB8AC3E}">
        <p14:creationId xmlns:p14="http://schemas.microsoft.com/office/powerpoint/2010/main" val="716434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64520" y="755658"/>
            <a:ext cx="2793393" cy="461665"/>
          </a:xfrm>
          <a:prstGeom prst="rect">
            <a:avLst/>
          </a:prstGeom>
        </p:spPr>
        <p:txBody>
          <a:bodyPr wrap="none">
            <a:spAutoFit/>
          </a:bodyPr>
          <a:lstStyle/>
          <a:p>
            <a:r>
              <a:rPr lang="en-IN" sz="2400" b="1" dirty="0" smtClean="0">
                <a:latin typeface="Times New Roman" panose="02020603050405020304" pitchFamily="18" charset="0"/>
                <a:cs typeface="Times New Roman" panose="02020603050405020304" pitchFamily="18" charset="0"/>
              </a:rPr>
              <a:t>3. Revenue Analysis</a:t>
            </a:r>
            <a:endParaRPr lang="en-IN"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480635" y="1622924"/>
            <a:ext cx="2678938" cy="369332"/>
          </a:xfrm>
          <a:prstGeom prst="rect">
            <a:avLst/>
          </a:prstGeom>
        </p:spPr>
        <p:txBody>
          <a:bodyPr wrap="none">
            <a:spAutoFit/>
          </a:bodyPr>
          <a:lstStyle/>
          <a:p>
            <a:r>
              <a:rPr lang="en-IN" b="1" i="1" dirty="0" smtClean="0">
                <a:latin typeface="Times New Roman" panose="02020603050405020304" pitchFamily="18" charset="0"/>
                <a:cs typeface="Times New Roman" panose="02020603050405020304" pitchFamily="18" charset="0"/>
              </a:rPr>
              <a:t>-- Revenue by Department</a:t>
            </a:r>
            <a:endParaRPr lang="en-IN" b="1" i="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635" y="2253145"/>
            <a:ext cx="5212396" cy="16737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5472" y="4187740"/>
            <a:ext cx="4549047" cy="2122041"/>
          </a:xfrm>
          <a:prstGeom prst="rect">
            <a:avLst/>
          </a:prstGeom>
        </p:spPr>
      </p:pic>
    </p:spTree>
    <p:extLst>
      <p:ext uri="{BB962C8B-B14F-4D97-AF65-F5344CB8AC3E}">
        <p14:creationId xmlns:p14="http://schemas.microsoft.com/office/powerpoint/2010/main" val="962069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8112" y="1302413"/>
            <a:ext cx="2820067" cy="369332"/>
          </a:xfrm>
          <a:prstGeom prst="rect">
            <a:avLst/>
          </a:prstGeom>
        </p:spPr>
        <p:txBody>
          <a:bodyPr wrap="none">
            <a:spAutoFit/>
          </a:bodyPr>
          <a:lstStyle/>
          <a:p>
            <a:r>
              <a:rPr lang="en-IN" b="1" i="1" dirty="0" smtClean="0">
                <a:latin typeface="Times New Roman" panose="02020603050405020304" pitchFamily="18" charset="0"/>
                <a:cs typeface="Times New Roman" panose="02020603050405020304" pitchFamily="18" charset="0"/>
              </a:rPr>
              <a:t>-- Payment Status Analysis</a:t>
            </a:r>
            <a:endParaRPr lang="en-IN" b="1" i="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825" y="2224222"/>
            <a:ext cx="4611621" cy="130140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6331" y="3968683"/>
            <a:ext cx="3302579" cy="1300899"/>
          </a:xfrm>
          <a:prstGeom prst="rect">
            <a:avLst/>
          </a:prstGeom>
        </p:spPr>
      </p:pic>
    </p:spTree>
    <p:extLst>
      <p:ext uri="{BB962C8B-B14F-4D97-AF65-F5344CB8AC3E}">
        <p14:creationId xmlns:p14="http://schemas.microsoft.com/office/powerpoint/2010/main" val="2518992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1871" y="783938"/>
            <a:ext cx="3296928" cy="461665"/>
          </a:xfrm>
          <a:prstGeom prst="rect">
            <a:avLst/>
          </a:prstGeom>
        </p:spPr>
        <p:txBody>
          <a:bodyPr wrap="none">
            <a:spAutoFit/>
          </a:bodyPr>
          <a:lstStyle/>
          <a:p>
            <a:r>
              <a:rPr lang="en-IN" sz="2400" b="1" u="sng" dirty="0" smtClean="0">
                <a:latin typeface="Times New Roman" panose="02020603050405020304" pitchFamily="18" charset="0"/>
                <a:cs typeface="Times New Roman" panose="02020603050405020304" pitchFamily="18" charset="0"/>
              </a:rPr>
              <a:t>4. Prescription Patterns</a:t>
            </a:r>
            <a:endParaRPr lang="en-IN" sz="2400" b="1" u="sng" dirty="0">
              <a:latin typeface="Times New Roman" panose="02020603050405020304" pitchFamily="18" charset="0"/>
              <a:cs typeface="Times New Roman" panose="02020603050405020304" pitchFamily="18" charset="0"/>
            </a:endParaRPr>
          </a:p>
        </p:txBody>
      </p:sp>
      <p:sp>
        <p:nvSpPr>
          <p:cNvPr id="4" name="Rectangle 3"/>
          <p:cNvSpPr/>
          <p:nvPr/>
        </p:nvSpPr>
        <p:spPr>
          <a:xfrm>
            <a:off x="1460636" y="1766486"/>
            <a:ext cx="3166251" cy="369332"/>
          </a:xfrm>
          <a:prstGeom prst="rect">
            <a:avLst/>
          </a:prstGeom>
        </p:spPr>
        <p:txBody>
          <a:bodyPr wrap="none">
            <a:spAutoFit/>
          </a:bodyPr>
          <a:lstStyle/>
          <a:p>
            <a:r>
              <a:rPr lang="en-IN" b="1" i="1" dirty="0" smtClean="0">
                <a:latin typeface="Times New Roman" panose="02020603050405020304" pitchFamily="18" charset="0"/>
                <a:cs typeface="Times New Roman" panose="02020603050405020304" pitchFamily="18" charset="0"/>
              </a:rPr>
              <a:t>-- Most Prescribed Medications</a:t>
            </a:r>
            <a:endParaRPr lang="en-IN" b="1" i="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409" y="2439255"/>
            <a:ext cx="5071634" cy="146344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0418" y="3902696"/>
            <a:ext cx="3519197" cy="1800520"/>
          </a:xfrm>
          <a:prstGeom prst="rect">
            <a:avLst/>
          </a:prstGeom>
        </p:spPr>
      </p:pic>
    </p:spTree>
    <p:extLst>
      <p:ext uri="{BB962C8B-B14F-4D97-AF65-F5344CB8AC3E}">
        <p14:creationId xmlns:p14="http://schemas.microsoft.com/office/powerpoint/2010/main" val="16260532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130</TotalTime>
  <Words>304</Words>
  <Application>Microsoft Office PowerPoint</Application>
  <PresentationFormat>Widescreen</PresentationFormat>
  <Paragraphs>33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Times New Roman</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ANIQA</dc:creator>
  <cp:lastModifiedBy>ANIQA</cp:lastModifiedBy>
  <cp:revision>13</cp:revision>
  <dcterms:created xsi:type="dcterms:W3CDTF">2025-01-09T03:14:15Z</dcterms:created>
  <dcterms:modified xsi:type="dcterms:W3CDTF">2025-01-09T06:55:44Z</dcterms:modified>
</cp:coreProperties>
</file>