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69" r:id="rId5"/>
    <p:sldId id="262" r:id="rId6"/>
    <p:sldId id="263" r:id="rId7"/>
    <p:sldId id="259" r:id="rId8"/>
    <p:sldId id="268"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89E4-B8DF-B041-B9F7-5CE7A9B57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4F7241-A00F-114F-94C6-DC87A0E64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81189-DAFE-7645-AE1D-1DDAA2421405}"/>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77BFC3AE-26E5-5F47-B384-D102C183B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2C8DB-FBDB-BE45-ACCD-4EAA456E0ABC}"/>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301665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E928-9113-0B43-8F37-05D6780C4A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1F240-2E1D-A14D-8A7A-72F5BD695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4A87F-CD06-BB44-BFEE-86E2F973A353}"/>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4C445551-D9BA-DF4A-B55C-F508AFD30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1E45B-7FDA-5D4A-B1CC-05D33864A4EB}"/>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21822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73265-7775-C849-ABB9-CC71D51D5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82C2A-D3FC-8648-A6EF-3E5305FACE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D48F7-AB31-854E-8F10-3F15F5980D88}"/>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DB273569-BA5E-CD48-8B5C-FE465164D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8440E-F70E-AA4C-B021-58E15587FC59}"/>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84557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EBC0-F729-DB4F-ADC2-BD6DDE66D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C1A4F-CE22-C04E-AD81-DD29AF8845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4B007-12F1-8440-B75C-CBACEFC96703}"/>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D4C39055-F599-804C-9620-F0FB2267E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4306F-52B2-4143-9994-BD8BDEBFEDAB}"/>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360527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A6F5-CF88-6D4B-99F7-31E9A50E0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0A101-59CF-5A4D-8ADE-91924A8E7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23B55-7767-3346-BBE3-362C5FF7F3F9}"/>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08D4C908-CB35-5C4F-8B8A-B52DAE729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A4E7-84B9-2346-ADCD-75A9AA0EA798}"/>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226987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29C4-9FB9-6848-9E85-A41F42ADB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4D2DC-2B38-1442-9E44-402362D5B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B7DC8-C581-654B-8EEA-A8B90806A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3123D-E1C6-6C44-8D89-B3C790D6CF73}"/>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6" name="Footer Placeholder 5">
            <a:extLst>
              <a:ext uri="{FF2B5EF4-FFF2-40B4-BE49-F238E27FC236}">
                <a16:creationId xmlns:a16="http://schemas.microsoft.com/office/drawing/2014/main" id="{55D6AC99-C134-D546-9102-97A9AD453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AF218-2AF3-2741-9183-BEF2D7D47DBC}"/>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148273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91A8-96A0-3743-BB80-D11823488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5EBC9-6A3D-A04D-AA14-22D966FE4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09C2E-815C-C646-8EEF-2CCBC3156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E89DB-DC18-2641-80BB-006192213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DA8E6-48E4-9143-8012-BD775F6F9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42FC3A-68B0-3D49-AD0E-A657F1A4BE67}"/>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8" name="Footer Placeholder 7">
            <a:extLst>
              <a:ext uri="{FF2B5EF4-FFF2-40B4-BE49-F238E27FC236}">
                <a16:creationId xmlns:a16="http://schemas.microsoft.com/office/drawing/2014/main" id="{542A2EF1-16CA-D448-A512-512133E4F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233601-F44E-6D4F-8388-D0E314E62EEA}"/>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381820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2703-2C10-6145-9B56-1FCF9E149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B8FBA-5D08-124E-B209-96904F791448}"/>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4" name="Footer Placeholder 3">
            <a:extLst>
              <a:ext uri="{FF2B5EF4-FFF2-40B4-BE49-F238E27FC236}">
                <a16:creationId xmlns:a16="http://schemas.microsoft.com/office/drawing/2014/main" id="{9755E855-4224-9746-86EE-17A932583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1080C-AF83-0E4E-B73F-30A947C4BA5B}"/>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391538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B1F7-B1DD-724B-BCB6-CD5953381A57}"/>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3" name="Footer Placeholder 2">
            <a:extLst>
              <a:ext uri="{FF2B5EF4-FFF2-40B4-BE49-F238E27FC236}">
                <a16:creationId xmlns:a16="http://schemas.microsoft.com/office/drawing/2014/main" id="{813CFBE6-86E2-A849-A56B-4743A235E0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FA85D-128E-4848-AF0F-86F723B01DFA}"/>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26697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F92E-127E-AC46-AE18-6BC8B7E82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DED0A-49DD-204A-8803-8D36BC8CE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E3252-8881-4B4F-8B61-FFBAEF5B0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FFB98-6856-7243-B8C0-554E6DBF1446}"/>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6" name="Footer Placeholder 5">
            <a:extLst>
              <a:ext uri="{FF2B5EF4-FFF2-40B4-BE49-F238E27FC236}">
                <a16:creationId xmlns:a16="http://schemas.microsoft.com/office/drawing/2014/main" id="{746E211A-550C-7C45-B9E2-2EAD7A794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DFA66-A2B5-144F-8A84-EE688059470F}"/>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415940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9766-3933-C84A-A7C9-0BADD7817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DE9F1-22FB-4A49-81B5-CE719D175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E0369-83C3-944C-B6B0-C2C3E1AA7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AF835-C1F9-2C4B-975C-4B0BE3D73278}"/>
              </a:ext>
            </a:extLst>
          </p:cNvPr>
          <p:cNvSpPr>
            <a:spLocks noGrp="1"/>
          </p:cNvSpPr>
          <p:nvPr>
            <p:ph type="dt" sz="half" idx="10"/>
          </p:nvPr>
        </p:nvSpPr>
        <p:spPr/>
        <p:txBody>
          <a:bodyPr/>
          <a:lstStyle/>
          <a:p>
            <a:fld id="{D635408F-F552-6F4C-AC04-42994283EFCB}" type="datetimeFigureOut">
              <a:rPr lang="en-US" smtClean="0"/>
              <a:t>11/1/19</a:t>
            </a:fld>
            <a:endParaRPr lang="en-US"/>
          </a:p>
        </p:txBody>
      </p:sp>
      <p:sp>
        <p:nvSpPr>
          <p:cNvPr id="6" name="Footer Placeholder 5">
            <a:extLst>
              <a:ext uri="{FF2B5EF4-FFF2-40B4-BE49-F238E27FC236}">
                <a16:creationId xmlns:a16="http://schemas.microsoft.com/office/drawing/2014/main" id="{38C888D9-67F8-4449-B185-A5AB174F1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0EAB-C22E-E649-965F-C0159B56FC1A}"/>
              </a:ext>
            </a:extLst>
          </p:cNvPr>
          <p:cNvSpPr>
            <a:spLocks noGrp="1"/>
          </p:cNvSpPr>
          <p:nvPr>
            <p:ph type="sldNum" sz="quarter" idx="12"/>
          </p:nvPr>
        </p:nvSpPr>
        <p:spPr/>
        <p:txBody>
          <a:bodyPr/>
          <a:lstStyle/>
          <a:p>
            <a:fld id="{067A72BB-21FD-D741-88B0-08E391618D18}" type="slidenum">
              <a:rPr lang="en-US" smtClean="0"/>
              <a:t>‹#›</a:t>
            </a:fld>
            <a:endParaRPr lang="en-US"/>
          </a:p>
        </p:txBody>
      </p:sp>
    </p:spTree>
    <p:extLst>
      <p:ext uri="{BB962C8B-B14F-4D97-AF65-F5344CB8AC3E}">
        <p14:creationId xmlns:p14="http://schemas.microsoft.com/office/powerpoint/2010/main" val="29718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2474E-D7E6-7341-AF1B-BB7799E12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01125-1308-4B41-9293-0D81A0930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89109-3BC7-E84A-9E46-389CEEC90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5408F-F552-6F4C-AC04-42994283EFCB}" type="datetimeFigureOut">
              <a:rPr lang="en-US" smtClean="0"/>
              <a:t>11/1/19</a:t>
            </a:fld>
            <a:endParaRPr lang="en-US"/>
          </a:p>
        </p:txBody>
      </p:sp>
      <p:sp>
        <p:nvSpPr>
          <p:cNvPr id="5" name="Footer Placeholder 4">
            <a:extLst>
              <a:ext uri="{FF2B5EF4-FFF2-40B4-BE49-F238E27FC236}">
                <a16:creationId xmlns:a16="http://schemas.microsoft.com/office/drawing/2014/main" id="{8A7F4DE1-76F5-2D42-8784-98975B9C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92172-E00E-0349-8CE8-3697173D2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A72BB-21FD-D741-88B0-08E391618D18}" type="slidenum">
              <a:rPr lang="en-US" smtClean="0"/>
              <a:t>‹#›</a:t>
            </a:fld>
            <a:endParaRPr lang="en-US"/>
          </a:p>
        </p:txBody>
      </p:sp>
    </p:spTree>
    <p:extLst>
      <p:ext uri="{BB962C8B-B14F-4D97-AF65-F5344CB8AC3E}">
        <p14:creationId xmlns:p14="http://schemas.microsoft.com/office/powerpoint/2010/main" val="2976381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F07D3D-A89E-F444-91DE-ADCACC95270E}"/>
              </a:ext>
            </a:extLst>
          </p:cNvPr>
          <p:cNvSpPr>
            <a:spLocks noGrp="1"/>
          </p:cNvSpPr>
          <p:nvPr>
            <p:ph type="ctrTitle"/>
          </p:nvPr>
        </p:nvSpPr>
        <p:spPr>
          <a:xfrm>
            <a:off x="1430886" y="3937236"/>
            <a:ext cx="9144000" cy="3189121"/>
          </a:xfrm>
        </p:spPr>
        <p:txBody>
          <a:bodyPr>
            <a:normAutofit/>
          </a:bodyPr>
          <a:lstStyle/>
          <a:p>
            <a:br>
              <a:rPr lang="en-US" dirty="0">
                <a:latin typeface="Algerian" panose="04020705040A02060702" pitchFamily="82" charset="0"/>
              </a:rPr>
            </a:br>
            <a:r>
              <a:rPr lang="en-US" dirty="0">
                <a:latin typeface="Century Schoolbook" panose="02040604050505020304" pitchFamily="18" charset="0"/>
              </a:rPr>
              <a:t>BLACKJACK:</a:t>
            </a:r>
            <a:br>
              <a:rPr lang="en-US" dirty="0">
                <a:latin typeface="Century Schoolbook" panose="02040604050505020304" pitchFamily="18" charset="0"/>
              </a:rPr>
            </a:br>
            <a:r>
              <a:rPr lang="en-US" sz="3100" dirty="0">
                <a:latin typeface="Century Schoolbook" panose="02040604050505020304" pitchFamily="18" charset="0"/>
              </a:rPr>
              <a:t>“Are you feeling lucky, punk?”</a:t>
            </a:r>
            <a:br>
              <a:rPr lang="en-US" dirty="0">
                <a:latin typeface="Century Schoolbook" panose="02040604050505020304" pitchFamily="18" charset="0"/>
              </a:rPr>
            </a:br>
            <a:endParaRPr lang="en-US" dirty="0">
              <a:latin typeface="Century Schoolbook" panose="02040604050505020304" pitchFamily="18" charset="0"/>
            </a:endParaRPr>
          </a:p>
        </p:txBody>
      </p:sp>
      <p:sp>
        <p:nvSpPr>
          <p:cNvPr id="5" name="Subtitle 4">
            <a:extLst>
              <a:ext uri="{FF2B5EF4-FFF2-40B4-BE49-F238E27FC236}">
                <a16:creationId xmlns:a16="http://schemas.microsoft.com/office/drawing/2014/main" id="{B7279999-D278-584D-A64B-82A583041C0E}"/>
              </a:ext>
            </a:extLst>
          </p:cNvPr>
          <p:cNvSpPr>
            <a:spLocks noGrp="1"/>
          </p:cNvSpPr>
          <p:nvPr>
            <p:ph type="subTitle" idx="1"/>
          </p:nvPr>
        </p:nvSpPr>
        <p:spPr>
          <a:xfrm>
            <a:off x="1331495" y="6196151"/>
            <a:ext cx="9144000" cy="930206"/>
          </a:xfrm>
        </p:spPr>
        <p:txBody>
          <a:bodyPr>
            <a:normAutofit fontScale="92500" lnSpcReduction="10000"/>
          </a:bodyPr>
          <a:lstStyle/>
          <a:p>
            <a:br>
              <a:rPr lang="en-US" dirty="0">
                <a:solidFill>
                  <a:schemeClr val="bg1">
                    <a:lumMod val="95000"/>
                  </a:schemeClr>
                </a:solidFill>
              </a:rPr>
            </a:br>
            <a:r>
              <a:rPr lang="en-US" i="1" dirty="0">
                <a:solidFill>
                  <a:schemeClr val="bg1">
                    <a:lumMod val="95000"/>
                  </a:schemeClr>
                </a:solidFill>
                <a:latin typeface="Century Schoolbook" panose="02040604050505020304" pitchFamily="18" charset="0"/>
              </a:rPr>
              <a:t>Team Carolina:  Delano, Paula, Dean, Anirban, Anthony</a:t>
            </a:r>
            <a:br>
              <a:rPr lang="en-US" b="1" i="1" u="sng" dirty="0">
                <a:solidFill>
                  <a:srgbClr val="00B0F0"/>
                </a:solidFill>
                <a:latin typeface="Century Schoolbook" panose="02040604050505020304" pitchFamily="18" charset="0"/>
              </a:rPr>
            </a:br>
            <a:endParaRPr lang="en-US" b="1" i="1" u="sng" dirty="0">
              <a:solidFill>
                <a:srgbClr val="00B0F0"/>
              </a:solidFill>
              <a:latin typeface="Century Schoolbook" panose="02040604050505020304" pitchFamily="18" charset="0"/>
            </a:endParaRPr>
          </a:p>
        </p:txBody>
      </p:sp>
    </p:spTree>
    <p:extLst>
      <p:ext uri="{BB962C8B-B14F-4D97-AF65-F5344CB8AC3E}">
        <p14:creationId xmlns:p14="http://schemas.microsoft.com/office/powerpoint/2010/main" val="14707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32A1-3197-E943-A3F4-0350EB835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C54F5-3BA7-3B40-9829-77CDABAEE2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246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32A1-3197-E943-A3F4-0350EB835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C54F5-3BA7-3B40-9829-77CDABAEE2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822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32A1-3197-E943-A3F4-0350EB835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C54F5-3BA7-3B40-9829-77CDABAEE2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061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A3FC-D08C-9E42-A06D-EB70DAE30F42}"/>
              </a:ext>
            </a:extLst>
          </p:cNvPr>
          <p:cNvSpPr>
            <a:spLocks noGrp="1"/>
          </p:cNvSpPr>
          <p:nvPr>
            <p:ph type="title"/>
          </p:nvPr>
        </p:nvSpPr>
        <p:spPr/>
        <p:txBody>
          <a:bodyPr/>
          <a:lstStyle/>
          <a:p>
            <a:r>
              <a:rPr lang="en-US" i="1" dirty="0">
                <a:solidFill>
                  <a:schemeClr val="bg1"/>
                </a:solidFill>
              </a:rPr>
              <a:t>A few things about blackjack to preface our data</a:t>
            </a:r>
            <a:endParaRPr lang="en-US" i="1" dirty="0"/>
          </a:p>
        </p:txBody>
      </p:sp>
      <p:sp>
        <p:nvSpPr>
          <p:cNvPr id="3" name="Content Placeholder 2">
            <a:extLst>
              <a:ext uri="{FF2B5EF4-FFF2-40B4-BE49-F238E27FC236}">
                <a16:creationId xmlns:a16="http://schemas.microsoft.com/office/drawing/2014/main" id="{E1A8740C-E9A3-374E-952F-8B33290ED6B0}"/>
              </a:ext>
            </a:extLst>
          </p:cNvPr>
          <p:cNvSpPr>
            <a:spLocks noGrp="1"/>
          </p:cNvSpPr>
          <p:nvPr>
            <p:ph idx="1"/>
          </p:nvPr>
        </p:nvSpPr>
        <p:spPr>
          <a:blipFill dpi="0" rotWithShape="1">
            <a:blip r:embed="rId3">
              <a:alphaModFix amt="10000"/>
            </a:blip>
            <a:srcRect/>
            <a:tile tx="0" ty="0" sx="100000" sy="100000" flip="none" algn="tl"/>
          </a:blipFill>
        </p:spPr>
        <p:txBody>
          <a:bodyPr/>
          <a:lstStyle/>
          <a:p>
            <a:r>
              <a:rPr lang="en-US" dirty="0"/>
              <a:t>According to Wikipedia (the most unbiased and true source of information). “Blackjack is the American variant of a globally popular banking game known as Twenty-One, whose relatives include Pontoon and Vingt-et-Un It is a comparing card game between one or more players and a dealer, where each player in turn competes against the dealer. Players do not compete against each other. It is played with one or more decks of 52 cards. It is also the most widely played casino banking game in the world. </a:t>
            </a:r>
          </a:p>
          <a:p>
            <a:endParaRPr lang="en-US" dirty="0"/>
          </a:p>
        </p:txBody>
      </p:sp>
    </p:spTree>
    <p:extLst>
      <p:ext uri="{BB962C8B-B14F-4D97-AF65-F5344CB8AC3E}">
        <p14:creationId xmlns:p14="http://schemas.microsoft.com/office/powerpoint/2010/main" val="239353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97F8-63EE-4EB5-804D-DC2D6E998A47}"/>
              </a:ext>
            </a:extLst>
          </p:cNvPr>
          <p:cNvSpPr>
            <a:spLocks noGrp="1"/>
          </p:cNvSpPr>
          <p:nvPr>
            <p:ph type="title"/>
          </p:nvPr>
        </p:nvSpPr>
        <p:spPr>
          <a:xfrm>
            <a:off x="839788" y="187546"/>
            <a:ext cx="10515600" cy="646332"/>
          </a:xfrm>
        </p:spPr>
        <p:txBody>
          <a:bodyPr>
            <a:normAutofit fontScale="90000"/>
          </a:bodyPr>
          <a:lstStyle/>
          <a:p>
            <a:pPr algn="ctr"/>
            <a:r>
              <a:rPr lang="en-US" dirty="0"/>
              <a:t>Outcomes</a:t>
            </a:r>
          </a:p>
        </p:txBody>
      </p:sp>
      <p:sp>
        <p:nvSpPr>
          <p:cNvPr id="4" name="Text Placeholder 3">
            <a:extLst>
              <a:ext uri="{FF2B5EF4-FFF2-40B4-BE49-F238E27FC236}">
                <a16:creationId xmlns:a16="http://schemas.microsoft.com/office/drawing/2014/main" id="{81A75F2B-00A5-CA44-B8A4-403B25D599F7}"/>
              </a:ext>
            </a:extLst>
          </p:cNvPr>
          <p:cNvSpPr>
            <a:spLocks noGrp="1"/>
          </p:cNvSpPr>
          <p:nvPr>
            <p:ph type="body" idx="1"/>
          </p:nvPr>
        </p:nvSpPr>
        <p:spPr>
          <a:xfrm>
            <a:off x="839788" y="845564"/>
            <a:ext cx="3151444" cy="823912"/>
          </a:xfrm>
        </p:spPr>
        <p:txBody>
          <a:bodyPr/>
          <a:lstStyle/>
          <a:p>
            <a:pPr algn="ctr"/>
            <a:r>
              <a:rPr lang="en-US" dirty="0"/>
              <a:t>Win</a:t>
            </a:r>
          </a:p>
        </p:txBody>
      </p:sp>
      <p:sp>
        <p:nvSpPr>
          <p:cNvPr id="3" name="Content Placeholder 2">
            <a:extLst>
              <a:ext uri="{FF2B5EF4-FFF2-40B4-BE49-F238E27FC236}">
                <a16:creationId xmlns:a16="http://schemas.microsoft.com/office/drawing/2014/main" id="{0356D6AE-F332-48ED-AD38-6BDAF46D564A}"/>
              </a:ext>
            </a:extLst>
          </p:cNvPr>
          <p:cNvSpPr>
            <a:spLocks noGrp="1"/>
          </p:cNvSpPr>
          <p:nvPr>
            <p:ph sz="half" idx="2"/>
          </p:nvPr>
        </p:nvSpPr>
        <p:spPr>
          <a:xfrm>
            <a:off x="759469" y="2162431"/>
            <a:ext cx="3312082" cy="4027231"/>
          </a:xfrm>
        </p:spPr>
        <p:txBody>
          <a:bodyPr>
            <a:normAutofit fontScale="85000" lnSpcReduction="20000"/>
          </a:bodyPr>
          <a:lstStyle/>
          <a:p>
            <a:r>
              <a:rPr lang="en-US" sz="2800" u="sng" dirty="0"/>
              <a:t>Blackjack </a:t>
            </a:r>
            <a:r>
              <a:rPr lang="en-US" sz="4200" dirty="0"/>
              <a:t>😃</a:t>
            </a:r>
            <a:endParaRPr lang="en-US" sz="4200" u="sng" dirty="0"/>
          </a:p>
          <a:p>
            <a:pPr lvl="1"/>
            <a:r>
              <a:rPr lang="en-US" dirty="0"/>
              <a:t>Player is dealt a starting hand of two cards totaling 21</a:t>
            </a:r>
          </a:p>
          <a:p>
            <a:pPr lvl="0"/>
            <a:r>
              <a:rPr lang="en-US" u="sng" dirty="0"/>
              <a:t>Beat the Dealer</a:t>
            </a:r>
          </a:p>
          <a:p>
            <a:pPr lvl="1"/>
            <a:r>
              <a:rPr lang="en-US" dirty="0"/>
              <a:t>Players draws cards without exceeding 21 but beats the dealer’s hand value at the end of the hand</a:t>
            </a:r>
          </a:p>
          <a:p>
            <a:pPr lvl="0"/>
            <a:r>
              <a:rPr lang="en-US" u="sng" dirty="0"/>
              <a:t>Dealer Busts</a:t>
            </a:r>
          </a:p>
          <a:p>
            <a:pPr lvl="1"/>
            <a:r>
              <a:rPr lang="en-US" dirty="0"/>
              <a:t>Player stays on any hand total and Dealer draws too many cards; exceeds 21 and busts </a:t>
            </a:r>
          </a:p>
        </p:txBody>
      </p:sp>
      <p:sp>
        <p:nvSpPr>
          <p:cNvPr id="5" name="Text Placeholder 4">
            <a:extLst>
              <a:ext uri="{FF2B5EF4-FFF2-40B4-BE49-F238E27FC236}">
                <a16:creationId xmlns:a16="http://schemas.microsoft.com/office/drawing/2014/main" id="{02B4CA79-6A22-684F-8486-42D64363E37A}"/>
              </a:ext>
            </a:extLst>
          </p:cNvPr>
          <p:cNvSpPr>
            <a:spLocks noGrp="1"/>
          </p:cNvSpPr>
          <p:nvPr>
            <p:ph type="body" sz="quarter" idx="3"/>
          </p:nvPr>
        </p:nvSpPr>
        <p:spPr>
          <a:xfrm>
            <a:off x="4828402" y="872262"/>
            <a:ext cx="2687595" cy="823912"/>
          </a:xfrm>
        </p:spPr>
        <p:txBody>
          <a:bodyPr/>
          <a:lstStyle/>
          <a:p>
            <a:pPr algn="ctr"/>
            <a:r>
              <a:rPr lang="en-US" dirty="0"/>
              <a:t>Push</a:t>
            </a:r>
          </a:p>
        </p:txBody>
      </p:sp>
      <p:sp>
        <p:nvSpPr>
          <p:cNvPr id="6" name="Content Placeholder 5">
            <a:extLst>
              <a:ext uri="{FF2B5EF4-FFF2-40B4-BE49-F238E27FC236}">
                <a16:creationId xmlns:a16="http://schemas.microsoft.com/office/drawing/2014/main" id="{89390DD3-48A5-1145-B76B-74F3AE68870D}"/>
              </a:ext>
            </a:extLst>
          </p:cNvPr>
          <p:cNvSpPr>
            <a:spLocks noGrp="1"/>
          </p:cNvSpPr>
          <p:nvPr>
            <p:ph sz="quarter" idx="4"/>
          </p:nvPr>
        </p:nvSpPr>
        <p:spPr>
          <a:xfrm>
            <a:off x="4516158" y="2210918"/>
            <a:ext cx="3312082" cy="4027231"/>
          </a:xfrm>
        </p:spPr>
        <p:txBody>
          <a:bodyPr>
            <a:normAutofit fontScale="85000" lnSpcReduction="20000"/>
          </a:bodyPr>
          <a:lstStyle/>
          <a:p>
            <a:r>
              <a:rPr lang="en-US" u="sng" dirty="0"/>
              <a:t>Push</a:t>
            </a:r>
          </a:p>
          <a:p>
            <a:pPr lvl="1"/>
            <a:r>
              <a:rPr lang="en-US" dirty="0"/>
              <a:t>Player’s hand and Dealer’s hand tie in card value at the end of the hand</a:t>
            </a:r>
          </a:p>
        </p:txBody>
      </p:sp>
      <p:sp>
        <p:nvSpPr>
          <p:cNvPr id="9" name="Rectangle 8">
            <a:extLst>
              <a:ext uri="{FF2B5EF4-FFF2-40B4-BE49-F238E27FC236}">
                <a16:creationId xmlns:a16="http://schemas.microsoft.com/office/drawing/2014/main" id="{7A48F52B-57B3-E344-8BF3-3DD1CDE1D5A0}"/>
              </a:ext>
            </a:extLst>
          </p:cNvPr>
          <p:cNvSpPr/>
          <p:nvPr/>
        </p:nvSpPr>
        <p:spPr>
          <a:xfrm>
            <a:off x="8760811" y="1268992"/>
            <a:ext cx="2217179" cy="461665"/>
          </a:xfrm>
          <a:prstGeom prst="rect">
            <a:avLst/>
          </a:prstGeom>
        </p:spPr>
        <p:txBody>
          <a:bodyPr wrap="square">
            <a:spAutoFit/>
          </a:bodyPr>
          <a:lstStyle/>
          <a:p>
            <a:pPr algn="ctr"/>
            <a:r>
              <a:rPr lang="en-US" sz="2400" b="1" dirty="0"/>
              <a:t>Loss</a:t>
            </a:r>
          </a:p>
        </p:txBody>
      </p:sp>
      <p:sp>
        <p:nvSpPr>
          <p:cNvPr id="10" name="TextBox 9">
            <a:extLst>
              <a:ext uri="{FF2B5EF4-FFF2-40B4-BE49-F238E27FC236}">
                <a16:creationId xmlns:a16="http://schemas.microsoft.com/office/drawing/2014/main" id="{CF808BBB-D277-0E48-88DC-61D339D1B953}"/>
              </a:ext>
            </a:extLst>
          </p:cNvPr>
          <p:cNvSpPr txBox="1"/>
          <p:nvPr/>
        </p:nvSpPr>
        <p:spPr>
          <a:xfrm>
            <a:off x="8306272" y="2065456"/>
            <a:ext cx="3126259" cy="4462760"/>
          </a:xfrm>
          <a:prstGeom prst="rect">
            <a:avLst/>
          </a:prstGeom>
          <a:noFill/>
        </p:spPr>
        <p:txBody>
          <a:bodyPr wrap="square" rtlCol="0">
            <a:spAutoFit/>
          </a:bodyPr>
          <a:lstStyle/>
          <a:p>
            <a:pPr marL="342900" indent="-342900">
              <a:buFont typeface="Arial" panose="020B0604020202020204" pitchFamily="34" charset="0"/>
              <a:buChar char="•"/>
            </a:pPr>
            <a:r>
              <a:rPr lang="en-US" sz="2400" u="sng" dirty="0"/>
              <a:t>Blackjack </a:t>
            </a:r>
            <a:r>
              <a:rPr lang="en-US" sz="3600" dirty="0"/>
              <a:t>😭</a:t>
            </a:r>
            <a:endParaRPr lang="en-US" sz="2400" u="sng" dirty="0"/>
          </a:p>
          <a:p>
            <a:pPr marL="914400" lvl="3" indent="-228600">
              <a:lnSpc>
                <a:spcPct val="70000"/>
              </a:lnSpc>
              <a:buFont typeface="Arial" panose="020B0604020202020204" pitchFamily="34" charset="0"/>
              <a:buChar char="•"/>
            </a:pPr>
            <a:r>
              <a:rPr lang="en-US" sz="2000" dirty="0"/>
              <a:t>Dealer is dealt a starting hand of two cards totaling 21; all players without Blackjack lose</a:t>
            </a:r>
          </a:p>
          <a:p>
            <a:pPr marL="342900" indent="-342900">
              <a:buFont typeface="Arial" panose="020B0604020202020204" pitchFamily="34" charset="0"/>
              <a:buChar char="•"/>
            </a:pPr>
            <a:r>
              <a:rPr lang="en-US" sz="2400" u="sng" dirty="0"/>
              <a:t>Dealer Wins</a:t>
            </a:r>
          </a:p>
          <a:p>
            <a:pPr marL="914400" lvl="3" indent="-228600">
              <a:lnSpc>
                <a:spcPct val="70000"/>
              </a:lnSpc>
              <a:buFont typeface="Arial" panose="020B0604020202020204" pitchFamily="34" charset="0"/>
              <a:buChar char="•"/>
            </a:pPr>
            <a:r>
              <a:rPr lang="en-US" sz="2000" dirty="0"/>
              <a:t>Player does not draw enough cards to beat the Dealer</a:t>
            </a:r>
          </a:p>
          <a:p>
            <a:pPr marL="342900" indent="-342900">
              <a:buFont typeface="Arial" panose="020B0604020202020204" pitchFamily="34" charset="0"/>
              <a:buChar char="•"/>
            </a:pPr>
            <a:r>
              <a:rPr lang="en-US" sz="2400" u="sng" dirty="0"/>
              <a:t>Player Busts</a:t>
            </a:r>
          </a:p>
          <a:p>
            <a:pPr marL="914400" lvl="3" indent="-228600">
              <a:lnSpc>
                <a:spcPct val="70000"/>
              </a:lnSpc>
              <a:buFont typeface="Arial" panose="020B0604020202020204" pitchFamily="34" charset="0"/>
              <a:buChar char="•"/>
            </a:pPr>
            <a:r>
              <a:rPr lang="en-US" sz="2000" dirty="0"/>
              <a:t>Player draws too many cards; exceeds 21 and busts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938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5890-3A19-F24F-BEDA-3B45C50D7C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8576F56-2BE0-7F4A-9B68-AA704A03B0B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D0BFC6A0-7D23-D14A-8513-A667B0B0B15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736138-F5A2-D142-BE89-2BD775EE5F17}"/>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670DA944-A996-4A45-A4FB-74E4E025C479}"/>
              </a:ext>
            </a:extLst>
          </p:cNvPr>
          <p:cNvSpPr>
            <a:spLocks noGrp="1"/>
          </p:cNvSpPr>
          <p:nvPr>
            <p:ph sz="quarter" idx="4"/>
          </p:nvPr>
        </p:nvSpPr>
        <p:spPr>
          <a:xfrm>
            <a:off x="5690287" y="3842480"/>
            <a:ext cx="5183188" cy="3684588"/>
          </a:xfrm>
        </p:spPr>
        <p:txBody>
          <a:bodyPr/>
          <a:lstStyle/>
          <a:p>
            <a:endParaRPr lang="en-US" dirty="0"/>
          </a:p>
        </p:txBody>
      </p:sp>
    </p:spTree>
    <p:extLst>
      <p:ext uri="{BB962C8B-B14F-4D97-AF65-F5344CB8AC3E}">
        <p14:creationId xmlns:p14="http://schemas.microsoft.com/office/powerpoint/2010/main" val="36581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1662-9033-41C0-937C-BAAE352880B1}"/>
              </a:ext>
            </a:extLst>
          </p:cNvPr>
          <p:cNvSpPr>
            <a:spLocks noGrp="1"/>
          </p:cNvSpPr>
          <p:nvPr>
            <p:ph type="title"/>
          </p:nvPr>
        </p:nvSpPr>
        <p:spPr/>
        <p:txBody>
          <a:bodyPr/>
          <a:lstStyle/>
          <a:p>
            <a:r>
              <a:rPr lang="en-US" sz="3900" i="1" dirty="0">
                <a:latin typeface="Century Schoolbook" panose="02040604050505020304"/>
              </a:rPr>
              <a:t>The objective of our research:</a:t>
            </a:r>
            <a:endParaRPr lang="en-US" dirty="0"/>
          </a:p>
        </p:txBody>
      </p:sp>
      <p:sp>
        <p:nvSpPr>
          <p:cNvPr id="3" name="Content Placeholder 2">
            <a:extLst>
              <a:ext uri="{FF2B5EF4-FFF2-40B4-BE49-F238E27FC236}">
                <a16:creationId xmlns:a16="http://schemas.microsoft.com/office/drawing/2014/main" id="{143C3B74-6F1E-4804-93D5-F67E6AB6856C}"/>
              </a:ext>
            </a:extLst>
          </p:cNvPr>
          <p:cNvSpPr>
            <a:spLocks noGrp="1"/>
          </p:cNvSpPr>
          <p:nvPr>
            <p:ph idx="1"/>
          </p:nvPr>
        </p:nvSpPr>
        <p:spPr/>
        <p:txBody>
          <a:bodyPr/>
          <a:lstStyle/>
          <a:p>
            <a:pPr marL="0" indent="0">
              <a:buNone/>
            </a:pPr>
            <a:r>
              <a:rPr lang="en-US" dirty="0"/>
              <a:t>We’ve poured over 900,000 possible blackjack hands to bring you the statistical odds a few different scenarios.</a:t>
            </a:r>
          </a:p>
          <a:p>
            <a:pPr lvl="0"/>
            <a:r>
              <a:rPr lang="en-US" dirty="0"/>
              <a:t>Scenario 1: What is the probability of a player winning Blackjack (Win/Loss/Push)? </a:t>
            </a:r>
          </a:p>
          <a:p>
            <a:pPr lvl="0"/>
            <a:r>
              <a:rPr lang="en-US" dirty="0"/>
              <a:t>Scenario 2: What's the probability of a player winning with 3 hits? </a:t>
            </a:r>
          </a:p>
          <a:p>
            <a:pPr lvl="0"/>
            <a:r>
              <a:rPr lang="en-US" dirty="0"/>
              <a:t>Scenario 3: Using the 'Hard 17' methodology, what is the probability of a player winning on the starting hand (first 2 cards)? </a:t>
            </a:r>
          </a:p>
          <a:p>
            <a:r>
              <a:rPr lang="en-US" dirty="0"/>
              <a:t>Scenario 4: What is the probability of a player winning against a particular ‘up card’?</a:t>
            </a:r>
          </a:p>
          <a:p>
            <a:endParaRPr lang="en-US" dirty="0"/>
          </a:p>
        </p:txBody>
      </p:sp>
    </p:spTree>
    <p:extLst>
      <p:ext uri="{BB962C8B-B14F-4D97-AF65-F5344CB8AC3E}">
        <p14:creationId xmlns:p14="http://schemas.microsoft.com/office/powerpoint/2010/main" val="17209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9000" b="-1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0315AB-04E7-4D18-A1A0-78CD2A9B5515}"/>
              </a:ext>
            </a:extLst>
          </p:cNvPr>
          <p:cNvSpPr>
            <a:spLocks noGrp="1"/>
          </p:cNvSpPr>
          <p:nvPr>
            <p:ph type="title"/>
          </p:nvPr>
        </p:nvSpPr>
        <p:spPr/>
        <p:txBody>
          <a:bodyPr/>
          <a:lstStyle/>
          <a:p>
            <a:r>
              <a:rPr lang="en-US" sz="4800" i="1" dirty="0">
                <a:solidFill>
                  <a:prstClr val="white"/>
                </a:solidFill>
                <a:latin typeface="Century Schoolbook" panose="02040604050505020304"/>
              </a:rPr>
              <a:t>Blackjack strategy</a:t>
            </a:r>
            <a:endParaRPr lang="en-US" dirty="0"/>
          </a:p>
        </p:txBody>
      </p:sp>
      <p:sp>
        <p:nvSpPr>
          <p:cNvPr id="4" name="Content Placeholder 3">
            <a:extLst>
              <a:ext uri="{FF2B5EF4-FFF2-40B4-BE49-F238E27FC236}">
                <a16:creationId xmlns:a16="http://schemas.microsoft.com/office/drawing/2014/main" id="{6E0D6B02-00DC-4BFF-9FBA-4A6A8618DFB9}"/>
              </a:ext>
            </a:extLst>
          </p:cNvPr>
          <p:cNvSpPr>
            <a:spLocks noGrp="1"/>
          </p:cNvSpPr>
          <p:nvPr>
            <p:ph idx="1"/>
          </p:nvPr>
        </p:nvSpPr>
        <p:spPr>
          <a:xfrm>
            <a:off x="838200" y="1825625"/>
            <a:ext cx="10515600" cy="4351338"/>
          </a:xfrm>
        </p:spPr>
        <p:txBody>
          <a:bodyPr/>
          <a:lstStyle/>
          <a:p>
            <a:pPr fontAlgn="base"/>
            <a:r>
              <a:rPr lang="en-US" dirty="0"/>
              <a:t>Never take insurance or "even money."</a:t>
            </a:r>
          </a:p>
          <a:p>
            <a:pPr fontAlgn="base"/>
            <a:r>
              <a:rPr lang="en-US" dirty="0"/>
              <a:t>If there is no row for splitting (fives and tens), then look up your hand as a hard total (10 or 20).</a:t>
            </a:r>
          </a:p>
          <a:p>
            <a:pPr fontAlgn="base"/>
            <a:r>
              <a:rPr lang="en-US" dirty="0"/>
              <a:t>If you can't split because of a limit on re-splitting, then look up your hand as a hard total.</a:t>
            </a:r>
          </a:p>
          <a:p>
            <a:pPr marL="0" indent="0">
              <a:buNone/>
            </a:pPr>
            <a:endParaRPr lang="en-US" dirty="0"/>
          </a:p>
          <a:p>
            <a:endParaRPr lang="en-US" dirty="0"/>
          </a:p>
        </p:txBody>
      </p:sp>
    </p:spTree>
    <p:extLst>
      <p:ext uri="{BB962C8B-B14F-4D97-AF65-F5344CB8AC3E}">
        <p14:creationId xmlns:p14="http://schemas.microsoft.com/office/powerpoint/2010/main" val="189557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4FED5-7A81-4560-BB50-AFE1E1612FFF}"/>
              </a:ext>
            </a:extLst>
          </p:cNvPr>
          <p:cNvSpPr>
            <a:spLocks noGrp="1"/>
          </p:cNvSpPr>
          <p:nvPr>
            <p:ph type="title"/>
          </p:nvPr>
        </p:nvSpPr>
        <p:spPr>
          <a:xfrm>
            <a:off x="300317" y="275477"/>
            <a:ext cx="10515600" cy="1325563"/>
          </a:xfrm>
        </p:spPr>
        <p:txBody>
          <a:bodyPr/>
          <a:lstStyle/>
          <a:p>
            <a:r>
              <a:rPr lang="en-US" b="1" i="1" dirty="0">
                <a:solidFill>
                  <a:schemeClr val="bg1"/>
                </a:solidFill>
                <a:latin typeface="Century Schoolbook" panose="02040604050505020304" pitchFamily="18" charset="0"/>
              </a:rPr>
              <a:t>Outcomes by Dealer Total w/ Dealer Showing 10 or Face Card</a:t>
            </a:r>
          </a:p>
        </p:txBody>
      </p:sp>
      <p:sp>
        <p:nvSpPr>
          <p:cNvPr id="5" name="Content Placeholder 4">
            <a:extLst>
              <a:ext uri="{FF2B5EF4-FFF2-40B4-BE49-F238E27FC236}">
                <a16:creationId xmlns:a16="http://schemas.microsoft.com/office/drawing/2014/main" id="{1EE1238B-2B96-4CEE-85A4-4A0FF954838B}"/>
              </a:ext>
            </a:extLst>
          </p:cNvPr>
          <p:cNvSpPr>
            <a:spLocks noGrp="1"/>
          </p:cNvSpPr>
          <p:nvPr>
            <p:ph sz="half" idx="1"/>
          </p:nvPr>
        </p:nvSpPr>
        <p:spPr>
          <a:xfrm>
            <a:off x="300317" y="1753908"/>
            <a:ext cx="5181600" cy="4351338"/>
          </a:xfrm>
        </p:spPr>
        <p:txBody>
          <a:bodyPr/>
          <a:lstStyle/>
          <a:p>
            <a:r>
              <a:rPr lang="en-US" dirty="0"/>
              <a:t>30.77% chance of a dealer having a 10</a:t>
            </a:r>
          </a:p>
          <a:p>
            <a:r>
              <a:rPr lang="en-US" dirty="0"/>
              <a:t>61.54% chance of a dealer winning his final hand after a 17</a:t>
            </a:r>
          </a:p>
          <a:p>
            <a:r>
              <a:rPr lang="en-US" dirty="0"/>
              <a:t>Your wins spike around 20 after a mild falloff around 17.</a:t>
            </a:r>
          </a:p>
          <a:p>
            <a:r>
              <a:rPr lang="en-US" dirty="0"/>
              <a:t>Your losses initially spike at 7, spike again at 12, then dip at 12.</a:t>
            </a:r>
          </a:p>
          <a:p>
            <a:endParaRPr lang="en-US" dirty="0"/>
          </a:p>
          <a:p>
            <a:pPr marL="0" indent="0">
              <a:buNone/>
            </a:pPr>
            <a:endParaRPr lang="en-US" dirty="0"/>
          </a:p>
        </p:txBody>
      </p:sp>
      <p:pic>
        <p:nvPicPr>
          <p:cNvPr id="8" name="Content Placeholder 7" descr="A close up of a map&#10;&#10;Description automatically generated">
            <a:extLst>
              <a:ext uri="{FF2B5EF4-FFF2-40B4-BE49-F238E27FC236}">
                <a16:creationId xmlns:a16="http://schemas.microsoft.com/office/drawing/2014/main" id="{B860187D-34D6-47A8-807E-948EA20F70E2}"/>
              </a:ext>
            </a:extLst>
          </p:cNvPr>
          <p:cNvPicPr>
            <a:picLocks noGrp="1" noChangeAspect="1"/>
          </p:cNvPicPr>
          <p:nvPr>
            <p:ph sz="half" idx="2"/>
          </p:nvPr>
        </p:nvPicPr>
        <p:blipFill>
          <a:blip r:embed="rId3"/>
          <a:stretch>
            <a:fillRect/>
          </a:stretch>
        </p:blipFill>
        <p:spPr>
          <a:xfrm>
            <a:off x="5741894" y="1971709"/>
            <a:ext cx="5786952" cy="4133537"/>
          </a:xfrm>
        </p:spPr>
      </p:pic>
    </p:spTree>
    <p:extLst>
      <p:ext uri="{BB962C8B-B14F-4D97-AF65-F5344CB8AC3E}">
        <p14:creationId xmlns:p14="http://schemas.microsoft.com/office/powerpoint/2010/main" val="71052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EFF37-6A59-4FBC-8E10-089453DC58BD}"/>
              </a:ext>
            </a:extLst>
          </p:cNvPr>
          <p:cNvSpPr>
            <a:spLocks noGrp="1"/>
          </p:cNvSpPr>
          <p:nvPr>
            <p:ph type="title"/>
          </p:nvPr>
        </p:nvSpPr>
        <p:spPr/>
        <p:txBody>
          <a:bodyPr/>
          <a:lstStyle/>
          <a:p>
            <a:r>
              <a:rPr lang="en-US" dirty="0">
                <a:latin typeface="Century Schoolbook" panose="02040604050505020304" pitchFamily="18" charset="0"/>
              </a:rPr>
              <a:t>Outcomes by Dealer Total w/ Dealer Showing 7</a:t>
            </a:r>
          </a:p>
        </p:txBody>
      </p:sp>
      <p:pic>
        <p:nvPicPr>
          <p:cNvPr id="8" name="Picture Placeholder 7" descr="A close up of a map&#10;&#10;Description automatically generated">
            <a:extLst>
              <a:ext uri="{FF2B5EF4-FFF2-40B4-BE49-F238E27FC236}">
                <a16:creationId xmlns:a16="http://schemas.microsoft.com/office/drawing/2014/main" id="{0BCFC8F9-C959-4E81-89BD-ABE0EB8E2047}"/>
              </a:ext>
            </a:extLst>
          </p:cNvPr>
          <p:cNvPicPr>
            <a:picLocks noGrp="1" noChangeAspect="1"/>
          </p:cNvPicPr>
          <p:nvPr>
            <p:ph type="pic" idx="1"/>
          </p:nvPr>
        </p:nvPicPr>
        <p:blipFill>
          <a:blip r:embed="rId3"/>
          <a:srcRect l="4770" r="4770"/>
          <a:stretch>
            <a:fillRect/>
          </a:stretch>
        </p:blipFill>
        <p:spPr/>
      </p:pic>
      <p:sp>
        <p:nvSpPr>
          <p:cNvPr id="6" name="Text Placeholder 5">
            <a:extLst>
              <a:ext uri="{FF2B5EF4-FFF2-40B4-BE49-F238E27FC236}">
                <a16:creationId xmlns:a16="http://schemas.microsoft.com/office/drawing/2014/main" id="{CCBACEA0-F603-4390-8B61-41606C4D3E02}"/>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7068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32A1-3197-E943-A3F4-0350EB835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C54F5-3BA7-3B40-9829-77CDABAEE2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821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477</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Century Schoolbook</vt:lpstr>
      <vt:lpstr>Office Theme</vt:lpstr>
      <vt:lpstr> BLACKJACK: “Are you feeling lucky, punk?” </vt:lpstr>
      <vt:lpstr>A few things about blackjack to preface our data</vt:lpstr>
      <vt:lpstr>Outcomes</vt:lpstr>
      <vt:lpstr>PowerPoint Presentation</vt:lpstr>
      <vt:lpstr>The objective of our research:</vt:lpstr>
      <vt:lpstr>Blackjack strategy</vt:lpstr>
      <vt:lpstr>Outcomes by Dealer Total w/ Dealer Showing 10 or Face Card</vt:lpstr>
      <vt:lpstr>Outcomes by Dealer Total w/ Dealer Showing 7</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Kleto</dc:creator>
  <cp:lastModifiedBy>Dean Kleto</cp:lastModifiedBy>
  <cp:revision>15</cp:revision>
  <dcterms:created xsi:type="dcterms:W3CDTF">2019-10-31T01:09:00Z</dcterms:created>
  <dcterms:modified xsi:type="dcterms:W3CDTF">2019-11-02T04:02:10Z</dcterms:modified>
</cp:coreProperties>
</file>