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62" r:id="rId5"/>
    <p:sldId id="270" r:id="rId6"/>
    <p:sldId id="259" r:id="rId7"/>
    <p:sldId id="271" r:id="rId8"/>
    <p:sldId id="267" r:id="rId9"/>
    <p:sldId id="264" r:id="rId10"/>
    <p:sldId id="265" r:id="rId11"/>
    <p:sldId id="266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89E4-B8DF-B041-B9F7-5CE7A9B57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F7241-A00F-114F-94C6-DC87A0E64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1189-DAFE-7645-AE1D-1DDAA242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C3AE-26E5-5F47-B384-D102C18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C8DB-FBDB-BE45-ACCD-4EAA456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E928-9113-0B43-8F37-05D6780C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1F240-2E1D-A14D-8A7A-72F5BD69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A87F-CD06-BB44-BFEE-86E2F973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5551-D9BA-DF4A-B55C-F508AFD3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E45B-7FDA-5D4A-B1CC-05D33864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73265-7775-C849-ABB9-CC71D51D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2C2A-D3FC-8648-A6EF-3E5305FA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48F7-AB31-854E-8F10-3F15F598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3569-BA5E-CD48-8B5C-FE465164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440E-F70E-AA4C-B021-58E15587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EBC0-F729-DB4F-ADC2-BD6DDE66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1A4F-CE22-C04E-AD81-DD29AF88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B007-12F1-8440-B75C-CBACEFC9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9055-F599-804C-9620-F0FB2267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306F-52B2-4143-9994-BD8BDEBF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6F5-CF88-6D4B-99F7-31E9A50E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A101-59CF-5A4D-8ADE-91924A8E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3B55-7767-3346-BBE3-362C5FF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C908-CB35-5C4F-8B8A-B52DAE72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A4E7-84B9-2346-ADCD-75A9AA0E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29C4-9FB9-6848-9E85-A41F42AD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D2DC-2B38-1442-9E44-402362D5B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B7DC8-C581-654B-8EEA-A8B90806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3123D-E1C6-6C44-8D89-B3C790D6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AC99-C134-D546-9102-97A9AD45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F218-2AF3-2741-9183-BEF2D7D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91A8-96A0-3743-BB80-D1182348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EBC9-6A3D-A04D-AA14-22D966FE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09C2E-815C-C646-8EEF-2CCBC315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E89DB-DC18-2641-80BB-006192213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DA8E6-48E4-9143-8012-BD775F6F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2FC3A-68B0-3D49-AD0E-A657F1A4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A2EF1-16CA-D448-A512-512133E4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33601-F44E-6D4F-8388-D0E314E6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2703-2C10-6145-9B56-1FCF9E1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B8FBA-5D08-124E-B209-96904F79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5E855-4224-9746-86EE-17A93258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1080C-AF83-0E4E-B73F-30A947C4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B1F7-B1DD-724B-BCB6-CD595338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CFBE6-86E2-A849-A56B-4743A235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A85D-128E-4848-AF0F-86F723B0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F92E-127E-AC46-AE18-6BC8B7E8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ED0A-49DD-204A-8803-8D36BC8C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E3252-8881-4B4F-8B61-FFBAEF5B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FFB98-6856-7243-B8C0-554E6DBF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E211A-550C-7C45-B9E2-2EAD7A79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DFA66-A2B5-144F-8A84-EE688059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9766-3933-C84A-A7C9-0BADD781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DE9F1-22FB-4A49-81B5-CE719D17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0369-83C3-944C-B6B0-C2C3E1AA7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F835-C1F9-2C4B-975C-4B0BE3D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88D9-67F8-4449-B185-A5AB174F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0EAB-C22E-E649-965F-C0159B56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474E-D7E6-7341-AF1B-BB7799E1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1125-1308-4B41-9293-0D81A093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9109-3BC7-E84A-9E46-389CEEC90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408F-F552-6F4C-AC04-42994283EFC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4DE1-76F5-2D42-8784-98975B9CA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2172-E00E-0349-8CE8-3697173D2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A72BB-21FD-D741-88B0-08E39161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07D3D-A89E-F444-91DE-ADCACC952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86" y="3937236"/>
            <a:ext cx="9144000" cy="3189121"/>
          </a:xfrm>
        </p:spPr>
        <p:txBody>
          <a:bodyPr>
            <a:normAutofit/>
          </a:bodyPr>
          <a:lstStyle/>
          <a:p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Century Schoolbook" panose="02040604050505020304" pitchFamily="18" charset="0"/>
              </a:rPr>
              <a:t>BLACKJACK:</a:t>
            </a:r>
            <a:br>
              <a:rPr lang="en-US" dirty="0">
                <a:latin typeface="Century Schoolbook" panose="02040604050505020304" pitchFamily="18" charset="0"/>
              </a:rPr>
            </a:br>
            <a:r>
              <a:rPr lang="en-US" sz="3100" dirty="0">
                <a:latin typeface="Century Schoolbook" panose="02040604050505020304" pitchFamily="18" charset="0"/>
              </a:rPr>
              <a:t>“Are you feeling lucky, punk?”</a:t>
            </a:r>
            <a:br>
              <a:rPr lang="en-US" dirty="0">
                <a:latin typeface="Century Schoolbook" panose="02040604050505020304" pitchFamily="18" charset="0"/>
              </a:rPr>
            </a:b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279999-D278-584D-A64B-82A58304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95" y="6196151"/>
            <a:ext cx="9144000" cy="930206"/>
          </a:xfrm>
        </p:spPr>
        <p:txBody>
          <a:bodyPr>
            <a:normAutofit fontScale="92500" lnSpcReduction="10000"/>
          </a:bodyPr>
          <a:lstStyle/>
          <a:p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rPr>
              <a:t>Team Carolina:  Delano, Paula, Dean, Anirban, Anthony</a:t>
            </a:r>
            <a:br>
              <a:rPr lang="en-US" b="1" i="1" u="sng" dirty="0">
                <a:solidFill>
                  <a:srgbClr val="00B0F0"/>
                </a:solidFill>
                <a:latin typeface="Century Schoolbook" panose="02040604050505020304" pitchFamily="18" charset="0"/>
              </a:rPr>
            </a:br>
            <a:endParaRPr lang="en-US" b="1" i="1" u="sng" dirty="0">
              <a:solidFill>
                <a:srgbClr val="00B0F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2A1-3197-E943-A3F4-0350EB8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54F5-3BA7-3B40-9829-77CDABAE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2A1-3197-E943-A3F4-0350EB8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54F5-3BA7-3B40-9829-77CDABAE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EFF37-6A59-4FBC-8E10-089453D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Outcomes by Dealer Total w/ Dealer Showing 7</a:t>
            </a:r>
          </a:p>
        </p:txBody>
      </p:sp>
      <p:pic>
        <p:nvPicPr>
          <p:cNvPr id="8" name="Picture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BCFC8F9-C959-4E81-89BD-ABE0EB8E20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770" r="4770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ACEA0-F603-4390-8B61-41606C4D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8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5890-3A19-F24F-BEDA-3B45C50D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76F56-2BE0-7F4A-9B68-AA704A03B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FC6A0-7D23-D14A-8513-A667B0B0B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Scenario 2: What's the probability of a player winning with 3 hits? </a:t>
            </a:r>
          </a:p>
          <a:p>
            <a:pPr lvl="0"/>
            <a:r>
              <a:rPr lang="en-US" dirty="0"/>
              <a:t>Scenario 3: Using the 'Hard 17' methodology, what is the probability of a player winning on the starting hand (first 2 cards)? </a:t>
            </a:r>
          </a:p>
          <a:p>
            <a:r>
              <a:rPr lang="en-US" dirty="0"/>
              <a:t>Scenario 4: What is the probability of a player winning against a particular ‘up card’?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36138-F5A2-D142-BE89-2BD775EE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DA944-A996-4A45-A4FB-74E4E025C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90287" y="3842480"/>
            <a:ext cx="5183188" cy="3684588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4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0315AB-04E7-4D18-A1A0-78CD2A9B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prstClr val="white"/>
                </a:solidFill>
                <a:latin typeface="Century Schoolbook" panose="02040604050505020304"/>
              </a:rPr>
              <a:t>Blackjack strategy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D6B02-00DC-4BFF-9FBA-4A6A8618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Never take insurance or "even money."</a:t>
            </a:r>
          </a:p>
          <a:p>
            <a:pPr fontAlgn="base"/>
            <a:r>
              <a:rPr lang="en-US" dirty="0"/>
              <a:t>If there is no row for splitting (fives and tens), then look up your hand as a hard total (10 or 20).</a:t>
            </a:r>
          </a:p>
          <a:p>
            <a:pPr fontAlgn="base"/>
            <a:r>
              <a:rPr lang="en-US" dirty="0"/>
              <a:t>If you can't split because of a limit on re-splitting, then look up your hand as a hard total.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A3FC-D08C-9E42-A06D-EB70DAE3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Blackjack: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740C-E9A3-374E-952F-8B33290E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73"/>
            <a:ext cx="10515600" cy="4351338"/>
          </a:xfrm>
          <a:blipFill dpi="0" rotWithShape="1">
            <a:blip r:embed="rId3">
              <a:alphaModFix amt="1000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/>
              <a:t>Blackjack is an American variant of a globally popular banking game known as Twenty-One</a:t>
            </a:r>
          </a:p>
          <a:p>
            <a:r>
              <a:rPr lang="en-US" dirty="0"/>
              <a:t>It is played with one or more decks of 52 cards whereby all numbered cards equal their face value; J’s, Q’s, K’s also have a value of 10.  Aces can have the value of 1 or 11 depending on strategy needed</a:t>
            </a:r>
          </a:p>
          <a:p>
            <a:r>
              <a:rPr lang="en-US" dirty="0"/>
              <a:t>It is a comparing card game between 1 to 7 players and 1 dealer, where each player in turn competes against the dealer’s hand. </a:t>
            </a:r>
          </a:p>
          <a:p>
            <a:r>
              <a:rPr lang="en-US" dirty="0"/>
              <a:t>Players do not compete against each other. </a:t>
            </a:r>
          </a:p>
          <a:p>
            <a:r>
              <a:rPr lang="en-US" dirty="0"/>
              <a:t>It is the most widely played casino banking game in the world.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97F8-63EE-4EB5-804D-DC2D6E99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546"/>
            <a:ext cx="105156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Outcomes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75F2B-00A5-CA44-B8A4-403B25D5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1544"/>
            <a:ext cx="3151444" cy="82391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Win</a:t>
            </a:r>
          </a:p>
          <a:p>
            <a:pPr algn="ctr"/>
            <a:r>
              <a:rPr lang="en-US" sz="4000" dirty="0"/>
              <a:t>😃</a:t>
            </a:r>
            <a:endParaRPr lang="en-US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D6AE-F332-48ED-AD38-6BDAF46D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469" y="2162431"/>
            <a:ext cx="3312082" cy="4027231"/>
          </a:xfrm>
        </p:spPr>
        <p:txBody>
          <a:bodyPr>
            <a:normAutofit fontScale="85000" lnSpcReduction="20000"/>
          </a:bodyPr>
          <a:lstStyle/>
          <a:p>
            <a:r>
              <a:rPr lang="en-US" sz="2800" u="sng" dirty="0"/>
              <a:t>Blackjack </a:t>
            </a:r>
            <a:r>
              <a:rPr lang="en-US" dirty="0"/>
              <a:t>Player is dealt a starting hand of two cards totaling 21</a:t>
            </a:r>
          </a:p>
          <a:p>
            <a:pPr lvl="0"/>
            <a:r>
              <a:rPr lang="en-US" u="sng" dirty="0"/>
              <a:t>Beat the Dealer</a:t>
            </a:r>
          </a:p>
          <a:p>
            <a:pPr lvl="1"/>
            <a:r>
              <a:rPr lang="en-US" dirty="0"/>
              <a:t>Players draws cards without exceeding 21 but beats the dealer’s hand value at the end of the hand</a:t>
            </a:r>
          </a:p>
          <a:p>
            <a:pPr lvl="0"/>
            <a:r>
              <a:rPr lang="en-US" u="sng" dirty="0"/>
              <a:t>Dealer Busts</a:t>
            </a:r>
          </a:p>
          <a:p>
            <a:pPr lvl="1"/>
            <a:r>
              <a:rPr lang="en-US" dirty="0"/>
              <a:t>Player stays on any hand total and Dealer draws too many cards; exceeds 21 and busts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4CA79-6A22-684F-8486-42D64363E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4954" y="1226882"/>
            <a:ext cx="2687595" cy="82391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Push</a:t>
            </a:r>
          </a:p>
          <a:p>
            <a:pPr algn="ctr"/>
            <a:r>
              <a:rPr lang="en-US" sz="4000" dirty="0"/>
              <a:t>🤷‍♂️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90DD3-48A5-1145-B76B-74F3AE68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6158" y="2210918"/>
            <a:ext cx="3312082" cy="4027231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Push</a:t>
            </a:r>
          </a:p>
          <a:p>
            <a:pPr lvl="1"/>
            <a:r>
              <a:rPr lang="en-US" dirty="0"/>
              <a:t>Player’s hand and Dealer’s hand tie in card value at the end of the hand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8F52B-57B3-E344-8BF3-3DD1CDE1D5A0}"/>
              </a:ext>
            </a:extLst>
          </p:cNvPr>
          <p:cNvSpPr/>
          <p:nvPr/>
        </p:nvSpPr>
        <p:spPr>
          <a:xfrm>
            <a:off x="8760811" y="833878"/>
            <a:ext cx="2217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Loss</a:t>
            </a:r>
          </a:p>
          <a:p>
            <a:pPr algn="ctr"/>
            <a:r>
              <a:rPr lang="en-US" sz="4000" dirty="0"/>
              <a:t>😭</a:t>
            </a:r>
            <a:endParaRPr lang="en-US" sz="40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08BBB-D277-0E48-88DC-61D339D1B953}"/>
              </a:ext>
            </a:extLst>
          </p:cNvPr>
          <p:cNvSpPr txBox="1"/>
          <p:nvPr/>
        </p:nvSpPr>
        <p:spPr>
          <a:xfrm>
            <a:off x="8306272" y="2065456"/>
            <a:ext cx="312625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Blackjack </a:t>
            </a:r>
            <a:r>
              <a:rPr lang="en-US" sz="2000" dirty="0"/>
              <a:t>Dealer is dealt a starting hand of two cards totaling 21; all players without Blackjack lose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Dealer Wins</a:t>
            </a:r>
          </a:p>
          <a:p>
            <a:pPr marL="914400" lvl="3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Player does not draw enough cards to beat the Dealer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Player Busts</a:t>
            </a:r>
          </a:p>
          <a:p>
            <a:pPr marL="914400" lvl="3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Player draws too many cards; exceeds 21 and busts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3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1662-9033-41C0-937C-BAAE3528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Century Schoolbook" panose="02040604050505020304"/>
              </a:rPr>
              <a:t>Research Objectives: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3B74-6F1E-4804-93D5-F67E6AB6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/>
              <a:t> Blackjack outcome probability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 Probability of NOT losing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 Projected outcomes by starting hand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 Projected outcomes when Dealer showing a 7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Projected outcomes when Dealer showing a 10, J, Q, K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Projected outcomes when Dealer showing an Ace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Can a player win more than they lose?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4FED5-7A81-4560-BB50-AFE1E161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46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Outcomes by Dealer Showing a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1238B-2B96-4CEE-85A4-4A0FF9548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20" y="951470"/>
            <a:ext cx="3904735" cy="6128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61.54% chance the dealer has 17 or higher as their starting hand</a:t>
            </a:r>
          </a:p>
          <a:p>
            <a:r>
              <a:rPr lang="en-US" dirty="0"/>
              <a:t>Significantly more wins with a starting hand of 20 against a dealer showing a 7</a:t>
            </a:r>
          </a:p>
          <a:p>
            <a:r>
              <a:rPr lang="en-US" dirty="0"/>
              <a:t>Losses are greater when starting hands total 12 – 16 against a dealer showing a 7</a:t>
            </a:r>
          </a:p>
          <a:p>
            <a:r>
              <a:rPr lang="en-US" dirty="0"/>
              <a:t>As expected player pushes spike when starting hands equal 17 against a dealer showing 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60187D-34D6-47A8-807E-948EA20F7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922856" y="951470"/>
            <a:ext cx="8269143" cy="5906531"/>
          </a:xfrm>
        </p:spPr>
      </p:pic>
    </p:spTree>
    <p:extLst>
      <p:ext uri="{BB962C8B-B14F-4D97-AF65-F5344CB8AC3E}">
        <p14:creationId xmlns:p14="http://schemas.microsoft.com/office/powerpoint/2010/main" val="18368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4FED5-7A81-4560-BB50-AFE1E161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4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Outcomes by Dealer Showing 10 or Face Card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1238B-2B96-4CEE-85A4-4A0FF9548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97" y="951470"/>
            <a:ext cx="3904735" cy="5153776"/>
          </a:xfrm>
        </p:spPr>
        <p:txBody>
          <a:bodyPr>
            <a:normAutofit fontScale="92500"/>
          </a:bodyPr>
          <a:lstStyle/>
          <a:p>
            <a:r>
              <a:rPr lang="en-US" dirty="0"/>
              <a:t>38.46% chance of the dealer having another 10 or an Ace as the down card</a:t>
            </a:r>
          </a:p>
          <a:p>
            <a:r>
              <a:rPr lang="en-US" dirty="0"/>
              <a:t>Wins spike with a starting hand of 20 after a dip at 17; due to the ‘Hard 17’ casino rule</a:t>
            </a:r>
          </a:p>
          <a:p>
            <a:r>
              <a:rPr lang="en-US" dirty="0"/>
              <a:t>Losses increase with starting hands of 12, then decline gradually with a sharper decline for hands greater than 17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860187D-34D6-47A8-807E-948EA20F7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2855" y="951470"/>
            <a:ext cx="8269145" cy="5906531"/>
          </a:xfrm>
        </p:spPr>
      </p:pic>
    </p:spTree>
    <p:extLst>
      <p:ext uri="{BB962C8B-B14F-4D97-AF65-F5344CB8AC3E}">
        <p14:creationId xmlns:p14="http://schemas.microsoft.com/office/powerpoint/2010/main" val="7105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4FED5-7A81-4560-BB50-AFE1E161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46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Outcomes by Dealer Showing an 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1238B-2B96-4CEE-85A4-4A0FF9548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97" y="951470"/>
            <a:ext cx="3904735" cy="5153776"/>
          </a:xfrm>
        </p:spPr>
        <p:txBody>
          <a:bodyPr/>
          <a:lstStyle/>
          <a:p>
            <a:r>
              <a:rPr lang="en-US" dirty="0"/>
              <a:t>30.77% chance the dealer has Blackjack</a:t>
            </a:r>
          </a:p>
          <a:p>
            <a:r>
              <a:rPr lang="en-US" dirty="0"/>
              <a:t>Wins are hard to come by against an Ace; spike with starting hands of 18</a:t>
            </a:r>
          </a:p>
          <a:p>
            <a:r>
              <a:rPr lang="en-US" dirty="0"/>
              <a:t>Losses spike at starting hands of 12 and slowly decline until 18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60187D-34D6-47A8-807E-948EA20F7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922856" y="951470"/>
            <a:ext cx="8269143" cy="5906531"/>
          </a:xfrm>
        </p:spPr>
      </p:pic>
    </p:spTree>
    <p:extLst>
      <p:ext uri="{BB962C8B-B14F-4D97-AF65-F5344CB8AC3E}">
        <p14:creationId xmlns:p14="http://schemas.microsoft.com/office/powerpoint/2010/main" val="135820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2A1-3197-E943-A3F4-0350EB8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54F5-3BA7-3B40-9829-77CDABAE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2A1-3197-E943-A3F4-0350EB8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54F5-3BA7-3B40-9829-77CDABAE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611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Century Schoolbook</vt:lpstr>
      <vt:lpstr>Wingdings</vt:lpstr>
      <vt:lpstr>Office Theme</vt:lpstr>
      <vt:lpstr> BLACKJACK: “Are you feeling lucky, punk?” </vt:lpstr>
      <vt:lpstr>Blackjack:</vt:lpstr>
      <vt:lpstr>Outcomes</vt:lpstr>
      <vt:lpstr>Research Objectives:</vt:lpstr>
      <vt:lpstr>Outcomes by Dealer Showing a 7</vt:lpstr>
      <vt:lpstr>Outcomes by Dealer Showing 10 or Face Card</vt:lpstr>
      <vt:lpstr>Outcomes by Dealer Showing an Ace</vt:lpstr>
      <vt:lpstr>PowerPoint Presentation</vt:lpstr>
      <vt:lpstr>PowerPoint Presentation</vt:lpstr>
      <vt:lpstr>PowerPoint Presentation</vt:lpstr>
      <vt:lpstr>PowerPoint Presentation</vt:lpstr>
      <vt:lpstr>Outcomes by Dealer Total w/ Dealer Showing 7</vt:lpstr>
      <vt:lpstr>PowerPoint Presentation</vt:lpstr>
      <vt:lpstr>Blackjack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Kleto</dc:creator>
  <cp:lastModifiedBy>Dean Kleto</cp:lastModifiedBy>
  <cp:revision>22</cp:revision>
  <dcterms:created xsi:type="dcterms:W3CDTF">2019-10-31T01:09:00Z</dcterms:created>
  <dcterms:modified xsi:type="dcterms:W3CDTF">2019-11-02T05:12:19Z</dcterms:modified>
</cp:coreProperties>
</file>