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11.xml" ContentType="application/vnd.openxmlformats-officedocument.theme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12.xml" ContentType="application/vnd.openxmlformats-officedocument.theme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theme/theme13.xml" ContentType="application/vnd.openxmlformats-officedocument.theme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theme/theme14.xml" ContentType="application/vnd.openxmlformats-officedocument.theme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theme/theme15.xml" ContentType="application/vnd.openxmlformats-officedocument.theme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theme/theme16.xml" ContentType="application/vnd.openxmlformats-officedocument.theme+xml"/>
  <Override PartName="/ppt/theme/theme17.xml" ContentType="application/vnd.openxmlformats-officedocument.theme+xml"/>
  <Override PartName="/ppt/theme/theme1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49" r:id="rId2"/>
    <p:sldMasterId id="2147483650" r:id="rId3"/>
    <p:sldMasterId id="2147483651" r:id="rId4"/>
    <p:sldMasterId id="2147483652" r:id="rId5"/>
    <p:sldMasterId id="2147483653" r:id="rId6"/>
    <p:sldMasterId id="2147483654" r:id="rId7"/>
    <p:sldMasterId id="2147483655" r:id="rId8"/>
    <p:sldMasterId id="2147483656" r:id="rId9"/>
    <p:sldMasterId id="2147483657" r:id="rId10"/>
    <p:sldMasterId id="2147483658" r:id="rId11"/>
    <p:sldMasterId id="2147483659" r:id="rId12"/>
    <p:sldMasterId id="2147483660" r:id="rId13"/>
    <p:sldMasterId id="2147483661" r:id="rId14"/>
    <p:sldMasterId id="2147483662" r:id="rId15"/>
    <p:sldMasterId id="2147483828" r:id="rId16"/>
  </p:sldMasterIdLst>
  <p:notesMasterIdLst>
    <p:notesMasterId r:id="rId93"/>
  </p:notesMasterIdLst>
  <p:handoutMasterIdLst>
    <p:handoutMasterId r:id="rId94"/>
  </p:handoutMasterIdLst>
  <p:sldIdLst>
    <p:sldId id="256" r:id="rId17"/>
    <p:sldId id="391" r:id="rId18"/>
    <p:sldId id="268" r:id="rId19"/>
    <p:sldId id="386" r:id="rId20"/>
    <p:sldId id="385" r:id="rId21"/>
    <p:sldId id="358" r:id="rId22"/>
    <p:sldId id="262" r:id="rId23"/>
    <p:sldId id="276" r:id="rId24"/>
    <p:sldId id="355" r:id="rId25"/>
    <p:sldId id="275" r:id="rId26"/>
    <p:sldId id="272" r:id="rId27"/>
    <p:sldId id="273" r:id="rId28"/>
    <p:sldId id="277" r:id="rId29"/>
    <p:sldId id="280" r:id="rId30"/>
    <p:sldId id="362" r:id="rId31"/>
    <p:sldId id="361" r:id="rId32"/>
    <p:sldId id="282" r:id="rId33"/>
    <p:sldId id="283" r:id="rId34"/>
    <p:sldId id="284" r:id="rId35"/>
    <p:sldId id="285" r:id="rId36"/>
    <p:sldId id="392" r:id="rId37"/>
    <p:sldId id="287" r:id="rId38"/>
    <p:sldId id="291" r:id="rId39"/>
    <p:sldId id="326" r:id="rId40"/>
    <p:sldId id="327" r:id="rId41"/>
    <p:sldId id="296" r:id="rId42"/>
    <p:sldId id="331" r:id="rId43"/>
    <p:sldId id="330" r:id="rId44"/>
    <p:sldId id="332" r:id="rId45"/>
    <p:sldId id="333" r:id="rId46"/>
    <p:sldId id="334" r:id="rId47"/>
    <p:sldId id="376" r:id="rId48"/>
    <p:sldId id="377" r:id="rId49"/>
    <p:sldId id="297" r:id="rId50"/>
    <p:sldId id="300" r:id="rId51"/>
    <p:sldId id="298" r:id="rId52"/>
    <p:sldId id="299" r:id="rId53"/>
    <p:sldId id="302" r:id="rId54"/>
    <p:sldId id="305" r:id="rId55"/>
    <p:sldId id="303" r:id="rId56"/>
    <p:sldId id="394" r:id="rId57"/>
    <p:sldId id="398" r:id="rId58"/>
    <p:sldId id="306" r:id="rId59"/>
    <p:sldId id="388" r:id="rId60"/>
    <p:sldId id="389" r:id="rId61"/>
    <p:sldId id="337" r:id="rId62"/>
    <p:sldId id="338" r:id="rId63"/>
    <p:sldId id="313" r:id="rId64"/>
    <p:sldId id="266" r:id="rId65"/>
    <p:sldId id="342" r:id="rId66"/>
    <p:sldId id="354" r:id="rId67"/>
    <p:sldId id="315" r:id="rId68"/>
    <p:sldId id="345" r:id="rId69"/>
    <p:sldId id="349" r:id="rId70"/>
    <p:sldId id="346" r:id="rId71"/>
    <p:sldId id="350" r:id="rId72"/>
    <p:sldId id="351" r:id="rId73"/>
    <p:sldId id="396" r:id="rId74"/>
    <p:sldId id="347" r:id="rId75"/>
    <p:sldId id="397" r:id="rId76"/>
    <p:sldId id="370" r:id="rId77"/>
    <p:sldId id="380" r:id="rId78"/>
    <p:sldId id="352" r:id="rId79"/>
    <p:sldId id="372" r:id="rId80"/>
    <p:sldId id="373" r:id="rId81"/>
    <p:sldId id="353" r:id="rId82"/>
    <p:sldId id="374" r:id="rId83"/>
    <p:sldId id="348" r:id="rId84"/>
    <p:sldId id="316" r:id="rId85"/>
    <p:sldId id="363" r:id="rId86"/>
    <p:sldId id="364" r:id="rId87"/>
    <p:sldId id="395" r:id="rId88"/>
    <p:sldId id="365" r:id="rId89"/>
    <p:sldId id="366" r:id="rId90"/>
    <p:sldId id="367" r:id="rId91"/>
    <p:sldId id="368" r:id="rId92"/>
  </p:sldIdLst>
  <p:sldSz cx="13004800" cy="9753600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414141"/>
        </a:solidFill>
        <a:latin typeface="Gill Sans Light" charset="0"/>
        <a:ea typeface="ヒラギノ角ゴ ProN W3" charset="-128"/>
        <a:cs typeface="ヒラギノ角ゴ ProN W3" charset="-128"/>
        <a:sym typeface="Gill Sans Light" charset="0"/>
      </a:defRPr>
    </a:lvl1pPr>
    <a:lvl2pPr marL="457200" algn="ctr" rtl="0" fontAlgn="base">
      <a:spcBef>
        <a:spcPct val="0"/>
      </a:spcBef>
      <a:spcAft>
        <a:spcPct val="0"/>
      </a:spcAft>
      <a:defRPr sz="4200" kern="1200">
        <a:solidFill>
          <a:srgbClr val="414141"/>
        </a:solidFill>
        <a:latin typeface="Gill Sans Light" charset="0"/>
        <a:ea typeface="ヒラギノ角ゴ ProN W3" charset="-128"/>
        <a:cs typeface="ヒラギノ角ゴ ProN W3" charset="-128"/>
        <a:sym typeface="Gill Sans Light" charset="0"/>
      </a:defRPr>
    </a:lvl2pPr>
    <a:lvl3pPr marL="914400" algn="ctr" rtl="0" fontAlgn="base">
      <a:spcBef>
        <a:spcPct val="0"/>
      </a:spcBef>
      <a:spcAft>
        <a:spcPct val="0"/>
      </a:spcAft>
      <a:defRPr sz="4200" kern="1200">
        <a:solidFill>
          <a:srgbClr val="414141"/>
        </a:solidFill>
        <a:latin typeface="Gill Sans Light" charset="0"/>
        <a:ea typeface="ヒラギノ角ゴ ProN W3" charset="-128"/>
        <a:cs typeface="ヒラギノ角ゴ ProN W3" charset="-128"/>
        <a:sym typeface="Gill Sans Light" charset="0"/>
      </a:defRPr>
    </a:lvl3pPr>
    <a:lvl4pPr marL="1371600" algn="ctr" rtl="0" fontAlgn="base">
      <a:spcBef>
        <a:spcPct val="0"/>
      </a:spcBef>
      <a:spcAft>
        <a:spcPct val="0"/>
      </a:spcAft>
      <a:defRPr sz="4200" kern="1200">
        <a:solidFill>
          <a:srgbClr val="414141"/>
        </a:solidFill>
        <a:latin typeface="Gill Sans Light" charset="0"/>
        <a:ea typeface="ヒラギノ角ゴ ProN W3" charset="-128"/>
        <a:cs typeface="ヒラギノ角ゴ ProN W3" charset="-128"/>
        <a:sym typeface="Gill Sans Light" charset="0"/>
      </a:defRPr>
    </a:lvl4pPr>
    <a:lvl5pPr marL="1828800" algn="ctr" rtl="0" fontAlgn="base">
      <a:spcBef>
        <a:spcPct val="0"/>
      </a:spcBef>
      <a:spcAft>
        <a:spcPct val="0"/>
      </a:spcAft>
      <a:defRPr sz="4200" kern="1200">
        <a:solidFill>
          <a:srgbClr val="414141"/>
        </a:solidFill>
        <a:latin typeface="Gill Sans Light" charset="0"/>
        <a:ea typeface="ヒラギノ角ゴ ProN W3" charset="-128"/>
        <a:cs typeface="ヒラギノ角ゴ ProN W3" charset="-128"/>
        <a:sym typeface="Gill Sans Light" charset="0"/>
      </a:defRPr>
    </a:lvl5pPr>
    <a:lvl6pPr marL="2286000" algn="l" defTabSz="914400" rtl="0" eaLnBrk="1" latinLnBrk="0" hangingPunct="1">
      <a:defRPr sz="4200" kern="1200">
        <a:solidFill>
          <a:srgbClr val="414141"/>
        </a:solidFill>
        <a:latin typeface="Gill Sans Light" charset="0"/>
        <a:ea typeface="ヒラギノ角ゴ ProN W3" charset="-128"/>
        <a:cs typeface="ヒラギノ角ゴ ProN W3" charset="-128"/>
        <a:sym typeface="Gill Sans Light" charset="0"/>
      </a:defRPr>
    </a:lvl6pPr>
    <a:lvl7pPr marL="2743200" algn="l" defTabSz="914400" rtl="0" eaLnBrk="1" latinLnBrk="0" hangingPunct="1">
      <a:defRPr sz="4200" kern="1200">
        <a:solidFill>
          <a:srgbClr val="414141"/>
        </a:solidFill>
        <a:latin typeface="Gill Sans Light" charset="0"/>
        <a:ea typeface="ヒラギノ角ゴ ProN W3" charset="-128"/>
        <a:cs typeface="ヒラギノ角ゴ ProN W3" charset="-128"/>
        <a:sym typeface="Gill Sans Light" charset="0"/>
      </a:defRPr>
    </a:lvl7pPr>
    <a:lvl8pPr marL="3200400" algn="l" defTabSz="914400" rtl="0" eaLnBrk="1" latinLnBrk="0" hangingPunct="1">
      <a:defRPr sz="4200" kern="1200">
        <a:solidFill>
          <a:srgbClr val="414141"/>
        </a:solidFill>
        <a:latin typeface="Gill Sans Light" charset="0"/>
        <a:ea typeface="ヒラギノ角ゴ ProN W3" charset="-128"/>
        <a:cs typeface="ヒラギノ角ゴ ProN W3" charset="-128"/>
        <a:sym typeface="Gill Sans Light" charset="0"/>
      </a:defRPr>
    </a:lvl8pPr>
    <a:lvl9pPr marL="3657600" algn="l" defTabSz="914400" rtl="0" eaLnBrk="1" latinLnBrk="0" hangingPunct="1">
      <a:defRPr sz="4200" kern="1200">
        <a:solidFill>
          <a:srgbClr val="414141"/>
        </a:solidFill>
        <a:latin typeface="Gill Sans Light" charset="0"/>
        <a:ea typeface="ヒラギノ角ゴ ProN W3" charset="-128"/>
        <a:cs typeface="ヒラギノ角ゴ ProN W3" charset="-128"/>
        <a:sym typeface="Gill Sans Light" charset="0"/>
      </a:defRPr>
    </a:lvl9pPr>
  </p:defaultTextStyle>
  <p:extLst>
    <p:ext uri="{521415D9-36F7-43E2-AB2F-B90AF26B5E84}">
      <p14:sectionLst xmlns:p14="http://schemas.microsoft.com/office/powerpoint/2010/main">
        <p14:section name="Intro" id="{6E24354D-FFE4-D747-BF83-3AB35A628AC8}">
          <p14:sldIdLst>
            <p14:sldId id="256"/>
            <p14:sldId id="391"/>
            <p14:sldId id="268"/>
          </p14:sldIdLst>
        </p14:section>
        <p14:section name="Motivation" id="{FA804598-0BF3-5143-9854-6919486E1FB9}">
          <p14:sldIdLst>
            <p14:sldId id="386"/>
            <p14:sldId id="385"/>
            <p14:sldId id="358"/>
            <p14:sldId id="262"/>
          </p14:sldIdLst>
        </p14:section>
        <p14:section name="Mechanism - ZC/CO" id="{FF886A63-B4B4-0E4B-85B3-CBCF5041173F}">
          <p14:sldIdLst>
            <p14:sldId id="276"/>
            <p14:sldId id="355"/>
            <p14:sldId id="275"/>
            <p14:sldId id="272"/>
            <p14:sldId id="273"/>
            <p14:sldId id="277"/>
            <p14:sldId id="280"/>
            <p14:sldId id="362"/>
            <p14:sldId id="361"/>
            <p14:sldId id="282"/>
            <p14:sldId id="283"/>
            <p14:sldId id="284"/>
            <p14:sldId id="285"/>
            <p14:sldId id="392"/>
          </p14:sldIdLst>
        </p14:section>
        <p14:section name="Throughput Evals" id="{AD40BFCD-CF88-E344-820C-37ED528A1D33}">
          <p14:sldIdLst>
            <p14:sldId id="287"/>
            <p14:sldId id="291"/>
            <p14:sldId id="326"/>
            <p14:sldId id="327"/>
            <p14:sldId id="296"/>
          </p14:sldIdLst>
        </p14:section>
        <p14:section name="Memory and DDIO Evals" id="{72DD61A9-D063-854F-A4D8-9DA381C25802}">
          <p14:sldIdLst>
            <p14:sldId id="331"/>
            <p14:sldId id="330"/>
            <p14:sldId id="332"/>
            <p14:sldId id="333"/>
            <p14:sldId id="334"/>
            <p14:sldId id="376"/>
            <p14:sldId id="377"/>
          </p14:sldIdLst>
        </p14:section>
        <p14:section name="Client Assisted Design" id="{C590885C-D37C-084E-86E1-531F72D66563}">
          <p14:sldIdLst>
            <p14:sldId id="297"/>
            <p14:sldId id="300"/>
            <p14:sldId id="298"/>
            <p14:sldId id="299"/>
            <p14:sldId id="302"/>
            <p14:sldId id="305"/>
            <p14:sldId id="303"/>
            <p14:sldId id="394"/>
            <p14:sldId id="398"/>
            <p14:sldId id="306"/>
            <p14:sldId id="388"/>
            <p14:sldId id="389"/>
            <p14:sldId id="337"/>
            <p14:sldId id="338"/>
          </p14:sldIdLst>
        </p14:section>
        <p14:section name="Migration" id="{175C2CB1-6699-1B4C-BEBC-F76809CE24BB}">
          <p14:sldIdLst>
            <p14:sldId id="313"/>
          </p14:sldIdLst>
        </p14:section>
        <p14:section name="Conclusion" id="{E35403D7-21B5-ED4C-A359-DBC57B3981F5}">
          <p14:sldIdLst>
            <p14:sldId id="266"/>
            <p14:sldId id="342"/>
            <p14:sldId id="354"/>
            <p14:sldId id="315"/>
          </p14:sldIdLst>
        </p14:section>
        <p14:section name="Overflow" id="{385A2F38-8498-B046-BF32-C5D7802E7AE9}">
          <p14:sldIdLst>
            <p14:sldId id="345"/>
            <p14:sldId id="349"/>
            <p14:sldId id="346"/>
            <p14:sldId id="350"/>
            <p14:sldId id="351"/>
            <p14:sldId id="396"/>
            <p14:sldId id="347"/>
            <p14:sldId id="397"/>
            <p14:sldId id="370"/>
            <p14:sldId id="380"/>
            <p14:sldId id="352"/>
            <p14:sldId id="372"/>
            <p14:sldId id="373"/>
            <p14:sldId id="353"/>
            <p14:sldId id="374"/>
            <p14:sldId id="348"/>
            <p14:sldId id="316"/>
            <p14:sldId id="363"/>
            <p14:sldId id="364"/>
            <p14:sldId id="395"/>
            <p14:sldId id="365"/>
            <p14:sldId id="366"/>
            <p14:sldId id="367"/>
            <p14:sldId id="36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BABC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252"/>
    <p:restoredTop sz="91541"/>
  </p:normalViewPr>
  <p:slideViewPr>
    <p:cSldViewPr>
      <p:cViewPr>
        <p:scale>
          <a:sx n="70" d="100"/>
          <a:sy n="70" d="100"/>
        </p:scale>
        <p:origin x="208" y="144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0"/>
    </p:cViewPr>
  </p:sorterViewPr>
  <p:notesViewPr>
    <p:cSldViewPr showGuides="1">
      <p:cViewPr varScale="1">
        <p:scale>
          <a:sx n="77" d="100"/>
          <a:sy n="77" d="100"/>
        </p:scale>
        <p:origin x="2304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6" Type="http://schemas.openxmlformats.org/officeDocument/2006/relationships/slideMaster" Target="slideMasters/slideMaster6.xml"/><Relationship Id="rId7" Type="http://schemas.openxmlformats.org/officeDocument/2006/relationships/slideMaster" Target="slideMasters/slideMaster7.xml"/><Relationship Id="rId8" Type="http://schemas.openxmlformats.org/officeDocument/2006/relationships/slideMaster" Target="slideMasters/slideMaster8.xml"/><Relationship Id="rId9" Type="http://schemas.openxmlformats.org/officeDocument/2006/relationships/slideMaster" Target="slideMasters/slideMaster9.xml"/><Relationship Id="rId10" Type="http://schemas.openxmlformats.org/officeDocument/2006/relationships/slideMaster" Target="slideMasters/slideMaster10.xml"/><Relationship Id="rId11" Type="http://schemas.openxmlformats.org/officeDocument/2006/relationships/slideMaster" Target="slideMasters/slideMaster11.xml"/><Relationship Id="rId12" Type="http://schemas.openxmlformats.org/officeDocument/2006/relationships/slideMaster" Target="slideMasters/slideMaster12.xml"/><Relationship Id="rId13" Type="http://schemas.openxmlformats.org/officeDocument/2006/relationships/slideMaster" Target="slideMasters/slideMaster13.xml"/><Relationship Id="rId14" Type="http://schemas.openxmlformats.org/officeDocument/2006/relationships/slideMaster" Target="slideMasters/slideMaster14.xml"/><Relationship Id="rId15" Type="http://schemas.openxmlformats.org/officeDocument/2006/relationships/slideMaster" Target="slideMasters/slideMaster15.xml"/><Relationship Id="rId16" Type="http://schemas.openxmlformats.org/officeDocument/2006/relationships/slideMaster" Target="slideMasters/slideMaster16.xml"/><Relationship Id="rId17" Type="http://schemas.openxmlformats.org/officeDocument/2006/relationships/slide" Target="slides/slide1.xml"/><Relationship Id="rId18" Type="http://schemas.openxmlformats.org/officeDocument/2006/relationships/slide" Target="slides/slide2.xml"/><Relationship Id="rId19" Type="http://schemas.openxmlformats.org/officeDocument/2006/relationships/slide" Target="slides/slide3.xml"/><Relationship Id="rId30" Type="http://schemas.openxmlformats.org/officeDocument/2006/relationships/slide" Target="slides/slide14.xml"/><Relationship Id="rId31" Type="http://schemas.openxmlformats.org/officeDocument/2006/relationships/slide" Target="slides/slide15.xml"/><Relationship Id="rId32" Type="http://schemas.openxmlformats.org/officeDocument/2006/relationships/slide" Target="slides/slide16.xml"/><Relationship Id="rId33" Type="http://schemas.openxmlformats.org/officeDocument/2006/relationships/slide" Target="slides/slide17.xml"/><Relationship Id="rId34" Type="http://schemas.openxmlformats.org/officeDocument/2006/relationships/slide" Target="slides/slide18.xml"/><Relationship Id="rId35" Type="http://schemas.openxmlformats.org/officeDocument/2006/relationships/slide" Target="slides/slide19.xml"/><Relationship Id="rId36" Type="http://schemas.openxmlformats.org/officeDocument/2006/relationships/slide" Target="slides/slide20.xml"/><Relationship Id="rId37" Type="http://schemas.openxmlformats.org/officeDocument/2006/relationships/slide" Target="slides/slide21.xml"/><Relationship Id="rId38" Type="http://schemas.openxmlformats.org/officeDocument/2006/relationships/slide" Target="slides/slide22.xml"/><Relationship Id="rId39" Type="http://schemas.openxmlformats.org/officeDocument/2006/relationships/slide" Target="slides/slide23.xml"/><Relationship Id="rId50" Type="http://schemas.openxmlformats.org/officeDocument/2006/relationships/slide" Target="slides/slide34.xml"/><Relationship Id="rId51" Type="http://schemas.openxmlformats.org/officeDocument/2006/relationships/slide" Target="slides/slide35.xml"/><Relationship Id="rId52" Type="http://schemas.openxmlformats.org/officeDocument/2006/relationships/slide" Target="slides/slide36.xml"/><Relationship Id="rId53" Type="http://schemas.openxmlformats.org/officeDocument/2006/relationships/slide" Target="slides/slide37.xml"/><Relationship Id="rId54" Type="http://schemas.openxmlformats.org/officeDocument/2006/relationships/slide" Target="slides/slide38.xml"/><Relationship Id="rId55" Type="http://schemas.openxmlformats.org/officeDocument/2006/relationships/slide" Target="slides/slide39.xml"/><Relationship Id="rId56" Type="http://schemas.openxmlformats.org/officeDocument/2006/relationships/slide" Target="slides/slide40.xml"/><Relationship Id="rId57" Type="http://schemas.openxmlformats.org/officeDocument/2006/relationships/slide" Target="slides/slide41.xml"/><Relationship Id="rId58" Type="http://schemas.openxmlformats.org/officeDocument/2006/relationships/slide" Target="slides/slide42.xml"/><Relationship Id="rId59" Type="http://schemas.openxmlformats.org/officeDocument/2006/relationships/slide" Target="slides/slide43.xml"/><Relationship Id="rId70" Type="http://schemas.openxmlformats.org/officeDocument/2006/relationships/slide" Target="slides/slide54.xml"/><Relationship Id="rId71" Type="http://schemas.openxmlformats.org/officeDocument/2006/relationships/slide" Target="slides/slide55.xml"/><Relationship Id="rId72" Type="http://schemas.openxmlformats.org/officeDocument/2006/relationships/slide" Target="slides/slide56.xml"/><Relationship Id="rId73" Type="http://schemas.openxmlformats.org/officeDocument/2006/relationships/slide" Target="slides/slide57.xml"/><Relationship Id="rId74" Type="http://schemas.openxmlformats.org/officeDocument/2006/relationships/slide" Target="slides/slide58.xml"/><Relationship Id="rId75" Type="http://schemas.openxmlformats.org/officeDocument/2006/relationships/slide" Target="slides/slide59.xml"/><Relationship Id="rId76" Type="http://schemas.openxmlformats.org/officeDocument/2006/relationships/slide" Target="slides/slide60.xml"/><Relationship Id="rId77" Type="http://schemas.openxmlformats.org/officeDocument/2006/relationships/slide" Target="slides/slide61.xml"/><Relationship Id="rId78" Type="http://schemas.openxmlformats.org/officeDocument/2006/relationships/slide" Target="slides/slide62.xml"/><Relationship Id="rId79" Type="http://schemas.openxmlformats.org/officeDocument/2006/relationships/slide" Target="slides/slide63.xml"/><Relationship Id="rId90" Type="http://schemas.openxmlformats.org/officeDocument/2006/relationships/slide" Target="slides/slide74.xml"/><Relationship Id="rId91" Type="http://schemas.openxmlformats.org/officeDocument/2006/relationships/slide" Target="slides/slide75.xml"/><Relationship Id="rId92" Type="http://schemas.openxmlformats.org/officeDocument/2006/relationships/slide" Target="slides/slide76.xml"/><Relationship Id="rId93" Type="http://schemas.openxmlformats.org/officeDocument/2006/relationships/notesMaster" Target="notesMasters/notesMaster1.xml"/><Relationship Id="rId94" Type="http://schemas.openxmlformats.org/officeDocument/2006/relationships/handoutMaster" Target="handoutMasters/handoutMaster1.xml"/><Relationship Id="rId95" Type="http://schemas.openxmlformats.org/officeDocument/2006/relationships/presProps" Target="presProps.xml"/><Relationship Id="rId96" Type="http://schemas.openxmlformats.org/officeDocument/2006/relationships/viewProps" Target="viewProps.xml"/><Relationship Id="rId97" Type="http://schemas.openxmlformats.org/officeDocument/2006/relationships/theme" Target="theme/theme1.xml"/><Relationship Id="rId98" Type="http://schemas.openxmlformats.org/officeDocument/2006/relationships/tableStyles" Target="tableStyles.xml"/><Relationship Id="rId20" Type="http://schemas.openxmlformats.org/officeDocument/2006/relationships/slide" Target="slides/slide4.xml"/><Relationship Id="rId21" Type="http://schemas.openxmlformats.org/officeDocument/2006/relationships/slide" Target="slides/slide5.xml"/><Relationship Id="rId22" Type="http://schemas.openxmlformats.org/officeDocument/2006/relationships/slide" Target="slides/slide6.xml"/><Relationship Id="rId23" Type="http://schemas.openxmlformats.org/officeDocument/2006/relationships/slide" Target="slides/slide7.xml"/><Relationship Id="rId24" Type="http://schemas.openxmlformats.org/officeDocument/2006/relationships/slide" Target="slides/slide8.xml"/><Relationship Id="rId25" Type="http://schemas.openxmlformats.org/officeDocument/2006/relationships/slide" Target="slides/slide9.xml"/><Relationship Id="rId26" Type="http://schemas.openxmlformats.org/officeDocument/2006/relationships/slide" Target="slides/slide10.xml"/><Relationship Id="rId27" Type="http://schemas.openxmlformats.org/officeDocument/2006/relationships/slide" Target="slides/slide11.xml"/><Relationship Id="rId28" Type="http://schemas.openxmlformats.org/officeDocument/2006/relationships/slide" Target="slides/slide12.xml"/><Relationship Id="rId29" Type="http://schemas.openxmlformats.org/officeDocument/2006/relationships/slide" Target="slides/slide13.xml"/><Relationship Id="rId40" Type="http://schemas.openxmlformats.org/officeDocument/2006/relationships/slide" Target="slides/slide24.xml"/><Relationship Id="rId41" Type="http://schemas.openxmlformats.org/officeDocument/2006/relationships/slide" Target="slides/slide25.xml"/><Relationship Id="rId42" Type="http://schemas.openxmlformats.org/officeDocument/2006/relationships/slide" Target="slides/slide26.xml"/><Relationship Id="rId43" Type="http://schemas.openxmlformats.org/officeDocument/2006/relationships/slide" Target="slides/slide27.xml"/><Relationship Id="rId44" Type="http://schemas.openxmlformats.org/officeDocument/2006/relationships/slide" Target="slides/slide28.xml"/><Relationship Id="rId45" Type="http://schemas.openxmlformats.org/officeDocument/2006/relationships/slide" Target="slides/slide29.xml"/><Relationship Id="rId46" Type="http://schemas.openxmlformats.org/officeDocument/2006/relationships/slide" Target="slides/slide30.xml"/><Relationship Id="rId47" Type="http://schemas.openxmlformats.org/officeDocument/2006/relationships/slide" Target="slides/slide31.xml"/><Relationship Id="rId48" Type="http://schemas.openxmlformats.org/officeDocument/2006/relationships/slide" Target="slides/slide32.xml"/><Relationship Id="rId49" Type="http://schemas.openxmlformats.org/officeDocument/2006/relationships/slide" Target="slides/slide33.xml"/><Relationship Id="rId60" Type="http://schemas.openxmlformats.org/officeDocument/2006/relationships/slide" Target="slides/slide44.xml"/><Relationship Id="rId61" Type="http://schemas.openxmlformats.org/officeDocument/2006/relationships/slide" Target="slides/slide45.xml"/><Relationship Id="rId62" Type="http://schemas.openxmlformats.org/officeDocument/2006/relationships/slide" Target="slides/slide46.xml"/><Relationship Id="rId63" Type="http://schemas.openxmlformats.org/officeDocument/2006/relationships/slide" Target="slides/slide47.xml"/><Relationship Id="rId64" Type="http://schemas.openxmlformats.org/officeDocument/2006/relationships/slide" Target="slides/slide48.xml"/><Relationship Id="rId65" Type="http://schemas.openxmlformats.org/officeDocument/2006/relationships/slide" Target="slides/slide49.xml"/><Relationship Id="rId66" Type="http://schemas.openxmlformats.org/officeDocument/2006/relationships/slide" Target="slides/slide50.xml"/><Relationship Id="rId67" Type="http://schemas.openxmlformats.org/officeDocument/2006/relationships/slide" Target="slides/slide51.xml"/><Relationship Id="rId68" Type="http://schemas.openxmlformats.org/officeDocument/2006/relationships/slide" Target="slides/slide52.xml"/><Relationship Id="rId69" Type="http://schemas.openxmlformats.org/officeDocument/2006/relationships/slide" Target="slides/slide53.xml"/><Relationship Id="rId80" Type="http://schemas.openxmlformats.org/officeDocument/2006/relationships/slide" Target="slides/slide64.xml"/><Relationship Id="rId81" Type="http://schemas.openxmlformats.org/officeDocument/2006/relationships/slide" Target="slides/slide65.xml"/><Relationship Id="rId82" Type="http://schemas.openxmlformats.org/officeDocument/2006/relationships/slide" Target="slides/slide66.xml"/><Relationship Id="rId83" Type="http://schemas.openxmlformats.org/officeDocument/2006/relationships/slide" Target="slides/slide67.xml"/><Relationship Id="rId84" Type="http://schemas.openxmlformats.org/officeDocument/2006/relationships/slide" Target="slides/slide68.xml"/><Relationship Id="rId85" Type="http://schemas.openxmlformats.org/officeDocument/2006/relationships/slide" Target="slides/slide69.xml"/><Relationship Id="rId86" Type="http://schemas.openxmlformats.org/officeDocument/2006/relationships/slide" Target="slides/slide70.xml"/><Relationship Id="rId87" Type="http://schemas.openxmlformats.org/officeDocument/2006/relationships/slide" Target="slides/slide71.xml"/><Relationship Id="rId88" Type="http://schemas.openxmlformats.org/officeDocument/2006/relationships/slide" Target="slides/slide72.xml"/><Relationship Id="rId89" Type="http://schemas.openxmlformats.org/officeDocument/2006/relationships/slide" Target="slides/slide7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83E560-5C58-E745-AE80-50F7E47934A2}" type="datetimeFigureOut">
              <a:rPr lang="en-US" smtClean="0"/>
              <a:t>2/20/17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359659-AB06-C244-A361-5C6FC6145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8992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E00495-5FFA-244B-847E-2E4BDDF52D14}" type="datetimeFigureOut">
              <a:rPr lang="en-US" smtClean="0"/>
              <a:t>2/20/17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E33CED-B7A2-4847-826A-2B6A8B498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3628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7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1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2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3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Thank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yous</a:t>
            </a:r>
            <a:r>
              <a:rPr lang="en-US" baseline="0" dirty="0" smtClean="0"/>
              <a:t>, Intro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E33CED-B7A2-4847-826A-2B6A8B49889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2419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E33CED-B7A2-4847-826A-2B6A8B49889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8953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E33CED-B7A2-4847-826A-2B6A8B49889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7234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Don’t say </a:t>
            </a:r>
            <a:r>
              <a:rPr lang="en-US" dirty="0" err="1" smtClean="0"/>
              <a:t>inlining</a:t>
            </a:r>
            <a:r>
              <a:rPr lang="en-US" dirty="0" smtClean="0"/>
              <a:t>.</a:t>
            </a:r>
            <a:r>
              <a:rPr lang="en-US" baseline="0" dirty="0" smtClean="0"/>
              <a:t> Latency.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E33CED-B7A2-4847-826A-2B6A8B49889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0162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E33CED-B7A2-4847-826A-2B6A8B49889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7945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Absolute don’t say.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E33CED-B7A2-4847-826A-2B6A8B49889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6754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Absolute don’t say.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E33CED-B7A2-4847-826A-2B6A8B49889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1856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E33CED-B7A2-4847-826A-2B6A8B498890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8364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Absolute don’t say.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E33CED-B7A2-4847-826A-2B6A8B498890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5821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E33CED-B7A2-4847-826A-2B6A8B498890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1931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Hekaton</a:t>
            </a:r>
            <a:r>
              <a:rPr lang="en-US" baseline="0" dirty="0" smtClean="0"/>
              <a:t> </a:t>
            </a:r>
            <a:r>
              <a:rPr lang="mr-IN" baseline="0" dirty="0" smtClean="0"/>
              <a:t>–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Bwtrees</a:t>
            </a:r>
            <a:r>
              <a:rPr lang="en-US" baseline="0" dirty="0" smtClean="0"/>
              <a:t> secondary index.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E33CED-B7A2-4847-826A-2B6A8B498890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9159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Large</a:t>
            </a:r>
            <a:r>
              <a:rPr lang="en-US" baseline="0" dirty="0" smtClean="0"/>
              <a:t> transfers slow. We profiled cost tradeoffs of capabilities.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E33CED-B7A2-4847-826A-2B6A8B49889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22544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E33CED-B7A2-4847-826A-2B6A8B498890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02878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E33CED-B7A2-4847-826A-2B6A8B498890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76530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Pitch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E33CED-B7A2-4847-826A-2B6A8B498890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3812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E33CED-B7A2-4847-826A-2B6A8B498890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24397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Dip, </a:t>
            </a:r>
            <a:r>
              <a:rPr lang="en-US" dirty="0" err="1" smtClean="0"/>
              <a:t>tput</a:t>
            </a:r>
            <a:r>
              <a:rPr lang="en-US" dirty="0" smtClean="0"/>
              <a:t> is not improving</a:t>
            </a:r>
          </a:p>
          <a:p>
            <a:endParaRPr lang="en-US" dirty="0" smtClean="0"/>
          </a:p>
          <a:p>
            <a:r>
              <a:rPr lang="en-US" dirty="0" smtClean="0"/>
              <a:t>Blue </a:t>
            </a:r>
            <a:r>
              <a:rPr lang="en-US" dirty="0" err="1" smtClean="0"/>
              <a:t>tpu</a:t>
            </a:r>
            <a:r>
              <a:rPr lang="en-US" dirty="0" smtClean="0"/>
              <a:t>, </a:t>
            </a:r>
            <a:r>
              <a:rPr lang="en-US" dirty="0" err="1" smtClean="0"/>
              <a:t>cyxles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spendt</a:t>
            </a:r>
            <a:endParaRPr lang="en-US" baseline="0" dirty="0" smtClean="0"/>
          </a:p>
          <a:p>
            <a:r>
              <a:rPr lang="en-US" baseline="0" dirty="0" smtClean="0"/>
              <a:t>Red and blue, red and blue (with arrows)</a:t>
            </a:r>
          </a:p>
          <a:p>
            <a:r>
              <a:rPr lang="en-US" baseline="0" dirty="0" smtClean="0"/>
              <a:t>When is a copy not a copy?</a:t>
            </a:r>
          </a:p>
          <a:p>
            <a:r>
              <a:rPr lang="en-US" baseline="0" dirty="0" smtClean="0"/>
              <a:t>DDIO. Raw </a:t>
            </a:r>
            <a:r>
              <a:rPr lang="en-US" baseline="0" dirty="0" err="1" smtClean="0"/>
              <a:t>cpu</a:t>
            </a:r>
            <a:r>
              <a:rPr lang="en-US" baseline="0" dirty="0" smtClean="0"/>
              <a:t> cycles cost, we did measure that, at least some </a:t>
            </a:r>
            <a:r>
              <a:rPr lang="en-US" baseline="0" dirty="0" err="1" smtClean="0"/>
              <a:t>aprt</a:t>
            </a:r>
            <a:r>
              <a:rPr lang="en-US" baseline="0" dirty="0" smtClean="0"/>
              <a:t> doing memcpy. </a:t>
            </a:r>
          </a:p>
          <a:p>
            <a:r>
              <a:rPr lang="en-US" baseline="0" dirty="0" smtClean="0"/>
              <a:t>We predict DDIO </a:t>
            </a:r>
            <a:r>
              <a:rPr lang="en-US" baseline="0" dirty="0" err="1" smtClean="0"/>
              <a:t>maynot</a:t>
            </a:r>
            <a:r>
              <a:rPr lang="en-US" baseline="0" dirty="0" smtClean="0"/>
              <a:t> impact as much.</a:t>
            </a:r>
          </a:p>
          <a:p>
            <a:endParaRPr lang="en-US" baseline="0" dirty="0" smtClean="0"/>
          </a:p>
          <a:p>
            <a:r>
              <a:rPr lang="en-US" baseline="0" dirty="0" smtClean="0"/>
              <a:t>Copy Out, 6G-&gt;cache-&gt;6GB + 6G write it back</a:t>
            </a:r>
          </a:p>
          <a:p>
            <a:endParaRPr lang="en-US" baseline="0" dirty="0" smtClean="0"/>
          </a:p>
          <a:p>
            <a:r>
              <a:rPr lang="en-US" dirty="0" err="1" smtClean="0"/>
              <a:t>Cacheline</a:t>
            </a:r>
            <a:r>
              <a:rPr lang="en-US" dirty="0" smtClean="0"/>
              <a:t> writes</a:t>
            </a:r>
            <a:r>
              <a:rPr lang="en-US" baseline="0" dirty="0" smtClean="0"/>
              <a:t> are read modified writes (12GB/s)</a:t>
            </a:r>
            <a:br>
              <a:rPr lang="en-US" baseline="0" dirty="0" smtClean="0"/>
            </a:br>
            <a:r>
              <a:rPr lang="en-US" baseline="0" dirty="0" err="1" smtClean="0"/>
              <a:t>zerio</a:t>
            </a:r>
            <a:r>
              <a:rPr lang="en-US" baseline="0" dirty="0" smtClean="0"/>
              <a:t> copy </a:t>
            </a:r>
          </a:p>
          <a:p>
            <a:endParaRPr lang="en-US" baseline="0" dirty="0" smtClean="0"/>
          </a:p>
          <a:p>
            <a:r>
              <a:rPr lang="en-US" baseline="0" dirty="0" smtClean="0"/>
              <a:t>Except </a:t>
            </a:r>
            <a:r>
              <a:rPr lang="mr-IN" baseline="0" dirty="0" smtClean="0"/>
              <a:t>–</a:t>
            </a:r>
            <a:r>
              <a:rPr lang="en-US" baseline="0" dirty="0" smtClean="0"/>
              <a:t> NIC in </a:t>
            </a:r>
            <a:r>
              <a:rPr lang="en-US" baseline="0" dirty="0" err="1" smtClean="0"/>
              <a:t>zerop</a:t>
            </a:r>
            <a:r>
              <a:rPr lang="en-US" baseline="0" dirty="0" smtClean="0"/>
              <a:t> copy, </a:t>
            </a:r>
            <a:r>
              <a:rPr lang="en-US" baseline="0" dirty="0" err="1" smtClean="0"/>
              <a:t>cpu</a:t>
            </a:r>
            <a:r>
              <a:rPr lang="en-US" baseline="0" dirty="0" smtClean="0"/>
              <a:t> is copy out </a:t>
            </a:r>
          </a:p>
          <a:p>
            <a:r>
              <a:rPr lang="en-US" baseline="0" dirty="0" err="1" smtClean="0"/>
              <a:t>DDIo</a:t>
            </a:r>
            <a:r>
              <a:rPr lang="en-US" baseline="0" dirty="0" smtClean="0"/>
              <a:t> actual measurements.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E33CED-B7A2-4847-826A-2B6A8B498890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91867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Absolute don’t say.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E33CED-B7A2-4847-826A-2B6A8B498890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26054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Absolute don’t say.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E33CED-B7A2-4847-826A-2B6A8B498890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62289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Target put</a:t>
            </a:r>
            <a:r>
              <a:rPr lang="en-US" baseline="0" dirty="0" smtClean="0"/>
              <a:t> from the fall, partitioned up front. Source had to </a:t>
            </a:r>
            <a:r>
              <a:rPr lang="en-US" baseline="0" dirty="0" err="1" smtClean="0"/>
              <a:t>pasdaartitioned</a:t>
            </a:r>
            <a:r>
              <a:rPr lang="en-US" baseline="0" dirty="0" smtClean="0"/>
              <a:t> anyway.</a:t>
            </a:r>
          </a:p>
          <a:p>
            <a:r>
              <a:rPr lang="en-US" baseline="0" dirty="0" smtClean="0"/>
              <a:t>Writes don’t need to notify, doesn’t matter. </a:t>
            </a:r>
          </a:p>
          <a:p>
            <a:r>
              <a:rPr lang="en-US" baseline="0" dirty="0" smtClean="0"/>
              <a:t>Send is a write into a </a:t>
            </a:r>
            <a:r>
              <a:rPr lang="en-US" baseline="0" dirty="0" err="1" smtClean="0"/>
              <a:t>reg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recvd</a:t>
            </a:r>
            <a:r>
              <a:rPr lang="en-US" baseline="0" dirty="0" smtClean="0"/>
              <a:t> buffer.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E33CED-B7A2-4847-826A-2B6A8B498890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25474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Hekaton</a:t>
            </a:r>
            <a:r>
              <a:rPr lang="en-US" baseline="0" dirty="0" smtClean="0"/>
              <a:t> </a:t>
            </a:r>
            <a:r>
              <a:rPr lang="mr-IN" baseline="0" dirty="0" smtClean="0"/>
              <a:t>–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Bwtrees</a:t>
            </a:r>
            <a:r>
              <a:rPr lang="en-US" baseline="0" dirty="0" smtClean="0"/>
              <a:t> secondary index.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E33CED-B7A2-4847-826A-2B6A8B498890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79830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Hekaton</a:t>
            </a:r>
            <a:r>
              <a:rPr lang="en-US" baseline="0" dirty="0" smtClean="0"/>
              <a:t> </a:t>
            </a:r>
            <a:r>
              <a:rPr lang="mr-IN" baseline="0" dirty="0" smtClean="0"/>
              <a:t>–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Bwtrees</a:t>
            </a:r>
            <a:r>
              <a:rPr lang="en-US" baseline="0" dirty="0" smtClean="0"/>
              <a:t> secondary index.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E33CED-B7A2-4847-826A-2B6A8B498890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4872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NIC</a:t>
            </a:r>
            <a:r>
              <a:rPr lang="en-US" baseline="0" dirty="0" smtClean="0"/>
              <a:t> should be first class citizen, today socket send, do you or do you not?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E33CED-B7A2-4847-826A-2B6A8B49889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5305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Dip, </a:t>
            </a:r>
            <a:r>
              <a:rPr lang="en-US" dirty="0" err="1" smtClean="0"/>
              <a:t>tput</a:t>
            </a:r>
            <a:r>
              <a:rPr lang="en-US" dirty="0" smtClean="0"/>
              <a:t> is not improving</a:t>
            </a:r>
          </a:p>
          <a:p>
            <a:endParaRPr lang="en-US" dirty="0" smtClean="0"/>
          </a:p>
          <a:p>
            <a:r>
              <a:rPr lang="en-US" dirty="0" smtClean="0"/>
              <a:t>Blue </a:t>
            </a:r>
            <a:r>
              <a:rPr lang="en-US" dirty="0" err="1" smtClean="0"/>
              <a:t>tpu</a:t>
            </a:r>
            <a:r>
              <a:rPr lang="en-US" dirty="0" smtClean="0"/>
              <a:t>, </a:t>
            </a:r>
            <a:r>
              <a:rPr lang="en-US" dirty="0" err="1" smtClean="0"/>
              <a:t>cyxles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spendt</a:t>
            </a:r>
            <a:endParaRPr lang="en-US" baseline="0" dirty="0" smtClean="0"/>
          </a:p>
          <a:p>
            <a:r>
              <a:rPr lang="en-US" baseline="0" dirty="0" smtClean="0"/>
              <a:t>Red and blue, red and blue (with arrows)</a:t>
            </a:r>
          </a:p>
          <a:p>
            <a:r>
              <a:rPr lang="en-US" baseline="0" dirty="0" smtClean="0"/>
              <a:t>When is a copy not a copy?</a:t>
            </a:r>
          </a:p>
          <a:p>
            <a:r>
              <a:rPr lang="en-US" baseline="0" dirty="0" smtClean="0"/>
              <a:t>DDIO. Raw </a:t>
            </a:r>
            <a:r>
              <a:rPr lang="en-US" baseline="0" dirty="0" err="1" smtClean="0"/>
              <a:t>cpu</a:t>
            </a:r>
            <a:r>
              <a:rPr lang="en-US" baseline="0" dirty="0" smtClean="0"/>
              <a:t> cycles cost, we did measure that, at least some </a:t>
            </a:r>
            <a:r>
              <a:rPr lang="en-US" baseline="0" dirty="0" err="1" smtClean="0"/>
              <a:t>aprt</a:t>
            </a:r>
            <a:r>
              <a:rPr lang="en-US" baseline="0" dirty="0" smtClean="0"/>
              <a:t> doing memcpy. </a:t>
            </a:r>
          </a:p>
          <a:p>
            <a:r>
              <a:rPr lang="en-US" baseline="0" dirty="0" smtClean="0"/>
              <a:t>We predict DDIO </a:t>
            </a:r>
            <a:r>
              <a:rPr lang="en-US" baseline="0" dirty="0" err="1" smtClean="0"/>
              <a:t>maynot</a:t>
            </a:r>
            <a:r>
              <a:rPr lang="en-US" baseline="0" dirty="0" smtClean="0"/>
              <a:t> impact as much.</a:t>
            </a:r>
          </a:p>
          <a:p>
            <a:endParaRPr lang="en-US" baseline="0" dirty="0" smtClean="0"/>
          </a:p>
          <a:p>
            <a:r>
              <a:rPr lang="en-US" baseline="0" dirty="0" smtClean="0"/>
              <a:t>Copy Out, 6G-&gt;cache-&gt;6GB + 6G write it back</a:t>
            </a:r>
          </a:p>
          <a:p>
            <a:endParaRPr lang="en-US" baseline="0" dirty="0" smtClean="0"/>
          </a:p>
          <a:p>
            <a:r>
              <a:rPr lang="en-US" dirty="0" err="1" smtClean="0"/>
              <a:t>Cacheline</a:t>
            </a:r>
            <a:r>
              <a:rPr lang="en-US" dirty="0" smtClean="0"/>
              <a:t> writes</a:t>
            </a:r>
            <a:r>
              <a:rPr lang="en-US" baseline="0" dirty="0" smtClean="0"/>
              <a:t> are read modified writes (12GB/s)</a:t>
            </a:r>
            <a:br>
              <a:rPr lang="en-US" baseline="0" dirty="0" smtClean="0"/>
            </a:br>
            <a:r>
              <a:rPr lang="en-US" baseline="0" dirty="0" err="1" smtClean="0"/>
              <a:t>zerio</a:t>
            </a:r>
            <a:r>
              <a:rPr lang="en-US" baseline="0" dirty="0" smtClean="0"/>
              <a:t> copy </a:t>
            </a:r>
          </a:p>
          <a:p>
            <a:endParaRPr lang="en-US" baseline="0" dirty="0" smtClean="0"/>
          </a:p>
          <a:p>
            <a:r>
              <a:rPr lang="en-US" baseline="0" dirty="0" smtClean="0"/>
              <a:t>Except </a:t>
            </a:r>
            <a:r>
              <a:rPr lang="mr-IN" baseline="0" dirty="0" smtClean="0"/>
              <a:t>–</a:t>
            </a:r>
            <a:r>
              <a:rPr lang="en-US" baseline="0" dirty="0" smtClean="0"/>
              <a:t> NIC in </a:t>
            </a:r>
            <a:r>
              <a:rPr lang="en-US" baseline="0" dirty="0" err="1" smtClean="0"/>
              <a:t>zerop</a:t>
            </a:r>
            <a:r>
              <a:rPr lang="en-US" baseline="0" dirty="0" smtClean="0"/>
              <a:t> copy, </a:t>
            </a:r>
            <a:r>
              <a:rPr lang="en-US" baseline="0" dirty="0" err="1" smtClean="0"/>
              <a:t>cpu</a:t>
            </a:r>
            <a:r>
              <a:rPr lang="en-US" baseline="0" dirty="0" smtClean="0"/>
              <a:t> is copy out </a:t>
            </a:r>
          </a:p>
          <a:p>
            <a:r>
              <a:rPr lang="en-US" baseline="0" dirty="0" err="1" smtClean="0"/>
              <a:t>DDIo</a:t>
            </a:r>
            <a:r>
              <a:rPr lang="en-US" baseline="0" dirty="0" smtClean="0"/>
              <a:t> actual measurements.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E33CED-B7A2-4847-826A-2B6A8B498890}" type="slidenum">
              <a:rPr lang="en-US" smtClean="0"/>
              <a:pPr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44252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E33CED-B7A2-4847-826A-2B6A8B498890}" type="slidenum">
              <a:rPr lang="en-US" smtClean="0"/>
              <a:pPr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99081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E33CED-B7A2-4847-826A-2B6A8B498890}" type="slidenum">
              <a:rPr lang="en-US" smtClean="0"/>
              <a:pPr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8320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E33CED-B7A2-4847-826A-2B6A8B498890}" type="slidenum">
              <a:rPr lang="en-US" smtClean="0"/>
              <a:pPr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4099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Absolute don’t say.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E33CED-B7A2-4847-826A-2B6A8B498890}" type="slidenum">
              <a:rPr lang="en-US" smtClean="0"/>
              <a:pPr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77564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Locality </a:t>
            </a:r>
            <a:r>
              <a:rPr lang="mr-IN" dirty="0" smtClean="0"/>
              <a:t>–</a:t>
            </a:r>
            <a:r>
              <a:rPr lang="en-US" dirty="0" smtClean="0"/>
              <a:t> obvious</a:t>
            </a:r>
            <a:r>
              <a:rPr lang="en-US" baseline="0" dirty="0" smtClean="0"/>
              <a:t> costs, application, machine locality and inside machine locality are different.</a:t>
            </a:r>
          </a:p>
          <a:p>
            <a:r>
              <a:rPr lang="en-US" dirty="0" smtClean="0"/>
              <a:t>Order</a:t>
            </a:r>
            <a:r>
              <a:rPr lang="en-US" baseline="0" dirty="0" smtClean="0"/>
              <a:t> of records in memory from client is random. Hot and cold separation</a:t>
            </a:r>
          </a:p>
          <a:p>
            <a:r>
              <a:rPr lang="en-US" baseline="0" dirty="0" smtClean="0"/>
              <a:t>Strictly order records, we can’t have hot and cold ordering. </a:t>
            </a:r>
          </a:p>
          <a:p>
            <a:r>
              <a:rPr lang="en-US" baseline="0" dirty="0" smtClean="0"/>
              <a:t>Records aren’t sorted in an order that correlates clients key.</a:t>
            </a:r>
          </a:p>
          <a:p>
            <a:r>
              <a:rPr lang="en-US" baseline="0" dirty="0" smtClean="0"/>
              <a:t>Memory </a:t>
            </a:r>
            <a:r>
              <a:rPr lang="en-US" baseline="0" dirty="0" err="1" smtClean="0"/>
              <a:t>utilisation</a:t>
            </a:r>
            <a:r>
              <a:rPr lang="en-US" baseline="0" dirty="0" smtClean="0"/>
              <a:t> will suffer if we order the keys the way clients want. DRAM is expensive.</a:t>
            </a:r>
          </a:p>
          <a:p>
            <a:r>
              <a:rPr lang="en-US" baseline="0" dirty="0" err="1" smtClean="0"/>
              <a:t>Utilisation</a:t>
            </a:r>
            <a:r>
              <a:rPr lang="en-US" baseline="0" dirty="0" smtClean="0"/>
              <a:t> are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E33CED-B7A2-4847-826A-2B6A8B498890}" type="slidenum">
              <a:rPr lang="en-US" smtClean="0"/>
              <a:pPr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31139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Mention re-replication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E33CED-B7A2-4847-826A-2B6A8B498890}" type="slidenum">
              <a:rPr lang="en-US" smtClean="0"/>
              <a:pPr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95914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Locality </a:t>
            </a:r>
            <a:r>
              <a:rPr lang="mr-IN" dirty="0" smtClean="0"/>
              <a:t>–</a:t>
            </a:r>
            <a:r>
              <a:rPr lang="en-US" dirty="0" smtClean="0"/>
              <a:t> obvious</a:t>
            </a:r>
            <a:r>
              <a:rPr lang="en-US" baseline="0" dirty="0" smtClean="0"/>
              <a:t> costs, application, machine locality and inside machine locality are different.</a:t>
            </a:r>
          </a:p>
          <a:p>
            <a:r>
              <a:rPr lang="en-US" dirty="0" smtClean="0"/>
              <a:t>Order</a:t>
            </a:r>
            <a:r>
              <a:rPr lang="en-US" baseline="0" dirty="0" smtClean="0"/>
              <a:t> of records in memory from client is random. Hot and cold separation</a:t>
            </a:r>
          </a:p>
          <a:p>
            <a:r>
              <a:rPr lang="en-US" baseline="0" dirty="0" smtClean="0"/>
              <a:t>Strictly order records, we can’t have hot and cold ordering. </a:t>
            </a:r>
          </a:p>
          <a:p>
            <a:r>
              <a:rPr lang="en-US" baseline="0" dirty="0" smtClean="0"/>
              <a:t>Records aren’t sorted in an order that correlates clients key.</a:t>
            </a:r>
          </a:p>
          <a:p>
            <a:r>
              <a:rPr lang="en-US" baseline="0" dirty="0" smtClean="0"/>
              <a:t>Memory </a:t>
            </a:r>
            <a:r>
              <a:rPr lang="en-US" baseline="0" dirty="0" err="1" smtClean="0"/>
              <a:t>utilisation</a:t>
            </a:r>
            <a:r>
              <a:rPr lang="en-US" baseline="0" dirty="0" smtClean="0"/>
              <a:t> will suffer if we order the keys the way clients want. DRAM is expensive.</a:t>
            </a:r>
          </a:p>
          <a:p>
            <a:r>
              <a:rPr lang="en-US" baseline="0" dirty="0" err="1" smtClean="0"/>
              <a:t>Utilisation</a:t>
            </a:r>
            <a:r>
              <a:rPr lang="en-US" baseline="0" dirty="0" smtClean="0"/>
              <a:t> are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E33CED-B7A2-4847-826A-2B6A8B498890}" type="slidenum">
              <a:rPr lang="en-US" smtClean="0"/>
              <a:pPr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80619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Locality </a:t>
            </a:r>
            <a:r>
              <a:rPr lang="mr-IN" dirty="0" smtClean="0"/>
              <a:t>–</a:t>
            </a:r>
            <a:r>
              <a:rPr lang="en-US" dirty="0" smtClean="0"/>
              <a:t> obvious</a:t>
            </a:r>
            <a:r>
              <a:rPr lang="en-US" baseline="0" dirty="0" smtClean="0"/>
              <a:t> costs, application, machine locality and inside machine locality are different.</a:t>
            </a:r>
          </a:p>
          <a:p>
            <a:r>
              <a:rPr lang="en-US" dirty="0" smtClean="0"/>
              <a:t>Order</a:t>
            </a:r>
            <a:r>
              <a:rPr lang="en-US" baseline="0" dirty="0" smtClean="0"/>
              <a:t> of records in memory from client is random. Hot and cold separation</a:t>
            </a:r>
          </a:p>
          <a:p>
            <a:r>
              <a:rPr lang="en-US" baseline="0" dirty="0" smtClean="0"/>
              <a:t>Strictly order records, we can’t have hot and cold ordering. </a:t>
            </a:r>
          </a:p>
          <a:p>
            <a:r>
              <a:rPr lang="en-US" baseline="0" dirty="0" smtClean="0"/>
              <a:t>Records aren’t sorted in an order that correlates clients key.</a:t>
            </a:r>
          </a:p>
          <a:p>
            <a:r>
              <a:rPr lang="en-US" baseline="0" dirty="0" smtClean="0"/>
              <a:t>Memory </a:t>
            </a:r>
            <a:r>
              <a:rPr lang="en-US" baseline="0" dirty="0" err="1" smtClean="0"/>
              <a:t>utilisation</a:t>
            </a:r>
            <a:r>
              <a:rPr lang="en-US" baseline="0" dirty="0" smtClean="0"/>
              <a:t> will suffer if we order the keys the way clients want. DRAM is expensive.</a:t>
            </a:r>
          </a:p>
          <a:p>
            <a:r>
              <a:rPr lang="en-US" baseline="0" dirty="0" err="1" smtClean="0"/>
              <a:t>Utilisation</a:t>
            </a:r>
            <a:r>
              <a:rPr lang="en-US" baseline="0" dirty="0" smtClean="0"/>
              <a:t> are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E33CED-B7A2-4847-826A-2B6A8B498890}" type="slidenum">
              <a:rPr lang="en-US" smtClean="0"/>
              <a:pPr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597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Remove</a:t>
            </a:r>
            <a:r>
              <a:rPr lang="en-US" baseline="0" dirty="0" smtClean="0"/>
              <a:t> additional copies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E33CED-B7A2-4847-826A-2B6A8B49889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9286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Removing</a:t>
            </a:r>
            <a:r>
              <a:rPr lang="en-US" baseline="0" dirty="0" smtClean="0"/>
              <a:t> copy gives highest boost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E33CED-B7A2-4847-826A-2B6A8B49889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8254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E33CED-B7A2-4847-826A-2B6A8B498890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3297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Will tell you how we arrived at the number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E33CED-B7A2-4847-826A-2B6A8B49889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4808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Axes, dotted lines,</a:t>
            </a:r>
            <a:r>
              <a:rPr lang="en-US" baseline="0" dirty="0" smtClean="0"/>
              <a:t> x </a:t>
            </a:r>
            <a:r>
              <a:rPr lang="mr-IN" baseline="0" dirty="0" smtClean="0"/>
              <a:t>–</a:t>
            </a:r>
            <a:r>
              <a:rPr lang="en-US" baseline="0" dirty="0" smtClean="0"/>
              <a:t>axis (#records), bigger better, CO better from 16, limit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E33CED-B7A2-4847-826A-2B6A8B49889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2097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E33CED-B7A2-4847-826A-2B6A8B49889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0819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600" y="1597025"/>
            <a:ext cx="9753600" cy="3395663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600" y="5122863"/>
            <a:ext cx="9753600" cy="23542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336014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709426"/>
      </p:ext>
    </p:extLst>
  </p:cSld>
  <p:clrMapOvr>
    <a:masterClrMapping/>
  </p:clrMapOvr>
  <p:transition/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600" y="1597025"/>
            <a:ext cx="9753600" cy="33956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600" y="5122863"/>
            <a:ext cx="9753600" cy="23542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279935"/>
      </p:ext>
    </p:extLst>
  </p:cSld>
  <p:clrMapOvr>
    <a:masterClrMapping/>
  </p:clrMapOvr>
  <p:transition/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015649"/>
      </p:ext>
    </p:extLst>
  </p:cSld>
  <p:clrMapOvr>
    <a:masterClrMapping/>
  </p:clrMapOvr>
  <p:transition/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7413" y="2432050"/>
            <a:ext cx="11217275" cy="405606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413" y="6527800"/>
            <a:ext cx="11217275" cy="2133600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04347038"/>
      </p:ext>
    </p:extLst>
  </p:cSld>
  <p:clrMapOvr>
    <a:masterClrMapping/>
  </p:clrMapOvr>
  <p:transition/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5600" y="3187700"/>
            <a:ext cx="2870200" cy="584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78200" y="3187700"/>
            <a:ext cx="2870200" cy="584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09801"/>
      </p:ext>
    </p:extLst>
  </p:cSld>
  <p:clrMapOvr>
    <a:masterClrMapping/>
  </p:clrMapOvr>
  <p:transition/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5350" y="519113"/>
            <a:ext cx="11217275" cy="18859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5350" y="2390775"/>
            <a:ext cx="5502275" cy="11715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5350" y="3562350"/>
            <a:ext cx="5502275" cy="5240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83363" y="2390775"/>
            <a:ext cx="5529262" cy="11715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83363" y="3562350"/>
            <a:ext cx="5529262" cy="5240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059052"/>
      </p:ext>
    </p:extLst>
  </p:cSld>
  <p:clrMapOvr>
    <a:masterClrMapping/>
  </p:clrMapOvr>
  <p:transition/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888180"/>
      </p:ext>
    </p:extLst>
  </p:cSld>
  <p:clrMapOvr>
    <a:masterClrMapping/>
  </p:clrMapOvr>
  <p:transition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5282879"/>
      </p:ext>
    </p:extLst>
  </p:cSld>
  <p:clrMapOvr>
    <a:masterClrMapping/>
  </p:clrMapOvr>
  <p:transition/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5350" y="650875"/>
            <a:ext cx="4194175" cy="22748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9263" y="1404938"/>
            <a:ext cx="6583362" cy="69310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5350" y="2925763"/>
            <a:ext cx="4194175" cy="542131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64334737"/>
      </p:ext>
    </p:extLst>
  </p:cSld>
  <p:clrMapOvr>
    <a:masterClrMapping/>
  </p:clrMapOvr>
  <p:transition/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5350" y="650875"/>
            <a:ext cx="4194175" cy="22748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529263" y="1404938"/>
            <a:ext cx="6583362" cy="69310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5350" y="2925763"/>
            <a:ext cx="4194175" cy="542131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74232052"/>
      </p:ext>
    </p:extLst>
  </p:cSld>
  <p:clrMapOvr>
    <a:masterClrMapping/>
  </p:clrMapOvr>
  <p:transition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056213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75800" y="2044700"/>
            <a:ext cx="3073400" cy="452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5600" y="2044700"/>
            <a:ext cx="9067800" cy="4521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82363"/>
      </p:ext>
    </p:extLst>
  </p:cSld>
  <p:clrMapOvr>
    <a:masterClrMapping/>
  </p:clrMapOvr>
  <p:transition/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75800" y="812800"/>
            <a:ext cx="3073400" cy="82169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5600" y="812800"/>
            <a:ext cx="9067800" cy="82169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300236"/>
      </p:ext>
    </p:extLst>
  </p:cSld>
  <p:clrMapOvr>
    <a:masterClrMapping/>
  </p:clrMapOvr>
  <p:transition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600" y="1597025"/>
            <a:ext cx="9753600" cy="3395663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600" y="5122863"/>
            <a:ext cx="9753600" cy="23542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846077"/>
      </p:ext>
    </p:extLst>
  </p:cSld>
  <p:clrMapOvr>
    <a:masterClrMapping/>
  </p:clrMapOvr>
  <p:transition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3763" y="519113"/>
            <a:ext cx="11217275" cy="18859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012028"/>
      </p:ext>
    </p:extLst>
  </p:cSld>
  <p:clrMapOvr>
    <a:masterClrMapping/>
  </p:clrMapOvr>
  <p:transition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7413" y="2432050"/>
            <a:ext cx="11217275" cy="4056063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413" y="6527800"/>
            <a:ext cx="11217275" cy="2133600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5761000"/>
      </p:ext>
    </p:extLst>
  </p:cSld>
  <p:clrMapOvr>
    <a:masterClrMapping/>
  </p:clrMapOvr>
  <p:transition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3763" y="519113"/>
            <a:ext cx="11217275" cy="18859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5600" y="698500"/>
            <a:ext cx="6070600" cy="8788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698500"/>
            <a:ext cx="6070600" cy="8788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455330"/>
      </p:ext>
    </p:extLst>
  </p:cSld>
  <p:clrMapOvr>
    <a:masterClrMapping/>
  </p:clrMapOvr>
  <p:transition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5350" y="519113"/>
            <a:ext cx="11217275" cy="18859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5350" y="2390775"/>
            <a:ext cx="5502275" cy="11715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5350" y="3562350"/>
            <a:ext cx="5502275" cy="5240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83363" y="2390775"/>
            <a:ext cx="5529262" cy="11715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83363" y="3562350"/>
            <a:ext cx="5529262" cy="5240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092138"/>
      </p:ext>
    </p:extLst>
  </p:cSld>
  <p:clrMapOvr>
    <a:masterClrMapping/>
  </p:clrMapOvr>
  <p:transition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3763" y="519113"/>
            <a:ext cx="11217275" cy="18859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608418"/>
      </p:ext>
    </p:extLst>
  </p:cSld>
  <p:clrMapOvr>
    <a:masterClrMapping/>
  </p:clrMapOvr>
  <p:transition/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6607077"/>
      </p:ext>
    </p:extLst>
  </p:cSld>
  <p:clrMapOvr>
    <a:masterClrMapping/>
  </p:clrMapOvr>
  <p:transition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5350" y="650875"/>
            <a:ext cx="4194175" cy="2274888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9263" y="1404938"/>
            <a:ext cx="6583362" cy="69310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5350" y="2925763"/>
            <a:ext cx="4194175" cy="542131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53553807"/>
      </p:ext>
    </p:extLst>
  </p:cSld>
  <p:clrMapOvr>
    <a:masterClrMapping/>
  </p:clrMapOvr>
  <p:transition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5350" y="650875"/>
            <a:ext cx="4194175" cy="2274888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529263" y="1404938"/>
            <a:ext cx="6583362" cy="69310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5350" y="2925763"/>
            <a:ext cx="4194175" cy="542131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6469133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600" y="1597025"/>
            <a:ext cx="9753600" cy="3395663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600" y="5122863"/>
            <a:ext cx="9753600" cy="23542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874456"/>
      </p:ext>
    </p:extLst>
  </p:cSld>
  <p:clrMapOvr>
    <a:masterClrMapping/>
  </p:clrMapOvr>
  <p:transition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3763" y="519113"/>
            <a:ext cx="11217275" cy="18859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657291"/>
      </p:ext>
    </p:extLst>
  </p:cSld>
  <p:clrMapOvr>
    <a:masterClrMapping/>
  </p:clrMapOvr>
  <p:transition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75800" y="519113"/>
            <a:ext cx="3073400" cy="8967787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5600" y="519113"/>
            <a:ext cx="9067800" cy="89677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6699"/>
      </p:ext>
    </p:extLst>
  </p:cSld>
  <p:clrMapOvr>
    <a:masterClrMapping/>
  </p:clrMapOvr>
  <p:transition/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600" y="1597025"/>
            <a:ext cx="9753600" cy="3395663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600" y="5122863"/>
            <a:ext cx="9753600" cy="23542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980571"/>
      </p:ext>
    </p:extLst>
  </p:cSld>
  <p:clrMapOvr>
    <a:masterClrMapping/>
  </p:clrMapOvr>
  <p:transition/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3763" y="519113"/>
            <a:ext cx="11217275" cy="18859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3763" y="2597150"/>
            <a:ext cx="11217275" cy="6188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193432"/>
      </p:ext>
    </p:extLst>
  </p:cSld>
  <p:clrMapOvr>
    <a:masterClrMapping/>
  </p:clrMapOvr>
  <p:transition/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7413" y="2432050"/>
            <a:ext cx="11217275" cy="4056063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413" y="6527800"/>
            <a:ext cx="11217275" cy="2133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75308810"/>
      </p:ext>
    </p:extLst>
  </p:cSld>
  <p:clrMapOvr>
    <a:masterClrMapping/>
  </p:clrMapOvr>
  <p:transition/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3763" y="519113"/>
            <a:ext cx="11217275" cy="18859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3763" y="2597150"/>
            <a:ext cx="5532437" cy="6188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597150"/>
            <a:ext cx="5532438" cy="6188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75096"/>
      </p:ext>
    </p:extLst>
  </p:cSld>
  <p:clrMapOvr>
    <a:masterClrMapping/>
  </p:clrMapOvr>
  <p:transition/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5350" y="519113"/>
            <a:ext cx="11217275" cy="18859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5350" y="2390775"/>
            <a:ext cx="5502275" cy="117157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5350" y="3562350"/>
            <a:ext cx="5502275" cy="5240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83363" y="2390775"/>
            <a:ext cx="5529262" cy="117157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83363" y="3562350"/>
            <a:ext cx="5529262" cy="5240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603780"/>
      </p:ext>
    </p:extLst>
  </p:cSld>
  <p:clrMapOvr>
    <a:masterClrMapping/>
  </p:clrMapOvr>
  <p:transition/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3763" y="519113"/>
            <a:ext cx="11217275" cy="18859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31976"/>
      </p:ext>
    </p:extLst>
  </p:cSld>
  <p:clrMapOvr>
    <a:masterClrMapping/>
  </p:clrMapOvr>
  <p:transition/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8823607"/>
      </p:ext>
    </p:extLst>
  </p:cSld>
  <p:clrMapOvr>
    <a:masterClrMapping/>
  </p:clrMapOvr>
  <p:transition/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5350" y="650875"/>
            <a:ext cx="4194175" cy="2274888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9263" y="1404938"/>
            <a:ext cx="6583362" cy="69310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5350" y="2925763"/>
            <a:ext cx="4194175" cy="54213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32588273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979952"/>
      </p:ext>
    </p:extLst>
  </p:cSld>
  <p:clrMapOvr>
    <a:masterClrMapping/>
  </p:clrMapOvr>
  <p:transition/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5350" y="650875"/>
            <a:ext cx="4194175" cy="2274888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529263" y="1404938"/>
            <a:ext cx="6583362" cy="69310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5350" y="2925763"/>
            <a:ext cx="4194175" cy="54213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95752904"/>
      </p:ext>
    </p:extLst>
  </p:cSld>
  <p:clrMapOvr>
    <a:masterClrMapping/>
  </p:clrMapOvr>
  <p:transition/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3763" y="519113"/>
            <a:ext cx="11217275" cy="18859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93763" y="2597150"/>
            <a:ext cx="11217275" cy="61880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692058"/>
      </p:ext>
    </p:extLst>
  </p:cSld>
  <p:clrMapOvr>
    <a:masterClrMapping/>
  </p:clrMapOvr>
  <p:transition/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07513" y="519113"/>
            <a:ext cx="2803525" cy="8266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93763" y="519113"/>
            <a:ext cx="8261350" cy="82661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403411"/>
      </p:ext>
    </p:extLst>
  </p:cSld>
  <p:clrMapOvr>
    <a:masterClrMapping/>
  </p:clrMapOvr>
  <p:transition/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600" y="1597025"/>
            <a:ext cx="9753600" cy="3395663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600" y="5122863"/>
            <a:ext cx="9753600" cy="23542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626325"/>
      </p:ext>
    </p:extLst>
  </p:cSld>
  <p:clrMapOvr>
    <a:masterClrMapping/>
  </p:clrMapOvr>
  <p:transition/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3763" y="519113"/>
            <a:ext cx="11217275" cy="18859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3763" y="2597150"/>
            <a:ext cx="11217275" cy="6188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901843"/>
      </p:ext>
    </p:extLst>
  </p:cSld>
  <p:clrMapOvr>
    <a:masterClrMapping/>
  </p:clrMapOvr>
  <p:transition/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7413" y="2432050"/>
            <a:ext cx="11217275" cy="4056063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413" y="6527800"/>
            <a:ext cx="11217275" cy="2133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6046120"/>
      </p:ext>
    </p:extLst>
  </p:cSld>
  <p:clrMapOvr>
    <a:masterClrMapping/>
  </p:clrMapOvr>
  <p:transition/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3763" y="519113"/>
            <a:ext cx="11217275" cy="18859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3763" y="2597150"/>
            <a:ext cx="5532437" cy="6188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597150"/>
            <a:ext cx="5532438" cy="6188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0319"/>
      </p:ext>
    </p:extLst>
  </p:cSld>
  <p:clrMapOvr>
    <a:masterClrMapping/>
  </p:clrMapOvr>
  <p:transition/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5350" y="519113"/>
            <a:ext cx="11217275" cy="18859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5350" y="2390775"/>
            <a:ext cx="5502275" cy="117157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5350" y="3562350"/>
            <a:ext cx="5502275" cy="5240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83363" y="2390775"/>
            <a:ext cx="5529262" cy="117157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83363" y="3562350"/>
            <a:ext cx="5529262" cy="5240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647679"/>
      </p:ext>
    </p:extLst>
  </p:cSld>
  <p:clrMapOvr>
    <a:masterClrMapping/>
  </p:clrMapOvr>
  <p:transition/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3763" y="519113"/>
            <a:ext cx="11217275" cy="18859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155185"/>
      </p:ext>
    </p:extLst>
  </p:cSld>
  <p:clrMapOvr>
    <a:masterClrMapping/>
  </p:clrMapOvr>
  <p:transition/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0036376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7413" y="2432050"/>
            <a:ext cx="11217275" cy="4056063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413" y="6527800"/>
            <a:ext cx="11217275" cy="2133600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7752790"/>
      </p:ext>
    </p:extLst>
  </p:cSld>
  <p:clrMapOvr>
    <a:masterClrMapping/>
  </p:clrMapOvr>
  <p:transition/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5350" y="650875"/>
            <a:ext cx="4194175" cy="2274888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9263" y="1404938"/>
            <a:ext cx="6583362" cy="69310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5350" y="2925763"/>
            <a:ext cx="4194175" cy="54213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05174811"/>
      </p:ext>
    </p:extLst>
  </p:cSld>
  <p:clrMapOvr>
    <a:masterClrMapping/>
  </p:clrMapOvr>
  <p:transition/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5350" y="650875"/>
            <a:ext cx="4194175" cy="2274888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529263" y="1404938"/>
            <a:ext cx="6583362" cy="69310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5350" y="2925763"/>
            <a:ext cx="4194175" cy="54213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91871707"/>
      </p:ext>
    </p:extLst>
  </p:cSld>
  <p:clrMapOvr>
    <a:masterClrMapping/>
  </p:clrMapOvr>
  <p:transition/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3763" y="519113"/>
            <a:ext cx="11217275" cy="18859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93763" y="2597150"/>
            <a:ext cx="11217275" cy="61880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108379"/>
      </p:ext>
    </p:extLst>
  </p:cSld>
  <p:clrMapOvr>
    <a:masterClrMapping/>
  </p:clrMapOvr>
  <p:transition/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07513" y="519113"/>
            <a:ext cx="2803525" cy="8266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93763" y="519113"/>
            <a:ext cx="8261350" cy="82661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286981"/>
      </p:ext>
    </p:extLst>
  </p:cSld>
  <p:clrMapOvr>
    <a:masterClrMapping/>
  </p:clrMapOvr>
  <p:transition/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600" y="1597025"/>
            <a:ext cx="9753600" cy="33956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600" y="5122863"/>
            <a:ext cx="9753600" cy="23542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109972"/>
      </p:ext>
    </p:extLst>
  </p:cSld>
  <p:clrMapOvr>
    <a:masterClrMapping/>
  </p:clrMapOvr>
  <p:transition/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3763" y="2597150"/>
            <a:ext cx="11217275" cy="6188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878390"/>
      </p:ext>
    </p:extLst>
  </p:cSld>
  <p:clrMapOvr>
    <a:masterClrMapping/>
  </p:clrMapOvr>
  <p:transition/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7413" y="2432050"/>
            <a:ext cx="11217275" cy="405606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413" y="6527800"/>
            <a:ext cx="11217275" cy="2133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1986270"/>
      </p:ext>
    </p:extLst>
  </p:cSld>
  <p:clrMapOvr>
    <a:masterClrMapping/>
  </p:clrMapOvr>
  <p:transition/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3763" y="2597150"/>
            <a:ext cx="5532437" cy="6188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597150"/>
            <a:ext cx="5532438" cy="6188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726785"/>
      </p:ext>
    </p:extLst>
  </p:cSld>
  <p:clrMapOvr>
    <a:masterClrMapping/>
  </p:clrMapOvr>
  <p:transition/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5350" y="519113"/>
            <a:ext cx="11217275" cy="18859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5350" y="2390775"/>
            <a:ext cx="5502275" cy="117157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5350" y="3562350"/>
            <a:ext cx="5502275" cy="5240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83363" y="2390775"/>
            <a:ext cx="5529262" cy="117157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83363" y="3562350"/>
            <a:ext cx="5529262" cy="5240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815232"/>
      </p:ext>
    </p:extLst>
  </p:cSld>
  <p:clrMapOvr>
    <a:masterClrMapping/>
  </p:clrMapOvr>
  <p:transition/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389106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5600" y="8077200"/>
            <a:ext cx="6070600" cy="1206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8077200"/>
            <a:ext cx="6070600" cy="1206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862509"/>
      </p:ext>
    </p:extLst>
  </p:cSld>
  <p:clrMapOvr>
    <a:masterClrMapping/>
  </p:clrMapOvr>
  <p:transition/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8360432"/>
      </p:ext>
    </p:extLst>
  </p:cSld>
  <p:clrMapOvr>
    <a:masterClrMapping/>
  </p:clrMapOvr>
  <p:transition/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5350" y="650875"/>
            <a:ext cx="4194175" cy="22748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9263" y="1404938"/>
            <a:ext cx="6583362" cy="69310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5350" y="2925763"/>
            <a:ext cx="4194175" cy="54213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47162281"/>
      </p:ext>
    </p:extLst>
  </p:cSld>
  <p:clrMapOvr>
    <a:masterClrMapping/>
  </p:clrMapOvr>
  <p:transition/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5350" y="650875"/>
            <a:ext cx="4194175" cy="22748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529263" y="1404938"/>
            <a:ext cx="6583362" cy="69310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5350" y="2925763"/>
            <a:ext cx="4194175" cy="54213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41252579"/>
      </p:ext>
    </p:extLst>
  </p:cSld>
  <p:clrMapOvr>
    <a:masterClrMapping/>
  </p:clrMapOvr>
  <p:transition/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93763" y="2597150"/>
            <a:ext cx="11217275" cy="61880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855850"/>
      </p:ext>
    </p:extLst>
  </p:cSld>
  <p:clrMapOvr>
    <a:masterClrMapping/>
  </p:clrMapOvr>
  <p:transition/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75800" y="800100"/>
            <a:ext cx="3073400" cy="79851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5600" y="800100"/>
            <a:ext cx="9067800" cy="79851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06704"/>
      </p:ext>
    </p:extLst>
  </p:cSld>
  <p:clrMapOvr>
    <a:masterClrMapping/>
  </p:clrMapOvr>
  <p:transition/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600" y="1597025"/>
            <a:ext cx="9753600" cy="33956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600" y="5122863"/>
            <a:ext cx="9753600" cy="23542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552737"/>
      </p:ext>
    </p:extLst>
  </p:cSld>
  <p:clrMapOvr>
    <a:masterClrMapping/>
  </p:clrMapOvr>
  <p:transition/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3763" y="2597150"/>
            <a:ext cx="11217275" cy="6188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739078"/>
      </p:ext>
    </p:extLst>
  </p:cSld>
  <p:clrMapOvr>
    <a:masterClrMapping/>
  </p:clrMapOvr>
  <p:transition/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7413" y="2432050"/>
            <a:ext cx="11217275" cy="405606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413" y="6527800"/>
            <a:ext cx="11217275" cy="2133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66150897"/>
      </p:ext>
    </p:extLst>
  </p:cSld>
  <p:clrMapOvr>
    <a:masterClrMapping/>
  </p:clrMapOvr>
  <p:transition/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3763" y="2597150"/>
            <a:ext cx="5532437" cy="6188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597150"/>
            <a:ext cx="5532438" cy="6188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553889"/>
      </p:ext>
    </p:extLst>
  </p:cSld>
  <p:clrMapOvr>
    <a:masterClrMapping/>
  </p:clrMapOvr>
  <p:transition/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5350" y="519113"/>
            <a:ext cx="11217275" cy="18859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5350" y="2390775"/>
            <a:ext cx="5502275" cy="117157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5350" y="3562350"/>
            <a:ext cx="5502275" cy="5240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83363" y="2390775"/>
            <a:ext cx="5529262" cy="117157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83363" y="3562350"/>
            <a:ext cx="5529262" cy="5240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588407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5350" y="519113"/>
            <a:ext cx="11217275" cy="18859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5350" y="2390775"/>
            <a:ext cx="5502275" cy="11715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5350" y="3562350"/>
            <a:ext cx="5502275" cy="5240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83363" y="2390775"/>
            <a:ext cx="5529262" cy="11715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83363" y="3562350"/>
            <a:ext cx="5529262" cy="5240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579372"/>
      </p:ext>
    </p:extLst>
  </p:cSld>
  <p:clrMapOvr>
    <a:masterClrMapping/>
  </p:clrMapOvr>
  <p:transition/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588223"/>
      </p:ext>
    </p:extLst>
  </p:cSld>
  <p:clrMapOvr>
    <a:masterClrMapping/>
  </p:clrMapOvr>
  <p:transition/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36811719"/>
      </p:ext>
    </p:extLst>
  </p:cSld>
  <p:clrMapOvr>
    <a:masterClrMapping/>
  </p:clrMapOvr>
  <p:transition/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5350" y="650875"/>
            <a:ext cx="4194175" cy="22748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9263" y="1404938"/>
            <a:ext cx="6583362" cy="69310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5350" y="2925763"/>
            <a:ext cx="4194175" cy="54213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12249475"/>
      </p:ext>
    </p:extLst>
  </p:cSld>
  <p:clrMapOvr>
    <a:masterClrMapping/>
  </p:clrMapOvr>
  <p:transition/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5350" y="650875"/>
            <a:ext cx="4194175" cy="22748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529263" y="1404938"/>
            <a:ext cx="6583362" cy="69310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5350" y="2925763"/>
            <a:ext cx="4194175" cy="54213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11474791"/>
      </p:ext>
    </p:extLst>
  </p:cSld>
  <p:clrMapOvr>
    <a:masterClrMapping/>
  </p:clrMapOvr>
  <p:transition/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93763" y="2597150"/>
            <a:ext cx="11217275" cy="61880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257043"/>
      </p:ext>
    </p:extLst>
  </p:cSld>
  <p:clrMapOvr>
    <a:masterClrMapping/>
  </p:clrMapOvr>
  <p:transition/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75800" y="254000"/>
            <a:ext cx="3073400" cy="85312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5600" y="254000"/>
            <a:ext cx="9067800" cy="85312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366445"/>
      </p:ext>
    </p:extLst>
  </p:cSld>
  <p:clrMapOvr>
    <a:masterClrMapping/>
  </p:clrMapOvr>
  <p:transition/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600" y="1596263"/>
            <a:ext cx="9753601" cy="3395698"/>
          </a:xfrm>
        </p:spPr>
        <p:txBody>
          <a:bodyPr anchor="b"/>
          <a:lstStyle>
            <a:lvl1pPr algn="ctr">
              <a:defRPr sz="385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600" y="5122908"/>
            <a:ext cx="9753601" cy="2354866"/>
          </a:xfrm>
        </p:spPr>
        <p:txBody>
          <a:bodyPr/>
          <a:lstStyle>
            <a:lvl1pPr marL="0" indent="0" algn="ctr">
              <a:buNone/>
              <a:defRPr sz="1540"/>
            </a:lvl1pPr>
            <a:lvl2pPr marL="293463" indent="0" algn="ctr">
              <a:buNone/>
              <a:defRPr sz="1283"/>
            </a:lvl2pPr>
            <a:lvl3pPr marL="586926" indent="0" algn="ctr">
              <a:buNone/>
              <a:defRPr sz="1155"/>
            </a:lvl3pPr>
            <a:lvl4pPr marL="880392" indent="0" algn="ctr">
              <a:buNone/>
              <a:defRPr sz="1028"/>
            </a:lvl4pPr>
            <a:lvl5pPr marL="1173858" indent="0" algn="ctr">
              <a:buNone/>
              <a:defRPr sz="1028"/>
            </a:lvl5pPr>
            <a:lvl6pPr marL="1467318" indent="0" algn="ctr">
              <a:buNone/>
              <a:defRPr sz="1028"/>
            </a:lvl6pPr>
            <a:lvl7pPr marL="1760784" indent="0" algn="ctr">
              <a:buNone/>
              <a:defRPr sz="1028"/>
            </a:lvl7pPr>
            <a:lvl8pPr marL="2054250" indent="0" algn="ctr">
              <a:buNone/>
              <a:defRPr sz="1028"/>
            </a:lvl8pPr>
            <a:lvl9pPr marL="2347713" indent="0" algn="ctr">
              <a:buNone/>
              <a:defRPr sz="1028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University of Utah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67491-638F-9E48-825F-833C625DA4A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6365548"/>
      </p:ext>
    </p:extLst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University of Utah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67491-638F-9E48-825F-833C625DA4A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9388445"/>
      </p:ext>
    </p:extLst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7319" y="2431628"/>
            <a:ext cx="11216641" cy="4057227"/>
          </a:xfrm>
        </p:spPr>
        <p:txBody>
          <a:bodyPr anchor="b"/>
          <a:lstStyle>
            <a:lvl1pPr>
              <a:defRPr sz="385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319" y="6527244"/>
            <a:ext cx="11216641" cy="2133600"/>
          </a:xfrm>
        </p:spPr>
        <p:txBody>
          <a:bodyPr/>
          <a:lstStyle>
            <a:lvl1pPr marL="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1pPr>
            <a:lvl2pPr marL="293463" indent="0">
              <a:buNone/>
              <a:defRPr sz="1283">
                <a:solidFill>
                  <a:schemeClr val="tx1">
                    <a:tint val="75000"/>
                  </a:schemeClr>
                </a:solidFill>
              </a:defRPr>
            </a:lvl2pPr>
            <a:lvl3pPr marL="586926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3pPr>
            <a:lvl4pPr marL="880392" indent="0">
              <a:buNone/>
              <a:defRPr sz="1028">
                <a:solidFill>
                  <a:schemeClr val="tx1">
                    <a:tint val="75000"/>
                  </a:schemeClr>
                </a:solidFill>
              </a:defRPr>
            </a:lvl4pPr>
            <a:lvl5pPr marL="1173858" indent="0">
              <a:buNone/>
              <a:defRPr sz="1028">
                <a:solidFill>
                  <a:schemeClr val="tx1">
                    <a:tint val="75000"/>
                  </a:schemeClr>
                </a:solidFill>
              </a:defRPr>
            </a:lvl5pPr>
            <a:lvl6pPr marL="1467318" indent="0">
              <a:buNone/>
              <a:defRPr sz="1028">
                <a:solidFill>
                  <a:schemeClr val="tx1">
                    <a:tint val="75000"/>
                  </a:schemeClr>
                </a:solidFill>
              </a:defRPr>
            </a:lvl6pPr>
            <a:lvl7pPr marL="1760784" indent="0">
              <a:buNone/>
              <a:defRPr sz="1028">
                <a:solidFill>
                  <a:schemeClr val="tx1">
                    <a:tint val="75000"/>
                  </a:schemeClr>
                </a:solidFill>
              </a:defRPr>
            </a:lvl7pPr>
            <a:lvl8pPr marL="2054250" indent="0">
              <a:buNone/>
              <a:defRPr sz="1028">
                <a:solidFill>
                  <a:schemeClr val="tx1">
                    <a:tint val="75000"/>
                  </a:schemeClr>
                </a:solidFill>
              </a:defRPr>
            </a:lvl8pPr>
            <a:lvl9pPr marL="2347713" indent="0">
              <a:buNone/>
              <a:defRPr sz="102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University of Utah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67491-638F-9E48-825F-833C625DA4A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7026423"/>
      </p:ext>
    </p:extLst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4081" y="2596455"/>
            <a:ext cx="5527039" cy="6188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83680" y="2596455"/>
            <a:ext cx="5527039" cy="6188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University of Utah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67491-638F-9E48-825F-833C625DA4A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295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188835"/>
      </p:ext>
    </p:extLst>
  </p:cSld>
  <p:clrMapOvr>
    <a:masterClrMapping/>
  </p:clrMapOvr>
  <p:transition/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5776" y="519305"/>
            <a:ext cx="11216641" cy="188524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5775" y="2390988"/>
            <a:ext cx="5501640" cy="1171787"/>
          </a:xfrm>
        </p:spPr>
        <p:txBody>
          <a:bodyPr anchor="b"/>
          <a:lstStyle>
            <a:lvl1pPr marL="0" indent="0">
              <a:buNone/>
              <a:defRPr sz="1540" b="1"/>
            </a:lvl1pPr>
            <a:lvl2pPr marL="293463" indent="0">
              <a:buNone/>
              <a:defRPr sz="1283" b="1"/>
            </a:lvl2pPr>
            <a:lvl3pPr marL="586926" indent="0">
              <a:buNone/>
              <a:defRPr sz="1155" b="1"/>
            </a:lvl3pPr>
            <a:lvl4pPr marL="880392" indent="0">
              <a:buNone/>
              <a:defRPr sz="1028" b="1"/>
            </a:lvl4pPr>
            <a:lvl5pPr marL="1173858" indent="0">
              <a:buNone/>
              <a:defRPr sz="1028" b="1"/>
            </a:lvl5pPr>
            <a:lvl6pPr marL="1467318" indent="0">
              <a:buNone/>
              <a:defRPr sz="1028" b="1"/>
            </a:lvl6pPr>
            <a:lvl7pPr marL="1760784" indent="0">
              <a:buNone/>
              <a:defRPr sz="1028" b="1"/>
            </a:lvl7pPr>
            <a:lvl8pPr marL="2054250" indent="0">
              <a:buNone/>
              <a:defRPr sz="1028" b="1"/>
            </a:lvl8pPr>
            <a:lvl9pPr marL="2347713" indent="0">
              <a:buNone/>
              <a:defRPr sz="1028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5775" y="3562787"/>
            <a:ext cx="5501640" cy="524030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83680" y="2390988"/>
            <a:ext cx="5528734" cy="1171787"/>
          </a:xfrm>
        </p:spPr>
        <p:txBody>
          <a:bodyPr anchor="b"/>
          <a:lstStyle>
            <a:lvl1pPr marL="0" indent="0">
              <a:buNone/>
              <a:defRPr sz="1540" b="1"/>
            </a:lvl1pPr>
            <a:lvl2pPr marL="293463" indent="0">
              <a:buNone/>
              <a:defRPr sz="1283" b="1"/>
            </a:lvl2pPr>
            <a:lvl3pPr marL="586926" indent="0">
              <a:buNone/>
              <a:defRPr sz="1155" b="1"/>
            </a:lvl3pPr>
            <a:lvl4pPr marL="880392" indent="0">
              <a:buNone/>
              <a:defRPr sz="1028" b="1"/>
            </a:lvl4pPr>
            <a:lvl5pPr marL="1173858" indent="0">
              <a:buNone/>
              <a:defRPr sz="1028" b="1"/>
            </a:lvl5pPr>
            <a:lvl6pPr marL="1467318" indent="0">
              <a:buNone/>
              <a:defRPr sz="1028" b="1"/>
            </a:lvl6pPr>
            <a:lvl7pPr marL="1760784" indent="0">
              <a:buNone/>
              <a:defRPr sz="1028" b="1"/>
            </a:lvl7pPr>
            <a:lvl8pPr marL="2054250" indent="0">
              <a:buNone/>
              <a:defRPr sz="1028" b="1"/>
            </a:lvl8pPr>
            <a:lvl9pPr marL="2347713" indent="0">
              <a:buNone/>
              <a:defRPr sz="1028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83680" y="3562787"/>
            <a:ext cx="5528734" cy="524030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University of Utah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67491-638F-9E48-825F-833C625DA4A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028065"/>
      </p:ext>
    </p:extLst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University of Utah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67491-638F-9E48-825F-833C625DA4A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5194345"/>
      </p:ext>
    </p:extLst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University of Utah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67491-638F-9E48-825F-833C625DA4A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9091758"/>
      </p:ext>
    </p:extLst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5775" y="650240"/>
            <a:ext cx="4194386" cy="2275840"/>
          </a:xfrm>
        </p:spPr>
        <p:txBody>
          <a:bodyPr anchor="b"/>
          <a:lstStyle>
            <a:lvl1pPr>
              <a:defRPr sz="205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8737" y="1404355"/>
            <a:ext cx="6583680" cy="6931378"/>
          </a:xfrm>
        </p:spPr>
        <p:txBody>
          <a:bodyPr/>
          <a:lstStyle>
            <a:lvl1pPr>
              <a:defRPr sz="2053"/>
            </a:lvl1pPr>
            <a:lvl2pPr>
              <a:defRPr sz="1798"/>
            </a:lvl2pPr>
            <a:lvl3pPr>
              <a:defRPr sz="1540"/>
            </a:lvl3pPr>
            <a:lvl4pPr>
              <a:defRPr sz="1283"/>
            </a:lvl4pPr>
            <a:lvl5pPr>
              <a:defRPr sz="1283"/>
            </a:lvl5pPr>
            <a:lvl6pPr>
              <a:defRPr sz="1283"/>
            </a:lvl6pPr>
            <a:lvl7pPr>
              <a:defRPr sz="1283"/>
            </a:lvl7pPr>
            <a:lvl8pPr>
              <a:defRPr sz="1283"/>
            </a:lvl8pPr>
            <a:lvl9pPr>
              <a:defRPr sz="128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5775" y="2926096"/>
            <a:ext cx="4194386" cy="5420924"/>
          </a:xfrm>
        </p:spPr>
        <p:txBody>
          <a:bodyPr/>
          <a:lstStyle>
            <a:lvl1pPr marL="0" indent="0">
              <a:buNone/>
              <a:defRPr sz="1028"/>
            </a:lvl1pPr>
            <a:lvl2pPr marL="293463" indent="0">
              <a:buNone/>
              <a:defRPr sz="898"/>
            </a:lvl2pPr>
            <a:lvl3pPr marL="586926" indent="0">
              <a:buNone/>
              <a:defRPr sz="770"/>
            </a:lvl3pPr>
            <a:lvl4pPr marL="880392" indent="0">
              <a:buNone/>
              <a:defRPr sz="643"/>
            </a:lvl4pPr>
            <a:lvl5pPr marL="1173858" indent="0">
              <a:buNone/>
              <a:defRPr sz="643"/>
            </a:lvl5pPr>
            <a:lvl6pPr marL="1467318" indent="0">
              <a:buNone/>
              <a:defRPr sz="643"/>
            </a:lvl6pPr>
            <a:lvl7pPr marL="1760784" indent="0">
              <a:buNone/>
              <a:defRPr sz="643"/>
            </a:lvl7pPr>
            <a:lvl8pPr marL="2054250" indent="0">
              <a:buNone/>
              <a:defRPr sz="643"/>
            </a:lvl8pPr>
            <a:lvl9pPr marL="2347713" indent="0">
              <a:buNone/>
              <a:defRPr sz="64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University of Utah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67491-638F-9E48-825F-833C625DA4A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3287889"/>
      </p:ext>
    </p:extLst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5775" y="650240"/>
            <a:ext cx="4194386" cy="2275840"/>
          </a:xfrm>
        </p:spPr>
        <p:txBody>
          <a:bodyPr anchor="b"/>
          <a:lstStyle>
            <a:lvl1pPr>
              <a:defRPr sz="205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28737" y="1404355"/>
            <a:ext cx="6583680" cy="6931378"/>
          </a:xfrm>
        </p:spPr>
        <p:txBody>
          <a:bodyPr anchor="t"/>
          <a:lstStyle>
            <a:lvl1pPr marL="0" indent="0">
              <a:buNone/>
              <a:defRPr sz="2053"/>
            </a:lvl1pPr>
            <a:lvl2pPr marL="293463" indent="0">
              <a:buNone/>
              <a:defRPr sz="1798"/>
            </a:lvl2pPr>
            <a:lvl3pPr marL="586926" indent="0">
              <a:buNone/>
              <a:defRPr sz="1540"/>
            </a:lvl3pPr>
            <a:lvl4pPr marL="880392" indent="0">
              <a:buNone/>
              <a:defRPr sz="1283"/>
            </a:lvl4pPr>
            <a:lvl5pPr marL="1173858" indent="0">
              <a:buNone/>
              <a:defRPr sz="1283"/>
            </a:lvl5pPr>
            <a:lvl6pPr marL="1467318" indent="0">
              <a:buNone/>
              <a:defRPr sz="1283"/>
            </a:lvl6pPr>
            <a:lvl7pPr marL="1760784" indent="0">
              <a:buNone/>
              <a:defRPr sz="1283"/>
            </a:lvl7pPr>
            <a:lvl8pPr marL="2054250" indent="0">
              <a:buNone/>
              <a:defRPr sz="1283"/>
            </a:lvl8pPr>
            <a:lvl9pPr marL="2347713" indent="0">
              <a:buNone/>
              <a:defRPr sz="1283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5775" y="2926096"/>
            <a:ext cx="4194386" cy="5420924"/>
          </a:xfrm>
        </p:spPr>
        <p:txBody>
          <a:bodyPr/>
          <a:lstStyle>
            <a:lvl1pPr marL="0" indent="0">
              <a:buNone/>
              <a:defRPr sz="1028"/>
            </a:lvl1pPr>
            <a:lvl2pPr marL="293463" indent="0">
              <a:buNone/>
              <a:defRPr sz="898"/>
            </a:lvl2pPr>
            <a:lvl3pPr marL="586926" indent="0">
              <a:buNone/>
              <a:defRPr sz="770"/>
            </a:lvl3pPr>
            <a:lvl4pPr marL="880392" indent="0">
              <a:buNone/>
              <a:defRPr sz="643"/>
            </a:lvl4pPr>
            <a:lvl5pPr marL="1173858" indent="0">
              <a:buNone/>
              <a:defRPr sz="643"/>
            </a:lvl5pPr>
            <a:lvl6pPr marL="1467318" indent="0">
              <a:buNone/>
              <a:defRPr sz="643"/>
            </a:lvl6pPr>
            <a:lvl7pPr marL="1760784" indent="0">
              <a:buNone/>
              <a:defRPr sz="643"/>
            </a:lvl7pPr>
            <a:lvl8pPr marL="2054250" indent="0">
              <a:buNone/>
              <a:defRPr sz="643"/>
            </a:lvl8pPr>
            <a:lvl9pPr marL="2347713" indent="0">
              <a:buNone/>
              <a:defRPr sz="64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University of Utah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67491-638F-9E48-825F-833C625DA4A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1239887"/>
      </p:ext>
    </p:extLst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University of Utah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67491-638F-9E48-825F-833C625DA4A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0388915"/>
      </p:ext>
    </p:extLst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06573" y="519305"/>
            <a:ext cx="2804160" cy="826572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94094" y="519305"/>
            <a:ext cx="8249919" cy="82657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University of Utah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67491-638F-9E48-825F-833C625DA4A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24384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3939253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5350" y="650875"/>
            <a:ext cx="4194175" cy="2274888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9263" y="1404938"/>
            <a:ext cx="6583362" cy="69310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5350" y="2925763"/>
            <a:ext cx="4194175" cy="542131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39432560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223883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5350" y="650875"/>
            <a:ext cx="4194175" cy="2274888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529263" y="1404938"/>
            <a:ext cx="6583362" cy="69310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5350" y="2925763"/>
            <a:ext cx="4194175" cy="542131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453708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023610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75800" y="6832600"/>
            <a:ext cx="3073400" cy="24511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5600" y="6832600"/>
            <a:ext cx="9067800" cy="24511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05176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600" y="1597025"/>
            <a:ext cx="9753600" cy="3395663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600" y="5122863"/>
            <a:ext cx="9753600" cy="23542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043538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968059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7413" y="2432050"/>
            <a:ext cx="11217275" cy="4056063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413" y="6527800"/>
            <a:ext cx="11217275" cy="2133600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80823888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5600" y="4876800"/>
            <a:ext cx="2870200" cy="129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78200" y="4876800"/>
            <a:ext cx="2870200" cy="129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796134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5350" y="519113"/>
            <a:ext cx="11217275" cy="18859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5350" y="2390775"/>
            <a:ext cx="5502275" cy="11715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5350" y="3562350"/>
            <a:ext cx="5502275" cy="5240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83363" y="2390775"/>
            <a:ext cx="5529262" cy="11715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83363" y="3562350"/>
            <a:ext cx="5529262" cy="5240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41672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722758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6645778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7413" y="2432050"/>
            <a:ext cx="11217275" cy="4056063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413" y="6527800"/>
            <a:ext cx="11217275" cy="2133600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25740125"/>
      </p:ext>
    </p:extLst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5350" y="650875"/>
            <a:ext cx="4194175" cy="2274888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9263" y="1404938"/>
            <a:ext cx="6583362" cy="69310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5350" y="2925763"/>
            <a:ext cx="4194175" cy="542131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8945824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5350" y="650875"/>
            <a:ext cx="4194175" cy="2274888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529263" y="1404938"/>
            <a:ext cx="6583362" cy="69310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5350" y="2925763"/>
            <a:ext cx="4194175" cy="542131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2107658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931209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775200" y="1384300"/>
            <a:ext cx="1473200" cy="47879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5600" y="1384300"/>
            <a:ext cx="4267200" cy="47879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139465"/>
      </p:ext>
    </p:extLst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600" y="1597025"/>
            <a:ext cx="9753600" cy="33956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600" y="5122863"/>
            <a:ext cx="9753600" cy="23542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701136"/>
      </p:ext>
    </p:extLst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3763" y="2597150"/>
            <a:ext cx="11217275" cy="6188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176726"/>
      </p:ext>
    </p:extLst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7413" y="2432050"/>
            <a:ext cx="11217275" cy="405606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413" y="6527800"/>
            <a:ext cx="11217275" cy="2133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93843357"/>
      </p:ext>
    </p:extLst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3763" y="2597150"/>
            <a:ext cx="5532437" cy="6188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597150"/>
            <a:ext cx="5532438" cy="6188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984022"/>
      </p:ext>
    </p:extLst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5350" y="519113"/>
            <a:ext cx="11217275" cy="18859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5350" y="2390775"/>
            <a:ext cx="5502275" cy="117157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5350" y="3562350"/>
            <a:ext cx="5502275" cy="5240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83363" y="2390775"/>
            <a:ext cx="5529262" cy="117157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83363" y="3562350"/>
            <a:ext cx="5529262" cy="5240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5296"/>
      </p:ext>
    </p:extLst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35884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5600" y="5270500"/>
            <a:ext cx="6070600" cy="129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5270500"/>
            <a:ext cx="6070600" cy="129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557117"/>
      </p:ext>
    </p:extLst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4274462"/>
      </p:ext>
    </p:extLst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5350" y="650875"/>
            <a:ext cx="4194175" cy="22748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9263" y="1404938"/>
            <a:ext cx="6583362" cy="69310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5350" y="2925763"/>
            <a:ext cx="4194175" cy="54213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35037704"/>
      </p:ext>
    </p:extLst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5350" y="650875"/>
            <a:ext cx="4194175" cy="22748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529263" y="1404938"/>
            <a:ext cx="6583362" cy="69310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5350" y="2925763"/>
            <a:ext cx="4194175" cy="54213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40846029"/>
      </p:ext>
    </p:extLst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93763" y="2597150"/>
            <a:ext cx="11217275" cy="61880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399519"/>
      </p:ext>
    </p:extLst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75800" y="2597150"/>
            <a:ext cx="3073400" cy="61880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5600" y="2597150"/>
            <a:ext cx="9067800" cy="61880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663537"/>
      </p:ext>
    </p:extLst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600" y="1597025"/>
            <a:ext cx="9753600" cy="33956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600" y="5122863"/>
            <a:ext cx="9753600" cy="23542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210830"/>
      </p:ext>
    </p:extLst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3763" y="2597150"/>
            <a:ext cx="11217275" cy="6188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941982"/>
      </p:ext>
    </p:extLst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7413" y="2432050"/>
            <a:ext cx="11217275" cy="405606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413" y="6527800"/>
            <a:ext cx="11217275" cy="2133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33791670"/>
      </p:ext>
    </p:extLst>
  </p:cSld>
  <p:clrMapOvr>
    <a:masterClrMapping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3763" y="2597150"/>
            <a:ext cx="5532437" cy="6188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597150"/>
            <a:ext cx="5532438" cy="6188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779593"/>
      </p:ext>
    </p:extLst>
  </p:cSld>
  <p:clrMapOvr>
    <a:masterClrMapping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5350" y="519113"/>
            <a:ext cx="11217275" cy="18859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5350" y="2390775"/>
            <a:ext cx="5502275" cy="117157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5350" y="3562350"/>
            <a:ext cx="5502275" cy="5240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83363" y="2390775"/>
            <a:ext cx="5529262" cy="117157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83363" y="3562350"/>
            <a:ext cx="5529262" cy="5240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29530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5350" y="519113"/>
            <a:ext cx="11217275" cy="18859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5350" y="2390775"/>
            <a:ext cx="5502275" cy="11715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5350" y="3562350"/>
            <a:ext cx="5502275" cy="5240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83363" y="2390775"/>
            <a:ext cx="5529262" cy="11715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83363" y="3562350"/>
            <a:ext cx="5529262" cy="5240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60754"/>
      </p:ext>
    </p:extLst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540895"/>
      </p:ext>
    </p:extLst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5168083"/>
      </p:ext>
    </p:extLst>
  </p:cSld>
  <p:clrMapOvr>
    <a:masterClrMapping/>
  </p:clrMapOvr>
  <p:transition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5350" y="650875"/>
            <a:ext cx="4194175" cy="22748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9263" y="1404938"/>
            <a:ext cx="6583362" cy="69310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5350" y="2925763"/>
            <a:ext cx="4194175" cy="54213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960166"/>
      </p:ext>
    </p:extLst>
  </p:cSld>
  <p:clrMapOvr>
    <a:masterClrMapping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5350" y="650875"/>
            <a:ext cx="4194175" cy="22748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529263" y="1404938"/>
            <a:ext cx="6583362" cy="69310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5350" y="2925763"/>
            <a:ext cx="4194175" cy="54213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58212683"/>
      </p:ext>
    </p:extLst>
  </p:cSld>
  <p:clrMapOvr>
    <a:masterClrMapping/>
  </p:clrMapOvr>
  <p:transition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93763" y="2597150"/>
            <a:ext cx="11217275" cy="61880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977305"/>
      </p:ext>
    </p:extLst>
  </p:cSld>
  <p:clrMapOvr>
    <a:masterClrMapping/>
  </p:clrMapOvr>
  <p:transition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75800" y="2597150"/>
            <a:ext cx="3073400" cy="61880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5600" y="2597150"/>
            <a:ext cx="9067800" cy="61880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429346"/>
      </p:ext>
    </p:extLst>
  </p:cSld>
  <p:clrMapOvr>
    <a:masterClrMapping/>
  </p:clrMapOvr>
  <p:transition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600" y="1597025"/>
            <a:ext cx="9753600" cy="33956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600" y="5122863"/>
            <a:ext cx="9753600" cy="23542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637180"/>
      </p:ext>
    </p:extLst>
  </p:cSld>
  <p:clrMapOvr>
    <a:masterClrMapping/>
  </p:clrMapOvr>
  <p:transition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132268"/>
      </p:ext>
    </p:extLst>
  </p:cSld>
  <p:clrMapOvr>
    <a:masterClrMapping/>
  </p:clrMapOvr>
  <p:transition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7413" y="2432050"/>
            <a:ext cx="11217275" cy="405606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413" y="6527800"/>
            <a:ext cx="11217275" cy="2133600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6163795"/>
      </p:ext>
    </p:extLst>
  </p:cSld>
  <p:clrMapOvr>
    <a:masterClrMapping/>
  </p:clrMapOvr>
  <p:transition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5600" y="3187700"/>
            <a:ext cx="6070600" cy="584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3187700"/>
            <a:ext cx="6070600" cy="584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741398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823833"/>
      </p:ext>
    </p:extLst>
  </p:cSld>
  <p:clrMapOvr>
    <a:masterClrMapping/>
  </p:clrMapOvr>
  <p:transition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5350" y="519113"/>
            <a:ext cx="11217275" cy="18859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5350" y="2390775"/>
            <a:ext cx="5502275" cy="11715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5350" y="3562350"/>
            <a:ext cx="5502275" cy="5240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83363" y="2390775"/>
            <a:ext cx="5529262" cy="11715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83363" y="3562350"/>
            <a:ext cx="5529262" cy="5240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062777"/>
      </p:ext>
    </p:extLst>
  </p:cSld>
  <p:clrMapOvr>
    <a:masterClrMapping/>
  </p:clrMapOvr>
  <p:transition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339084"/>
      </p:ext>
    </p:extLst>
  </p:cSld>
  <p:clrMapOvr>
    <a:masterClrMapping/>
  </p:clrMapOvr>
  <p:transition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22143"/>
      </p:ext>
    </p:extLst>
  </p:cSld>
  <p:clrMapOvr>
    <a:masterClrMapping/>
  </p:clrMapOvr>
  <p:transition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5350" y="650875"/>
            <a:ext cx="4194175" cy="22748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9263" y="1404938"/>
            <a:ext cx="6583362" cy="69310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5350" y="2925763"/>
            <a:ext cx="4194175" cy="542131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792116"/>
      </p:ext>
    </p:extLst>
  </p:cSld>
  <p:clrMapOvr>
    <a:masterClrMapping/>
  </p:clrMapOvr>
  <p:transition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5350" y="650875"/>
            <a:ext cx="4194175" cy="22748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529263" y="1404938"/>
            <a:ext cx="6583362" cy="69310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5350" y="2925763"/>
            <a:ext cx="4194175" cy="542131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17796687"/>
      </p:ext>
    </p:extLst>
  </p:cSld>
  <p:clrMapOvr>
    <a:masterClrMapping/>
  </p:clrMapOvr>
  <p:transition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556187"/>
      </p:ext>
    </p:extLst>
  </p:cSld>
  <p:clrMapOvr>
    <a:masterClrMapping/>
  </p:clrMapOvr>
  <p:transition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75800" y="800100"/>
            <a:ext cx="3073400" cy="8229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5600" y="800100"/>
            <a:ext cx="9067800" cy="8229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941178"/>
      </p:ext>
    </p:extLst>
  </p:cSld>
  <p:clrMapOvr>
    <a:masterClrMapping/>
  </p:clrMapOvr>
  <p:transition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600" y="1597025"/>
            <a:ext cx="9753600" cy="33956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600" y="5122863"/>
            <a:ext cx="9753600" cy="23542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332554"/>
      </p:ext>
    </p:extLst>
  </p:cSld>
  <p:clrMapOvr>
    <a:masterClrMapping/>
  </p:clrMapOvr>
  <p:transition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740616"/>
      </p:ext>
    </p:extLst>
  </p:cSld>
  <p:clrMapOvr>
    <a:masterClrMapping/>
  </p:clrMapOvr>
  <p:transition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7413" y="2432050"/>
            <a:ext cx="11217275" cy="405606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413" y="6527800"/>
            <a:ext cx="11217275" cy="2133600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6188117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78973531"/>
      </p:ext>
    </p:extLst>
  </p:cSld>
  <p:clrMapOvr>
    <a:masterClrMapping/>
  </p:clrMapOvr>
  <p:transition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56400" y="3187700"/>
            <a:ext cx="2870200" cy="584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779000" y="3187700"/>
            <a:ext cx="2870200" cy="584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902763"/>
      </p:ext>
    </p:extLst>
  </p:cSld>
  <p:clrMapOvr>
    <a:masterClrMapping/>
  </p:clrMapOvr>
  <p:transition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5350" y="519113"/>
            <a:ext cx="11217275" cy="18859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5350" y="2390775"/>
            <a:ext cx="5502275" cy="11715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5350" y="3562350"/>
            <a:ext cx="5502275" cy="5240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83363" y="2390775"/>
            <a:ext cx="5529262" cy="11715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83363" y="3562350"/>
            <a:ext cx="5529262" cy="5240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892819"/>
      </p:ext>
    </p:extLst>
  </p:cSld>
  <p:clrMapOvr>
    <a:masterClrMapping/>
  </p:clrMapOvr>
  <p:transition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894835"/>
      </p:ext>
    </p:extLst>
  </p:cSld>
  <p:clrMapOvr>
    <a:masterClrMapping/>
  </p:clrMapOvr>
  <p:transition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669969"/>
      </p:ext>
    </p:extLst>
  </p:cSld>
  <p:clrMapOvr>
    <a:masterClrMapping/>
  </p:clrMapOvr>
  <p:transition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5350" y="650875"/>
            <a:ext cx="4194175" cy="22748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9263" y="1404938"/>
            <a:ext cx="6583362" cy="69310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5350" y="2925763"/>
            <a:ext cx="4194175" cy="542131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96376180"/>
      </p:ext>
    </p:extLst>
  </p:cSld>
  <p:clrMapOvr>
    <a:masterClrMapping/>
  </p:clrMapOvr>
  <p:transition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5350" y="650875"/>
            <a:ext cx="4194175" cy="22748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529263" y="1404938"/>
            <a:ext cx="6583362" cy="69310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5350" y="2925763"/>
            <a:ext cx="4194175" cy="542131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72858445"/>
      </p:ext>
    </p:extLst>
  </p:cSld>
  <p:clrMapOvr>
    <a:masterClrMapping/>
  </p:clrMapOvr>
  <p:transition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375435"/>
      </p:ext>
    </p:extLst>
  </p:cSld>
  <p:clrMapOvr>
    <a:masterClrMapping/>
  </p:clrMapOvr>
  <p:transition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75800" y="812800"/>
            <a:ext cx="3073400" cy="82169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5600" y="812800"/>
            <a:ext cx="9067800" cy="82169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22713"/>
      </p:ext>
    </p:extLst>
  </p:cSld>
  <p:clrMapOvr>
    <a:masterClrMapping/>
  </p:clrMapOvr>
  <p:transition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600" y="1597025"/>
            <a:ext cx="9753600" cy="33956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600" y="5122863"/>
            <a:ext cx="9753600" cy="23542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282505"/>
      </p:ext>
    </p:extLst>
  </p:cSld>
  <p:clrMapOvr>
    <a:masterClrMapping/>
  </p:clrMapOvr>
  <p:transition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48268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5350" y="650875"/>
            <a:ext cx="4194175" cy="2274888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9263" y="1404938"/>
            <a:ext cx="6583362" cy="69310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5350" y="2925763"/>
            <a:ext cx="4194175" cy="542131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32405139"/>
      </p:ext>
    </p:extLst>
  </p:cSld>
  <p:clrMapOvr>
    <a:masterClrMapping/>
  </p:clrMapOvr>
  <p:transition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7413" y="2432050"/>
            <a:ext cx="11217275" cy="405606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413" y="6527800"/>
            <a:ext cx="11217275" cy="2133600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76644929"/>
      </p:ext>
    </p:extLst>
  </p:cSld>
  <p:clrMapOvr>
    <a:masterClrMapping/>
  </p:clrMapOvr>
  <p:transition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5600" y="3187700"/>
            <a:ext cx="6070600" cy="584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3187700"/>
            <a:ext cx="6070600" cy="584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900127"/>
      </p:ext>
    </p:extLst>
  </p:cSld>
  <p:clrMapOvr>
    <a:masterClrMapping/>
  </p:clrMapOvr>
  <p:transition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5350" y="519113"/>
            <a:ext cx="11217275" cy="18859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5350" y="2390775"/>
            <a:ext cx="5502275" cy="11715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5350" y="3562350"/>
            <a:ext cx="5502275" cy="5240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83363" y="2390775"/>
            <a:ext cx="5529262" cy="11715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83363" y="3562350"/>
            <a:ext cx="5529262" cy="5240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662984"/>
      </p:ext>
    </p:extLst>
  </p:cSld>
  <p:clrMapOvr>
    <a:masterClrMapping/>
  </p:clrMapOvr>
  <p:transition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596827"/>
      </p:ext>
    </p:extLst>
  </p:cSld>
  <p:clrMapOvr>
    <a:masterClrMapping/>
  </p:clrMapOvr>
  <p:transition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0454185"/>
      </p:ext>
    </p:extLst>
  </p:cSld>
  <p:clrMapOvr>
    <a:masterClrMapping/>
  </p:clrMapOvr>
  <p:transition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5350" y="650875"/>
            <a:ext cx="4194175" cy="22748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9263" y="1404938"/>
            <a:ext cx="6583362" cy="69310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5350" y="2925763"/>
            <a:ext cx="4194175" cy="542131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11891374"/>
      </p:ext>
    </p:extLst>
  </p:cSld>
  <p:clrMapOvr>
    <a:masterClrMapping/>
  </p:clrMapOvr>
  <p:transition/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5350" y="650875"/>
            <a:ext cx="4194175" cy="22748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529263" y="1404938"/>
            <a:ext cx="6583362" cy="69310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5350" y="2925763"/>
            <a:ext cx="4194175" cy="542131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38832936"/>
      </p:ext>
    </p:extLst>
  </p:cSld>
  <p:clrMapOvr>
    <a:masterClrMapping/>
  </p:clrMapOvr>
  <p:transition/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15953"/>
      </p:ext>
    </p:extLst>
  </p:cSld>
  <p:clrMapOvr>
    <a:masterClrMapping/>
  </p:clrMapOvr>
  <p:transition/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75800" y="800100"/>
            <a:ext cx="3073400" cy="8229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5600" y="800100"/>
            <a:ext cx="9067800" cy="8229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815940"/>
      </p:ext>
    </p:extLst>
  </p:cSld>
  <p:clrMapOvr>
    <a:masterClrMapping/>
  </p:clrMapOvr>
  <p:transition/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600" y="1597025"/>
            <a:ext cx="9753600" cy="33956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600" y="5122863"/>
            <a:ext cx="9753600" cy="23542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945330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5350" y="650875"/>
            <a:ext cx="4194175" cy="2274888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529263" y="1404938"/>
            <a:ext cx="6583362" cy="69310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5350" y="2925763"/>
            <a:ext cx="4194175" cy="542131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26070037"/>
      </p:ext>
    </p:extLst>
  </p:cSld>
  <p:clrMapOvr>
    <a:masterClrMapping/>
  </p:clrMapOvr>
  <p:transition/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08229"/>
      </p:ext>
    </p:extLst>
  </p:cSld>
  <p:clrMapOvr>
    <a:masterClrMapping/>
  </p:clrMapOvr>
  <p:transition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7413" y="2432050"/>
            <a:ext cx="11217275" cy="405606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413" y="6527800"/>
            <a:ext cx="11217275" cy="2133600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87866982"/>
      </p:ext>
    </p:extLst>
  </p:cSld>
  <p:clrMapOvr>
    <a:masterClrMapping/>
  </p:clrMapOvr>
  <p:transition/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5600" y="3187700"/>
            <a:ext cx="2870200" cy="584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78200" y="3187700"/>
            <a:ext cx="2870200" cy="584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085205"/>
      </p:ext>
    </p:extLst>
  </p:cSld>
  <p:clrMapOvr>
    <a:masterClrMapping/>
  </p:clrMapOvr>
  <p:transition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5350" y="519113"/>
            <a:ext cx="11217275" cy="18859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5350" y="2390775"/>
            <a:ext cx="5502275" cy="11715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5350" y="3562350"/>
            <a:ext cx="5502275" cy="5240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83363" y="2390775"/>
            <a:ext cx="5529262" cy="11715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83363" y="3562350"/>
            <a:ext cx="5529262" cy="5240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660548"/>
      </p:ext>
    </p:extLst>
  </p:cSld>
  <p:clrMapOvr>
    <a:masterClrMapping/>
  </p:clrMapOvr>
  <p:transition/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123612"/>
      </p:ext>
    </p:extLst>
  </p:cSld>
  <p:clrMapOvr>
    <a:masterClrMapping/>
  </p:clrMapOvr>
  <p:transition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56116356"/>
      </p:ext>
    </p:extLst>
  </p:cSld>
  <p:clrMapOvr>
    <a:masterClrMapping/>
  </p:clrMapOvr>
  <p:transition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5350" y="650875"/>
            <a:ext cx="4194175" cy="22748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9263" y="1404938"/>
            <a:ext cx="6583362" cy="69310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5350" y="2925763"/>
            <a:ext cx="4194175" cy="542131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12046525"/>
      </p:ext>
    </p:extLst>
  </p:cSld>
  <p:clrMapOvr>
    <a:masterClrMapping/>
  </p:clrMapOvr>
  <p:transition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5350" y="650875"/>
            <a:ext cx="4194175" cy="22748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529263" y="1404938"/>
            <a:ext cx="6583362" cy="69310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5350" y="2925763"/>
            <a:ext cx="4194175" cy="542131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07368990"/>
      </p:ext>
    </p:extLst>
  </p:cSld>
  <p:clrMapOvr>
    <a:masterClrMapping/>
  </p:clrMapOvr>
  <p:transition/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933184"/>
      </p:ext>
    </p:extLst>
  </p:cSld>
  <p:clrMapOvr>
    <a:masterClrMapping/>
  </p:clrMapOvr>
  <p:transition/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75800" y="825500"/>
            <a:ext cx="3073400" cy="8204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5600" y="825500"/>
            <a:ext cx="9067800" cy="8204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58953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10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0.xml"/><Relationship Id="rId12" Type="http://schemas.openxmlformats.org/officeDocument/2006/relationships/theme" Target="../theme/theme10.xml"/><Relationship Id="rId13" Type="http://schemas.openxmlformats.org/officeDocument/2006/relationships/image" Target="../media/image1.jpeg"/><Relationship Id="rId14" Type="http://schemas.openxmlformats.org/officeDocument/2006/relationships/image" Target="../media/image3.png"/><Relationship Id="rId1" Type="http://schemas.openxmlformats.org/officeDocument/2006/relationships/slideLayout" Target="../slideLayouts/slideLayout100.xml"/><Relationship Id="rId2" Type="http://schemas.openxmlformats.org/officeDocument/2006/relationships/slideLayout" Target="../slideLayouts/slideLayout101.xml"/><Relationship Id="rId3" Type="http://schemas.openxmlformats.org/officeDocument/2006/relationships/slideLayout" Target="../slideLayouts/slideLayout102.xml"/><Relationship Id="rId4" Type="http://schemas.openxmlformats.org/officeDocument/2006/relationships/slideLayout" Target="../slideLayouts/slideLayout103.xml"/><Relationship Id="rId5" Type="http://schemas.openxmlformats.org/officeDocument/2006/relationships/slideLayout" Target="../slideLayouts/slideLayout104.xml"/><Relationship Id="rId6" Type="http://schemas.openxmlformats.org/officeDocument/2006/relationships/slideLayout" Target="../slideLayouts/slideLayout105.xml"/><Relationship Id="rId7" Type="http://schemas.openxmlformats.org/officeDocument/2006/relationships/slideLayout" Target="../slideLayouts/slideLayout106.xml"/><Relationship Id="rId8" Type="http://schemas.openxmlformats.org/officeDocument/2006/relationships/slideLayout" Target="../slideLayouts/slideLayout107.xml"/><Relationship Id="rId9" Type="http://schemas.openxmlformats.org/officeDocument/2006/relationships/slideLayout" Target="../slideLayouts/slideLayout108.xml"/><Relationship Id="rId10" Type="http://schemas.openxmlformats.org/officeDocument/2006/relationships/slideLayout" Target="../slideLayouts/slideLayout109.xml"/></Relationships>
</file>

<file path=ppt/slideMasters/_rels/slideMaster1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21.xml"/><Relationship Id="rId12" Type="http://schemas.openxmlformats.org/officeDocument/2006/relationships/theme" Target="../theme/theme11.xml"/><Relationship Id="rId13" Type="http://schemas.openxmlformats.org/officeDocument/2006/relationships/image" Target="../media/image1.jpeg"/><Relationship Id="rId14" Type="http://schemas.openxmlformats.org/officeDocument/2006/relationships/image" Target="../media/image3.png"/><Relationship Id="rId1" Type="http://schemas.openxmlformats.org/officeDocument/2006/relationships/slideLayout" Target="../slideLayouts/slideLayout111.xml"/><Relationship Id="rId2" Type="http://schemas.openxmlformats.org/officeDocument/2006/relationships/slideLayout" Target="../slideLayouts/slideLayout112.xml"/><Relationship Id="rId3" Type="http://schemas.openxmlformats.org/officeDocument/2006/relationships/slideLayout" Target="../slideLayouts/slideLayout113.xml"/><Relationship Id="rId4" Type="http://schemas.openxmlformats.org/officeDocument/2006/relationships/slideLayout" Target="../slideLayouts/slideLayout114.xml"/><Relationship Id="rId5" Type="http://schemas.openxmlformats.org/officeDocument/2006/relationships/slideLayout" Target="../slideLayouts/slideLayout115.xml"/><Relationship Id="rId6" Type="http://schemas.openxmlformats.org/officeDocument/2006/relationships/slideLayout" Target="../slideLayouts/slideLayout116.xml"/><Relationship Id="rId7" Type="http://schemas.openxmlformats.org/officeDocument/2006/relationships/slideLayout" Target="../slideLayouts/slideLayout117.xml"/><Relationship Id="rId8" Type="http://schemas.openxmlformats.org/officeDocument/2006/relationships/slideLayout" Target="../slideLayouts/slideLayout118.xml"/><Relationship Id="rId9" Type="http://schemas.openxmlformats.org/officeDocument/2006/relationships/slideLayout" Target="../slideLayouts/slideLayout119.xml"/><Relationship Id="rId10" Type="http://schemas.openxmlformats.org/officeDocument/2006/relationships/slideLayout" Target="../slideLayouts/slideLayout120.xml"/></Relationships>
</file>

<file path=ppt/slideMasters/_rels/slideMaster1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32.xml"/><Relationship Id="rId12" Type="http://schemas.openxmlformats.org/officeDocument/2006/relationships/theme" Target="../theme/theme12.xml"/><Relationship Id="rId13" Type="http://schemas.openxmlformats.org/officeDocument/2006/relationships/image" Target="../media/image1.jpeg"/><Relationship Id="rId14" Type="http://schemas.openxmlformats.org/officeDocument/2006/relationships/image" Target="../media/image3.png"/><Relationship Id="rId1" Type="http://schemas.openxmlformats.org/officeDocument/2006/relationships/slideLayout" Target="../slideLayouts/slideLayout122.xml"/><Relationship Id="rId2" Type="http://schemas.openxmlformats.org/officeDocument/2006/relationships/slideLayout" Target="../slideLayouts/slideLayout123.xml"/><Relationship Id="rId3" Type="http://schemas.openxmlformats.org/officeDocument/2006/relationships/slideLayout" Target="../slideLayouts/slideLayout124.xml"/><Relationship Id="rId4" Type="http://schemas.openxmlformats.org/officeDocument/2006/relationships/slideLayout" Target="../slideLayouts/slideLayout125.xml"/><Relationship Id="rId5" Type="http://schemas.openxmlformats.org/officeDocument/2006/relationships/slideLayout" Target="../slideLayouts/slideLayout126.xml"/><Relationship Id="rId6" Type="http://schemas.openxmlformats.org/officeDocument/2006/relationships/slideLayout" Target="../slideLayouts/slideLayout127.xml"/><Relationship Id="rId7" Type="http://schemas.openxmlformats.org/officeDocument/2006/relationships/slideLayout" Target="../slideLayouts/slideLayout128.xml"/><Relationship Id="rId8" Type="http://schemas.openxmlformats.org/officeDocument/2006/relationships/slideLayout" Target="../slideLayouts/slideLayout129.xml"/><Relationship Id="rId9" Type="http://schemas.openxmlformats.org/officeDocument/2006/relationships/slideLayout" Target="../slideLayouts/slideLayout130.xml"/><Relationship Id="rId10" Type="http://schemas.openxmlformats.org/officeDocument/2006/relationships/slideLayout" Target="../slideLayouts/slideLayout131.xml"/></Relationships>
</file>

<file path=ppt/slideMasters/_rels/slideMaster1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43.xml"/><Relationship Id="rId12" Type="http://schemas.openxmlformats.org/officeDocument/2006/relationships/theme" Target="../theme/theme13.xml"/><Relationship Id="rId13" Type="http://schemas.openxmlformats.org/officeDocument/2006/relationships/image" Target="../media/image1.jpeg"/><Relationship Id="rId14" Type="http://schemas.openxmlformats.org/officeDocument/2006/relationships/image" Target="../media/image4.png"/><Relationship Id="rId1" Type="http://schemas.openxmlformats.org/officeDocument/2006/relationships/slideLayout" Target="../slideLayouts/slideLayout133.xml"/><Relationship Id="rId2" Type="http://schemas.openxmlformats.org/officeDocument/2006/relationships/slideLayout" Target="../slideLayouts/slideLayout134.xml"/><Relationship Id="rId3" Type="http://schemas.openxmlformats.org/officeDocument/2006/relationships/slideLayout" Target="../slideLayouts/slideLayout135.xml"/><Relationship Id="rId4" Type="http://schemas.openxmlformats.org/officeDocument/2006/relationships/slideLayout" Target="../slideLayouts/slideLayout136.xml"/><Relationship Id="rId5" Type="http://schemas.openxmlformats.org/officeDocument/2006/relationships/slideLayout" Target="../slideLayouts/slideLayout137.xml"/><Relationship Id="rId6" Type="http://schemas.openxmlformats.org/officeDocument/2006/relationships/slideLayout" Target="../slideLayouts/slideLayout138.xml"/><Relationship Id="rId7" Type="http://schemas.openxmlformats.org/officeDocument/2006/relationships/slideLayout" Target="../slideLayouts/slideLayout139.xml"/><Relationship Id="rId8" Type="http://schemas.openxmlformats.org/officeDocument/2006/relationships/slideLayout" Target="../slideLayouts/slideLayout140.xml"/><Relationship Id="rId9" Type="http://schemas.openxmlformats.org/officeDocument/2006/relationships/slideLayout" Target="../slideLayouts/slideLayout141.xml"/><Relationship Id="rId10" Type="http://schemas.openxmlformats.org/officeDocument/2006/relationships/slideLayout" Target="../slideLayouts/slideLayout142.xml"/></Relationships>
</file>

<file path=ppt/slideMasters/_rels/slideMaster1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54.xml"/><Relationship Id="rId12" Type="http://schemas.openxmlformats.org/officeDocument/2006/relationships/theme" Target="../theme/theme14.xml"/><Relationship Id="rId13" Type="http://schemas.openxmlformats.org/officeDocument/2006/relationships/image" Target="../media/image1.jpeg"/><Relationship Id="rId14" Type="http://schemas.openxmlformats.org/officeDocument/2006/relationships/image" Target="../media/image3.png"/><Relationship Id="rId1" Type="http://schemas.openxmlformats.org/officeDocument/2006/relationships/slideLayout" Target="../slideLayouts/slideLayout144.xml"/><Relationship Id="rId2" Type="http://schemas.openxmlformats.org/officeDocument/2006/relationships/slideLayout" Target="../slideLayouts/slideLayout145.xml"/><Relationship Id="rId3" Type="http://schemas.openxmlformats.org/officeDocument/2006/relationships/slideLayout" Target="../slideLayouts/slideLayout146.xml"/><Relationship Id="rId4" Type="http://schemas.openxmlformats.org/officeDocument/2006/relationships/slideLayout" Target="../slideLayouts/slideLayout147.xml"/><Relationship Id="rId5" Type="http://schemas.openxmlformats.org/officeDocument/2006/relationships/slideLayout" Target="../slideLayouts/slideLayout148.xml"/><Relationship Id="rId6" Type="http://schemas.openxmlformats.org/officeDocument/2006/relationships/slideLayout" Target="../slideLayouts/slideLayout149.xml"/><Relationship Id="rId7" Type="http://schemas.openxmlformats.org/officeDocument/2006/relationships/slideLayout" Target="../slideLayouts/slideLayout150.xml"/><Relationship Id="rId8" Type="http://schemas.openxmlformats.org/officeDocument/2006/relationships/slideLayout" Target="../slideLayouts/slideLayout151.xml"/><Relationship Id="rId9" Type="http://schemas.openxmlformats.org/officeDocument/2006/relationships/slideLayout" Target="../slideLayouts/slideLayout152.xml"/><Relationship Id="rId10" Type="http://schemas.openxmlformats.org/officeDocument/2006/relationships/slideLayout" Target="../slideLayouts/slideLayout153.xml"/></Relationships>
</file>

<file path=ppt/slideMasters/_rels/slideMaster15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65.xml"/><Relationship Id="rId12" Type="http://schemas.openxmlformats.org/officeDocument/2006/relationships/theme" Target="../theme/theme15.xml"/><Relationship Id="rId13" Type="http://schemas.openxmlformats.org/officeDocument/2006/relationships/image" Target="../media/image1.jpeg"/><Relationship Id="rId14" Type="http://schemas.openxmlformats.org/officeDocument/2006/relationships/image" Target="../media/image5.png"/><Relationship Id="rId1" Type="http://schemas.openxmlformats.org/officeDocument/2006/relationships/slideLayout" Target="../slideLayouts/slideLayout155.xml"/><Relationship Id="rId2" Type="http://schemas.openxmlformats.org/officeDocument/2006/relationships/slideLayout" Target="../slideLayouts/slideLayout156.xml"/><Relationship Id="rId3" Type="http://schemas.openxmlformats.org/officeDocument/2006/relationships/slideLayout" Target="../slideLayouts/slideLayout157.xml"/><Relationship Id="rId4" Type="http://schemas.openxmlformats.org/officeDocument/2006/relationships/slideLayout" Target="../slideLayouts/slideLayout158.xml"/><Relationship Id="rId5" Type="http://schemas.openxmlformats.org/officeDocument/2006/relationships/slideLayout" Target="../slideLayouts/slideLayout159.xml"/><Relationship Id="rId6" Type="http://schemas.openxmlformats.org/officeDocument/2006/relationships/slideLayout" Target="../slideLayouts/slideLayout160.xml"/><Relationship Id="rId7" Type="http://schemas.openxmlformats.org/officeDocument/2006/relationships/slideLayout" Target="../slideLayouts/slideLayout161.xml"/><Relationship Id="rId8" Type="http://schemas.openxmlformats.org/officeDocument/2006/relationships/slideLayout" Target="../slideLayouts/slideLayout162.xml"/><Relationship Id="rId9" Type="http://schemas.openxmlformats.org/officeDocument/2006/relationships/slideLayout" Target="../slideLayouts/slideLayout163.xml"/><Relationship Id="rId10" Type="http://schemas.openxmlformats.org/officeDocument/2006/relationships/slideLayout" Target="../slideLayouts/slideLayout164.xml"/></Relationships>
</file>

<file path=ppt/slideMasters/_rels/slideMaster16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76.xml"/><Relationship Id="rId12" Type="http://schemas.openxmlformats.org/officeDocument/2006/relationships/theme" Target="../theme/theme16.xml"/><Relationship Id="rId1" Type="http://schemas.openxmlformats.org/officeDocument/2006/relationships/slideLayout" Target="../slideLayouts/slideLayout166.xml"/><Relationship Id="rId2" Type="http://schemas.openxmlformats.org/officeDocument/2006/relationships/slideLayout" Target="../slideLayouts/slideLayout167.xml"/><Relationship Id="rId3" Type="http://schemas.openxmlformats.org/officeDocument/2006/relationships/slideLayout" Target="../slideLayouts/slideLayout168.xml"/><Relationship Id="rId4" Type="http://schemas.openxmlformats.org/officeDocument/2006/relationships/slideLayout" Target="../slideLayouts/slideLayout169.xml"/><Relationship Id="rId5" Type="http://schemas.openxmlformats.org/officeDocument/2006/relationships/slideLayout" Target="../slideLayouts/slideLayout170.xml"/><Relationship Id="rId6" Type="http://schemas.openxmlformats.org/officeDocument/2006/relationships/slideLayout" Target="../slideLayouts/slideLayout171.xml"/><Relationship Id="rId7" Type="http://schemas.openxmlformats.org/officeDocument/2006/relationships/slideLayout" Target="../slideLayouts/slideLayout172.xml"/><Relationship Id="rId8" Type="http://schemas.openxmlformats.org/officeDocument/2006/relationships/slideLayout" Target="../slideLayouts/slideLayout173.xml"/><Relationship Id="rId9" Type="http://schemas.openxmlformats.org/officeDocument/2006/relationships/slideLayout" Target="../slideLayouts/slideLayout174.xml"/><Relationship Id="rId10" Type="http://schemas.openxmlformats.org/officeDocument/2006/relationships/slideLayout" Target="../slideLayouts/slideLayout175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1.jpeg"/><Relationship Id="rId14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3" Type="http://schemas.openxmlformats.org/officeDocument/2006/relationships/image" Target="../media/image1.jpeg"/><Relationship Id="rId14" Type="http://schemas.openxmlformats.org/officeDocument/2006/relationships/image" Target="../media/image3.png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4.xml"/><Relationship Id="rId12" Type="http://schemas.openxmlformats.org/officeDocument/2006/relationships/theme" Target="../theme/theme4.xml"/><Relationship Id="rId13" Type="http://schemas.openxmlformats.org/officeDocument/2006/relationships/image" Target="../media/image1.jpeg"/><Relationship Id="rId14" Type="http://schemas.openxmlformats.org/officeDocument/2006/relationships/image" Target="../media/image3.png"/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55.xml"/><Relationship Id="rId12" Type="http://schemas.openxmlformats.org/officeDocument/2006/relationships/theme" Target="../theme/theme5.xml"/><Relationship Id="rId13" Type="http://schemas.openxmlformats.org/officeDocument/2006/relationships/image" Target="../media/image1.jpeg"/><Relationship Id="rId14" Type="http://schemas.openxmlformats.org/officeDocument/2006/relationships/image" Target="../media/image3.png"/><Relationship Id="rId1" Type="http://schemas.openxmlformats.org/officeDocument/2006/relationships/slideLayout" Target="../slideLayouts/slideLayout45.xml"/><Relationship Id="rId2" Type="http://schemas.openxmlformats.org/officeDocument/2006/relationships/slideLayout" Target="../slideLayouts/slideLayout46.xml"/><Relationship Id="rId3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1.xml"/><Relationship Id="rId8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4.xml"/></Relationships>
</file>

<file path=ppt/slideMasters/_rels/slideMaster6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66.xml"/><Relationship Id="rId12" Type="http://schemas.openxmlformats.org/officeDocument/2006/relationships/theme" Target="../theme/theme6.xml"/><Relationship Id="rId13" Type="http://schemas.openxmlformats.org/officeDocument/2006/relationships/image" Target="../media/image1.jpeg"/><Relationship Id="rId14" Type="http://schemas.openxmlformats.org/officeDocument/2006/relationships/image" Target="../media/image3.png"/><Relationship Id="rId1" Type="http://schemas.openxmlformats.org/officeDocument/2006/relationships/slideLayout" Target="../slideLayouts/slideLayout56.xml"/><Relationship Id="rId2" Type="http://schemas.openxmlformats.org/officeDocument/2006/relationships/slideLayout" Target="../slideLayouts/slideLayout57.xml"/><Relationship Id="rId3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9.xml"/><Relationship Id="rId5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1.xml"/><Relationship Id="rId7" Type="http://schemas.openxmlformats.org/officeDocument/2006/relationships/slideLayout" Target="../slideLayouts/slideLayout62.xml"/><Relationship Id="rId8" Type="http://schemas.openxmlformats.org/officeDocument/2006/relationships/slideLayout" Target="../slideLayouts/slideLayout63.xml"/><Relationship Id="rId9" Type="http://schemas.openxmlformats.org/officeDocument/2006/relationships/slideLayout" Target="../slideLayouts/slideLayout64.xml"/><Relationship Id="rId10" Type="http://schemas.openxmlformats.org/officeDocument/2006/relationships/slideLayout" Target="../slideLayouts/slideLayout65.xml"/></Relationships>
</file>

<file path=ppt/slideMasters/_rels/slideMaster7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77.xml"/><Relationship Id="rId12" Type="http://schemas.openxmlformats.org/officeDocument/2006/relationships/theme" Target="../theme/theme7.xml"/><Relationship Id="rId13" Type="http://schemas.openxmlformats.org/officeDocument/2006/relationships/image" Target="../media/image1.jpeg"/><Relationship Id="rId14" Type="http://schemas.openxmlformats.org/officeDocument/2006/relationships/image" Target="../media/image3.png"/><Relationship Id="rId1" Type="http://schemas.openxmlformats.org/officeDocument/2006/relationships/slideLayout" Target="../slideLayouts/slideLayout67.xml"/><Relationship Id="rId2" Type="http://schemas.openxmlformats.org/officeDocument/2006/relationships/slideLayout" Target="../slideLayouts/slideLayout68.xml"/><Relationship Id="rId3" Type="http://schemas.openxmlformats.org/officeDocument/2006/relationships/slideLayout" Target="../slideLayouts/slideLayout69.xml"/><Relationship Id="rId4" Type="http://schemas.openxmlformats.org/officeDocument/2006/relationships/slideLayout" Target="../slideLayouts/slideLayout70.xml"/><Relationship Id="rId5" Type="http://schemas.openxmlformats.org/officeDocument/2006/relationships/slideLayout" Target="../slideLayouts/slideLayout71.xml"/><Relationship Id="rId6" Type="http://schemas.openxmlformats.org/officeDocument/2006/relationships/slideLayout" Target="../slideLayouts/slideLayout72.xml"/><Relationship Id="rId7" Type="http://schemas.openxmlformats.org/officeDocument/2006/relationships/slideLayout" Target="../slideLayouts/slideLayout73.xml"/><Relationship Id="rId8" Type="http://schemas.openxmlformats.org/officeDocument/2006/relationships/slideLayout" Target="../slideLayouts/slideLayout74.xml"/><Relationship Id="rId9" Type="http://schemas.openxmlformats.org/officeDocument/2006/relationships/slideLayout" Target="../slideLayouts/slideLayout75.xml"/><Relationship Id="rId10" Type="http://schemas.openxmlformats.org/officeDocument/2006/relationships/slideLayout" Target="../slideLayouts/slideLayout76.xml"/></Relationships>
</file>

<file path=ppt/slideMasters/_rels/slideMaster8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88.xml"/><Relationship Id="rId12" Type="http://schemas.openxmlformats.org/officeDocument/2006/relationships/theme" Target="../theme/theme8.xml"/><Relationship Id="rId13" Type="http://schemas.openxmlformats.org/officeDocument/2006/relationships/image" Target="../media/image1.jpeg"/><Relationship Id="rId14" Type="http://schemas.openxmlformats.org/officeDocument/2006/relationships/image" Target="../media/image3.png"/><Relationship Id="rId1" Type="http://schemas.openxmlformats.org/officeDocument/2006/relationships/slideLayout" Target="../slideLayouts/slideLayout78.xml"/><Relationship Id="rId2" Type="http://schemas.openxmlformats.org/officeDocument/2006/relationships/slideLayout" Target="../slideLayouts/slideLayout79.xml"/><Relationship Id="rId3" Type="http://schemas.openxmlformats.org/officeDocument/2006/relationships/slideLayout" Target="../slideLayouts/slideLayout80.xml"/><Relationship Id="rId4" Type="http://schemas.openxmlformats.org/officeDocument/2006/relationships/slideLayout" Target="../slideLayouts/slideLayout81.xml"/><Relationship Id="rId5" Type="http://schemas.openxmlformats.org/officeDocument/2006/relationships/slideLayout" Target="../slideLayouts/slideLayout82.xml"/><Relationship Id="rId6" Type="http://schemas.openxmlformats.org/officeDocument/2006/relationships/slideLayout" Target="../slideLayouts/slideLayout83.xml"/><Relationship Id="rId7" Type="http://schemas.openxmlformats.org/officeDocument/2006/relationships/slideLayout" Target="../slideLayouts/slideLayout84.xml"/><Relationship Id="rId8" Type="http://schemas.openxmlformats.org/officeDocument/2006/relationships/slideLayout" Target="../slideLayouts/slideLayout85.xml"/><Relationship Id="rId9" Type="http://schemas.openxmlformats.org/officeDocument/2006/relationships/slideLayout" Target="../slideLayouts/slideLayout86.xml"/><Relationship Id="rId10" Type="http://schemas.openxmlformats.org/officeDocument/2006/relationships/slideLayout" Target="../slideLayouts/slideLayout87.xml"/></Relationships>
</file>

<file path=ppt/slideMasters/_rels/slideMaster9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99.xml"/><Relationship Id="rId12" Type="http://schemas.openxmlformats.org/officeDocument/2006/relationships/theme" Target="../theme/theme9.xml"/><Relationship Id="rId13" Type="http://schemas.openxmlformats.org/officeDocument/2006/relationships/image" Target="../media/image1.jpeg"/><Relationship Id="rId14" Type="http://schemas.openxmlformats.org/officeDocument/2006/relationships/image" Target="../media/image3.png"/><Relationship Id="rId1" Type="http://schemas.openxmlformats.org/officeDocument/2006/relationships/slideLayout" Target="../slideLayouts/slideLayout89.xml"/><Relationship Id="rId2" Type="http://schemas.openxmlformats.org/officeDocument/2006/relationships/slideLayout" Target="../slideLayouts/slideLayout90.xml"/><Relationship Id="rId3" Type="http://schemas.openxmlformats.org/officeDocument/2006/relationships/slideLayout" Target="../slideLayouts/slideLayout91.xml"/><Relationship Id="rId4" Type="http://schemas.openxmlformats.org/officeDocument/2006/relationships/slideLayout" Target="../slideLayouts/slideLayout92.xml"/><Relationship Id="rId5" Type="http://schemas.openxmlformats.org/officeDocument/2006/relationships/slideLayout" Target="../slideLayouts/slideLayout93.xml"/><Relationship Id="rId6" Type="http://schemas.openxmlformats.org/officeDocument/2006/relationships/slideLayout" Target="../slideLayouts/slideLayout94.xml"/><Relationship Id="rId7" Type="http://schemas.openxmlformats.org/officeDocument/2006/relationships/slideLayout" Target="../slideLayouts/slideLayout95.xml"/><Relationship Id="rId8" Type="http://schemas.openxmlformats.org/officeDocument/2006/relationships/slideLayout" Target="../slideLayouts/slideLayout96.xml"/><Relationship Id="rId9" Type="http://schemas.openxmlformats.org/officeDocument/2006/relationships/slideLayout" Target="../slideLayouts/slideLayout97.xml"/><Relationship Id="rId10" Type="http://schemas.openxmlformats.org/officeDocument/2006/relationships/slideLayout" Target="../slideLayouts/slideLayout9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alphaModFix amt="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04800" cy="976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5600" y="2044700"/>
            <a:ext cx="12293600" cy="323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Gill Sans Light" charset="0"/>
              </a:rPr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5600" y="5270500"/>
            <a:ext cx="122936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Gill Sans Light" charset="0"/>
              </a:rPr>
              <a:t>Click to edit Master text styles</a:t>
            </a:r>
          </a:p>
          <a:p>
            <a:pPr lvl="1"/>
            <a:r>
              <a:rPr lang="en-US" altLang="en-US">
                <a:sym typeface="Gill Sans Light" charset="0"/>
              </a:rPr>
              <a:t>Second level</a:t>
            </a:r>
          </a:p>
          <a:p>
            <a:pPr lvl="2"/>
            <a:r>
              <a:rPr lang="en-US" altLang="en-US">
                <a:sym typeface="Gill Sans Light" charset="0"/>
              </a:rPr>
              <a:t>Third level</a:t>
            </a:r>
          </a:p>
          <a:p>
            <a:pPr lvl="3"/>
            <a:r>
              <a:rPr lang="en-US" altLang="en-US">
                <a:sym typeface="Gill Sans Light" charset="0"/>
              </a:rPr>
              <a:t>Fourth level</a:t>
            </a:r>
          </a:p>
          <a:p>
            <a:pPr lvl="4"/>
            <a:r>
              <a:rPr lang="en-US" altLang="en-US">
                <a:sym typeface="Gill Sans Light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ransition/>
  <p:hf hdr="0" dt="0"/>
  <p:txStyles>
    <p:titleStyle>
      <a:lvl1pPr algn="ctr" rtl="0" fontAlgn="base">
        <a:spcBef>
          <a:spcPct val="0"/>
        </a:spcBef>
        <a:spcAft>
          <a:spcPct val="0"/>
        </a:spcAft>
        <a:defRPr sz="7200" kern="1200">
          <a:solidFill>
            <a:schemeClr val="tx1"/>
          </a:solidFill>
          <a:latin typeface="+mj-lt"/>
          <a:ea typeface="+mj-ea"/>
          <a:cs typeface="+mj-cs"/>
          <a:sym typeface="Gill Sans Light" charset="0"/>
        </a:defRPr>
      </a:lvl1pPr>
      <a:lvl2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-128"/>
          <a:cs typeface="ヒラギノ角ゴ ProN W3" charset="-128"/>
          <a:sym typeface="Gill Sans Light" charset="0"/>
        </a:defRPr>
      </a:lvl2pPr>
      <a:lvl3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-128"/>
          <a:cs typeface="ヒラギノ角ゴ ProN W3" charset="-128"/>
          <a:sym typeface="Gill Sans Light" charset="0"/>
        </a:defRPr>
      </a:lvl3pPr>
      <a:lvl4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-128"/>
          <a:cs typeface="ヒラギノ角ゴ ProN W3" charset="-128"/>
          <a:sym typeface="Gill Sans Light" charset="0"/>
        </a:defRPr>
      </a:lvl4pPr>
      <a:lvl5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-128"/>
          <a:cs typeface="ヒラギノ角ゴ ProN W3" charset="-128"/>
          <a:sym typeface="Gill Sans Light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-128"/>
          <a:cs typeface="ヒラギノ角ゴ ProN W3" charset="-128"/>
          <a:sym typeface="Gill Sans Light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-128"/>
          <a:cs typeface="ヒラギノ角ゴ ProN W3" charset="-128"/>
          <a:sym typeface="Gill Sans Light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-128"/>
          <a:cs typeface="ヒラギノ角ゴ ProN W3" charset="-128"/>
          <a:sym typeface="Gill Sans Light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-128"/>
          <a:cs typeface="ヒラギノ角ゴ ProN W3" charset="-128"/>
          <a:sym typeface="Gill Sans Light" charset="0"/>
        </a:defRPr>
      </a:lvl9pPr>
    </p:titleStyle>
    <p:bodyStyle>
      <a:lvl1pPr algn="ctr" rtl="0" fontAlgn="base">
        <a:spcBef>
          <a:spcPct val="0"/>
        </a:spcBef>
        <a:spcAft>
          <a:spcPct val="0"/>
        </a:spcAft>
        <a:defRPr sz="3800" kern="1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1pPr>
      <a:lvl2pPr algn="ctr" rtl="0" fontAlgn="base">
        <a:spcBef>
          <a:spcPct val="0"/>
        </a:spcBef>
        <a:spcAft>
          <a:spcPct val="0"/>
        </a:spcAft>
        <a:defRPr sz="3800" kern="1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2pPr>
      <a:lvl3pPr algn="ctr" rtl="0" fontAlgn="base">
        <a:spcBef>
          <a:spcPct val="0"/>
        </a:spcBef>
        <a:spcAft>
          <a:spcPct val="0"/>
        </a:spcAft>
        <a:defRPr sz="3800" kern="1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3pPr>
      <a:lvl4pPr algn="ctr" rtl="0" fontAlgn="base">
        <a:spcBef>
          <a:spcPct val="0"/>
        </a:spcBef>
        <a:spcAft>
          <a:spcPct val="0"/>
        </a:spcAft>
        <a:defRPr sz="3800" kern="1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4pPr>
      <a:lvl5pPr algn="ctr" rtl="0" fontAlgn="base">
        <a:spcBef>
          <a:spcPct val="0"/>
        </a:spcBef>
        <a:spcAft>
          <a:spcPct val="0"/>
        </a:spcAft>
        <a:defRPr sz="3800" kern="1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alphaModFix amt="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1" name="Picture 1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2700"/>
            <a:ext cx="13004800" cy="976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5600" y="812800"/>
            <a:ext cx="12293600" cy="187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Gill Sans Light" charset="0"/>
              </a:rPr>
              <a:t>Click to edit Master title style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5600" y="3187700"/>
            <a:ext cx="5892800" cy="584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Gill Sans Light" charset="0"/>
              </a:rPr>
              <a:t>Click to edit Master text styles</a:t>
            </a:r>
          </a:p>
          <a:p>
            <a:pPr lvl="1"/>
            <a:r>
              <a:rPr lang="en-US" altLang="en-US">
                <a:sym typeface="Gill Sans Light" charset="0"/>
              </a:rPr>
              <a:t>Second level</a:t>
            </a:r>
          </a:p>
          <a:p>
            <a:pPr lvl="2"/>
            <a:r>
              <a:rPr lang="en-US" altLang="en-US">
                <a:sym typeface="Gill Sans Light" charset="0"/>
              </a:rPr>
              <a:t>Third level</a:t>
            </a:r>
          </a:p>
          <a:p>
            <a:pPr lvl="3"/>
            <a:r>
              <a:rPr lang="en-US" altLang="en-US">
                <a:sym typeface="Gill Sans Light" charset="0"/>
              </a:rPr>
              <a:t>Fourth level</a:t>
            </a:r>
          </a:p>
          <a:p>
            <a:pPr lvl="4"/>
            <a:r>
              <a:rPr lang="en-US" altLang="en-US">
                <a:sym typeface="Gill Sans Light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transition/>
  <p:hf hdr="0" dt="0"/>
  <p:txStyles>
    <p:titleStyle>
      <a:lvl1pPr algn="ctr" rtl="0" fontAlgn="base">
        <a:spcBef>
          <a:spcPct val="0"/>
        </a:spcBef>
        <a:spcAft>
          <a:spcPct val="0"/>
        </a:spcAft>
        <a:defRPr sz="7200" kern="1200">
          <a:solidFill>
            <a:schemeClr val="tx1"/>
          </a:solidFill>
          <a:latin typeface="+mj-lt"/>
          <a:ea typeface="+mj-ea"/>
          <a:cs typeface="+mj-cs"/>
          <a:sym typeface="Gill Sans Light" charset="0"/>
        </a:defRPr>
      </a:lvl1pPr>
      <a:lvl2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-128"/>
          <a:cs typeface="ヒラギノ角ゴ ProN W3" charset="-128"/>
          <a:sym typeface="Gill Sans Light" charset="0"/>
        </a:defRPr>
      </a:lvl2pPr>
      <a:lvl3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-128"/>
          <a:cs typeface="ヒラギノ角ゴ ProN W3" charset="-128"/>
          <a:sym typeface="Gill Sans Light" charset="0"/>
        </a:defRPr>
      </a:lvl3pPr>
      <a:lvl4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-128"/>
          <a:cs typeface="ヒラギノ角ゴ ProN W3" charset="-128"/>
          <a:sym typeface="Gill Sans Light" charset="0"/>
        </a:defRPr>
      </a:lvl4pPr>
      <a:lvl5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-128"/>
          <a:cs typeface="ヒラギノ角ゴ ProN W3" charset="-128"/>
          <a:sym typeface="Gill Sans Light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-128"/>
          <a:cs typeface="ヒラギノ角ゴ ProN W3" charset="-128"/>
          <a:sym typeface="Gill Sans Light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-128"/>
          <a:cs typeface="ヒラギノ角ゴ ProN W3" charset="-128"/>
          <a:sym typeface="Gill Sans Light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-128"/>
          <a:cs typeface="ヒラギノ角ゴ ProN W3" charset="-128"/>
          <a:sym typeface="Gill Sans Light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-128"/>
          <a:cs typeface="ヒラギノ角ゴ ProN W3" charset="-128"/>
          <a:sym typeface="Gill Sans Light" charset="0"/>
        </a:defRPr>
      </a:lvl9pPr>
    </p:titleStyle>
    <p:bodyStyle>
      <a:lvl1pPr marL="304800" indent="-304800" algn="l" rtl="0" fontAlgn="base"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1pPr>
      <a:lvl2pPr marL="635000" indent="-304800" algn="l" rtl="0" fontAlgn="base"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2pPr>
      <a:lvl3pPr marL="1016000" indent="-304800" algn="l" rtl="0" fontAlgn="base"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3pPr>
      <a:lvl4pPr marL="1397000" indent="-304800" algn="l" rtl="0" fontAlgn="base"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4pPr>
      <a:lvl5pPr marL="1778000" indent="-304800" algn="l" rtl="0" fontAlgn="base"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alphaModFix amt="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5" name="Picture 1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2700"/>
            <a:ext cx="13004800" cy="976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5600" y="698500"/>
            <a:ext cx="12293600" cy="878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Gill Sans Light" charset="0"/>
              </a:rPr>
              <a:t>Click to edit Master text styles</a:t>
            </a:r>
          </a:p>
          <a:p>
            <a:pPr lvl="1"/>
            <a:r>
              <a:rPr lang="en-US" altLang="en-US">
                <a:sym typeface="Gill Sans Light" charset="0"/>
              </a:rPr>
              <a:t>Second level</a:t>
            </a:r>
          </a:p>
          <a:p>
            <a:pPr lvl="2"/>
            <a:r>
              <a:rPr lang="en-US" altLang="en-US">
                <a:sym typeface="Gill Sans Light" charset="0"/>
              </a:rPr>
              <a:t>Third level</a:t>
            </a:r>
          </a:p>
          <a:p>
            <a:pPr lvl="3"/>
            <a:r>
              <a:rPr lang="en-US" altLang="en-US">
                <a:sym typeface="Gill Sans Light" charset="0"/>
              </a:rPr>
              <a:t>Fourth level</a:t>
            </a:r>
          </a:p>
          <a:p>
            <a:pPr lvl="4"/>
            <a:r>
              <a:rPr lang="en-US" altLang="en-US">
                <a:sym typeface="Gill Sans Light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2" r:id="rId10"/>
    <p:sldLayoutId id="2147483783" r:id="rId11"/>
  </p:sldLayoutIdLst>
  <p:transition/>
  <p:hf hdr="0" dt="0"/>
  <p:txStyles>
    <p:titleStyle>
      <a:lvl1pPr algn="ctr" rtl="0" fontAlgn="base">
        <a:spcBef>
          <a:spcPct val="0"/>
        </a:spcBef>
        <a:spcAft>
          <a:spcPct val="0"/>
        </a:spcAft>
        <a:defRPr sz="7200" kern="1200">
          <a:solidFill>
            <a:srgbClr val="404140"/>
          </a:solidFill>
          <a:latin typeface="+mj-lt"/>
          <a:ea typeface="+mj-ea"/>
          <a:cs typeface="+mj-cs"/>
          <a:sym typeface="Gill Sans Light" charset="0"/>
        </a:defRPr>
      </a:lvl1pPr>
      <a:lvl2pPr algn="ctr" rtl="0" fontAlgn="base">
        <a:spcBef>
          <a:spcPct val="0"/>
        </a:spcBef>
        <a:spcAft>
          <a:spcPct val="0"/>
        </a:spcAft>
        <a:defRPr sz="7200">
          <a:solidFill>
            <a:srgbClr val="404140"/>
          </a:solidFill>
          <a:latin typeface="Gill Sans Light" charset="0"/>
          <a:ea typeface="ヒラギノ角ゴ ProN W3" charset="-128"/>
          <a:cs typeface="ヒラギノ角ゴ ProN W3" charset="-128"/>
          <a:sym typeface="Gill Sans Light" charset="0"/>
        </a:defRPr>
      </a:lvl2pPr>
      <a:lvl3pPr algn="ctr" rtl="0" fontAlgn="base">
        <a:spcBef>
          <a:spcPct val="0"/>
        </a:spcBef>
        <a:spcAft>
          <a:spcPct val="0"/>
        </a:spcAft>
        <a:defRPr sz="7200">
          <a:solidFill>
            <a:srgbClr val="404140"/>
          </a:solidFill>
          <a:latin typeface="Gill Sans Light" charset="0"/>
          <a:ea typeface="ヒラギノ角ゴ ProN W3" charset="-128"/>
          <a:cs typeface="ヒラギノ角ゴ ProN W3" charset="-128"/>
          <a:sym typeface="Gill Sans Light" charset="0"/>
        </a:defRPr>
      </a:lvl3pPr>
      <a:lvl4pPr algn="ctr" rtl="0" fontAlgn="base">
        <a:spcBef>
          <a:spcPct val="0"/>
        </a:spcBef>
        <a:spcAft>
          <a:spcPct val="0"/>
        </a:spcAft>
        <a:defRPr sz="7200">
          <a:solidFill>
            <a:srgbClr val="404140"/>
          </a:solidFill>
          <a:latin typeface="Gill Sans Light" charset="0"/>
          <a:ea typeface="ヒラギノ角ゴ ProN W3" charset="-128"/>
          <a:cs typeface="ヒラギノ角ゴ ProN W3" charset="-128"/>
          <a:sym typeface="Gill Sans Light" charset="0"/>
        </a:defRPr>
      </a:lvl4pPr>
      <a:lvl5pPr algn="ctr" rtl="0" fontAlgn="base">
        <a:spcBef>
          <a:spcPct val="0"/>
        </a:spcBef>
        <a:spcAft>
          <a:spcPct val="0"/>
        </a:spcAft>
        <a:defRPr sz="7200">
          <a:solidFill>
            <a:srgbClr val="404140"/>
          </a:solidFill>
          <a:latin typeface="Gill Sans Light" charset="0"/>
          <a:ea typeface="ヒラギノ角ゴ ProN W3" charset="-128"/>
          <a:cs typeface="ヒラギノ角ゴ ProN W3" charset="-128"/>
          <a:sym typeface="Gill Sans Light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7200">
          <a:solidFill>
            <a:srgbClr val="404140"/>
          </a:solidFill>
          <a:latin typeface="Gill Sans Light" charset="0"/>
          <a:ea typeface="ヒラギノ角ゴ ProN W3" charset="-128"/>
          <a:cs typeface="ヒラギノ角ゴ ProN W3" charset="-128"/>
          <a:sym typeface="Gill Sans Light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7200">
          <a:solidFill>
            <a:srgbClr val="404140"/>
          </a:solidFill>
          <a:latin typeface="Gill Sans Light" charset="0"/>
          <a:ea typeface="ヒラギノ角ゴ ProN W3" charset="-128"/>
          <a:cs typeface="ヒラギノ角ゴ ProN W3" charset="-128"/>
          <a:sym typeface="Gill Sans Light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7200">
          <a:solidFill>
            <a:srgbClr val="404140"/>
          </a:solidFill>
          <a:latin typeface="Gill Sans Light" charset="0"/>
          <a:ea typeface="ヒラギノ角ゴ ProN W3" charset="-128"/>
          <a:cs typeface="ヒラギノ角ゴ ProN W3" charset="-128"/>
          <a:sym typeface="Gill Sans Light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7200">
          <a:solidFill>
            <a:srgbClr val="404140"/>
          </a:solidFill>
          <a:latin typeface="Gill Sans Light" charset="0"/>
          <a:ea typeface="ヒラギノ角ゴ ProN W3" charset="-128"/>
          <a:cs typeface="ヒラギノ角ゴ ProN W3" charset="-128"/>
          <a:sym typeface="Gill Sans Light" charset="0"/>
        </a:defRPr>
      </a:lvl9pPr>
    </p:titleStyle>
    <p:bodyStyle>
      <a:lvl1pPr marL="304800" indent="-304800" algn="l" rtl="0" fontAlgn="base">
        <a:lnSpc>
          <a:spcPct val="120000"/>
        </a:lnSpc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4600" kern="1200">
          <a:solidFill>
            <a:srgbClr val="404140"/>
          </a:solidFill>
          <a:latin typeface="+mn-lt"/>
          <a:ea typeface="+mn-ea"/>
          <a:cs typeface="+mn-cs"/>
          <a:sym typeface="Gill Sans Light" charset="0"/>
        </a:defRPr>
      </a:lvl1pPr>
      <a:lvl2pPr marL="635000" indent="-304800" algn="l" rtl="0" fontAlgn="base">
        <a:lnSpc>
          <a:spcPct val="120000"/>
        </a:lnSpc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4600" kern="1200">
          <a:solidFill>
            <a:srgbClr val="404140"/>
          </a:solidFill>
          <a:latin typeface="+mn-lt"/>
          <a:ea typeface="+mn-ea"/>
          <a:cs typeface="+mn-cs"/>
          <a:sym typeface="Gill Sans Light" charset="0"/>
        </a:defRPr>
      </a:lvl2pPr>
      <a:lvl3pPr marL="1016000" indent="-304800" algn="l" rtl="0" fontAlgn="base">
        <a:lnSpc>
          <a:spcPct val="120000"/>
        </a:lnSpc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4600" kern="1200">
          <a:solidFill>
            <a:srgbClr val="404140"/>
          </a:solidFill>
          <a:latin typeface="+mn-lt"/>
          <a:ea typeface="+mn-ea"/>
          <a:cs typeface="+mn-cs"/>
          <a:sym typeface="Gill Sans Light" charset="0"/>
        </a:defRPr>
      </a:lvl3pPr>
      <a:lvl4pPr marL="1397000" indent="-304800" algn="l" rtl="0" fontAlgn="base">
        <a:lnSpc>
          <a:spcPct val="120000"/>
        </a:lnSpc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4600" kern="1200">
          <a:solidFill>
            <a:srgbClr val="404140"/>
          </a:solidFill>
          <a:latin typeface="+mn-lt"/>
          <a:ea typeface="+mn-ea"/>
          <a:cs typeface="+mn-cs"/>
          <a:sym typeface="Gill Sans Light" charset="0"/>
        </a:defRPr>
      </a:lvl4pPr>
      <a:lvl5pPr marL="1778000" indent="-304800" algn="l" rtl="0" fontAlgn="base">
        <a:lnSpc>
          <a:spcPct val="120000"/>
        </a:lnSpc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4600" kern="1200">
          <a:solidFill>
            <a:srgbClr val="404140"/>
          </a:solidFill>
          <a:latin typeface="+mn-lt"/>
          <a:ea typeface="+mn-ea"/>
          <a:cs typeface="+mn-cs"/>
          <a:sym typeface="Gill Sans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alphaModFix amt="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9" name="Picture 1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2700"/>
            <a:ext cx="13004800" cy="976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  <p:sldLayoutId id="2147483788" r:id="rId5"/>
    <p:sldLayoutId id="2147483789" r:id="rId6"/>
    <p:sldLayoutId id="2147483790" r:id="rId7"/>
    <p:sldLayoutId id="2147483791" r:id="rId8"/>
    <p:sldLayoutId id="2147483792" r:id="rId9"/>
    <p:sldLayoutId id="2147483793" r:id="rId10"/>
    <p:sldLayoutId id="2147483794" r:id="rId11"/>
  </p:sldLayoutIdLst>
  <p:transition/>
  <p:hf hdr="0" dt="0"/>
  <p:txStyles>
    <p:titleStyle>
      <a:lvl1pPr algn="ctr" rtl="0" fontAlgn="base">
        <a:spcBef>
          <a:spcPct val="0"/>
        </a:spcBef>
        <a:spcAft>
          <a:spcPct val="0"/>
        </a:spcAft>
        <a:defRPr sz="7200" kern="1200">
          <a:solidFill>
            <a:schemeClr val="tx1"/>
          </a:solidFill>
          <a:latin typeface="+mj-lt"/>
          <a:ea typeface="+mj-ea"/>
          <a:cs typeface="+mj-cs"/>
          <a:sym typeface="Gill Sans Light" charset="0"/>
        </a:defRPr>
      </a:lvl1pPr>
      <a:lvl2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-128"/>
          <a:cs typeface="ヒラギノ角ゴ ProN W3" charset="-128"/>
          <a:sym typeface="Gill Sans Light" charset="0"/>
        </a:defRPr>
      </a:lvl2pPr>
      <a:lvl3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-128"/>
          <a:cs typeface="ヒラギノ角ゴ ProN W3" charset="-128"/>
          <a:sym typeface="Gill Sans Light" charset="0"/>
        </a:defRPr>
      </a:lvl3pPr>
      <a:lvl4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-128"/>
          <a:cs typeface="ヒラギノ角ゴ ProN W3" charset="-128"/>
          <a:sym typeface="Gill Sans Light" charset="0"/>
        </a:defRPr>
      </a:lvl4pPr>
      <a:lvl5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-128"/>
          <a:cs typeface="ヒラギノ角ゴ ProN W3" charset="-128"/>
          <a:sym typeface="Gill Sans Light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-128"/>
          <a:cs typeface="ヒラギノ角ゴ ProN W3" charset="-128"/>
          <a:sym typeface="Gill Sans Light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-128"/>
          <a:cs typeface="ヒラギノ角ゴ ProN W3" charset="-128"/>
          <a:sym typeface="Gill Sans Light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-128"/>
          <a:cs typeface="ヒラギノ角ゴ ProN W3" charset="-128"/>
          <a:sym typeface="Gill Sans Light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-128"/>
          <a:cs typeface="ヒラギノ角ゴ ProN W3" charset="-128"/>
          <a:sym typeface="Gill Sans Light" charset="0"/>
        </a:defRPr>
      </a:lvl9pPr>
    </p:titleStyle>
    <p:bodyStyle>
      <a:lvl1pPr marL="304800" indent="-304800" algn="l" rtl="0" fontAlgn="base">
        <a:lnSpc>
          <a:spcPct val="120000"/>
        </a:lnSpc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1pPr>
      <a:lvl2pPr marL="685800" indent="-304800" algn="l" rtl="0" fontAlgn="base">
        <a:lnSpc>
          <a:spcPct val="120000"/>
        </a:lnSpc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2pPr>
      <a:lvl3pPr marL="1066800" indent="-304800" algn="l" rtl="0" fontAlgn="base">
        <a:lnSpc>
          <a:spcPct val="120000"/>
        </a:lnSpc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3pPr>
      <a:lvl4pPr marL="1447800" indent="-304800" algn="l" rtl="0" fontAlgn="base">
        <a:lnSpc>
          <a:spcPct val="120000"/>
        </a:lnSpc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4pPr>
      <a:lvl5pPr marL="1828800" indent="-304800" algn="l" rtl="0" fontAlgn="base">
        <a:lnSpc>
          <a:spcPct val="120000"/>
        </a:lnSpc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alphaModFix amt="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3" name="Picture 1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2700"/>
            <a:ext cx="13004800" cy="976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797" r:id="rId3"/>
    <p:sldLayoutId id="2147483798" r:id="rId4"/>
    <p:sldLayoutId id="2147483799" r:id="rId5"/>
    <p:sldLayoutId id="2147483800" r:id="rId6"/>
    <p:sldLayoutId id="2147483801" r:id="rId7"/>
    <p:sldLayoutId id="2147483802" r:id="rId8"/>
    <p:sldLayoutId id="2147483803" r:id="rId9"/>
    <p:sldLayoutId id="2147483804" r:id="rId10"/>
    <p:sldLayoutId id="2147483805" r:id="rId11"/>
  </p:sldLayoutIdLst>
  <p:transition/>
  <p:hf hdr="0" dt="0"/>
  <p:txStyles>
    <p:titleStyle>
      <a:lvl1pPr algn="ctr" rtl="0" fontAlgn="base">
        <a:spcBef>
          <a:spcPct val="0"/>
        </a:spcBef>
        <a:spcAft>
          <a:spcPct val="0"/>
        </a:spcAft>
        <a:defRPr sz="7200" kern="1200">
          <a:solidFill>
            <a:schemeClr val="tx1"/>
          </a:solidFill>
          <a:latin typeface="+mj-lt"/>
          <a:ea typeface="+mj-ea"/>
          <a:cs typeface="+mj-cs"/>
          <a:sym typeface="Gill Sans Light" charset="0"/>
        </a:defRPr>
      </a:lvl1pPr>
      <a:lvl2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-128"/>
          <a:cs typeface="ヒラギノ角ゴ ProN W3" charset="-128"/>
          <a:sym typeface="Gill Sans Light" charset="0"/>
        </a:defRPr>
      </a:lvl2pPr>
      <a:lvl3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-128"/>
          <a:cs typeface="ヒラギノ角ゴ ProN W3" charset="-128"/>
          <a:sym typeface="Gill Sans Light" charset="0"/>
        </a:defRPr>
      </a:lvl3pPr>
      <a:lvl4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-128"/>
          <a:cs typeface="ヒラギノ角ゴ ProN W3" charset="-128"/>
          <a:sym typeface="Gill Sans Light" charset="0"/>
        </a:defRPr>
      </a:lvl4pPr>
      <a:lvl5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-128"/>
          <a:cs typeface="ヒラギノ角ゴ ProN W3" charset="-128"/>
          <a:sym typeface="Gill Sans Light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-128"/>
          <a:cs typeface="ヒラギノ角ゴ ProN W3" charset="-128"/>
          <a:sym typeface="Gill Sans Light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-128"/>
          <a:cs typeface="ヒラギノ角ゴ ProN W3" charset="-128"/>
          <a:sym typeface="Gill Sans Light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-128"/>
          <a:cs typeface="ヒラギノ角ゴ ProN W3" charset="-128"/>
          <a:sym typeface="Gill Sans Light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-128"/>
          <a:cs typeface="ヒラギノ角ゴ ProN W3" charset="-128"/>
          <a:sym typeface="Gill Sans Light" charset="0"/>
        </a:defRPr>
      </a:lvl9pPr>
    </p:titleStyle>
    <p:bodyStyle>
      <a:lvl1pPr marL="304800" indent="-304800" algn="l" rtl="0" fontAlgn="base">
        <a:lnSpc>
          <a:spcPct val="120000"/>
        </a:lnSpc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1pPr>
      <a:lvl2pPr marL="685800" indent="-304800" algn="l" rtl="0" fontAlgn="base">
        <a:lnSpc>
          <a:spcPct val="120000"/>
        </a:lnSpc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2pPr>
      <a:lvl3pPr marL="1066800" indent="-304800" algn="l" rtl="0" fontAlgn="base">
        <a:lnSpc>
          <a:spcPct val="120000"/>
        </a:lnSpc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3pPr>
      <a:lvl4pPr marL="1447800" indent="-304800" algn="l" rtl="0" fontAlgn="base">
        <a:lnSpc>
          <a:spcPct val="120000"/>
        </a:lnSpc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4pPr>
      <a:lvl5pPr marL="1828800" indent="-304800" algn="l" rtl="0" fontAlgn="base">
        <a:lnSpc>
          <a:spcPct val="120000"/>
        </a:lnSpc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alphaModFix amt="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7" name="Picture 1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2700"/>
            <a:ext cx="13004800" cy="976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5600" y="800100"/>
            <a:ext cx="12293600" cy="189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Gill Sans Light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6" r:id="rId1"/>
    <p:sldLayoutId id="2147483807" r:id="rId2"/>
    <p:sldLayoutId id="2147483808" r:id="rId3"/>
    <p:sldLayoutId id="2147483809" r:id="rId4"/>
    <p:sldLayoutId id="2147483810" r:id="rId5"/>
    <p:sldLayoutId id="2147483811" r:id="rId6"/>
    <p:sldLayoutId id="2147483812" r:id="rId7"/>
    <p:sldLayoutId id="2147483813" r:id="rId8"/>
    <p:sldLayoutId id="2147483814" r:id="rId9"/>
    <p:sldLayoutId id="2147483815" r:id="rId10"/>
    <p:sldLayoutId id="2147483816" r:id="rId11"/>
  </p:sldLayoutIdLst>
  <p:transition/>
  <p:hf hdr="0" dt="0"/>
  <p:txStyles>
    <p:titleStyle>
      <a:lvl1pPr algn="ctr" rtl="0" fontAlgn="base">
        <a:spcBef>
          <a:spcPct val="0"/>
        </a:spcBef>
        <a:spcAft>
          <a:spcPct val="0"/>
        </a:spcAft>
        <a:defRPr sz="7200" kern="1200">
          <a:solidFill>
            <a:schemeClr val="tx1"/>
          </a:solidFill>
          <a:latin typeface="+mj-lt"/>
          <a:ea typeface="+mj-ea"/>
          <a:cs typeface="+mj-cs"/>
          <a:sym typeface="Gill Sans Light" charset="0"/>
        </a:defRPr>
      </a:lvl1pPr>
      <a:lvl2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-128"/>
          <a:cs typeface="ヒラギノ角ゴ ProN W3" charset="-128"/>
          <a:sym typeface="Gill Sans Light" charset="0"/>
        </a:defRPr>
      </a:lvl2pPr>
      <a:lvl3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-128"/>
          <a:cs typeface="ヒラギノ角ゴ ProN W3" charset="-128"/>
          <a:sym typeface="Gill Sans Light" charset="0"/>
        </a:defRPr>
      </a:lvl3pPr>
      <a:lvl4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-128"/>
          <a:cs typeface="ヒラギノ角ゴ ProN W3" charset="-128"/>
          <a:sym typeface="Gill Sans Light" charset="0"/>
        </a:defRPr>
      </a:lvl4pPr>
      <a:lvl5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-128"/>
          <a:cs typeface="ヒラギノ角ゴ ProN W3" charset="-128"/>
          <a:sym typeface="Gill Sans Light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-128"/>
          <a:cs typeface="ヒラギノ角ゴ ProN W3" charset="-128"/>
          <a:sym typeface="Gill Sans Light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-128"/>
          <a:cs typeface="ヒラギノ角ゴ ProN W3" charset="-128"/>
          <a:sym typeface="Gill Sans Light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-128"/>
          <a:cs typeface="ヒラギノ角ゴ ProN W3" charset="-128"/>
          <a:sym typeface="Gill Sans Light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-128"/>
          <a:cs typeface="ヒラギノ角ゴ ProN W3" charset="-128"/>
          <a:sym typeface="Gill Sans Light" charset="0"/>
        </a:defRPr>
      </a:lvl9pPr>
    </p:titleStyle>
    <p:bodyStyle>
      <a:lvl1pPr marL="304800" indent="-304800" algn="l" rtl="0" fontAlgn="base"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1pPr>
      <a:lvl2pPr marL="685800" indent="-304800" algn="l" rtl="0" fontAlgn="base"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2pPr>
      <a:lvl3pPr marL="1066800" indent="-304800" algn="l" rtl="0" fontAlgn="base"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3pPr>
      <a:lvl4pPr marL="1447800" indent="-304800" algn="l" rtl="0" fontAlgn="base"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4pPr>
      <a:lvl5pPr marL="1828800" indent="-304800" algn="l" rtl="0" fontAlgn="base"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alphaModFix amt="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1" name="Picture 1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04800" cy="976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5600" y="254000"/>
            <a:ext cx="1229360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Gill Sans Light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ransition/>
  <p:hf hdr="0" dt="0"/>
  <p:txStyles>
    <p:titleStyle>
      <a:lvl1pPr algn="ctr" rtl="0" fontAlgn="base">
        <a:spcBef>
          <a:spcPct val="0"/>
        </a:spcBef>
        <a:spcAft>
          <a:spcPct val="0"/>
        </a:spcAft>
        <a:defRPr sz="7200" kern="1200">
          <a:solidFill>
            <a:schemeClr val="tx1"/>
          </a:solidFill>
          <a:latin typeface="+mj-lt"/>
          <a:ea typeface="+mj-ea"/>
          <a:cs typeface="+mj-cs"/>
          <a:sym typeface="Gill Sans Light" charset="0"/>
        </a:defRPr>
      </a:lvl1pPr>
      <a:lvl2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-128"/>
          <a:cs typeface="ヒラギノ角ゴ ProN W3" charset="-128"/>
          <a:sym typeface="Gill Sans Light" charset="0"/>
        </a:defRPr>
      </a:lvl2pPr>
      <a:lvl3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-128"/>
          <a:cs typeface="ヒラギノ角ゴ ProN W3" charset="-128"/>
          <a:sym typeface="Gill Sans Light" charset="0"/>
        </a:defRPr>
      </a:lvl3pPr>
      <a:lvl4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-128"/>
          <a:cs typeface="ヒラギノ角ゴ ProN W3" charset="-128"/>
          <a:sym typeface="Gill Sans Light" charset="0"/>
        </a:defRPr>
      </a:lvl4pPr>
      <a:lvl5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-128"/>
          <a:cs typeface="ヒラギノ角ゴ ProN W3" charset="-128"/>
          <a:sym typeface="Gill Sans Light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-128"/>
          <a:cs typeface="ヒラギノ角ゴ ProN W3" charset="-128"/>
          <a:sym typeface="Gill Sans Light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-128"/>
          <a:cs typeface="ヒラギノ角ゴ ProN W3" charset="-128"/>
          <a:sym typeface="Gill Sans Light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-128"/>
          <a:cs typeface="ヒラギノ角ゴ ProN W3" charset="-128"/>
          <a:sym typeface="Gill Sans Light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-128"/>
          <a:cs typeface="ヒラギノ角ゴ ProN W3" charset="-128"/>
          <a:sym typeface="Gill Sans Light" charset="0"/>
        </a:defRPr>
      </a:lvl9pPr>
    </p:titleStyle>
    <p:bodyStyle>
      <a:lvl1pPr marL="304800" indent="-304800" algn="l" rtl="0" fontAlgn="base"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1pPr>
      <a:lvl2pPr marL="685800" indent="-304800" algn="l" rtl="0" fontAlgn="base"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2pPr>
      <a:lvl3pPr marL="1066800" indent="-304800" algn="l" rtl="0" fontAlgn="base"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3pPr>
      <a:lvl4pPr marL="1447800" indent="-304800" algn="l" rtl="0" fontAlgn="base"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4pPr>
      <a:lvl5pPr marL="1828800" indent="-304800" algn="l" rtl="0" fontAlgn="base"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4087" y="519305"/>
            <a:ext cx="11216641" cy="18852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4087" y="2596455"/>
            <a:ext cx="11216641" cy="61885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4081" y="9040158"/>
            <a:ext cx="2926079" cy="5192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35345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  <a:ea typeface=""/>
              <a:cs typeface="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07848" y="9040158"/>
            <a:ext cx="4389119" cy="5192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35345" fontAlgn="auto">
              <a:spcBef>
                <a:spcPts val="0"/>
              </a:spcBef>
              <a:spcAft>
                <a:spcPts val="0"/>
              </a:spcAft>
            </a:pPr>
            <a:r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"/>
                <a:cs typeface=""/>
              </a:rPr>
              <a:t>University of Utah</a:t>
            </a:r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  <a:ea typeface=""/>
              <a:cs typeface="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84640" y="9040158"/>
            <a:ext cx="2926079" cy="5192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35345" fontAlgn="auto">
              <a:spcBef>
                <a:spcPts val="0"/>
              </a:spcBef>
              <a:spcAft>
                <a:spcPts val="0"/>
              </a:spcAft>
            </a:pPr>
            <a:fld id="{D3567491-638F-9E48-825F-833C625DA4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"/>
                <a:cs typeface=""/>
              </a:rPr>
              <a:pPr defTabSz="835345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  <a:ea typeface=""/>
              <a:cs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926564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hf hdr="0" dt="0"/>
  <p:txStyles>
    <p:titleStyle>
      <a:lvl1pPr algn="l" defTabSz="586926" rtl="0" eaLnBrk="1" latinLnBrk="0" hangingPunct="1">
        <a:lnSpc>
          <a:spcPct val="90000"/>
        </a:lnSpc>
        <a:spcBef>
          <a:spcPct val="0"/>
        </a:spcBef>
        <a:buNone/>
        <a:defRPr sz="282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6733" indent="-146733" algn="l" defTabSz="586926" rtl="0" eaLnBrk="1" latinLnBrk="0" hangingPunct="1">
        <a:lnSpc>
          <a:spcPct val="90000"/>
        </a:lnSpc>
        <a:spcBef>
          <a:spcPts val="643"/>
        </a:spcBef>
        <a:buFont typeface="Arial" panose="020B0604020202020204" pitchFamily="34" charset="0"/>
        <a:buChar char="•"/>
        <a:defRPr sz="1798" kern="1200">
          <a:solidFill>
            <a:schemeClr val="tx1"/>
          </a:solidFill>
          <a:latin typeface="+mn-lt"/>
          <a:ea typeface="+mn-ea"/>
          <a:cs typeface="+mn-cs"/>
        </a:defRPr>
      </a:lvl1pPr>
      <a:lvl2pPr marL="440196" indent="-146733" algn="l" defTabSz="586926" rtl="0" eaLnBrk="1" latinLnBrk="0" hangingPunct="1">
        <a:lnSpc>
          <a:spcPct val="90000"/>
        </a:lnSpc>
        <a:spcBef>
          <a:spcPts val="320"/>
        </a:spcBef>
        <a:buFont typeface="Arial" panose="020B0604020202020204" pitchFamily="34" charset="0"/>
        <a:buChar char="•"/>
        <a:defRPr sz="1540" kern="1200">
          <a:solidFill>
            <a:schemeClr val="tx1"/>
          </a:solidFill>
          <a:latin typeface="+mn-lt"/>
          <a:ea typeface="+mn-ea"/>
          <a:cs typeface="+mn-cs"/>
        </a:defRPr>
      </a:lvl2pPr>
      <a:lvl3pPr marL="733659" indent="-146733" algn="l" defTabSz="586926" rtl="0" eaLnBrk="1" latinLnBrk="0" hangingPunct="1">
        <a:lnSpc>
          <a:spcPct val="90000"/>
        </a:lnSpc>
        <a:spcBef>
          <a:spcPts val="320"/>
        </a:spcBef>
        <a:buFont typeface="Arial" panose="020B0604020202020204" pitchFamily="34" charset="0"/>
        <a:buChar char="•"/>
        <a:defRPr sz="1283" kern="1200">
          <a:solidFill>
            <a:schemeClr val="tx1"/>
          </a:solidFill>
          <a:latin typeface="+mn-lt"/>
          <a:ea typeface="+mn-ea"/>
          <a:cs typeface="+mn-cs"/>
        </a:defRPr>
      </a:lvl3pPr>
      <a:lvl4pPr marL="1027125" indent="-146733" algn="l" defTabSz="586926" rtl="0" eaLnBrk="1" latinLnBrk="0" hangingPunct="1">
        <a:lnSpc>
          <a:spcPct val="90000"/>
        </a:lnSpc>
        <a:spcBef>
          <a:spcPts val="320"/>
        </a:spcBef>
        <a:buFont typeface="Arial" panose="020B0604020202020204" pitchFamily="34" charset="0"/>
        <a:buChar char="•"/>
        <a:defRPr sz="1155" kern="1200">
          <a:solidFill>
            <a:schemeClr val="tx1"/>
          </a:solidFill>
          <a:latin typeface="+mn-lt"/>
          <a:ea typeface="+mn-ea"/>
          <a:cs typeface="+mn-cs"/>
        </a:defRPr>
      </a:lvl4pPr>
      <a:lvl5pPr marL="1320590" indent="-146733" algn="l" defTabSz="586926" rtl="0" eaLnBrk="1" latinLnBrk="0" hangingPunct="1">
        <a:lnSpc>
          <a:spcPct val="90000"/>
        </a:lnSpc>
        <a:spcBef>
          <a:spcPts val="320"/>
        </a:spcBef>
        <a:buFont typeface="Arial" panose="020B0604020202020204" pitchFamily="34" charset="0"/>
        <a:buChar char="•"/>
        <a:defRPr sz="1155" kern="1200">
          <a:solidFill>
            <a:schemeClr val="tx1"/>
          </a:solidFill>
          <a:latin typeface="+mn-lt"/>
          <a:ea typeface="+mn-ea"/>
          <a:cs typeface="+mn-cs"/>
        </a:defRPr>
      </a:lvl5pPr>
      <a:lvl6pPr marL="1614054" indent="-146733" algn="l" defTabSz="586926" rtl="0" eaLnBrk="1" latinLnBrk="0" hangingPunct="1">
        <a:lnSpc>
          <a:spcPct val="90000"/>
        </a:lnSpc>
        <a:spcBef>
          <a:spcPts val="320"/>
        </a:spcBef>
        <a:buFont typeface="Arial" panose="020B0604020202020204" pitchFamily="34" charset="0"/>
        <a:buChar char="•"/>
        <a:defRPr sz="1155" kern="1200">
          <a:solidFill>
            <a:schemeClr val="tx1"/>
          </a:solidFill>
          <a:latin typeface="+mn-lt"/>
          <a:ea typeface="+mn-ea"/>
          <a:cs typeface="+mn-cs"/>
        </a:defRPr>
      </a:lvl6pPr>
      <a:lvl7pPr marL="1907517" indent="-146733" algn="l" defTabSz="586926" rtl="0" eaLnBrk="1" latinLnBrk="0" hangingPunct="1">
        <a:lnSpc>
          <a:spcPct val="90000"/>
        </a:lnSpc>
        <a:spcBef>
          <a:spcPts val="320"/>
        </a:spcBef>
        <a:buFont typeface="Arial" panose="020B0604020202020204" pitchFamily="34" charset="0"/>
        <a:buChar char="•"/>
        <a:defRPr sz="1155" kern="1200">
          <a:solidFill>
            <a:schemeClr val="tx1"/>
          </a:solidFill>
          <a:latin typeface="+mn-lt"/>
          <a:ea typeface="+mn-ea"/>
          <a:cs typeface="+mn-cs"/>
        </a:defRPr>
      </a:lvl7pPr>
      <a:lvl8pPr marL="2200980" indent="-146733" algn="l" defTabSz="586926" rtl="0" eaLnBrk="1" latinLnBrk="0" hangingPunct="1">
        <a:lnSpc>
          <a:spcPct val="90000"/>
        </a:lnSpc>
        <a:spcBef>
          <a:spcPts val="320"/>
        </a:spcBef>
        <a:buFont typeface="Arial" panose="020B0604020202020204" pitchFamily="34" charset="0"/>
        <a:buChar char="•"/>
        <a:defRPr sz="1155" kern="1200">
          <a:solidFill>
            <a:schemeClr val="tx1"/>
          </a:solidFill>
          <a:latin typeface="+mn-lt"/>
          <a:ea typeface="+mn-ea"/>
          <a:cs typeface="+mn-cs"/>
        </a:defRPr>
      </a:lvl8pPr>
      <a:lvl9pPr marL="2494446" indent="-146733" algn="l" defTabSz="586926" rtl="0" eaLnBrk="1" latinLnBrk="0" hangingPunct="1">
        <a:lnSpc>
          <a:spcPct val="90000"/>
        </a:lnSpc>
        <a:spcBef>
          <a:spcPts val="320"/>
        </a:spcBef>
        <a:buFont typeface="Arial" panose="020B0604020202020204" pitchFamily="34" charset="0"/>
        <a:buChar char="•"/>
        <a:defRPr sz="115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86926" rtl="0" eaLnBrk="1" latinLnBrk="0" hangingPunct="1">
        <a:defRPr sz="1155" kern="1200">
          <a:solidFill>
            <a:schemeClr val="tx1"/>
          </a:solidFill>
          <a:latin typeface="+mn-lt"/>
          <a:ea typeface="+mn-ea"/>
          <a:cs typeface="+mn-cs"/>
        </a:defRPr>
      </a:lvl1pPr>
      <a:lvl2pPr marL="293463" algn="l" defTabSz="586926" rtl="0" eaLnBrk="1" latinLnBrk="0" hangingPunct="1">
        <a:defRPr sz="1155" kern="1200">
          <a:solidFill>
            <a:schemeClr val="tx1"/>
          </a:solidFill>
          <a:latin typeface="+mn-lt"/>
          <a:ea typeface="+mn-ea"/>
          <a:cs typeface="+mn-cs"/>
        </a:defRPr>
      </a:lvl2pPr>
      <a:lvl3pPr marL="586926" algn="l" defTabSz="586926" rtl="0" eaLnBrk="1" latinLnBrk="0" hangingPunct="1">
        <a:defRPr sz="1155" kern="1200">
          <a:solidFill>
            <a:schemeClr val="tx1"/>
          </a:solidFill>
          <a:latin typeface="+mn-lt"/>
          <a:ea typeface="+mn-ea"/>
          <a:cs typeface="+mn-cs"/>
        </a:defRPr>
      </a:lvl3pPr>
      <a:lvl4pPr marL="880392" algn="l" defTabSz="586926" rtl="0" eaLnBrk="1" latinLnBrk="0" hangingPunct="1">
        <a:defRPr sz="1155" kern="1200">
          <a:solidFill>
            <a:schemeClr val="tx1"/>
          </a:solidFill>
          <a:latin typeface="+mn-lt"/>
          <a:ea typeface="+mn-ea"/>
          <a:cs typeface="+mn-cs"/>
        </a:defRPr>
      </a:lvl4pPr>
      <a:lvl5pPr marL="1173858" algn="l" defTabSz="586926" rtl="0" eaLnBrk="1" latinLnBrk="0" hangingPunct="1">
        <a:defRPr sz="1155" kern="1200">
          <a:solidFill>
            <a:schemeClr val="tx1"/>
          </a:solidFill>
          <a:latin typeface="+mn-lt"/>
          <a:ea typeface="+mn-ea"/>
          <a:cs typeface="+mn-cs"/>
        </a:defRPr>
      </a:lvl5pPr>
      <a:lvl6pPr marL="1467318" algn="l" defTabSz="586926" rtl="0" eaLnBrk="1" latinLnBrk="0" hangingPunct="1">
        <a:defRPr sz="1155" kern="1200">
          <a:solidFill>
            <a:schemeClr val="tx1"/>
          </a:solidFill>
          <a:latin typeface="+mn-lt"/>
          <a:ea typeface="+mn-ea"/>
          <a:cs typeface="+mn-cs"/>
        </a:defRPr>
      </a:lvl6pPr>
      <a:lvl7pPr marL="1760784" algn="l" defTabSz="586926" rtl="0" eaLnBrk="1" latinLnBrk="0" hangingPunct="1">
        <a:defRPr sz="1155" kern="1200">
          <a:solidFill>
            <a:schemeClr val="tx1"/>
          </a:solidFill>
          <a:latin typeface="+mn-lt"/>
          <a:ea typeface="+mn-ea"/>
          <a:cs typeface="+mn-cs"/>
        </a:defRPr>
      </a:lvl7pPr>
      <a:lvl8pPr marL="2054250" algn="l" defTabSz="586926" rtl="0" eaLnBrk="1" latinLnBrk="0" hangingPunct="1">
        <a:defRPr sz="1155" kern="1200">
          <a:solidFill>
            <a:schemeClr val="tx1"/>
          </a:solidFill>
          <a:latin typeface="+mn-lt"/>
          <a:ea typeface="+mn-ea"/>
          <a:cs typeface="+mn-cs"/>
        </a:defRPr>
      </a:lvl8pPr>
      <a:lvl9pPr marL="2347713" algn="l" defTabSz="586926" rtl="0" eaLnBrk="1" latinLnBrk="0" hangingPunct="1">
        <a:defRPr sz="115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alphaModFix amt="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2700"/>
            <a:ext cx="13004800" cy="976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5600" y="6832600"/>
            <a:ext cx="12293600" cy="125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Gill Sans Light" charset="0"/>
              </a:rPr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5600" y="8077200"/>
            <a:ext cx="12293600" cy="1206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Gill Sans Light" charset="0"/>
              </a:rPr>
              <a:t>Click to edit Master text styles</a:t>
            </a:r>
          </a:p>
          <a:p>
            <a:pPr lvl="1"/>
            <a:r>
              <a:rPr lang="en-US" altLang="en-US">
                <a:sym typeface="Gill Sans Light" charset="0"/>
              </a:rPr>
              <a:t>Second level</a:t>
            </a:r>
          </a:p>
          <a:p>
            <a:pPr lvl="2"/>
            <a:r>
              <a:rPr lang="en-US" altLang="en-US">
                <a:sym typeface="Gill Sans Light" charset="0"/>
              </a:rPr>
              <a:t>Third level</a:t>
            </a:r>
          </a:p>
          <a:p>
            <a:pPr lvl="3"/>
            <a:r>
              <a:rPr lang="en-US" altLang="en-US">
                <a:sym typeface="Gill Sans Light" charset="0"/>
              </a:rPr>
              <a:t>Fourth level</a:t>
            </a:r>
          </a:p>
          <a:p>
            <a:pPr lvl="4"/>
            <a:r>
              <a:rPr lang="en-US" altLang="en-US">
                <a:sym typeface="Gill Sans Light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ransition/>
  <p:hf hdr="0" dt="0"/>
  <p:txStyles>
    <p:titleStyle>
      <a:lvl1pPr algn="ctr" rtl="0" fontAlgn="base">
        <a:spcBef>
          <a:spcPct val="0"/>
        </a:spcBef>
        <a:spcAft>
          <a:spcPct val="0"/>
        </a:spcAft>
        <a:defRPr sz="7200" kern="1200">
          <a:solidFill>
            <a:schemeClr val="tx1"/>
          </a:solidFill>
          <a:latin typeface="+mj-lt"/>
          <a:ea typeface="+mj-ea"/>
          <a:cs typeface="+mj-cs"/>
          <a:sym typeface="Gill Sans Light" charset="0"/>
        </a:defRPr>
      </a:lvl1pPr>
      <a:lvl2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-128"/>
          <a:cs typeface="ヒラギノ角ゴ ProN W3" charset="-128"/>
          <a:sym typeface="Gill Sans Light" charset="0"/>
        </a:defRPr>
      </a:lvl2pPr>
      <a:lvl3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-128"/>
          <a:cs typeface="ヒラギノ角ゴ ProN W3" charset="-128"/>
          <a:sym typeface="Gill Sans Light" charset="0"/>
        </a:defRPr>
      </a:lvl3pPr>
      <a:lvl4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-128"/>
          <a:cs typeface="ヒラギノ角ゴ ProN W3" charset="-128"/>
          <a:sym typeface="Gill Sans Light" charset="0"/>
        </a:defRPr>
      </a:lvl4pPr>
      <a:lvl5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-128"/>
          <a:cs typeface="ヒラギノ角ゴ ProN W3" charset="-128"/>
          <a:sym typeface="Gill Sans Light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-128"/>
          <a:cs typeface="ヒラギノ角ゴ ProN W3" charset="-128"/>
          <a:sym typeface="Gill Sans Light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-128"/>
          <a:cs typeface="ヒラギノ角ゴ ProN W3" charset="-128"/>
          <a:sym typeface="Gill Sans Light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-128"/>
          <a:cs typeface="ヒラギノ角ゴ ProN W3" charset="-128"/>
          <a:sym typeface="Gill Sans Light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-128"/>
          <a:cs typeface="ヒラギノ角ゴ ProN W3" charset="-128"/>
          <a:sym typeface="Gill Sans Light" charset="0"/>
        </a:defRPr>
      </a:lvl9pPr>
    </p:titleStyle>
    <p:bodyStyle>
      <a:lvl1pPr algn="ctr" rtl="0" fontAlgn="base">
        <a:spcBef>
          <a:spcPct val="0"/>
        </a:spcBef>
        <a:spcAft>
          <a:spcPct val="0"/>
        </a:spcAft>
        <a:defRPr sz="3800" kern="1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1pPr>
      <a:lvl2pPr algn="ctr" rtl="0" fontAlgn="base">
        <a:spcBef>
          <a:spcPct val="0"/>
        </a:spcBef>
        <a:spcAft>
          <a:spcPct val="0"/>
        </a:spcAft>
        <a:defRPr sz="3800" kern="1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2pPr>
      <a:lvl3pPr algn="ctr" rtl="0" fontAlgn="base">
        <a:spcBef>
          <a:spcPct val="0"/>
        </a:spcBef>
        <a:spcAft>
          <a:spcPct val="0"/>
        </a:spcAft>
        <a:defRPr sz="3800" kern="1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3pPr>
      <a:lvl4pPr algn="ctr" rtl="0" fontAlgn="base">
        <a:spcBef>
          <a:spcPct val="0"/>
        </a:spcBef>
        <a:spcAft>
          <a:spcPct val="0"/>
        </a:spcAft>
        <a:defRPr sz="3800" kern="1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4pPr>
      <a:lvl5pPr algn="ctr" rtl="0" fontAlgn="base">
        <a:spcBef>
          <a:spcPct val="0"/>
        </a:spcBef>
        <a:spcAft>
          <a:spcPct val="0"/>
        </a:spcAft>
        <a:defRPr sz="3800" kern="1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alphaModFix amt="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800"/>
            <a:ext cx="13004800" cy="976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5600" y="1384300"/>
            <a:ext cx="5892800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Gill Sans Light" charset="0"/>
              </a:rPr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5600" y="4876800"/>
            <a:ext cx="58928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Gill Sans Light" charset="0"/>
              </a:rPr>
              <a:t>Click to edit Master text styles</a:t>
            </a:r>
          </a:p>
          <a:p>
            <a:pPr lvl="1"/>
            <a:r>
              <a:rPr lang="en-US" altLang="en-US">
                <a:sym typeface="Gill Sans Light" charset="0"/>
              </a:rPr>
              <a:t>Second level</a:t>
            </a:r>
          </a:p>
          <a:p>
            <a:pPr lvl="2"/>
            <a:r>
              <a:rPr lang="en-US" altLang="en-US">
                <a:sym typeface="Gill Sans Light" charset="0"/>
              </a:rPr>
              <a:t>Third level</a:t>
            </a:r>
          </a:p>
          <a:p>
            <a:pPr lvl="3"/>
            <a:r>
              <a:rPr lang="en-US" altLang="en-US">
                <a:sym typeface="Gill Sans Light" charset="0"/>
              </a:rPr>
              <a:t>Fourth level</a:t>
            </a:r>
          </a:p>
          <a:p>
            <a:pPr lvl="4"/>
            <a:r>
              <a:rPr lang="en-US" altLang="en-US">
                <a:sym typeface="Gill Sans Light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/>
  <p:hf hdr="0" dt="0"/>
  <p:txStyles>
    <p:titleStyle>
      <a:lvl1pPr algn="ctr" rtl="0" fontAlgn="base">
        <a:spcBef>
          <a:spcPct val="0"/>
        </a:spcBef>
        <a:spcAft>
          <a:spcPct val="0"/>
        </a:spcAft>
        <a:defRPr sz="7200" kern="1200">
          <a:solidFill>
            <a:srgbClr val="404140"/>
          </a:solidFill>
          <a:latin typeface="+mj-lt"/>
          <a:ea typeface="+mj-ea"/>
          <a:cs typeface="+mj-cs"/>
          <a:sym typeface="Gill Sans Light" charset="0"/>
        </a:defRPr>
      </a:lvl1pPr>
      <a:lvl2pPr algn="ctr" rtl="0" fontAlgn="base">
        <a:spcBef>
          <a:spcPct val="0"/>
        </a:spcBef>
        <a:spcAft>
          <a:spcPct val="0"/>
        </a:spcAft>
        <a:defRPr sz="7200">
          <a:solidFill>
            <a:srgbClr val="404140"/>
          </a:solidFill>
          <a:latin typeface="Gill Sans Light" charset="0"/>
          <a:ea typeface="ヒラギノ角ゴ ProN W3" charset="-128"/>
          <a:cs typeface="ヒラギノ角ゴ ProN W3" charset="-128"/>
          <a:sym typeface="Gill Sans Light" charset="0"/>
        </a:defRPr>
      </a:lvl2pPr>
      <a:lvl3pPr algn="ctr" rtl="0" fontAlgn="base">
        <a:spcBef>
          <a:spcPct val="0"/>
        </a:spcBef>
        <a:spcAft>
          <a:spcPct val="0"/>
        </a:spcAft>
        <a:defRPr sz="7200">
          <a:solidFill>
            <a:srgbClr val="404140"/>
          </a:solidFill>
          <a:latin typeface="Gill Sans Light" charset="0"/>
          <a:ea typeface="ヒラギノ角ゴ ProN W3" charset="-128"/>
          <a:cs typeface="ヒラギノ角ゴ ProN W3" charset="-128"/>
          <a:sym typeface="Gill Sans Light" charset="0"/>
        </a:defRPr>
      </a:lvl3pPr>
      <a:lvl4pPr algn="ctr" rtl="0" fontAlgn="base">
        <a:spcBef>
          <a:spcPct val="0"/>
        </a:spcBef>
        <a:spcAft>
          <a:spcPct val="0"/>
        </a:spcAft>
        <a:defRPr sz="7200">
          <a:solidFill>
            <a:srgbClr val="404140"/>
          </a:solidFill>
          <a:latin typeface="Gill Sans Light" charset="0"/>
          <a:ea typeface="ヒラギノ角ゴ ProN W3" charset="-128"/>
          <a:cs typeface="ヒラギノ角ゴ ProN W3" charset="-128"/>
          <a:sym typeface="Gill Sans Light" charset="0"/>
        </a:defRPr>
      </a:lvl4pPr>
      <a:lvl5pPr algn="ctr" rtl="0" fontAlgn="base">
        <a:spcBef>
          <a:spcPct val="0"/>
        </a:spcBef>
        <a:spcAft>
          <a:spcPct val="0"/>
        </a:spcAft>
        <a:defRPr sz="7200">
          <a:solidFill>
            <a:srgbClr val="404140"/>
          </a:solidFill>
          <a:latin typeface="Gill Sans Light" charset="0"/>
          <a:ea typeface="ヒラギノ角ゴ ProN W3" charset="-128"/>
          <a:cs typeface="ヒラギノ角ゴ ProN W3" charset="-128"/>
          <a:sym typeface="Gill Sans Light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7200">
          <a:solidFill>
            <a:srgbClr val="404140"/>
          </a:solidFill>
          <a:latin typeface="Gill Sans Light" charset="0"/>
          <a:ea typeface="ヒラギノ角ゴ ProN W3" charset="-128"/>
          <a:cs typeface="ヒラギノ角ゴ ProN W3" charset="-128"/>
          <a:sym typeface="Gill Sans Light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7200">
          <a:solidFill>
            <a:srgbClr val="404140"/>
          </a:solidFill>
          <a:latin typeface="Gill Sans Light" charset="0"/>
          <a:ea typeface="ヒラギノ角ゴ ProN W3" charset="-128"/>
          <a:cs typeface="ヒラギノ角ゴ ProN W3" charset="-128"/>
          <a:sym typeface="Gill Sans Light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7200">
          <a:solidFill>
            <a:srgbClr val="404140"/>
          </a:solidFill>
          <a:latin typeface="Gill Sans Light" charset="0"/>
          <a:ea typeface="ヒラギノ角ゴ ProN W3" charset="-128"/>
          <a:cs typeface="ヒラギノ角ゴ ProN W3" charset="-128"/>
          <a:sym typeface="Gill Sans Light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7200">
          <a:solidFill>
            <a:srgbClr val="404140"/>
          </a:solidFill>
          <a:latin typeface="Gill Sans Light" charset="0"/>
          <a:ea typeface="ヒラギノ角ゴ ProN W3" charset="-128"/>
          <a:cs typeface="ヒラギノ角ゴ ProN W3" charset="-128"/>
          <a:sym typeface="Gill Sans Light" charset="0"/>
        </a:defRPr>
      </a:lvl9pPr>
    </p:titleStyle>
    <p:bodyStyle>
      <a:lvl1pPr algn="ctr" rtl="0" fontAlgn="base">
        <a:spcBef>
          <a:spcPct val="0"/>
        </a:spcBef>
        <a:spcAft>
          <a:spcPct val="0"/>
        </a:spcAft>
        <a:defRPr sz="3800" kern="1200">
          <a:solidFill>
            <a:srgbClr val="404140"/>
          </a:solidFill>
          <a:latin typeface="+mn-lt"/>
          <a:ea typeface="+mn-ea"/>
          <a:cs typeface="+mn-cs"/>
          <a:sym typeface="Gill Sans Light" charset="0"/>
        </a:defRPr>
      </a:lvl1pPr>
      <a:lvl2pPr algn="ctr" rtl="0" fontAlgn="base">
        <a:spcBef>
          <a:spcPct val="0"/>
        </a:spcBef>
        <a:spcAft>
          <a:spcPct val="0"/>
        </a:spcAft>
        <a:defRPr sz="3800" kern="1200">
          <a:solidFill>
            <a:srgbClr val="404140"/>
          </a:solidFill>
          <a:latin typeface="+mn-lt"/>
          <a:ea typeface="+mn-ea"/>
          <a:cs typeface="+mn-cs"/>
          <a:sym typeface="Gill Sans Light" charset="0"/>
        </a:defRPr>
      </a:lvl2pPr>
      <a:lvl3pPr algn="ctr" rtl="0" fontAlgn="base">
        <a:spcBef>
          <a:spcPct val="0"/>
        </a:spcBef>
        <a:spcAft>
          <a:spcPct val="0"/>
        </a:spcAft>
        <a:defRPr sz="3800" kern="1200">
          <a:solidFill>
            <a:srgbClr val="404140"/>
          </a:solidFill>
          <a:latin typeface="+mn-lt"/>
          <a:ea typeface="+mn-ea"/>
          <a:cs typeface="+mn-cs"/>
          <a:sym typeface="Gill Sans Light" charset="0"/>
        </a:defRPr>
      </a:lvl3pPr>
      <a:lvl4pPr algn="ctr" rtl="0" fontAlgn="base">
        <a:spcBef>
          <a:spcPct val="0"/>
        </a:spcBef>
        <a:spcAft>
          <a:spcPct val="0"/>
        </a:spcAft>
        <a:defRPr sz="3800" kern="1200">
          <a:solidFill>
            <a:srgbClr val="404140"/>
          </a:solidFill>
          <a:latin typeface="+mn-lt"/>
          <a:ea typeface="+mn-ea"/>
          <a:cs typeface="+mn-cs"/>
          <a:sym typeface="Gill Sans Light" charset="0"/>
        </a:defRPr>
      </a:lvl4pPr>
      <a:lvl5pPr algn="ctr" rtl="0" fontAlgn="base">
        <a:spcBef>
          <a:spcPct val="0"/>
        </a:spcBef>
        <a:spcAft>
          <a:spcPct val="0"/>
        </a:spcAft>
        <a:defRPr sz="3800" kern="1200">
          <a:solidFill>
            <a:srgbClr val="404140"/>
          </a:solidFill>
          <a:latin typeface="+mn-lt"/>
          <a:ea typeface="+mn-ea"/>
          <a:cs typeface="+mn-cs"/>
          <a:sym typeface="Gill Sans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alphaModFix amt="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7" name="Picture 1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04800" cy="976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5600" y="3225800"/>
            <a:ext cx="12293600" cy="330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Gill Sans Light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ransition/>
  <p:hf hdr="0" dt="0"/>
  <p:txStyles>
    <p:titleStyle>
      <a:lvl1pPr algn="ctr" rtl="0" fontAlgn="base">
        <a:spcBef>
          <a:spcPct val="0"/>
        </a:spcBef>
        <a:spcAft>
          <a:spcPct val="0"/>
        </a:spcAft>
        <a:defRPr sz="7200" kern="1200">
          <a:solidFill>
            <a:schemeClr val="tx1"/>
          </a:solidFill>
          <a:latin typeface="+mj-lt"/>
          <a:ea typeface="+mj-ea"/>
          <a:cs typeface="+mj-cs"/>
          <a:sym typeface="Gill Sans Light" charset="0"/>
        </a:defRPr>
      </a:lvl1pPr>
      <a:lvl2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-128"/>
          <a:cs typeface="ヒラギノ角ゴ ProN W3" charset="-128"/>
          <a:sym typeface="Gill Sans Light" charset="0"/>
        </a:defRPr>
      </a:lvl2pPr>
      <a:lvl3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-128"/>
          <a:cs typeface="ヒラギノ角ゴ ProN W3" charset="-128"/>
          <a:sym typeface="Gill Sans Light" charset="0"/>
        </a:defRPr>
      </a:lvl3pPr>
      <a:lvl4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-128"/>
          <a:cs typeface="ヒラギノ角ゴ ProN W3" charset="-128"/>
          <a:sym typeface="Gill Sans Light" charset="0"/>
        </a:defRPr>
      </a:lvl4pPr>
      <a:lvl5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-128"/>
          <a:cs typeface="ヒラギノ角ゴ ProN W3" charset="-128"/>
          <a:sym typeface="Gill Sans Light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-128"/>
          <a:cs typeface="ヒラギノ角ゴ ProN W3" charset="-128"/>
          <a:sym typeface="Gill Sans Light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-128"/>
          <a:cs typeface="ヒラギノ角ゴ ProN W3" charset="-128"/>
          <a:sym typeface="Gill Sans Light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-128"/>
          <a:cs typeface="ヒラギノ角ゴ ProN W3" charset="-128"/>
          <a:sym typeface="Gill Sans Light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-128"/>
          <a:cs typeface="ヒラギノ角ゴ ProN W3" charset="-128"/>
          <a:sym typeface="Gill Sans Light" charset="0"/>
        </a:defRPr>
      </a:lvl9pPr>
    </p:titleStyle>
    <p:bodyStyle>
      <a:lvl1pPr algn="ctr" rtl="0" fontAlgn="base">
        <a:spcBef>
          <a:spcPct val="0"/>
        </a:spcBef>
        <a:spcAft>
          <a:spcPct val="0"/>
        </a:spcAft>
        <a:defRPr sz="3800" kern="1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1pPr>
      <a:lvl2pPr algn="ctr" rtl="0" fontAlgn="base">
        <a:spcBef>
          <a:spcPct val="0"/>
        </a:spcBef>
        <a:spcAft>
          <a:spcPct val="0"/>
        </a:spcAft>
        <a:defRPr sz="3800" kern="1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2pPr>
      <a:lvl3pPr algn="ctr" rtl="0" fontAlgn="base">
        <a:spcBef>
          <a:spcPct val="0"/>
        </a:spcBef>
        <a:spcAft>
          <a:spcPct val="0"/>
        </a:spcAft>
        <a:defRPr sz="3800" kern="1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3pPr>
      <a:lvl4pPr algn="ctr" rtl="0" fontAlgn="base">
        <a:spcBef>
          <a:spcPct val="0"/>
        </a:spcBef>
        <a:spcAft>
          <a:spcPct val="0"/>
        </a:spcAft>
        <a:defRPr sz="3800" kern="1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4pPr>
      <a:lvl5pPr algn="ctr" rtl="0" fontAlgn="base">
        <a:spcBef>
          <a:spcPct val="0"/>
        </a:spcBef>
        <a:spcAft>
          <a:spcPct val="0"/>
        </a:spcAft>
        <a:defRPr sz="3800" kern="1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alphaModFix amt="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1" name="Picture 1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2700"/>
            <a:ext cx="13004800" cy="976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5600" y="7416800"/>
            <a:ext cx="12293600" cy="128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Gill Sans Light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transition/>
  <p:hf hdr="0" dt="0"/>
  <p:txStyles>
    <p:titleStyle>
      <a:lvl1pPr algn="ctr" rtl="0" fontAlgn="base">
        <a:spcBef>
          <a:spcPct val="0"/>
        </a:spcBef>
        <a:spcAft>
          <a:spcPct val="0"/>
        </a:spcAft>
        <a:defRPr sz="7200" kern="1200">
          <a:solidFill>
            <a:schemeClr val="tx1"/>
          </a:solidFill>
          <a:latin typeface="+mj-lt"/>
          <a:ea typeface="+mj-ea"/>
          <a:cs typeface="+mj-cs"/>
          <a:sym typeface="Gill Sans Light" charset="0"/>
        </a:defRPr>
      </a:lvl1pPr>
      <a:lvl2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-128"/>
          <a:cs typeface="ヒラギノ角ゴ ProN W3" charset="-128"/>
          <a:sym typeface="Gill Sans Light" charset="0"/>
        </a:defRPr>
      </a:lvl2pPr>
      <a:lvl3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-128"/>
          <a:cs typeface="ヒラギノ角ゴ ProN W3" charset="-128"/>
          <a:sym typeface="Gill Sans Light" charset="0"/>
        </a:defRPr>
      </a:lvl3pPr>
      <a:lvl4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-128"/>
          <a:cs typeface="ヒラギノ角ゴ ProN W3" charset="-128"/>
          <a:sym typeface="Gill Sans Light" charset="0"/>
        </a:defRPr>
      </a:lvl4pPr>
      <a:lvl5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-128"/>
          <a:cs typeface="ヒラギノ角ゴ ProN W3" charset="-128"/>
          <a:sym typeface="Gill Sans Light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-128"/>
          <a:cs typeface="ヒラギノ角ゴ ProN W3" charset="-128"/>
          <a:sym typeface="Gill Sans Light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-128"/>
          <a:cs typeface="ヒラギノ角ゴ ProN W3" charset="-128"/>
          <a:sym typeface="Gill Sans Light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-128"/>
          <a:cs typeface="ヒラギノ角ゴ ProN W3" charset="-128"/>
          <a:sym typeface="Gill Sans Light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-128"/>
          <a:cs typeface="ヒラギノ角ゴ ProN W3" charset="-128"/>
          <a:sym typeface="Gill Sans Light" charset="0"/>
        </a:defRPr>
      </a:lvl9pPr>
    </p:titleStyle>
    <p:bodyStyle>
      <a:lvl1pPr algn="ctr" rtl="0" fontAlgn="base">
        <a:spcBef>
          <a:spcPct val="0"/>
        </a:spcBef>
        <a:spcAft>
          <a:spcPct val="0"/>
        </a:spcAft>
        <a:defRPr sz="3800" kern="1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1pPr>
      <a:lvl2pPr algn="ctr" rtl="0" fontAlgn="base">
        <a:spcBef>
          <a:spcPct val="0"/>
        </a:spcBef>
        <a:spcAft>
          <a:spcPct val="0"/>
        </a:spcAft>
        <a:defRPr sz="3800" kern="1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2pPr>
      <a:lvl3pPr algn="ctr" rtl="0" fontAlgn="base">
        <a:spcBef>
          <a:spcPct val="0"/>
        </a:spcBef>
        <a:spcAft>
          <a:spcPct val="0"/>
        </a:spcAft>
        <a:defRPr sz="3800" kern="1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3pPr>
      <a:lvl4pPr algn="ctr" rtl="0" fontAlgn="base">
        <a:spcBef>
          <a:spcPct val="0"/>
        </a:spcBef>
        <a:spcAft>
          <a:spcPct val="0"/>
        </a:spcAft>
        <a:defRPr sz="3800" kern="1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4pPr>
      <a:lvl5pPr algn="ctr" rtl="0" fontAlgn="base">
        <a:spcBef>
          <a:spcPct val="0"/>
        </a:spcBef>
        <a:spcAft>
          <a:spcPct val="0"/>
        </a:spcAft>
        <a:defRPr sz="3800" kern="1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alphaModFix amt="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5" name="Picture 1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2700"/>
            <a:ext cx="13004800" cy="976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5600" y="800100"/>
            <a:ext cx="12293600" cy="189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Gill Sans Light" charset="0"/>
              </a:rPr>
              <a:t>Click to edit Master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5600" y="3187700"/>
            <a:ext cx="12293600" cy="584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Gill Sans Light" charset="0"/>
              </a:rPr>
              <a:t>Click to edit Master text styles</a:t>
            </a:r>
          </a:p>
          <a:p>
            <a:pPr lvl="1"/>
            <a:r>
              <a:rPr lang="en-US" altLang="en-US">
                <a:sym typeface="Gill Sans Light" charset="0"/>
              </a:rPr>
              <a:t>Second level</a:t>
            </a:r>
          </a:p>
          <a:p>
            <a:pPr lvl="2"/>
            <a:r>
              <a:rPr lang="en-US" altLang="en-US">
                <a:sym typeface="Gill Sans Light" charset="0"/>
              </a:rPr>
              <a:t>Third level</a:t>
            </a:r>
          </a:p>
          <a:p>
            <a:pPr lvl="3"/>
            <a:r>
              <a:rPr lang="en-US" altLang="en-US">
                <a:sym typeface="Gill Sans Light" charset="0"/>
              </a:rPr>
              <a:t>Fourth level</a:t>
            </a:r>
          </a:p>
          <a:p>
            <a:pPr lvl="4"/>
            <a:r>
              <a:rPr lang="en-US" altLang="en-US">
                <a:sym typeface="Gill Sans Light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</p:sldLayoutIdLst>
  <p:transition/>
  <p:hf hdr="0" dt="0"/>
  <p:txStyles>
    <p:titleStyle>
      <a:lvl1pPr algn="ctr" rtl="0" fontAlgn="base">
        <a:spcBef>
          <a:spcPct val="0"/>
        </a:spcBef>
        <a:spcAft>
          <a:spcPct val="0"/>
        </a:spcAft>
        <a:defRPr sz="7200" kern="1200">
          <a:solidFill>
            <a:schemeClr val="tx1"/>
          </a:solidFill>
          <a:latin typeface="+mj-lt"/>
          <a:ea typeface="+mj-ea"/>
          <a:cs typeface="+mj-cs"/>
          <a:sym typeface="Gill Sans Light" charset="0"/>
        </a:defRPr>
      </a:lvl1pPr>
      <a:lvl2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-128"/>
          <a:cs typeface="ヒラギノ角ゴ ProN W3" charset="-128"/>
          <a:sym typeface="Gill Sans Light" charset="0"/>
        </a:defRPr>
      </a:lvl2pPr>
      <a:lvl3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-128"/>
          <a:cs typeface="ヒラギノ角ゴ ProN W3" charset="-128"/>
          <a:sym typeface="Gill Sans Light" charset="0"/>
        </a:defRPr>
      </a:lvl3pPr>
      <a:lvl4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-128"/>
          <a:cs typeface="ヒラギノ角ゴ ProN W3" charset="-128"/>
          <a:sym typeface="Gill Sans Light" charset="0"/>
        </a:defRPr>
      </a:lvl4pPr>
      <a:lvl5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-128"/>
          <a:cs typeface="ヒラギノ角ゴ ProN W3" charset="-128"/>
          <a:sym typeface="Gill Sans Light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-128"/>
          <a:cs typeface="ヒラギノ角ゴ ProN W3" charset="-128"/>
          <a:sym typeface="Gill Sans Light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-128"/>
          <a:cs typeface="ヒラギノ角ゴ ProN W3" charset="-128"/>
          <a:sym typeface="Gill Sans Light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-128"/>
          <a:cs typeface="ヒラギノ角ゴ ProN W3" charset="-128"/>
          <a:sym typeface="Gill Sans Light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-128"/>
          <a:cs typeface="ヒラギノ角ゴ ProN W3" charset="-128"/>
          <a:sym typeface="Gill Sans Light" charset="0"/>
        </a:defRPr>
      </a:lvl9pPr>
    </p:titleStyle>
    <p:bodyStyle>
      <a:lvl1pPr marL="304800" indent="-304800" algn="l" rtl="0" fontAlgn="base"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1pPr>
      <a:lvl2pPr marL="635000" indent="-304800" algn="l" rtl="0" fontAlgn="base"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2pPr>
      <a:lvl3pPr marL="1016000" indent="-304800" algn="l" rtl="0" fontAlgn="base"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3pPr>
      <a:lvl4pPr marL="1397000" indent="-304800" algn="l" rtl="0" fontAlgn="base"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4pPr>
      <a:lvl5pPr marL="1778000" indent="-304800" algn="l" rtl="0" fontAlgn="base"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alphaModFix amt="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9" name="Picture 1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2700"/>
            <a:ext cx="13004800" cy="976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5600" y="812800"/>
            <a:ext cx="12293600" cy="187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Gill Sans Light" charset="0"/>
              </a:rPr>
              <a:t>Click to edit Master title style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56400" y="3187700"/>
            <a:ext cx="5892800" cy="584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Gill Sans Light" charset="0"/>
              </a:rPr>
              <a:t>Click to edit Master text styles</a:t>
            </a:r>
          </a:p>
          <a:p>
            <a:pPr lvl="1"/>
            <a:r>
              <a:rPr lang="en-US" altLang="en-US">
                <a:sym typeface="Gill Sans Light" charset="0"/>
              </a:rPr>
              <a:t>Second level</a:t>
            </a:r>
          </a:p>
          <a:p>
            <a:pPr lvl="2"/>
            <a:r>
              <a:rPr lang="en-US" altLang="en-US">
                <a:sym typeface="Gill Sans Light" charset="0"/>
              </a:rPr>
              <a:t>Third level</a:t>
            </a:r>
          </a:p>
          <a:p>
            <a:pPr lvl="3"/>
            <a:r>
              <a:rPr lang="en-US" altLang="en-US">
                <a:sym typeface="Gill Sans Light" charset="0"/>
              </a:rPr>
              <a:t>Fourth level</a:t>
            </a:r>
          </a:p>
          <a:p>
            <a:pPr lvl="4"/>
            <a:r>
              <a:rPr lang="en-US" altLang="en-US">
                <a:sym typeface="Gill Sans Light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</p:sldLayoutIdLst>
  <p:transition/>
  <p:hf hdr="0" dt="0"/>
  <p:txStyles>
    <p:titleStyle>
      <a:lvl1pPr algn="ctr" rtl="0" fontAlgn="base">
        <a:spcBef>
          <a:spcPct val="0"/>
        </a:spcBef>
        <a:spcAft>
          <a:spcPct val="0"/>
        </a:spcAft>
        <a:defRPr sz="7200" kern="1200">
          <a:solidFill>
            <a:srgbClr val="404140"/>
          </a:solidFill>
          <a:latin typeface="+mj-lt"/>
          <a:ea typeface="+mj-ea"/>
          <a:cs typeface="+mj-cs"/>
          <a:sym typeface="Gill Sans Light" charset="0"/>
        </a:defRPr>
      </a:lvl1pPr>
      <a:lvl2pPr algn="ctr" rtl="0" fontAlgn="base">
        <a:spcBef>
          <a:spcPct val="0"/>
        </a:spcBef>
        <a:spcAft>
          <a:spcPct val="0"/>
        </a:spcAft>
        <a:defRPr sz="7200">
          <a:solidFill>
            <a:srgbClr val="404140"/>
          </a:solidFill>
          <a:latin typeface="Gill Sans Light" charset="0"/>
          <a:ea typeface="ヒラギノ角ゴ ProN W3" charset="-128"/>
          <a:cs typeface="ヒラギノ角ゴ ProN W3" charset="-128"/>
          <a:sym typeface="Gill Sans Light" charset="0"/>
        </a:defRPr>
      </a:lvl2pPr>
      <a:lvl3pPr algn="ctr" rtl="0" fontAlgn="base">
        <a:spcBef>
          <a:spcPct val="0"/>
        </a:spcBef>
        <a:spcAft>
          <a:spcPct val="0"/>
        </a:spcAft>
        <a:defRPr sz="7200">
          <a:solidFill>
            <a:srgbClr val="404140"/>
          </a:solidFill>
          <a:latin typeface="Gill Sans Light" charset="0"/>
          <a:ea typeface="ヒラギノ角ゴ ProN W3" charset="-128"/>
          <a:cs typeface="ヒラギノ角ゴ ProN W3" charset="-128"/>
          <a:sym typeface="Gill Sans Light" charset="0"/>
        </a:defRPr>
      </a:lvl3pPr>
      <a:lvl4pPr algn="ctr" rtl="0" fontAlgn="base">
        <a:spcBef>
          <a:spcPct val="0"/>
        </a:spcBef>
        <a:spcAft>
          <a:spcPct val="0"/>
        </a:spcAft>
        <a:defRPr sz="7200">
          <a:solidFill>
            <a:srgbClr val="404140"/>
          </a:solidFill>
          <a:latin typeface="Gill Sans Light" charset="0"/>
          <a:ea typeface="ヒラギノ角ゴ ProN W3" charset="-128"/>
          <a:cs typeface="ヒラギノ角ゴ ProN W3" charset="-128"/>
          <a:sym typeface="Gill Sans Light" charset="0"/>
        </a:defRPr>
      </a:lvl4pPr>
      <a:lvl5pPr algn="ctr" rtl="0" fontAlgn="base">
        <a:spcBef>
          <a:spcPct val="0"/>
        </a:spcBef>
        <a:spcAft>
          <a:spcPct val="0"/>
        </a:spcAft>
        <a:defRPr sz="7200">
          <a:solidFill>
            <a:srgbClr val="404140"/>
          </a:solidFill>
          <a:latin typeface="Gill Sans Light" charset="0"/>
          <a:ea typeface="ヒラギノ角ゴ ProN W3" charset="-128"/>
          <a:cs typeface="ヒラギノ角ゴ ProN W3" charset="-128"/>
          <a:sym typeface="Gill Sans Light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7200">
          <a:solidFill>
            <a:srgbClr val="404140"/>
          </a:solidFill>
          <a:latin typeface="Gill Sans Light" charset="0"/>
          <a:ea typeface="ヒラギノ角ゴ ProN W3" charset="-128"/>
          <a:cs typeface="ヒラギノ角ゴ ProN W3" charset="-128"/>
          <a:sym typeface="Gill Sans Light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7200">
          <a:solidFill>
            <a:srgbClr val="404140"/>
          </a:solidFill>
          <a:latin typeface="Gill Sans Light" charset="0"/>
          <a:ea typeface="ヒラギノ角ゴ ProN W3" charset="-128"/>
          <a:cs typeface="ヒラギノ角ゴ ProN W3" charset="-128"/>
          <a:sym typeface="Gill Sans Light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7200">
          <a:solidFill>
            <a:srgbClr val="404140"/>
          </a:solidFill>
          <a:latin typeface="Gill Sans Light" charset="0"/>
          <a:ea typeface="ヒラギノ角ゴ ProN W3" charset="-128"/>
          <a:cs typeface="ヒラギノ角ゴ ProN W3" charset="-128"/>
          <a:sym typeface="Gill Sans Light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7200">
          <a:solidFill>
            <a:srgbClr val="404140"/>
          </a:solidFill>
          <a:latin typeface="Gill Sans Light" charset="0"/>
          <a:ea typeface="ヒラギノ角ゴ ProN W3" charset="-128"/>
          <a:cs typeface="ヒラギノ角ゴ ProN W3" charset="-128"/>
          <a:sym typeface="Gill Sans Light" charset="0"/>
        </a:defRPr>
      </a:lvl9pPr>
    </p:titleStyle>
    <p:bodyStyle>
      <a:lvl1pPr marL="304800" indent="-304800" algn="l" rtl="0" fontAlgn="base"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800" kern="1200">
          <a:solidFill>
            <a:srgbClr val="404140"/>
          </a:solidFill>
          <a:latin typeface="+mn-lt"/>
          <a:ea typeface="+mn-ea"/>
          <a:cs typeface="+mn-cs"/>
          <a:sym typeface="Gill Sans Light" charset="0"/>
        </a:defRPr>
      </a:lvl1pPr>
      <a:lvl2pPr marL="635000" indent="-304800" algn="l" rtl="0" fontAlgn="base"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800" kern="1200">
          <a:solidFill>
            <a:srgbClr val="404140"/>
          </a:solidFill>
          <a:latin typeface="+mn-lt"/>
          <a:ea typeface="+mn-ea"/>
          <a:cs typeface="+mn-cs"/>
          <a:sym typeface="Gill Sans Light" charset="0"/>
        </a:defRPr>
      </a:lvl2pPr>
      <a:lvl3pPr marL="1016000" indent="-304800" algn="l" rtl="0" fontAlgn="base"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800" kern="1200">
          <a:solidFill>
            <a:srgbClr val="404140"/>
          </a:solidFill>
          <a:latin typeface="+mn-lt"/>
          <a:ea typeface="+mn-ea"/>
          <a:cs typeface="+mn-cs"/>
          <a:sym typeface="Gill Sans Light" charset="0"/>
        </a:defRPr>
      </a:lvl3pPr>
      <a:lvl4pPr marL="1397000" indent="-304800" algn="l" rtl="0" fontAlgn="base"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800" kern="1200">
          <a:solidFill>
            <a:srgbClr val="404140"/>
          </a:solidFill>
          <a:latin typeface="+mn-lt"/>
          <a:ea typeface="+mn-ea"/>
          <a:cs typeface="+mn-cs"/>
          <a:sym typeface="Gill Sans Light" charset="0"/>
        </a:defRPr>
      </a:lvl4pPr>
      <a:lvl5pPr marL="1778000" indent="-304800" algn="l" rtl="0" fontAlgn="base"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800" kern="1200">
          <a:solidFill>
            <a:srgbClr val="404140"/>
          </a:solidFill>
          <a:latin typeface="+mn-lt"/>
          <a:ea typeface="+mn-ea"/>
          <a:cs typeface="+mn-cs"/>
          <a:sym typeface="Gill Sans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alphaModFix amt="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3" name="Picture 1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2700"/>
            <a:ext cx="13004800" cy="976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5600" y="800100"/>
            <a:ext cx="12293600" cy="189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Gill Sans Light" charset="0"/>
              </a:rPr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5600" y="3187700"/>
            <a:ext cx="12293600" cy="584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Gill Sans Light" charset="0"/>
              </a:rPr>
              <a:t>Click to edit Master text styles</a:t>
            </a:r>
          </a:p>
          <a:p>
            <a:pPr lvl="1"/>
            <a:r>
              <a:rPr lang="en-US" altLang="en-US">
                <a:sym typeface="Gill Sans Light" charset="0"/>
              </a:rPr>
              <a:t>Second level</a:t>
            </a:r>
          </a:p>
          <a:p>
            <a:pPr lvl="2"/>
            <a:r>
              <a:rPr lang="en-US" altLang="en-US">
                <a:sym typeface="Gill Sans Light" charset="0"/>
              </a:rPr>
              <a:t>Third level</a:t>
            </a:r>
          </a:p>
          <a:p>
            <a:pPr lvl="3"/>
            <a:r>
              <a:rPr lang="en-US" altLang="en-US">
                <a:sym typeface="Gill Sans Light" charset="0"/>
              </a:rPr>
              <a:t>Fourth level</a:t>
            </a:r>
          </a:p>
          <a:p>
            <a:pPr lvl="4"/>
            <a:r>
              <a:rPr lang="en-US" altLang="en-US">
                <a:sym typeface="Gill Sans Light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</p:sldLayoutIdLst>
  <p:transition/>
  <p:hf hdr="0" dt="0"/>
  <p:txStyles>
    <p:titleStyle>
      <a:lvl1pPr algn="ctr" rtl="0" fontAlgn="base">
        <a:spcBef>
          <a:spcPct val="0"/>
        </a:spcBef>
        <a:spcAft>
          <a:spcPct val="0"/>
        </a:spcAft>
        <a:defRPr sz="7200" kern="1200">
          <a:solidFill>
            <a:schemeClr val="tx1"/>
          </a:solidFill>
          <a:latin typeface="+mj-lt"/>
          <a:ea typeface="+mj-ea"/>
          <a:cs typeface="+mj-cs"/>
          <a:sym typeface="Gill Sans Light" charset="0"/>
        </a:defRPr>
      </a:lvl1pPr>
      <a:lvl2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-128"/>
          <a:cs typeface="ヒラギノ角ゴ ProN W3" charset="-128"/>
          <a:sym typeface="Gill Sans Light" charset="0"/>
        </a:defRPr>
      </a:lvl2pPr>
      <a:lvl3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-128"/>
          <a:cs typeface="ヒラギノ角ゴ ProN W3" charset="-128"/>
          <a:sym typeface="Gill Sans Light" charset="0"/>
        </a:defRPr>
      </a:lvl3pPr>
      <a:lvl4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-128"/>
          <a:cs typeface="ヒラギノ角ゴ ProN W3" charset="-128"/>
          <a:sym typeface="Gill Sans Light" charset="0"/>
        </a:defRPr>
      </a:lvl4pPr>
      <a:lvl5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-128"/>
          <a:cs typeface="ヒラギノ角ゴ ProN W3" charset="-128"/>
          <a:sym typeface="Gill Sans Light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-128"/>
          <a:cs typeface="ヒラギノ角ゴ ProN W3" charset="-128"/>
          <a:sym typeface="Gill Sans Light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-128"/>
          <a:cs typeface="ヒラギノ角ゴ ProN W3" charset="-128"/>
          <a:sym typeface="Gill Sans Light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-128"/>
          <a:cs typeface="ヒラギノ角ゴ ProN W3" charset="-128"/>
          <a:sym typeface="Gill Sans Light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-128"/>
          <a:cs typeface="ヒラギノ角ゴ ProN W3" charset="-128"/>
          <a:sym typeface="Gill Sans Light" charset="0"/>
        </a:defRPr>
      </a:lvl9pPr>
    </p:titleStyle>
    <p:bodyStyle>
      <a:lvl1pPr marL="304800" indent="-304800" algn="l" rtl="0" fontAlgn="base"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1pPr>
      <a:lvl2pPr marL="635000" indent="-304800" algn="l" rtl="0" fontAlgn="base"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2pPr>
      <a:lvl3pPr marL="1016000" indent="-304800" algn="l" rtl="0" fontAlgn="base"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3pPr>
      <a:lvl4pPr marL="1397000" indent="-304800" algn="l" rtl="0" fontAlgn="base"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4pPr>
      <a:lvl5pPr marL="1778000" indent="-304800" algn="l" rtl="0" fontAlgn="base"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alphaModFix amt="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7" name="Picture 1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2700"/>
            <a:ext cx="13004800" cy="976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5600" y="825500"/>
            <a:ext cx="12293600" cy="186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Gill Sans Light" charset="0"/>
              </a:rPr>
              <a:t>Click to edit Master title style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5600" y="3187700"/>
            <a:ext cx="5892800" cy="584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Gill Sans Light" charset="0"/>
              </a:rPr>
              <a:t>Click to edit Master text styles</a:t>
            </a:r>
          </a:p>
          <a:p>
            <a:pPr lvl="1"/>
            <a:r>
              <a:rPr lang="en-US" altLang="en-US">
                <a:sym typeface="Gill Sans Light" charset="0"/>
              </a:rPr>
              <a:t>Second level</a:t>
            </a:r>
          </a:p>
          <a:p>
            <a:pPr lvl="2"/>
            <a:r>
              <a:rPr lang="en-US" altLang="en-US">
                <a:sym typeface="Gill Sans Light" charset="0"/>
              </a:rPr>
              <a:t>Third level</a:t>
            </a:r>
          </a:p>
          <a:p>
            <a:pPr lvl="3"/>
            <a:r>
              <a:rPr lang="en-US" altLang="en-US">
                <a:sym typeface="Gill Sans Light" charset="0"/>
              </a:rPr>
              <a:t>Fourth level</a:t>
            </a:r>
          </a:p>
          <a:p>
            <a:pPr lvl="4"/>
            <a:r>
              <a:rPr lang="en-US" altLang="en-US">
                <a:sym typeface="Gill Sans Light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ransition/>
  <p:hf hdr="0" dt="0"/>
  <p:txStyles>
    <p:titleStyle>
      <a:lvl1pPr algn="ctr" rtl="0" fontAlgn="base">
        <a:spcBef>
          <a:spcPct val="0"/>
        </a:spcBef>
        <a:spcAft>
          <a:spcPct val="0"/>
        </a:spcAft>
        <a:defRPr sz="7200" kern="1200">
          <a:solidFill>
            <a:schemeClr val="tx1"/>
          </a:solidFill>
          <a:latin typeface="+mj-lt"/>
          <a:ea typeface="+mj-ea"/>
          <a:cs typeface="+mj-cs"/>
          <a:sym typeface="Gill Sans Light" charset="0"/>
        </a:defRPr>
      </a:lvl1pPr>
      <a:lvl2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-128"/>
          <a:cs typeface="ヒラギノ角ゴ ProN W3" charset="-128"/>
          <a:sym typeface="Gill Sans Light" charset="0"/>
        </a:defRPr>
      </a:lvl2pPr>
      <a:lvl3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-128"/>
          <a:cs typeface="ヒラギノ角ゴ ProN W3" charset="-128"/>
          <a:sym typeface="Gill Sans Light" charset="0"/>
        </a:defRPr>
      </a:lvl3pPr>
      <a:lvl4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-128"/>
          <a:cs typeface="ヒラギノ角ゴ ProN W3" charset="-128"/>
          <a:sym typeface="Gill Sans Light" charset="0"/>
        </a:defRPr>
      </a:lvl4pPr>
      <a:lvl5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-128"/>
          <a:cs typeface="ヒラギノ角ゴ ProN W3" charset="-128"/>
          <a:sym typeface="Gill Sans Light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-128"/>
          <a:cs typeface="ヒラギノ角ゴ ProN W3" charset="-128"/>
          <a:sym typeface="Gill Sans Light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-128"/>
          <a:cs typeface="ヒラギノ角ゴ ProN W3" charset="-128"/>
          <a:sym typeface="Gill Sans Light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-128"/>
          <a:cs typeface="ヒラギノ角ゴ ProN W3" charset="-128"/>
          <a:sym typeface="Gill Sans Light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-128"/>
          <a:cs typeface="ヒラギノ角ゴ ProN W3" charset="-128"/>
          <a:sym typeface="Gill Sans Light" charset="0"/>
        </a:defRPr>
      </a:lvl9pPr>
    </p:titleStyle>
    <p:bodyStyle>
      <a:lvl1pPr marL="304800" indent="-304800" algn="l" rtl="0" fontAlgn="base"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1pPr>
      <a:lvl2pPr marL="635000" indent="-304800" algn="l" rtl="0" fontAlgn="base"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2pPr>
      <a:lvl3pPr marL="1016000" indent="-304800" algn="l" rtl="0" fontAlgn="base"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3pPr>
      <a:lvl4pPr marL="1397000" indent="-304800" algn="l" rtl="0" fontAlgn="base"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4pPr>
      <a:lvl5pPr marL="1778000" indent="-304800" algn="l" rtl="0" fontAlgn="base"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s://github.com/utah-scs/ibv-bench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4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5.emf"/><Relationship Id="rId3" Type="http://schemas.openxmlformats.org/officeDocument/2006/relationships/image" Target="../media/image16.emf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7.emf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emf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8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1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2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emf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4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0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1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2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3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3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emf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5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6.emf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5.emf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6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" sz="6000" b="1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MAKING LARGE TRANSFERS FAST FOR IN-MEMORY DATABASES IN MODERN NETWORKS </a:t>
            </a:r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54106" y="6705600"/>
            <a:ext cx="12293600" cy="2120900"/>
          </a:xfrm>
          <a:ln/>
        </p:spPr>
        <p:txBody>
          <a:bodyPr/>
          <a:lstStyle/>
          <a:p>
            <a:pPr lvl="0" algn="r">
              <a:spcBef>
                <a:spcPts val="0"/>
              </a:spcBef>
              <a:buNone/>
            </a:pPr>
            <a:r>
              <a:rPr lang="en" b="1" dirty="0" smtClean="0">
                <a:latin typeface="Arial" charset="0"/>
                <a:ea typeface="Arial" charset="0"/>
                <a:cs typeface="Arial" charset="0"/>
              </a:rPr>
              <a:t>Aniraj Kesavan</a:t>
            </a:r>
          </a:p>
          <a:p>
            <a:pPr lvl="0" algn="r">
              <a:spcBef>
                <a:spcPts val="0"/>
              </a:spcBef>
              <a:buNone/>
            </a:pPr>
            <a:r>
              <a:rPr lang="en" sz="2800" dirty="0" err="1" smtClean="0">
                <a:latin typeface="Arial" charset="0"/>
                <a:ea typeface="Arial" charset="0"/>
                <a:cs typeface="Arial" charset="0"/>
              </a:rPr>
              <a:t>Chinmay</a:t>
            </a:r>
            <a:r>
              <a:rPr lang="en" sz="2800" dirty="0" smtClean="0">
                <a:latin typeface="Arial" charset="0"/>
                <a:ea typeface="Arial" charset="0"/>
                <a:cs typeface="Arial" charset="0"/>
              </a:rPr>
              <a:t> Kulkarni, </a:t>
            </a:r>
            <a:r>
              <a:rPr lang="en-US" sz="2800" dirty="0" err="1" smtClean="0">
                <a:latin typeface="Arial" charset="0"/>
                <a:ea typeface="Arial" charset="0"/>
                <a:cs typeface="Arial" charset="0"/>
              </a:rPr>
              <a:t>Feifei</a:t>
            </a:r>
            <a:r>
              <a:rPr lang="en-US" sz="2800" dirty="0" smtClean="0">
                <a:latin typeface="Arial" charset="0"/>
                <a:ea typeface="Arial" charset="0"/>
                <a:cs typeface="Arial" charset="0"/>
              </a:rPr>
              <a:t> Li,</a:t>
            </a:r>
            <a:r>
              <a:rPr lang="en" sz="2800" dirty="0">
                <a:latin typeface="Arial" charset="0"/>
                <a:ea typeface="Arial" charset="0"/>
                <a:cs typeface="Arial" charset="0"/>
              </a:rPr>
              <a:t> Robert </a:t>
            </a:r>
            <a:r>
              <a:rPr lang="en" sz="2800" dirty="0" smtClean="0">
                <a:latin typeface="Arial" charset="0"/>
                <a:ea typeface="Arial" charset="0"/>
                <a:cs typeface="Arial" charset="0"/>
              </a:rPr>
              <a:t>Ricci</a:t>
            </a:r>
            <a:r>
              <a:rPr lang="en-US" sz="2800" dirty="0" smtClean="0">
                <a:latin typeface="Arial" charset="0"/>
                <a:ea typeface="Arial" charset="0"/>
                <a:cs typeface="Arial" charset="0"/>
              </a:rPr>
              <a:t>, </a:t>
            </a:r>
            <a:r>
              <a:rPr lang="en" sz="2800" dirty="0" smtClean="0">
                <a:latin typeface="Arial" charset="0"/>
                <a:ea typeface="Arial" charset="0"/>
                <a:cs typeface="Arial" charset="0"/>
              </a:rPr>
              <a:t>Ryan </a:t>
            </a:r>
            <a:r>
              <a:rPr lang="en" sz="2800" dirty="0">
                <a:latin typeface="Arial" charset="0"/>
                <a:ea typeface="Arial" charset="0"/>
                <a:cs typeface="Arial" charset="0"/>
              </a:rPr>
              <a:t>Stutsman </a:t>
            </a:r>
            <a:r>
              <a:rPr lang="en" sz="2800" dirty="0" smtClean="0">
                <a:latin typeface="Arial" charset="0"/>
                <a:ea typeface="Arial" charset="0"/>
                <a:cs typeface="Arial" charset="0"/>
              </a:rPr>
              <a:t>and </a:t>
            </a:r>
            <a:r>
              <a:rPr lang="en" sz="2800" dirty="0">
                <a:latin typeface="Arial" charset="0"/>
                <a:ea typeface="Arial" charset="0"/>
                <a:cs typeface="Arial" charset="0"/>
              </a:rPr>
              <a:t>Tian </a:t>
            </a:r>
            <a:r>
              <a:rPr lang="en" sz="2800" dirty="0" smtClean="0">
                <a:latin typeface="Arial" charset="0"/>
                <a:ea typeface="Arial" charset="0"/>
                <a:cs typeface="Arial" charset="0"/>
              </a:rPr>
              <a:t>Zhang</a:t>
            </a:r>
            <a:r>
              <a:rPr lang="en-US" sz="2800" dirty="0" smtClean="0">
                <a:latin typeface="Arial" charset="0"/>
                <a:ea typeface="Arial" charset="0"/>
                <a:cs typeface="Arial" charset="0"/>
              </a:rPr>
              <a:t> </a:t>
            </a:r>
            <a:endParaRPr lang="en" sz="2800" dirty="0" smtClean="0">
              <a:latin typeface="Arial" charset="0"/>
              <a:ea typeface="Arial" charset="0"/>
              <a:cs typeface="Arial" charset="0"/>
            </a:endParaRPr>
          </a:p>
          <a:p>
            <a:endParaRPr lang="en-US" altLang="en-US" dirty="0">
              <a:latin typeface="Arial" charset="0"/>
              <a:ea typeface="Arial" charset="0"/>
              <a:cs typeface="Arial" charset="0"/>
            </a:endParaRPr>
          </a:p>
        </p:txBody>
      </p:sp>
    </p:spTree>
  </p:cSld>
  <p:clrMapOvr>
    <a:masterClrMapping/>
  </p:clrMapOvr>
  <p:transition advTm="54977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355600" y="381000"/>
            <a:ext cx="12293600" cy="1257300"/>
          </a:xfrm>
          <a:ln/>
        </p:spPr>
        <p:txBody>
          <a:bodyPr/>
          <a:lstStyle/>
          <a:p>
            <a:pPr algn="l"/>
            <a:r>
              <a:rPr lang="en-US" altLang="en-US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Copy Out</a:t>
            </a:r>
            <a:endParaRPr lang="en-US" altLang="en-US" b="1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96175" y="4464424"/>
            <a:ext cx="18473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000" dirty="0"/>
          </a:p>
        </p:txBody>
      </p:sp>
      <p:sp>
        <p:nvSpPr>
          <p:cNvPr id="85" name="Rectangle 84"/>
          <p:cNvSpPr/>
          <p:nvPr/>
        </p:nvSpPr>
        <p:spPr bwMode="auto">
          <a:xfrm>
            <a:off x="787400" y="2441762"/>
            <a:ext cx="3048000" cy="6096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000" b="0" i="0" u="none" strike="noStrike" cap="none" normalizeH="0" baseline="0" dirty="0" smtClean="0">
                <a:ln>
                  <a:noFill/>
                </a:ln>
                <a:solidFill>
                  <a:srgbClr val="414141"/>
                </a:solidFill>
                <a:effectLst/>
                <a:latin typeface="Arial" charset="0"/>
                <a:ea typeface="Arial" charset="0"/>
                <a:cs typeface="Arial" charset="0"/>
                <a:sym typeface="Gill Sans Light" charset="0"/>
              </a:rPr>
              <a:t>A  </a:t>
            </a:r>
            <a:r>
              <a:rPr kumimoji="0" lang="en-US" sz="3000" b="0" i="0" u="none" strike="noStrike" cap="none" normalizeH="0" dirty="0" smtClean="0">
                <a:ln>
                  <a:noFill/>
                </a:ln>
                <a:solidFill>
                  <a:srgbClr val="414141"/>
                </a:solidFill>
                <a:effectLst/>
                <a:latin typeface="Arial" charset="0"/>
                <a:ea typeface="Arial" charset="0"/>
                <a:cs typeface="Arial" charset="0"/>
                <a:sym typeface="Gill Sans Light" charset="0"/>
              </a:rPr>
              <a:t> </a:t>
            </a:r>
            <a:r>
              <a:rPr kumimoji="0" lang="en-US" sz="3000" b="0" i="0" u="none" strike="noStrike" cap="none" normalizeH="0" baseline="0" dirty="0" smtClean="0">
                <a:ln>
                  <a:noFill/>
                </a:ln>
                <a:solidFill>
                  <a:srgbClr val="414141"/>
                </a:solidFill>
                <a:effectLst/>
                <a:latin typeface="Arial" charset="0"/>
                <a:ea typeface="Arial" charset="0"/>
                <a:cs typeface="Arial" charset="0"/>
                <a:sym typeface="Gill Sans Light" charset="0"/>
              </a:rPr>
              <a:t>     10</a:t>
            </a:r>
            <a:endParaRPr kumimoji="0" lang="en-US" sz="3000" b="0" i="0" u="none" strike="noStrike" cap="none" normalizeH="0" baseline="0" dirty="0">
              <a:ln>
                <a:noFill/>
              </a:ln>
              <a:solidFill>
                <a:srgbClr val="414141"/>
              </a:solidFill>
              <a:effectLst/>
              <a:latin typeface="Arial" charset="0"/>
              <a:ea typeface="Arial" charset="0"/>
              <a:cs typeface="Arial" charset="0"/>
              <a:sym typeface="Gill Sans Light" charset="0"/>
            </a:endParaRPr>
          </a:p>
        </p:txBody>
      </p:sp>
      <p:cxnSp>
        <p:nvCxnSpPr>
          <p:cNvPr id="109" name="Straight Connector 108"/>
          <p:cNvCxnSpPr>
            <a:stCxn id="85" idx="0"/>
            <a:endCxn id="85" idx="2"/>
          </p:cNvCxnSpPr>
          <p:nvPr/>
        </p:nvCxnSpPr>
        <p:spPr bwMode="auto">
          <a:xfrm>
            <a:off x="2311400" y="2441762"/>
            <a:ext cx="0" cy="609600"/>
          </a:xfrm>
          <a:prstGeom prst="line">
            <a:avLst/>
          </a:prstGeom>
          <a:solidFill>
            <a:srgbClr val="6C7472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12" name="Rectangle 111"/>
          <p:cNvSpPr/>
          <p:nvPr/>
        </p:nvSpPr>
        <p:spPr bwMode="auto">
          <a:xfrm>
            <a:off x="4978400" y="2441762"/>
            <a:ext cx="3048000" cy="6096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3000" dirty="0" smtClean="0">
                <a:latin typeface="Arial" charset="0"/>
                <a:ea typeface="Arial" charset="0"/>
                <a:cs typeface="Arial" charset="0"/>
              </a:rPr>
              <a:t>B</a:t>
            </a:r>
            <a:r>
              <a:rPr kumimoji="0" lang="en-US" sz="3000" b="0" i="0" u="none" strike="noStrike" cap="none" normalizeH="0" baseline="0" dirty="0" smtClean="0">
                <a:ln>
                  <a:noFill/>
                </a:ln>
                <a:solidFill>
                  <a:srgbClr val="414141"/>
                </a:solidFill>
                <a:effectLst/>
                <a:latin typeface="Arial" charset="0"/>
                <a:ea typeface="Arial" charset="0"/>
                <a:cs typeface="Arial" charset="0"/>
                <a:sym typeface="Gill Sans Light" charset="0"/>
              </a:rPr>
              <a:t>  </a:t>
            </a:r>
            <a:r>
              <a:rPr kumimoji="0" lang="en-US" sz="3000" b="0" i="0" u="none" strike="noStrike" cap="none" normalizeH="0" dirty="0" smtClean="0">
                <a:ln>
                  <a:noFill/>
                </a:ln>
                <a:solidFill>
                  <a:srgbClr val="414141"/>
                </a:solidFill>
                <a:effectLst/>
                <a:latin typeface="Arial" charset="0"/>
                <a:ea typeface="Arial" charset="0"/>
                <a:cs typeface="Arial" charset="0"/>
                <a:sym typeface="Gill Sans Light" charset="0"/>
              </a:rPr>
              <a:t> </a:t>
            </a:r>
            <a:r>
              <a:rPr kumimoji="0" lang="en-US" sz="3000" b="0" i="0" u="none" strike="noStrike" cap="none" normalizeH="0" baseline="0" dirty="0" smtClean="0">
                <a:ln>
                  <a:noFill/>
                </a:ln>
                <a:solidFill>
                  <a:srgbClr val="414141"/>
                </a:solidFill>
                <a:effectLst/>
                <a:latin typeface="Arial" charset="0"/>
                <a:ea typeface="Arial" charset="0"/>
                <a:cs typeface="Arial" charset="0"/>
                <a:sym typeface="Gill Sans Light" charset="0"/>
              </a:rPr>
              <a:t>     </a:t>
            </a:r>
            <a:r>
              <a:rPr lang="en-US" sz="3000" dirty="0">
                <a:latin typeface="Arial" charset="0"/>
                <a:ea typeface="Arial" charset="0"/>
                <a:cs typeface="Arial" charset="0"/>
              </a:rPr>
              <a:t>2</a:t>
            </a:r>
            <a:r>
              <a:rPr kumimoji="0" lang="en-US" sz="3000" b="0" i="0" u="none" strike="noStrike" cap="none" normalizeH="0" baseline="0" dirty="0" smtClean="0">
                <a:ln>
                  <a:noFill/>
                </a:ln>
                <a:solidFill>
                  <a:srgbClr val="414141"/>
                </a:solidFill>
                <a:effectLst/>
                <a:latin typeface="Arial" charset="0"/>
                <a:ea typeface="Arial" charset="0"/>
                <a:cs typeface="Arial" charset="0"/>
                <a:sym typeface="Gill Sans Light" charset="0"/>
              </a:rPr>
              <a:t>0</a:t>
            </a:r>
            <a:endParaRPr kumimoji="0" lang="en-US" sz="3000" b="0" i="0" u="none" strike="noStrike" cap="none" normalizeH="0" baseline="0" dirty="0">
              <a:ln>
                <a:noFill/>
              </a:ln>
              <a:solidFill>
                <a:srgbClr val="414141"/>
              </a:solidFill>
              <a:effectLst/>
              <a:latin typeface="Arial" charset="0"/>
              <a:ea typeface="Arial" charset="0"/>
              <a:cs typeface="Arial" charset="0"/>
              <a:sym typeface="Gill Sans Light" charset="0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3835400" y="2441762"/>
            <a:ext cx="1143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sz="3000" dirty="0" smtClean="0">
                <a:solidFill>
                  <a:sysClr val="windowText" lastClr="000000"/>
                </a:solidFill>
              </a:rPr>
              <a:t>…</a:t>
            </a:r>
            <a:endParaRPr lang="en-US" sz="3000" dirty="0">
              <a:solidFill>
                <a:sysClr val="windowText" lastClr="000000"/>
              </a:solidFill>
            </a:endParaRPr>
          </a:p>
        </p:txBody>
      </p:sp>
      <p:cxnSp>
        <p:nvCxnSpPr>
          <p:cNvPr id="117" name="Straight Connector 116"/>
          <p:cNvCxnSpPr/>
          <p:nvPr/>
        </p:nvCxnSpPr>
        <p:spPr bwMode="auto">
          <a:xfrm>
            <a:off x="6502400" y="2441762"/>
            <a:ext cx="0" cy="609600"/>
          </a:xfrm>
          <a:prstGeom prst="line">
            <a:avLst/>
          </a:prstGeom>
          <a:solidFill>
            <a:srgbClr val="6C7472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15" name="Rectangle 114"/>
          <p:cNvSpPr/>
          <p:nvPr/>
        </p:nvSpPr>
        <p:spPr bwMode="auto">
          <a:xfrm>
            <a:off x="790388" y="5224844"/>
            <a:ext cx="6400800" cy="8382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000" i="0" u="none" strike="noStrike" cap="none" normalizeH="0" baseline="0" dirty="0" smtClean="0">
                <a:ln>
                  <a:noFill/>
                </a:ln>
                <a:solidFill>
                  <a:srgbClr val="414141"/>
                </a:solidFill>
                <a:effectLst/>
                <a:latin typeface="Arial" charset="0"/>
                <a:ea typeface="Arial" charset="0"/>
                <a:cs typeface="Arial" charset="0"/>
                <a:sym typeface="Gill Sans Light" charset="0"/>
              </a:rPr>
              <a:t>A       10          B       20</a:t>
            </a:r>
            <a:endParaRPr kumimoji="0" lang="en-US" sz="3000" i="0" u="none" strike="noStrike" cap="none" normalizeH="0" baseline="0" dirty="0">
              <a:ln>
                <a:noFill/>
              </a:ln>
              <a:solidFill>
                <a:srgbClr val="414141"/>
              </a:solidFill>
              <a:effectLst/>
              <a:latin typeface="Arial" charset="0"/>
              <a:ea typeface="Arial" charset="0"/>
              <a:cs typeface="Arial" charset="0"/>
              <a:sym typeface="Gill Sans Light" charset="0"/>
            </a:endParaRPr>
          </a:p>
        </p:txBody>
      </p:sp>
      <p:cxnSp>
        <p:nvCxnSpPr>
          <p:cNvPr id="124" name="Straight Connector 123"/>
          <p:cNvCxnSpPr>
            <a:stCxn id="115" idx="0"/>
            <a:endCxn id="115" idx="2"/>
          </p:cNvCxnSpPr>
          <p:nvPr/>
        </p:nvCxnSpPr>
        <p:spPr bwMode="auto">
          <a:xfrm>
            <a:off x="3990788" y="5224844"/>
            <a:ext cx="0" cy="838200"/>
          </a:xfrm>
          <a:prstGeom prst="line">
            <a:avLst/>
          </a:prstGeom>
          <a:solidFill>
            <a:srgbClr val="6C7472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6" name="Straight Arrow Connector 125"/>
          <p:cNvCxnSpPr/>
          <p:nvPr/>
        </p:nvCxnSpPr>
        <p:spPr bwMode="auto">
          <a:xfrm>
            <a:off x="-279400" y="7772400"/>
            <a:ext cx="914400" cy="914400"/>
          </a:xfrm>
          <a:prstGeom prst="straightConnector1">
            <a:avLst/>
          </a:prstGeom>
          <a:solidFill>
            <a:srgbClr val="6C7472"/>
          </a:solidFill>
          <a:ln>
            <a:noFill/>
            <a:tailEnd type="triangle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28" name="TextBox 127"/>
          <p:cNvSpPr txBox="1"/>
          <p:nvPr/>
        </p:nvSpPr>
        <p:spPr>
          <a:xfrm>
            <a:off x="4770746" y="3180426"/>
            <a:ext cx="1828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latin typeface="Arial" charset="0"/>
                <a:ea typeface="Arial" charset="0"/>
                <a:cs typeface="Arial" charset="0"/>
              </a:rPr>
              <a:t>Record 2</a:t>
            </a:r>
            <a:endParaRPr lang="en-US" sz="3000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129" name="Straight Arrow Connector 128"/>
          <p:cNvCxnSpPr/>
          <p:nvPr/>
        </p:nvCxnSpPr>
        <p:spPr bwMode="auto">
          <a:xfrm>
            <a:off x="1854200" y="5410200"/>
            <a:ext cx="76200" cy="1143000"/>
          </a:xfrm>
          <a:prstGeom prst="straightConnector1">
            <a:avLst/>
          </a:prstGeom>
          <a:solidFill>
            <a:srgbClr val="6C7472"/>
          </a:solidFill>
          <a:ln>
            <a:noFill/>
            <a:tailEnd type="triangle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2" name="Straight Arrow Connector 131"/>
          <p:cNvCxnSpPr>
            <a:stCxn id="85" idx="2"/>
          </p:cNvCxnSpPr>
          <p:nvPr/>
        </p:nvCxnSpPr>
        <p:spPr bwMode="auto">
          <a:xfrm>
            <a:off x="2311400" y="3051362"/>
            <a:ext cx="0" cy="2173483"/>
          </a:xfrm>
          <a:prstGeom prst="straightConnector1">
            <a:avLst/>
          </a:prstGeom>
          <a:solidFill>
            <a:srgbClr val="6C7472"/>
          </a:solidFill>
          <a:ln w="1016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9" name="Straight Arrow Connector 138"/>
          <p:cNvCxnSpPr/>
          <p:nvPr/>
        </p:nvCxnSpPr>
        <p:spPr bwMode="auto">
          <a:xfrm>
            <a:off x="6624946" y="3051361"/>
            <a:ext cx="0" cy="2173483"/>
          </a:xfrm>
          <a:prstGeom prst="straightConnector1">
            <a:avLst/>
          </a:prstGeom>
          <a:solidFill>
            <a:srgbClr val="6C7472"/>
          </a:solidFill>
          <a:ln w="1016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38" name="TextBox 137"/>
          <p:cNvSpPr txBox="1"/>
          <p:nvPr/>
        </p:nvSpPr>
        <p:spPr>
          <a:xfrm>
            <a:off x="2341282" y="3983888"/>
            <a:ext cx="192917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memcpy</a:t>
            </a:r>
            <a:endParaRPr lang="en-US" sz="3000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6665555" y="3983888"/>
            <a:ext cx="192917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memcpy</a:t>
            </a:r>
            <a:endParaRPr lang="en-US" sz="3000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40" name="Rectangle 139"/>
          <p:cNvSpPr/>
          <p:nvPr/>
        </p:nvSpPr>
        <p:spPr bwMode="auto">
          <a:xfrm>
            <a:off x="9550400" y="3642091"/>
            <a:ext cx="1981200" cy="618796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000" b="0" i="0" u="none" strike="noStrike" cap="none" normalizeH="0" baseline="0" dirty="0" smtClean="0">
                <a:ln>
                  <a:noFill/>
                </a:ln>
                <a:solidFill>
                  <a:srgbClr val="414141"/>
                </a:solidFill>
                <a:effectLst/>
                <a:latin typeface="Arial" charset="0"/>
                <a:ea typeface="Arial" charset="0"/>
                <a:cs typeface="Arial" charset="0"/>
                <a:sym typeface="Gill Sans Light" charset="0"/>
              </a:rPr>
              <a:t>Header</a:t>
            </a:r>
            <a:endParaRPr kumimoji="0" lang="en-US" sz="3000" b="0" i="0" u="none" strike="noStrike" cap="none" normalizeH="0" baseline="0" dirty="0">
              <a:ln>
                <a:noFill/>
              </a:ln>
              <a:solidFill>
                <a:srgbClr val="414141"/>
              </a:solidFill>
              <a:effectLst/>
              <a:latin typeface="Arial" charset="0"/>
              <a:ea typeface="Arial" charset="0"/>
              <a:cs typeface="Arial" charset="0"/>
              <a:sym typeface="Gill Sans Light" charset="0"/>
            </a:endParaRPr>
          </a:p>
        </p:txBody>
      </p:sp>
      <p:sp>
        <p:nvSpPr>
          <p:cNvPr id="146" name="Rectangle 145"/>
          <p:cNvSpPr/>
          <p:nvPr/>
        </p:nvSpPr>
        <p:spPr bwMode="auto">
          <a:xfrm>
            <a:off x="9550400" y="4260887"/>
            <a:ext cx="1981200" cy="618796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3000" dirty="0" smtClean="0">
                <a:latin typeface="Arial" charset="0"/>
                <a:ea typeface="Arial" charset="0"/>
                <a:cs typeface="Arial" charset="0"/>
              </a:rPr>
              <a:t>ptr</a:t>
            </a:r>
            <a:endParaRPr lang="en-US" sz="3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635000" y="6210087"/>
            <a:ext cx="507701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latin typeface="Arial" charset="0"/>
                <a:ea typeface="Arial" charset="0"/>
                <a:cs typeface="Arial" charset="0"/>
              </a:rPr>
              <a:t>Transmit Buffer (In Memory)</a:t>
            </a:r>
          </a:p>
        </p:txBody>
      </p:sp>
      <p:cxnSp>
        <p:nvCxnSpPr>
          <p:cNvPr id="154" name="Curved Connector 153"/>
          <p:cNvCxnSpPr>
            <a:stCxn id="146" idx="1"/>
            <a:endCxn id="115" idx="3"/>
          </p:cNvCxnSpPr>
          <p:nvPr/>
        </p:nvCxnSpPr>
        <p:spPr bwMode="auto">
          <a:xfrm rot="10800000" flipV="1">
            <a:off x="7191188" y="4570284"/>
            <a:ext cx="2359212" cy="1073659"/>
          </a:xfrm>
          <a:prstGeom prst="curvedConnector3">
            <a:avLst/>
          </a:prstGeom>
          <a:solidFill>
            <a:srgbClr val="6C7472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59" name="TextBox 158"/>
          <p:cNvSpPr txBox="1"/>
          <p:nvPr/>
        </p:nvSpPr>
        <p:spPr>
          <a:xfrm>
            <a:off x="9702800" y="5018422"/>
            <a:ext cx="1828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latin typeface="Arial" charset="0"/>
                <a:ea typeface="Arial" charset="0"/>
                <a:cs typeface="Arial" charset="0"/>
              </a:rPr>
              <a:t>NIC</a:t>
            </a:r>
          </a:p>
          <a:p>
            <a:r>
              <a:rPr lang="en-US" sz="3000" dirty="0" smtClean="0">
                <a:latin typeface="Arial" charset="0"/>
                <a:ea typeface="Arial" charset="0"/>
                <a:cs typeface="Arial" charset="0"/>
              </a:rPr>
              <a:t>WQE</a:t>
            </a:r>
            <a:endParaRPr lang="en-US" sz="3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2311400" y="8374626"/>
            <a:ext cx="5889543" cy="957455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3000" dirty="0" smtClean="0">
                <a:latin typeface="Arial" charset="0"/>
                <a:ea typeface="Arial" charset="0"/>
                <a:cs typeface="Arial" charset="0"/>
              </a:rPr>
              <a:t>NIC Buffer (On Device) </a:t>
            </a:r>
            <a:endParaRPr lang="en-US" sz="3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64820" y="3202732"/>
            <a:ext cx="1828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latin typeface="Arial" charset="0"/>
                <a:ea typeface="Arial" charset="0"/>
                <a:cs typeface="Arial" charset="0"/>
              </a:rPr>
              <a:t>Record 1</a:t>
            </a:r>
            <a:endParaRPr lang="en-US" sz="30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26443"/>
      </p:ext>
    </p:extLst>
  </p:cSld>
  <p:clrMapOvr>
    <a:masterClrMapping/>
  </p:clrMapOvr>
  <p:transition advTm="3823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355600" y="381000"/>
            <a:ext cx="12293600" cy="1257300"/>
          </a:xfrm>
          <a:ln/>
        </p:spPr>
        <p:txBody>
          <a:bodyPr/>
          <a:lstStyle/>
          <a:p>
            <a:pPr algn="l"/>
            <a:r>
              <a:rPr lang="en-US" altLang="en-US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Copy Out</a:t>
            </a:r>
            <a:endParaRPr lang="en-US" altLang="en-US" b="1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96175" y="4464424"/>
            <a:ext cx="18473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000" dirty="0"/>
          </a:p>
        </p:txBody>
      </p:sp>
      <p:sp>
        <p:nvSpPr>
          <p:cNvPr id="85" name="Rectangle 84"/>
          <p:cNvSpPr/>
          <p:nvPr/>
        </p:nvSpPr>
        <p:spPr bwMode="auto">
          <a:xfrm>
            <a:off x="787400" y="2441762"/>
            <a:ext cx="3048000" cy="6096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000" b="0" i="0" u="none" strike="noStrike" cap="none" normalizeH="0" baseline="0" dirty="0" smtClean="0">
                <a:ln>
                  <a:noFill/>
                </a:ln>
                <a:solidFill>
                  <a:srgbClr val="414141"/>
                </a:solidFill>
                <a:effectLst/>
                <a:latin typeface="Arial" charset="0"/>
                <a:ea typeface="Arial" charset="0"/>
                <a:cs typeface="Arial" charset="0"/>
                <a:sym typeface="Gill Sans Light" charset="0"/>
              </a:rPr>
              <a:t>A  </a:t>
            </a:r>
            <a:r>
              <a:rPr kumimoji="0" lang="en-US" sz="3000" b="0" i="0" u="none" strike="noStrike" cap="none" normalizeH="0" dirty="0" smtClean="0">
                <a:ln>
                  <a:noFill/>
                </a:ln>
                <a:solidFill>
                  <a:srgbClr val="414141"/>
                </a:solidFill>
                <a:effectLst/>
                <a:latin typeface="Arial" charset="0"/>
                <a:ea typeface="Arial" charset="0"/>
                <a:cs typeface="Arial" charset="0"/>
                <a:sym typeface="Gill Sans Light" charset="0"/>
              </a:rPr>
              <a:t> </a:t>
            </a:r>
            <a:r>
              <a:rPr kumimoji="0" lang="en-US" sz="3000" b="0" i="0" u="none" strike="noStrike" cap="none" normalizeH="0" baseline="0" dirty="0" smtClean="0">
                <a:ln>
                  <a:noFill/>
                </a:ln>
                <a:solidFill>
                  <a:srgbClr val="414141"/>
                </a:solidFill>
                <a:effectLst/>
                <a:latin typeface="Arial" charset="0"/>
                <a:ea typeface="Arial" charset="0"/>
                <a:cs typeface="Arial" charset="0"/>
                <a:sym typeface="Gill Sans Light" charset="0"/>
              </a:rPr>
              <a:t>     10</a:t>
            </a:r>
            <a:endParaRPr kumimoji="0" lang="en-US" sz="3000" b="0" i="0" u="none" strike="noStrike" cap="none" normalizeH="0" baseline="0" dirty="0">
              <a:ln>
                <a:noFill/>
              </a:ln>
              <a:solidFill>
                <a:srgbClr val="414141"/>
              </a:solidFill>
              <a:effectLst/>
              <a:latin typeface="Arial" charset="0"/>
              <a:ea typeface="Arial" charset="0"/>
              <a:cs typeface="Arial" charset="0"/>
              <a:sym typeface="Gill Sans Light" charset="0"/>
            </a:endParaRPr>
          </a:p>
        </p:txBody>
      </p:sp>
      <p:cxnSp>
        <p:nvCxnSpPr>
          <p:cNvPr id="109" name="Straight Connector 108"/>
          <p:cNvCxnSpPr>
            <a:stCxn id="85" idx="0"/>
            <a:endCxn id="85" idx="2"/>
          </p:cNvCxnSpPr>
          <p:nvPr/>
        </p:nvCxnSpPr>
        <p:spPr bwMode="auto">
          <a:xfrm>
            <a:off x="2311400" y="2441762"/>
            <a:ext cx="0" cy="609600"/>
          </a:xfrm>
          <a:prstGeom prst="line">
            <a:avLst/>
          </a:prstGeom>
          <a:solidFill>
            <a:srgbClr val="6C7472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12" name="Rectangle 111"/>
          <p:cNvSpPr/>
          <p:nvPr/>
        </p:nvSpPr>
        <p:spPr bwMode="auto">
          <a:xfrm>
            <a:off x="4978400" y="2441762"/>
            <a:ext cx="3048000" cy="6096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3000" dirty="0" smtClean="0">
                <a:latin typeface="Arial" charset="0"/>
                <a:ea typeface="Arial" charset="0"/>
                <a:cs typeface="Arial" charset="0"/>
              </a:rPr>
              <a:t>B</a:t>
            </a:r>
            <a:r>
              <a:rPr kumimoji="0" lang="en-US" sz="3000" b="0" i="0" u="none" strike="noStrike" cap="none" normalizeH="0" baseline="0" dirty="0" smtClean="0">
                <a:ln>
                  <a:noFill/>
                </a:ln>
                <a:solidFill>
                  <a:srgbClr val="414141"/>
                </a:solidFill>
                <a:effectLst/>
                <a:latin typeface="Arial" charset="0"/>
                <a:ea typeface="Arial" charset="0"/>
                <a:cs typeface="Arial" charset="0"/>
                <a:sym typeface="Gill Sans Light" charset="0"/>
              </a:rPr>
              <a:t>  </a:t>
            </a:r>
            <a:r>
              <a:rPr kumimoji="0" lang="en-US" sz="3000" b="0" i="0" u="none" strike="noStrike" cap="none" normalizeH="0" dirty="0" smtClean="0">
                <a:ln>
                  <a:noFill/>
                </a:ln>
                <a:solidFill>
                  <a:srgbClr val="414141"/>
                </a:solidFill>
                <a:effectLst/>
                <a:latin typeface="Arial" charset="0"/>
                <a:ea typeface="Arial" charset="0"/>
                <a:cs typeface="Arial" charset="0"/>
                <a:sym typeface="Gill Sans Light" charset="0"/>
              </a:rPr>
              <a:t> </a:t>
            </a:r>
            <a:r>
              <a:rPr kumimoji="0" lang="en-US" sz="3000" b="0" i="0" u="none" strike="noStrike" cap="none" normalizeH="0" baseline="0" dirty="0" smtClean="0">
                <a:ln>
                  <a:noFill/>
                </a:ln>
                <a:solidFill>
                  <a:srgbClr val="414141"/>
                </a:solidFill>
                <a:effectLst/>
                <a:latin typeface="Arial" charset="0"/>
                <a:ea typeface="Arial" charset="0"/>
                <a:cs typeface="Arial" charset="0"/>
                <a:sym typeface="Gill Sans Light" charset="0"/>
              </a:rPr>
              <a:t>     </a:t>
            </a:r>
            <a:r>
              <a:rPr lang="en-US" sz="3000" dirty="0">
                <a:latin typeface="Arial" charset="0"/>
                <a:ea typeface="Arial" charset="0"/>
                <a:cs typeface="Arial" charset="0"/>
              </a:rPr>
              <a:t>2</a:t>
            </a:r>
            <a:r>
              <a:rPr kumimoji="0" lang="en-US" sz="3000" b="0" i="0" u="none" strike="noStrike" cap="none" normalizeH="0" baseline="0" dirty="0" smtClean="0">
                <a:ln>
                  <a:noFill/>
                </a:ln>
                <a:solidFill>
                  <a:srgbClr val="414141"/>
                </a:solidFill>
                <a:effectLst/>
                <a:latin typeface="Arial" charset="0"/>
                <a:ea typeface="Arial" charset="0"/>
                <a:cs typeface="Arial" charset="0"/>
                <a:sym typeface="Gill Sans Light" charset="0"/>
              </a:rPr>
              <a:t>0</a:t>
            </a:r>
            <a:endParaRPr kumimoji="0" lang="en-US" sz="3000" b="0" i="0" u="none" strike="noStrike" cap="none" normalizeH="0" baseline="0" dirty="0">
              <a:ln>
                <a:noFill/>
              </a:ln>
              <a:solidFill>
                <a:srgbClr val="414141"/>
              </a:solidFill>
              <a:effectLst/>
              <a:latin typeface="Arial" charset="0"/>
              <a:ea typeface="Arial" charset="0"/>
              <a:cs typeface="Arial" charset="0"/>
              <a:sym typeface="Gill Sans Light" charset="0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3835400" y="2441762"/>
            <a:ext cx="1143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sz="3000" dirty="0" smtClean="0">
                <a:solidFill>
                  <a:sysClr val="windowText" lastClr="000000"/>
                </a:solidFill>
              </a:rPr>
              <a:t>…</a:t>
            </a:r>
            <a:endParaRPr lang="en-US" sz="3000" dirty="0">
              <a:solidFill>
                <a:sysClr val="windowText" lastClr="000000"/>
              </a:solidFill>
            </a:endParaRPr>
          </a:p>
        </p:txBody>
      </p:sp>
      <p:cxnSp>
        <p:nvCxnSpPr>
          <p:cNvPr id="117" name="Straight Connector 116"/>
          <p:cNvCxnSpPr/>
          <p:nvPr/>
        </p:nvCxnSpPr>
        <p:spPr bwMode="auto">
          <a:xfrm>
            <a:off x="6502400" y="2441762"/>
            <a:ext cx="0" cy="609600"/>
          </a:xfrm>
          <a:prstGeom prst="line">
            <a:avLst/>
          </a:prstGeom>
          <a:solidFill>
            <a:srgbClr val="6C7472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15" name="Rectangle 114"/>
          <p:cNvSpPr/>
          <p:nvPr/>
        </p:nvSpPr>
        <p:spPr bwMode="auto">
          <a:xfrm>
            <a:off x="790388" y="5224844"/>
            <a:ext cx="6400800" cy="8382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000" i="0" u="none" strike="noStrike" cap="none" normalizeH="0" baseline="0" dirty="0" smtClean="0">
                <a:ln>
                  <a:noFill/>
                </a:ln>
                <a:solidFill>
                  <a:srgbClr val="414141"/>
                </a:solidFill>
                <a:effectLst/>
                <a:latin typeface="Arial" charset="0"/>
                <a:ea typeface="Arial" charset="0"/>
                <a:cs typeface="Arial" charset="0"/>
                <a:sym typeface="Gill Sans Light" charset="0"/>
              </a:rPr>
              <a:t>A       10          B       20</a:t>
            </a:r>
            <a:endParaRPr kumimoji="0" lang="en-US" sz="3000" i="0" u="none" strike="noStrike" cap="none" normalizeH="0" baseline="0" dirty="0">
              <a:ln>
                <a:noFill/>
              </a:ln>
              <a:solidFill>
                <a:srgbClr val="414141"/>
              </a:solidFill>
              <a:effectLst/>
              <a:latin typeface="Arial" charset="0"/>
              <a:ea typeface="Arial" charset="0"/>
              <a:cs typeface="Arial" charset="0"/>
              <a:sym typeface="Gill Sans Light" charset="0"/>
            </a:endParaRPr>
          </a:p>
        </p:txBody>
      </p:sp>
      <p:cxnSp>
        <p:nvCxnSpPr>
          <p:cNvPr id="124" name="Straight Connector 123"/>
          <p:cNvCxnSpPr>
            <a:stCxn id="115" idx="0"/>
            <a:endCxn id="115" idx="2"/>
          </p:cNvCxnSpPr>
          <p:nvPr/>
        </p:nvCxnSpPr>
        <p:spPr bwMode="auto">
          <a:xfrm>
            <a:off x="3990788" y="5224844"/>
            <a:ext cx="0" cy="838200"/>
          </a:xfrm>
          <a:prstGeom prst="line">
            <a:avLst/>
          </a:prstGeom>
          <a:solidFill>
            <a:srgbClr val="6C7472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6" name="Straight Arrow Connector 125"/>
          <p:cNvCxnSpPr/>
          <p:nvPr/>
        </p:nvCxnSpPr>
        <p:spPr bwMode="auto">
          <a:xfrm>
            <a:off x="-279400" y="7772400"/>
            <a:ext cx="914400" cy="914400"/>
          </a:xfrm>
          <a:prstGeom prst="straightConnector1">
            <a:avLst/>
          </a:prstGeom>
          <a:solidFill>
            <a:srgbClr val="6C7472"/>
          </a:solidFill>
          <a:ln>
            <a:noFill/>
            <a:tailEnd type="triangle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28" name="TextBox 127"/>
          <p:cNvSpPr txBox="1"/>
          <p:nvPr/>
        </p:nvSpPr>
        <p:spPr>
          <a:xfrm>
            <a:off x="4770746" y="3180426"/>
            <a:ext cx="1828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latin typeface="Arial" charset="0"/>
                <a:ea typeface="Arial" charset="0"/>
                <a:cs typeface="Arial" charset="0"/>
              </a:rPr>
              <a:t>Record 2</a:t>
            </a:r>
            <a:endParaRPr lang="en-US" sz="3000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129" name="Straight Arrow Connector 128"/>
          <p:cNvCxnSpPr/>
          <p:nvPr/>
        </p:nvCxnSpPr>
        <p:spPr bwMode="auto">
          <a:xfrm>
            <a:off x="1854200" y="5410200"/>
            <a:ext cx="76200" cy="1143000"/>
          </a:xfrm>
          <a:prstGeom prst="straightConnector1">
            <a:avLst/>
          </a:prstGeom>
          <a:solidFill>
            <a:srgbClr val="6C7472"/>
          </a:solidFill>
          <a:ln>
            <a:noFill/>
            <a:tailEnd type="triangle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2" name="Straight Arrow Connector 131"/>
          <p:cNvCxnSpPr>
            <a:stCxn id="85" idx="2"/>
          </p:cNvCxnSpPr>
          <p:nvPr/>
        </p:nvCxnSpPr>
        <p:spPr bwMode="auto">
          <a:xfrm>
            <a:off x="2311400" y="3051362"/>
            <a:ext cx="0" cy="2173483"/>
          </a:xfrm>
          <a:prstGeom prst="straightConnector1">
            <a:avLst/>
          </a:prstGeom>
          <a:solidFill>
            <a:srgbClr val="6C7472"/>
          </a:solidFill>
          <a:ln w="1016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9" name="Straight Arrow Connector 138"/>
          <p:cNvCxnSpPr/>
          <p:nvPr/>
        </p:nvCxnSpPr>
        <p:spPr bwMode="auto">
          <a:xfrm>
            <a:off x="6624946" y="3051361"/>
            <a:ext cx="0" cy="2173483"/>
          </a:xfrm>
          <a:prstGeom prst="straightConnector1">
            <a:avLst/>
          </a:prstGeom>
          <a:solidFill>
            <a:srgbClr val="6C7472"/>
          </a:solidFill>
          <a:ln w="1016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38" name="TextBox 137"/>
          <p:cNvSpPr txBox="1"/>
          <p:nvPr/>
        </p:nvSpPr>
        <p:spPr>
          <a:xfrm>
            <a:off x="2341282" y="3983888"/>
            <a:ext cx="192917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memcpy</a:t>
            </a:r>
            <a:endParaRPr lang="en-US" sz="3000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6665555" y="3983888"/>
            <a:ext cx="192917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memcpy</a:t>
            </a:r>
            <a:endParaRPr lang="en-US" sz="3000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40" name="Rectangle 139"/>
          <p:cNvSpPr/>
          <p:nvPr/>
        </p:nvSpPr>
        <p:spPr bwMode="auto">
          <a:xfrm>
            <a:off x="9550400" y="3642091"/>
            <a:ext cx="1981200" cy="618796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000" b="0" i="0" u="none" strike="noStrike" cap="none" normalizeH="0" baseline="0" dirty="0" smtClean="0">
                <a:ln>
                  <a:noFill/>
                </a:ln>
                <a:solidFill>
                  <a:srgbClr val="414141"/>
                </a:solidFill>
                <a:effectLst/>
                <a:latin typeface="Arial" charset="0"/>
                <a:ea typeface="Arial" charset="0"/>
                <a:cs typeface="Arial" charset="0"/>
                <a:sym typeface="Gill Sans Light" charset="0"/>
              </a:rPr>
              <a:t>Header</a:t>
            </a:r>
            <a:endParaRPr kumimoji="0" lang="en-US" sz="3000" b="0" i="0" u="none" strike="noStrike" cap="none" normalizeH="0" baseline="0" dirty="0">
              <a:ln>
                <a:noFill/>
              </a:ln>
              <a:solidFill>
                <a:srgbClr val="414141"/>
              </a:solidFill>
              <a:effectLst/>
              <a:latin typeface="Arial" charset="0"/>
              <a:ea typeface="Arial" charset="0"/>
              <a:cs typeface="Arial" charset="0"/>
              <a:sym typeface="Gill Sans Light" charset="0"/>
            </a:endParaRPr>
          </a:p>
        </p:txBody>
      </p:sp>
      <p:sp>
        <p:nvSpPr>
          <p:cNvPr id="146" name="Rectangle 145"/>
          <p:cNvSpPr/>
          <p:nvPr/>
        </p:nvSpPr>
        <p:spPr bwMode="auto">
          <a:xfrm>
            <a:off x="9550400" y="4260887"/>
            <a:ext cx="1981200" cy="618796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3000" dirty="0" smtClean="0">
                <a:latin typeface="Arial" charset="0"/>
                <a:ea typeface="Arial" charset="0"/>
                <a:cs typeface="Arial" charset="0"/>
              </a:rPr>
              <a:t>ptr</a:t>
            </a:r>
            <a:endParaRPr lang="en-US" sz="3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635000" y="6210087"/>
            <a:ext cx="507701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latin typeface="Arial" charset="0"/>
                <a:ea typeface="Arial" charset="0"/>
                <a:cs typeface="Arial" charset="0"/>
              </a:rPr>
              <a:t>Transmit Buffer (In Memory)</a:t>
            </a:r>
          </a:p>
        </p:txBody>
      </p:sp>
      <p:sp>
        <p:nvSpPr>
          <p:cNvPr id="149" name="Rectangle 148"/>
          <p:cNvSpPr/>
          <p:nvPr/>
        </p:nvSpPr>
        <p:spPr bwMode="auto">
          <a:xfrm>
            <a:off x="2311400" y="8374626"/>
            <a:ext cx="5889543" cy="957455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3000" dirty="0" smtClean="0">
                <a:latin typeface="Arial" charset="0"/>
                <a:ea typeface="Arial" charset="0"/>
                <a:cs typeface="Arial" charset="0"/>
              </a:rPr>
              <a:t>NIC Buffer (On Device) </a:t>
            </a:r>
            <a:endParaRPr lang="en-US" sz="3000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154" name="Curved Connector 153"/>
          <p:cNvCxnSpPr>
            <a:stCxn id="146" idx="1"/>
            <a:endCxn id="115" idx="3"/>
          </p:cNvCxnSpPr>
          <p:nvPr/>
        </p:nvCxnSpPr>
        <p:spPr bwMode="auto">
          <a:xfrm rot="10800000" flipV="1">
            <a:off x="7191188" y="4570284"/>
            <a:ext cx="2359212" cy="1073659"/>
          </a:xfrm>
          <a:prstGeom prst="curvedConnector3">
            <a:avLst/>
          </a:prstGeom>
          <a:solidFill>
            <a:srgbClr val="6C7472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56" name="Elbow Connector 155"/>
          <p:cNvCxnSpPr>
            <a:stCxn id="140" idx="0"/>
            <a:endCxn id="149" idx="3"/>
          </p:cNvCxnSpPr>
          <p:nvPr/>
        </p:nvCxnSpPr>
        <p:spPr bwMode="auto">
          <a:xfrm rot="16200000" flipH="1" flipV="1">
            <a:off x="6765340" y="5077693"/>
            <a:ext cx="5211263" cy="2340057"/>
          </a:xfrm>
          <a:prstGeom prst="bentConnector4">
            <a:avLst>
              <a:gd name="adj1" fmla="val -14135"/>
              <a:gd name="adj2" fmla="val -67771"/>
            </a:avLst>
          </a:prstGeom>
          <a:solidFill>
            <a:srgbClr val="6C7472"/>
          </a:solidFill>
          <a:ln w="31750" cap="flat" cmpd="sng" algn="ctr">
            <a:solidFill>
              <a:schemeClr val="tx1"/>
            </a:solidFill>
            <a:prstDash val="sysDash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59" name="TextBox 158"/>
          <p:cNvSpPr txBox="1"/>
          <p:nvPr/>
        </p:nvSpPr>
        <p:spPr>
          <a:xfrm>
            <a:off x="9702800" y="5018422"/>
            <a:ext cx="1828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latin typeface="Arial" charset="0"/>
                <a:ea typeface="Arial" charset="0"/>
                <a:cs typeface="Arial" charset="0"/>
              </a:rPr>
              <a:t>NIC</a:t>
            </a:r>
          </a:p>
          <a:p>
            <a:r>
              <a:rPr lang="en-US" sz="3000" dirty="0" smtClean="0">
                <a:latin typeface="Arial" charset="0"/>
                <a:ea typeface="Arial" charset="0"/>
                <a:cs typeface="Arial" charset="0"/>
              </a:rPr>
              <a:t>WQE</a:t>
            </a:r>
            <a:endParaRPr lang="en-US" sz="3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64820" y="3202732"/>
            <a:ext cx="1828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latin typeface="Arial" charset="0"/>
                <a:ea typeface="Arial" charset="0"/>
                <a:cs typeface="Arial" charset="0"/>
              </a:rPr>
              <a:t>Record 1</a:t>
            </a:r>
            <a:endParaRPr lang="en-US" sz="30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1439568"/>
      </p:ext>
    </p:extLst>
  </p:cSld>
  <p:clrMapOvr>
    <a:masterClrMapping/>
  </p:clrMapOvr>
  <p:transition advTm="8551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355600" y="381000"/>
            <a:ext cx="12293600" cy="1257300"/>
          </a:xfrm>
          <a:ln/>
        </p:spPr>
        <p:txBody>
          <a:bodyPr/>
          <a:lstStyle/>
          <a:p>
            <a:pPr algn="l"/>
            <a:r>
              <a:rPr lang="en-US" altLang="en-US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Copy Out</a:t>
            </a:r>
            <a:endParaRPr lang="en-US" altLang="en-US" b="1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96175" y="4464424"/>
            <a:ext cx="18473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000" dirty="0"/>
          </a:p>
        </p:txBody>
      </p:sp>
      <p:sp>
        <p:nvSpPr>
          <p:cNvPr id="85" name="Rectangle 84"/>
          <p:cNvSpPr/>
          <p:nvPr/>
        </p:nvSpPr>
        <p:spPr bwMode="auto">
          <a:xfrm>
            <a:off x="787400" y="2441762"/>
            <a:ext cx="3048000" cy="6096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000" b="0" i="0" u="none" strike="noStrike" cap="none" normalizeH="0" baseline="0" dirty="0" smtClean="0">
                <a:ln>
                  <a:noFill/>
                </a:ln>
                <a:solidFill>
                  <a:srgbClr val="414141"/>
                </a:solidFill>
                <a:effectLst/>
                <a:latin typeface="Arial" charset="0"/>
                <a:ea typeface="Arial" charset="0"/>
                <a:cs typeface="Arial" charset="0"/>
                <a:sym typeface="Gill Sans Light" charset="0"/>
              </a:rPr>
              <a:t>A  </a:t>
            </a:r>
            <a:r>
              <a:rPr kumimoji="0" lang="en-US" sz="3000" b="0" i="0" u="none" strike="noStrike" cap="none" normalizeH="0" dirty="0" smtClean="0">
                <a:ln>
                  <a:noFill/>
                </a:ln>
                <a:solidFill>
                  <a:srgbClr val="414141"/>
                </a:solidFill>
                <a:effectLst/>
                <a:latin typeface="Arial" charset="0"/>
                <a:ea typeface="Arial" charset="0"/>
                <a:cs typeface="Arial" charset="0"/>
                <a:sym typeface="Gill Sans Light" charset="0"/>
              </a:rPr>
              <a:t> </a:t>
            </a:r>
            <a:r>
              <a:rPr kumimoji="0" lang="en-US" sz="3000" b="0" i="0" u="none" strike="noStrike" cap="none" normalizeH="0" baseline="0" dirty="0" smtClean="0">
                <a:ln>
                  <a:noFill/>
                </a:ln>
                <a:solidFill>
                  <a:srgbClr val="414141"/>
                </a:solidFill>
                <a:effectLst/>
                <a:latin typeface="Arial" charset="0"/>
                <a:ea typeface="Arial" charset="0"/>
                <a:cs typeface="Arial" charset="0"/>
                <a:sym typeface="Gill Sans Light" charset="0"/>
              </a:rPr>
              <a:t>     10</a:t>
            </a:r>
            <a:endParaRPr kumimoji="0" lang="en-US" sz="3000" b="0" i="0" u="none" strike="noStrike" cap="none" normalizeH="0" baseline="0" dirty="0">
              <a:ln>
                <a:noFill/>
              </a:ln>
              <a:solidFill>
                <a:srgbClr val="414141"/>
              </a:solidFill>
              <a:effectLst/>
              <a:latin typeface="Arial" charset="0"/>
              <a:ea typeface="Arial" charset="0"/>
              <a:cs typeface="Arial" charset="0"/>
              <a:sym typeface="Gill Sans Light" charset="0"/>
            </a:endParaRPr>
          </a:p>
        </p:txBody>
      </p:sp>
      <p:cxnSp>
        <p:nvCxnSpPr>
          <p:cNvPr id="109" name="Straight Connector 108"/>
          <p:cNvCxnSpPr>
            <a:stCxn id="85" idx="0"/>
            <a:endCxn id="85" idx="2"/>
          </p:cNvCxnSpPr>
          <p:nvPr/>
        </p:nvCxnSpPr>
        <p:spPr bwMode="auto">
          <a:xfrm>
            <a:off x="2311400" y="2441762"/>
            <a:ext cx="0" cy="609600"/>
          </a:xfrm>
          <a:prstGeom prst="line">
            <a:avLst/>
          </a:prstGeom>
          <a:solidFill>
            <a:srgbClr val="6C7472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12" name="Rectangle 111"/>
          <p:cNvSpPr/>
          <p:nvPr/>
        </p:nvSpPr>
        <p:spPr bwMode="auto">
          <a:xfrm>
            <a:off x="4978400" y="2441762"/>
            <a:ext cx="3048000" cy="6096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3000" dirty="0" smtClean="0">
                <a:latin typeface="Arial" charset="0"/>
                <a:ea typeface="Arial" charset="0"/>
                <a:cs typeface="Arial" charset="0"/>
              </a:rPr>
              <a:t>B</a:t>
            </a:r>
            <a:r>
              <a:rPr kumimoji="0" lang="en-US" sz="3000" b="0" i="0" u="none" strike="noStrike" cap="none" normalizeH="0" baseline="0" dirty="0" smtClean="0">
                <a:ln>
                  <a:noFill/>
                </a:ln>
                <a:solidFill>
                  <a:srgbClr val="414141"/>
                </a:solidFill>
                <a:effectLst/>
                <a:latin typeface="Arial" charset="0"/>
                <a:ea typeface="Arial" charset="0"/>
                <a:cs typeface="Arial" charset="0"/>
                <a:sym typeface="Gill Sans Light" charset="0"/>
              </a:rPr>
              <a:t>  </a:t>
            </a:r>
            <a:r>
              <a:rPr kumimoji="0" lang="en-US" sz="3000" b="0" i="0" u="none" strike="noStrike" cap="none" normalizeH="0" dirty="0" smtClean="0">
                <a:ln>
                  <a:noFill/>
                </a:ln>
                <a:solidFill>
                  <a:srgbClr val="414141"/>
                </a:solidFill>
                <a:effectLst/>
                <a:latin typeface="Arial" charset="0"/>
                <a:ea typeface="Arial" charset="0"/>
                <a:cs typeface="Arial" charset="0"/>
                <a:sym typeface="Gill Sans Light" charset="0"/>
              </a:rPr>
              <a:t> </a:t>
            </a:r>
            <a:r>
              <a:rPr kumimoji="0" lang="en-US" sz="3000" b="0" i="0" u="none" strike="noStrike" cap="none" normalizeH="0" baseline="0" dirty="0" smtClean="0">
                <a:ln>
                  <a:noFill/>
                </a:ln>
                <a:solidFill>
                  <a:srgbClr val="414141"/>
                </a:solidFill>
                <a:effectLst/>
                <a:latin typeface="Arial" charset="0"/>
                <a:ea typeface="Arial" charset="0"/>
                <a:cs typeface="Arial" charset="0"/>
                <a:sym typeface="Gill Sans Light" charset="0"/>
              </a:rPr>
              <a:t>     </a:t>
            </a:r>
            <a:r>
              <a:rPr lang="en-US" sz="3000" dirty="0">
                <a:latin typeface="Arial" charset="0"/>
                <a:ea typeface="Arial" charset="0"/>
                <a:cs typeface="Arial" charset="0"/>
              </a:rPr>
              <a:t>2</a:t>
            </a:r>
            <a:r>
              <a:rPr kumimoji="0" lang="en-US" sz="3000" b="0" i="0" u="none" strike="noStrike" cap="none" normalizeH="0" baseline="0" dirty="0" smtClean="0">
                <a:ln>
                  <a:noFill/>
                </a:ln>
                <a:solidFill>
                  <a:srgbClr val="414141"/>
                </a:solidFill>
                <a:effectLst/>
                <a:latin typeface="Arial" charset="0"/>
                <a:ea typeface="Arial" charset="0"/>
                <a:cs typeface="Arial" charset="0"/>
                <a:sym typeface="Gill Sans Light" charset="0"/>
              </a:rPr>
              <a:t>0</a:t>
            </a:r>
            <a:endParaRPr kumimoji="0" lang="en-US" sz="3000" b="0" i="0" u="none" strike="noStrike" cap="none" normalizeH="0" baseline="0" dirty="0">
              <a:ln>
                <a:noFill/>
              </a:ln>
              <a:solidFill>
                <a:srgbClr val="414141"/>
              </a:solidFill>
              <a:effectLst/>
              <a:latin typeface="Arial" charset="0"/>
              <a:ea typeface="Arial" charset="0"/>
              <a:cs typeface="Arial" charset="0"/>
              <a:sym typeface="Gill Sans Light" charset="0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3835400" y="2441762"/>
            <a:ext cx="1143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sz="3000" dirty="0" smtClean="0">
                <a:solidFill>
                  <a:sysClr val="windowText" lastClr="000000"/>
                </a:solidFill>
              </a:rPr>
              <a:t>…</a:t>
            </a:r>
            <a:endParaRPr lang="en-US" sz="3000" dirty="0">
              <a:solidFill>
                <a:sysClr val="windowText" lastClr="000000"/>
              </a:solidFill>
            </a:endParaRPr>
          </a:p>
        </p:txBody>
      </p:sp>
      <p:cxnSp>
        <p:nvCxnSpPr>
          <p:cNvPr id="117" name="Straight Connector 116"/>
          <p:cNvCxnSpPr/>
          <p:nvPr/>
        </p:nvCxnSpPr>
        <p:spPr bwMode="auto">
          <a:xfrm>
            <a:off x="6502400" y="2441762"/>
            <a:ext cx="0" cy="609600"/>
          </a:xfrm>
          <a:prstGeom prst="line">
            <a:avLst/>
          </a:prstGeom>
          <a:solidFill>
            <a:srgbClr val="6C7472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15" name="Rectangle 114"/>
          <p:cNvSpPr/>
          <p:nvPr/>
        </p:nvSpPr>
        <p:spPr bwMode="auto">
          <a:xfrm>
            <a:off x="790388" y="5224844"/>
            <a:ext cx="6400800" cy="8382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000" i="0" u="none" strike="noStrike" cap="none" normalizeH="0" baseline="0" dirty="0" smtClean="0">
                <a:ln>
                  <a:noFill/>
                </a:ln>
                <a:solidFill>
                  <a:srgbClr val="414141"/>
                </a:solidFill>
                <a:effectLst/>
                <a:latin typeface="Arial" charset="0"/>
                <a:ea typeface="Arial" charset="0"/>
                <a:cs typeface="Arial" charset="0"/>
                <a:sym typeface="Gill Sans Light" charset="0"/>
              </a:rPr>
              <a:t>A       10          B       20</a:t>
            </a:r>
            <a:endParaRPr kumimoji="0" lang="en-US" sz="3000" i="0" u="none" strike="noStrike" cap="none" normalizeH="0" baseline="0" dirty="0">
              <a:ln>
                <a:noFill/>
              </a:ln>
              <a:solidFill>
                <a:srgbClr val="414141"/>
              </a:solidFill>
              <a:effectLst/>
              <a:latin typeface="Arial" charset="0"/>
              <a:ea typeface="Arial" charset="0"/>
              <a:cs typeface="Arial" charset="0"/>
              <a:sym typeface="Gill Sans Light" charset="0"/>
            </a:endParaRPr>
          </a:p>
        </p:txBody>
      </p:sp>
      <p:cxnSp>
        <p:nvCxnSpPr>
          <p:cNvPr id="124" name="Straight Connector 123"/>
          <p:cNvCxnSpPr>
            <a:stCxn id="115" idx="0"/>
            <a:endCxn id="115" idx="2"/>
          </p:cNvCxnSpPr>
          <p:nvPr/>
        </p:nvCxnSpPr>
        <p:spPr bwMode="auto">
          <a:xfrm>
            <a:off x="3990788" y="5224844"/>
            <a:ext cx="0" cy="838200"/>
          </a:xfrm>
          <a:prstGeom prst="line">
            <a:avLst/>
          </a:prstGeom>
          <a:solidFill>
            <a:srgbClr val="6C7472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6" name="Straight Arrow Connector 125"/>
          <p:cNvCxnSpPr/>
          <p:nvPr/>
        </p:nvCxnSpPr>
        <p:spPr bwMode="auto">
          <a:xfrm>
            <a:off x="-279400" y="7772400"/>
            <a:ext cx="914400" cy="914400"/>
          </a:xfrm>
          <a:prstGeom prst="straightConnector1">
            <a:avLst/>
          </a:prstGeom>
          <a:solidFill>
            <a:srgbClr val="6C7472"/>
          </a:solidFill>
          <a:ln>
            <a:noFill/>
            <a:tailEnd type="triangle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28" name="TextBox 127"/>
          <p:cNvSpPr txBox="1"/>
          <p:nvPr/>
        </p:nvSpPr>
        <p:spPr>
          <a:xfrm>
            <a:off x="4770746" y="3180426"/>
            <a:ext cx="1828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latin typeface="Arial" charset="0"/>
                <a:ea typeface="Arial" charset="0"/>
                <a:cs typeface="Arial" charset="0"/>
              </a:rPr>
              <a:t>Record 2</a:t>
            </a:r>
            <a:endParaRPr lang="en-US" sz="3000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129" name="Straight Arrow Connector 128"/>
          <p:cNvCxnSpPr/>
          <p:nvPr/>
        </p:nvCxnSpPr>
        <p:spPr bwMode="auto">
          <a:xfrm>
            <a:off x="1854200" y="5410200"/>
            <a:ext cx="76200" cy="1143000"/>
          </a:xfrm>
          <a:prstGeom prst="straightConnector1">
            <a:avLst/>
          </a:prstGeom>
          <a:solidFill>
            <a:srgbClr val="6C7472"/>
          </a:solidFill>
          <a:ln>
            <a:noFill/>
            <a:tailEnd type="triangle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2" name="Straight Arrow Connector 131"/>
          <p:cNvCxnSpPr>
            <a:stCxn id="85" idx="2"/>
          </p:cNvCxnSpPr>
          <p:nvPr/>
        </p:nvCxnSpPr>
        <p:spPr bwMode="auto">
          <a:xfrm>
            <a:off x="2311400" y="3051362"/>
            <a:ext cx="0" cy="2173483"/>
          </a:xfrm>
          <a:prstGeom prst="straightConnector1">
            <a:avLst/>
          </a:prstGeom>
          <a:solidFill>
            <a:srgbClr val="6C7472"/>
          </a:solidFill>
          <a:ln w="1016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9" name="Straight Arrow Connector 138"/>
          <p:cNvCxnSpPr/>
          <p:nvPr/>
        </p:nvCxnSpPr>
        <p:spPr bwMode="auto">
          <a:xfrm>
            <a:off x="6624946" y="3051361"/>
            <a:ext cx="0" cy="2173483"/>
          </a:xfrm>
          <a:prstGeom prst="straightConnector1">
            <a:avLst/>
          </a:prstGeom>
          <a:solidFill>
            <a:srgbClr val="6C7472"/>
          </a:solidFill>
          <a:ln w="1016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38" name="TextBox 137"/>
          <p:cNvSpPr txBox="1"/>
          <p:nvPr/>
        </p:nvSpPr>
        <p:spPr>
          <a:xfrm>
            <a:off x="2341282" y="3983888"/>
            <a:ext cx="192917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memcpy</a:t>
            </a:r>
            <a:endParaRPr lang="en-US" sz="3000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6665555" y="3983888"/>
            <a:ext cx="192917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memcpy</a:t>
            </a:r>
            <a:endParaRPr lang="en-US" sz="3000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40" name="Rectangle 139"/>
          <p:cNvSpPr/>
          <p:nvPr/>
        </p:nvSpPr>
        <p:spPr bwMode="auto">
          <a:xfrm>
            <a:off x="9550400" y="3642091"/>
            <a:ext cx="1981200" cy="618796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000" b="0" i="0" u="none" strike="noStrike" cap="none" normalizeH="0" baseline="0" dirty="0" smtClean="0">
                <a:ln>
                  <a:noFill/>
                </a:ln>
                <a:solidFill>
                  <a:srgbClr val="414141"/>
                </a:solidFill>
                <a:effectLst/>
                <a:latin typeface="Arial" charset="0"/>
                <a:ea typeface="Arial" charset="0"/>
                <a:cs typeface="Arial" charset="0"/>
                <a:sym typeface="Gill Sans Light" charset="0"/>
              </a:rPr>
              <a:t>Header</a:t>
            </a:r>
            <a:endParaRPr kumimoji="0" lang="en-US" sz="3000" b="0" i="0" u="none" strike="noStrike" cap="none" normalizeH="0" baseline="0" dirty="0">
              <a:ln>
                <a:noFill/>
              </a:ln>
              <a:solidFill>
                <a:srgbClr val="414141"/>
              </a:solidFill>
              <a:effectLst/>
              <a:latin typeface="Arial" charset="0"/>
              <a:ea typeface="Arial" charset="0"/>
              <a:cs typeface="Arial" charset="0"/>
              <a:sym typeface="Gill Sans Light" charset="0"/>
            </a:endParaRPr>
          </a:p>
        </p:txBody>
      </p:sp>
      <p:sp>
        <p:nvSpPr>
          <p:cNvPr id="146" name="Rectangle 145"/>
          <p:cNvSpPr/>
          <p:nvPr/>
        </p:nvSpPr>
        <p:spPr bwMode="auto">
          <a:xfrm>
            <a:off x="9550400" y="4260887"/>
            <a:ext cx="1981200" cy="618796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3000" dirty="0" smtClean="0">
                <a:latin typeface="Arial" charset="0"/>
                <a:ea typeface="Arial" charset="0"/>
                <a:cs typeface="Arial" charset="0"/>
              </a:rPr>
              <a:t>ptr</a:t>
            </a:r>
            <a:endParaRPr lang="en-US" sz="3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635000" y="6210087"/>
            <a:ext cx="507701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latin typeface="Arial" charset="0"/>
                <a:ea typeface="Arial" charset="0"/>
                <a:cs typeface="Arial" charset="0"/>
              </a:rPr>
              <a:t>Transmit Buffer (In Memory)</a:t>
            </a:r>
          </a:p>
        </p:txBody>
      </p:sp>
      <p:sp>
        <p:nvSpPr>
          <p:cNvPr id="149" name="Rectangle 148"/>
          <p:cNvSpPr/>
          <p:nvPr/>
        </p:nvSpPr>
        <p:spPr bwMode="auto">
          <a:xfrm>
            <a:off x="2311400" y="8374626"/>
            <a:ext cx="5889543" cy="957455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 w="12700" cap="flat" cmpd="sng" algn="ctr">
            <a:solidFill>
              <a:schemeClr val="tx2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3000" dirty="0" smtClean="0">
                <a:latin typeface="Arial" charset="0"/>
                <a:ea typeface="Arial" charset="0"/>
                <a:cs typeface="Arial" charset="0"/>
              </a:rPr>
              <a:t>NIC Buffer (On Device) </a:t>
            </a:r>
            <a:endParaRPr lang="en-US" sz="3000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150" name="Straight Arrow Connector 149"/>
          <p:cNvCxnSpPr/>
          <p:nvPr/>
        </p:nvCxnSpPr>
        <p:spPr bwMode="auto">
          <a:xfrm>
            <a:off x="6197600" y="6063044"/>
            <a:ext cx="0" cy="2311582"/>
          </a:xfrm>
          <a:prstGeom prst="straightConnector1">
            <a:avLst/>
          </a:prstGeom>
          <a:solidFill>
            <a:srgbClr val="6C7472"/>
          </a:solidFill>
          <a:ln w="762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52" name="TextBox 151"/>
          <p:cNvSpPr txBox="1"/>
          <p:nvPr/>
        </p:nvSpPr>
        <p:spPr>
          <a:xfrm>
            <a:off x="6276788" y="7025263"/>
            <a:ext cx="2590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latin typeface="Arial" charset="0"/>
                <a:ea typeface="Arial" charset="0"/>
                <a:cs typeface="Arial" charset="0"/>
              </a:rPr>
              <a:t>DMA Copy</a:t>
            </a:r>
            <a:endParaRPr lang="en-US" sz="3000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154" name="Curved Connector 153"/>
          <p:cNvCxnSpPr>
            <a:stCxn id="146" idx="1"/>
            <a:endCxn id="115" idx="3"/>
          </p:cNvCxnSpPr>
          <p:nvPr/>
        </p:nvCxnSpPr>
        <p:spPr bwMode="auto">
          <a:xfrm rot="10800000" flipV="1">
            <a:off x="7191188" y="4570284"/>
            <a:ext cx="2359212" cy="1073659"/>
          </a:xfrm>
          <a:prstGeom prst="curvedConnector3">
            <a:avLst/>
          </a:prstGeom>
          <a:solidFill>
            <a:srgbClr val="6C7472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56" name="Elbow Connector 155"/>
          <p:cNvCxnSpPr>
            <a:stCxn id="140" idx="0"/>
            <a:endCxn id="149" idx="3"/>
          </p:cNvCxnSpPr>
          <p:nvPr/>
        </p:nvCxnSpPr>
        <p:spPr bwMode="auto">
          <a:xfrm rot="16200000" flipH="1" flipV="1">
            <a:off x="6765340" y="5077693"/>
            <a:ext cx="5211263" cy="2340057"/>
          </a:xfrm>
          <a:prstGeom prst="bentConnector4">
            <a:avLst>
              <a:gd name="adj1" fmla="val -14135"/>
              <a:gd name="adj2" fmla="val -67771"/>
            </a:avLst>
          </a:prstGeom>
          <a:solidFill>
            <a:srgbClr val="6C7472"/>
          </a:solidFill>
          <a:ln w="31750" cap="flat" cmpd="sng" algn="ctr">
            <a:solidFill>
              <a:schemeClr val="tx1"/>
            </a:solidFill>
            <a:prstDash val="sysDash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59" name="TextBox 158"/>
          <p:cNvSpPr txBox="1"/>
          <p:nvPr/>
        </p:nvSpPr>
        <p:spPr>
          <a:xfrm>
            <a:off x="9702800" y="5018422"/>
            <a:ext cx="1828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latin typeface="Arial" charset="0"/>
                <a:ea typeface="Arial" charset="0"/>
                <a:cs typeface="Arial" charset="0"/>
              </a:rPr>
              <a:t>NIC</a:t>
            </a:r>
          </a:p>
          <a:p>
            <a:r>
              <a:rPr lang="en-US" sz="3000" dirty="0" smtClean="0">
                <a:latin typeface="Arial" charset="0"/>
                <a:ea typeface="Arial" charset="0"/>
                <a:cs typeface="Arial" charset="0"/>
              </a:rPr>
              <a:t>WQE</a:t>
            </a:r>
            <a:endParaRPr lang="en-US" sz="3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64820" y="3202732"/>
            <a:ext cx="1828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latin typeface="Arial" charset="0"/>
                <a:ea typeface="Arial" charset="0"/>
                <a:cs typeface="Arial" charset="0"/>
              </a:rPr>
              <a:t>Record 1</a:t>
            </a:r>
            <a:endParaRPr lang="en-US" sz="30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3627025"/>
      </p:ext>
    </p:extLst>
  </p:cSld>
  <p:clrMapOvr>
    <a:masterClrMapping/>
  </p:clrMapOvr>
  <p:transition advTm="18537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355600" y="381000"/>
            <a:ext cx="12293600" cy="1257300"/>
          </a:xfrm>
          <a:ln/>
        </p:spPr>
        <p:txBody>
          <a:bodyPr/>
          <a:lstStyle/>
          <a:p>
            <a:pPr algn="l"/>
            <a:r>
              <a:rPr lang="en-US" altLang="en-US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Takeaways </a:t>
            </a:r>
            <a:r>
              <a:rPr lang="mr-IN" altLang="en-US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–</a:t>
            </a:r>
            <a:r>
              <a:rPr lang="en-US" altLang="en-US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 Copy Out	</a:t>
            </a:r>
            <a:endParaRPr lang="en-US" altLang="en-US" b="1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96175" y="4464424"/>
            <a:ext cx="18473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000" dirty="0"/>
          </a:p>
        </p:txBody>
      </p:sp>
      <p:cxnSp>
        <p:nvCxnSpPr>
          <p:cNvPr id="126" name="Straight Arrow Connector 125"/>
          <p:cNvCxnSpPr/>
          <p:nvPr/>
        </p:nvCxnSpPr>
        <p:spPr bwMode="auto">
          <a:xfrm>
            <a:off x="-279400" y="7772400"/>
            <a:ext cx="914400" cy="914400"/>
          </a:xfrm>
          <a:prstGeom prst="straightConnector1">
            <a:avLst/>
          </a:prstGeom>
          <a:solidFill>
            <a:srgbClr val="6C7472"/>
          </a:solidFill>
          <a:ln>
            <a:noFill/>
            <a:tailEnd type="triangle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9" name="Straight Arrow Connector 128"/>
          <p:cNvCxnSpPr/>
          <p:nvPr/>
        </p:nvCxnSpPr>
        <p:spPr bwMode="auto">
          <a:xfrm>
            <a:off x="1854200" y="5410200"/>
            <a:ext cx="76200" cy="1143000"/>
          </a:xfrm>
          <a:prstGeom prst="straightConnector1">
            <a:avLst/>
          </a:prstGeom>
          <a:solidFill>
            <a:srgbClr val="6C7472"/>
          </a:solidFill>
          <a:ln>
            <a:noFill/>
            <a:tailEnd type="triangle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TextBox 2"/>
          <p:cNvSpPr txBox="1"/>
          <p:nvPr/>
        </p:nvSpPr>
        <p:spPr>
          <a:xfrm>
            <a:off x="635000" y="2286000"/>
            <a:ext cx="11201400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l">
              <a:buFont typeface="Arial" charset="0"/>
              <a:buChar char="•"/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Involves CPU to copy (pure overhead *).</a:t>
            </a:r>
          </a:p>
          <a:p>
            <a:pPr marL="571500" indent="-571500" algn="l">
              <a:buFont typeface="Arial" charset="0"/>
              <a:buChar char="•"/>
            </a:pPr>
            <a:endParaRPr lang="en-US" b="1" dirty="0">
              <a:latin typeface="Arial" charset="0"/>
              <a:ea typeface="Arial" charset="0"/>
              <a:cs typeface="Arial" charset="0"/>
            </a:endParaRPr>
          </a:p>
          <a:p>
            <a:pPr marL="571500" indent="-571500" algn="l">
              <a:buFont typeface="Arial" charset="0"/>
              <a:buChar char="•"/>
            </a:pPr>
            <a:endParaRPr lang="en-US" b="1" dirty="0" smtClean="0">
              <a:latin typeface="Arial" charset="0"/>
              <a:ea typeface="Arial" charset="0"/>
              <a:cs typeface="Arial" charset="0"/>
            </a:endParaRPr>
          </a:p>
          <a:p>
            <a:pPr marL="571500" indent="-571500" algn="l">
              <a:buFont typeface="Arial" charset="0"/>
              <a:buChar char="•"/>
            </a:pPr>
            <a:endParaRPr lang="en-US" b="1" dirty="0">
              <a:latin typeface="Arial" charset="0"/>
              <a:ea typeface="Arial" charset="0"/>
              <a:cs typeface="Arial" charset="0"/>
            </a:endParaRPr>
          </a:p>
          <a:p>
            <a:pPr marL="571500" indent="-571500" algn="l">
              <a:buFont typeface="Arial" charset="0"/>
              <a:buChar char="•"/>
            </a:pPr>
            <a:endParaRPr lang="en-US" dirty="0" smtClean="0">
              <a:latin typeface="Arial" charset="0"/>
              <a:ea typeface="Arial" charset="0"/>
              <a:cs typeface="Arial" charset="0"/>
            </a:endParaRPr>
          </a:p>
          <a:p>
            <a:pPr marL="571500" indent="-571500" algn="l">
              <a:buFont typeface="Arial" charset="0"/>
              <a:buChar char="•"/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Involves a memcpy </a:t>
            </a:r>
            <a:r>
              <a:rPr lang="mr-IN" dirty="0" smtClean="0">
                <a:latin typeface="Arial" charset="0"/>
                <a:ea typeface="Arial" charset="0"/>
                <a:cs typeface="Arial" charset="0"/>
              </a:rPr>
              <a:t>–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 some memory bandwidth </a:t>
            </a: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utilisation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.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1558218"/>
      </p:ext>
    </p:extLst>
  </p:cSld>
  <p:clrMapOvr>
    <a:masterClrMapping/>
  </p:clrMapOvr>
  <p:transition advTm="32840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355600" y="381000"/>
            <a:ext cx="12293600" cy="1257300"/>
          </a:xfrm>
          <a:ln/>
        </p:spPr>
        <p:txBody>
          <a:bodyPr/>
          <a:lstStyle/>
          <a:p>
            <a:pPr algn="l"/>
            <a:r>
              <a:rPr lang="en-US" altLang="en-US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Zero Copy</a:t>
            </a:r>
            <a:endParaRPr lang="en-US" altLang="en-US" b="1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96175" y="4464424"/>
            <a:ext cx="18473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000" dirty="0"/>
          </a:p>
        </p:txBody>
      </p:sp>
      <p:sp>
        <p:nvSpPr>
          <p:cNvPr id="85" name="Rectangle 84"/>
          <p:cNvSpPr/>
          <p:nvPr/>
        </p:nvSpPr>
        <p:spPr bwMode="auto">
          <a:xfrm>
            <a:off x="787400" y="2441762"/>
            <a:ext cx="3048000" cy="6096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3000" dirty="0" smtClean="0">
                <a:latin typeface="Arial" charset="0"/>
                <a:ea typeface="Arial" charset="0"/>
                <a:cs typeface="Arial" charset="0"/>
              </a:rPr>
              <a:t>A        10</a:t>
            </a:r>
            <a:endParaRPr lang="en-US" sz="3000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109" name="Straight Connector 108"/>
          <p:cNvCxnSpPr>
            <a:stCxn id="85" idx="0"/>
            <a:endCxn id="85" idx="2"/>
          </p:cNvCxnSpPr>
          <p:nvPr/>
        </p:nvCxnSpPr>
        <p:spPr bwMode="auto">
          <a:xfrm>
            <a:off x="2311400" y="2441762"/>
            <a:ext cx="0" cy="609600"/>
          </a:xfrm>
          <a:prstGeom prst="line">
            <a:avLst/>
          </a:prstGeom>
          <a:solidFill>
            <a:srgbClr val="6C7472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6" name="Straight Arrow Connector 125"/>
          <p:cNvCxnSpPr/>
          <p:nvPr/>
        </p:nvCxnSpPr>
        <p:spPr bwMode="auto">
          <a:xfrm>
            <a:off x="-279400" y="7772400"/>
            <a:ext cx="914400" cy="914400"/>
          </a:xfrm>
          <a:prstGeom prst="straightConnector1">
            <a:avLst/>
          </a:prstGeom>
          <a:solidFill>
            <a:srgbClr val="6C7472"/>
          </a:solidFill>
          <a:ln>
            <a:noFill/>
            <a:tailEnd type="triangle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9" name="Straight Arrow Connector 128"/>
          <p:cNvCxnSpPr/>
          <p:nvPr/>
        </p:nvCxnSpPr>
        <p:spPr bwMode="auto">
          <a:xfrm>
            <a:off x="1854200" y="5410200"/>
            <a:ext cx="76200" cy="1143000"/>
          </a:xfrm>
          <a:prstGeom prst="straightConnector1">
            <a:avLst/>
          </a:prstGeom>
          <a:solidFill>
            <a:srgbClr val="6C7472"/>
          </a:solidFill>
          <a:ln>
            <a:noFill/>
            <a:tailEnd type="triangle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8" name="Rectangle 7"/>
          <p:cNvSpPr/>
          <p:nvPr/>
        </p:nvSpPr>
        <p:spPr bwMode="auto">
          <a:xfrm>
            <a:off x="9550400" y="3642091"/>
            <a:ext cx="1981200" cy="618796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000" i="0" u="none" strike="noStrike" cap="none" normalizeH="0" baseline="0" dirty="0" smtClean="0">
                <a:ln>
                  <a:noFill/>
                </a:ln>
                <a:solidFill>
                  <a:srgbClr val="414141"/>
                </a:solidFill>
                <a:effectLst/>
                <a:latin typeface="Arial" charset="0"/>
                <a:ea typeface="Arial" charset="0"/>
                <a:cs typeface="Arial" charset="0"/>
                <a:sym typeface="Gill Sans Light" charset="0"/>
              </a:rPr>
              <a:t>Header</a:t>
            </a:r>
            <a:endParaRPr kumimoji="0" lang="en-US" sz="3000" i="0" u="none" strike="noStrike" cap="none" normalizeH="0" baseline="0" dirty="0">
              <a:ln>
                <a:noFill/>
              </a:ln>
              <a:solidFill>
                <a:srgbClr val="414141"/>
              </a:solidFill>
              <a:effectLst/>
              <a:latin typeface="Arial" charset="0"/>
              <a:ea typeface="Arial" charset="0"/>
              <a:cs typeface="Arial" charset="0"/>
              <a:sym typeface="Gill Sans Light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9550400" y="4260887"/>
            <a:ext cx="1981200" cy="618796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s_g_list[0]</a:t>
            </a:r>
            <a:endParaRPr lang="en-US" sz="24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4368800" y="2437167"/>
            <a:ext cx="3048000" cy="6096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3000" dirty="0">
                <a:latin typeface="Arial" charset="0"/>
                <a:ea typeface="Arial" charset="0"/>
                <a:cs typeface="Arial" charset="0"/>
              </a:rPr>
              <a:t>B</a:t>
            </a:r>
            <a:r>
              <a:rPr lang="en-US" sz="3000" dirty="0" smtClean="0">
                <a:latin typeface="Arial" charset="0"/>
                <a:ea typeface="Arial" charset="0"/>
                <a:cs typeface="Arial" charset="0"/>
              </a:rPr>
              <a:t>        20</a:t>
            </a:r>
            <a:endParaRPr lang="en-US" sz="3000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25" name="Straight Connector 24"/>
          <p:cNvCxnSpPr/>
          <p:nvPr/>
        </p:nvCxnSpPr>
        <p:spPr bwMode="auto">
          <a:xfrm>
            <a:off x="5892800" y="2437167"/>
            <a:ext cx="0" cy="609600"/>
          </a:xfrm>
          <a:prstGeom prst="line">
            <a:avLst/>
          </a:prstGeom>
          <a:solidFill>
            <a:srgbClr val="6C7472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9" name="Curved Connector 18"/>
          <p:cNvCxnSpPr/>
          <p:nvPr/>
        </p:nvCxnSpPr>
        <p:spPr bwMode="auto">
          <a:xfrm>
            <a:off x="0" y="10439400"/>
            <a:ext cx="914400" cy="914400"/>
          </a:xfrm>
          <a:prstGeom prst="curvedConnector3">
            <a:avLst/>
          </a:prstGeom>
          <a:solidFill>
            <a:srgbClr val="6C7472"/>
          </a:solidFill>
          <a:ln>
            <a:noFill/>
            <a:tailEnd type="triangle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8" name="Rectangle 27"/>
          <p:cNvSpPr/>
          <p:nvPr/>
        </p:nvSpPr>
        <p:spPr bwMode="auto">
          <a:xfrm>
            <a:off x="9550400" y="4879685"/>
            <a:ext cx="1981200" cy="618796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s_g_list[1]</a:t>
            </a:r>
            <a:endParaRPr lang="en-US" sz="24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9550400" y="5498481"/>
            <a:ext cx="1981200" cy="61879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2400" smtClean="0">
                <a:latin typeface="Arial" charset="0"/>
                <a:ea typeface="Arial" charset="0"/>
                <a:cs typeface="Arial" charset="0"/>
              </a:rPr>
              <a:t>NIC WQE</a:t>
            </a:r>
            <a:endParaRPr lang="en-US" sz="24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2311400" y="8374626"/>
            <a:ext cx="5889543" cy="957455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3000" dirty="0" smtClean="0">
                <a:latin typeface="Arial" charset="0"/>
                <a:ea typeface="Arial" charset="0"/>
                <a:cs typeface="Arial" charset="0"/>
              </a:rPr>
              <a:t>NIC Buffer (On Device) </a:t>
            </a:r>
            <a:endParaRPr lang="en-US" sz="30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2257000"/>
      </p:ext>
    </p:extLst>
  </p:cSld>
  <p:clrMapOvr>
    <a:masterClrMapping/>
  </p:clrMapOvr>
  <p:transition advTm="9099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355600" y="381000"/>
            <a:ext cx="12293600" cy="1257300"/>
          </a:xfrm>
          <a:ln/>
        </p:spPr>
        <p:txBody>
          <a:bodyPr/>
          <a:lstStyle/>
          <a:p>
            <a:pPr algn="l"/>
            <a:r>
              <a:rPr lang="en-US" altLang="en-US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Zero Copy</a:t>
            </a:r>
            <a:endParaRPr lang="en-US" altLang="en-US" b="1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96175" y="4464424"/>
            <a:ext cx="18473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000" dirty="0"/>
          </a:p>
        </p:txBody>
      </p:sp>
      <p:sp>
        <p:nvSpPr>
          <p:cNvPr id="85" name="Rectangle 84"/>
          <p:cNvSpPr/>
          <p:nvPr/>
        </p:nvSpPr>
        <p:spPr bwMode="auto">
          <a:xfrm>
            <a:off x="787400" y="2441762"/>
            <a:ext cx="3048000" cy="6096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3000" dirty="0" smtClean="0">
                <a:latin typeface="Arial" charset="0"/>
                <a:ea typeface="Arial" charset="0"/>
                <a:cs typeface="Arial" charset="0"/>
              </a:rPr>
              <a:t>A        10</a:t>
            </a:r>
            <a:endParaRPr lang="en-US" sz="3000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109" name="Straight Connector 108"/>
          <p:cNvCxnSpPr>
            <a:stCxn id="85" idx="0"/>
            <a:endCxn id="85" idx="2"/>
          </p:cNvCxnSpPr>
          <p:nvPr/>
        </p:nvCxnSpPr>
        <p:spPr bwMode="auto">
          <a:xfrm>
            <a:off x="2311400" y="2441762"/>
            <a:ext cx="0" cy="609600"/>
          </a:xfrm>
          <a:prstGeom prst="line">
            <a:avLst/>
          </a:prstGeom>
          <a:solidFill>
            <a:srgbClr val="6C7472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6" name="Straight Arrow Connector 125"/>
          <p:cNvCxnSpPr/>
          <p:nvPr/>
        </p:nvCxnSpPr>
        <p:spPr bwMode="auto">
          <a:xfrm>
            <a:off x="-279400" y="7772400"/>
            <a:ext cx="914400" cy="914400"/>
          </a:xfrm>
          <a:prstGeom prst="straightConnector1">
            <a:avLst/>
          </a:prstGeom>
          <a:solidFill>
            <a:srgbClr val="6C7472"/>
          </a:solidFill>
          <a:ln>
            <a:noFill/>
            <a:tailEnd type="triangle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9" name="Straight Arrow Connector 128"/>
          <p:cNvCxnSpPr/>
          <p:nvPr/>
        </p:nvCxnSpPr>
        <p:spPr bwMode="auto">
          <a:xfrm>
            <a:off x="1854200" y="5410200"/>
            <a:ext cx="76200" cy="1143000"/>
          </a:xfrm>
          <a:prstGeom prst="straightConnector1">
            <a:avLst/>
          </a:prstGeom>
          <a:solidFill>
            <a:srgbClr val="6C7472"/>
          </a:solidFill>
          <a:ln>
            <a:noFill/>
            <a:tailEnd type="triangle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8" name="Rectangle 7"/>
          <p:cNvSpPr/>
          <p:nvPr/>
        </p:nvSpPr>
        <p:spPr bwMode="auto">
          <a:xfrm>
            <a:off x="9550400" y="3642091"/>
            <a:ext cx="1981200" cy="618796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000" i="0" u="none" strike="noStrike" cap="none" normalizeH="0" baseline="0" dirty="0" smtClean="0">
                <a:ln>
                  <a:noFill/>
                </a:ln>
                <a:solidFill>
                  <a:srgbClr val="414141"/>
                </a:solidFill>
                <a:effectLst/>
                <a:latin typeface="Arial" charset="0"/>
                <a:ea typeface="Arial" charset="0"/>
                <a:cs typeface="Arial" charset="0"/>
                <a:sym typeface="Gill Sans Light" charset="0"/>
              </a:rPr>
              <a:t>Header</a:t>
            </a:r>
            <a:endParaRPr kumimoji="0" lang="en-US" sz="3000" i="0" u="none" strike="noStrike" cap="none" normalizeH="0" baseline="0" dirty="0">
              <a:ln>
                <a:noFill/>
              </a:ln>
              <a:solidFill>
                <a:srgbClr val="414141"/>
              </a:solidFill>
              <a:effectLst/>
              <a:latin typeface="Arial" charset="0"/>
              <a:ea typeface="Arial" charset="0"/>
              <a:cs typeface="Arial" charset="0"/>
              <a:sym typeface="Gill Sans Light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9550400" y="4260887"/>
            <a:ext cx="1981200" cy="618796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s_g_list[0]</a:t>
            </a:r>
            <a:endParaRPr lang="en-US" sz="2400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10" name="Curved Connector 9"/>
          <p:cNvCxnSpPr>
            <a:stCxn id="9" idx="1"/>
            <a:endCxn id="85" idx="1"/>
          </p:cNvCxnSpPr>
          <p:nvPr/>
        </p:nvCxnSpPr>
        <p:spPr bwMode="auto">
          <a:xfrm rot="10800000">
            <a:off x="787400" y="2746563"/>
            <a:ext cx="8763000" cy="1823723"/>
          </a:xfrm>
          <a:prstGeom prst="curvedConnector3">
            <a:avLst>
              <a:gd name="adj1" fmla="val 102841"/>
            </a:avLst>
          </a:prstGeom>
          <a:solidFill>
            <a:srgbClr val="6C7472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4" name="Rectangle 23"/>
          <p:cNvSpPr/>
          <p:nvPr/>
        </p:nvSpPr>
        <p:spPr bwMode="auto">
          <a:xfrm>
            <a:off x="4368800" y="2437167"/>
            <a:ext cx="3048000" cy="6096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3000" dirty="0">
                <a:latin typeface="Arial" charset="0"/>
                <a:ea typeface="Arial" charset="0"/>
                <a:cs typeface="Arial" charset="0"/>
              </a:rPr>
              <a:t>B</a:t>
            </a:r>
            <a:r>
              <a:rPr lang="en-US" sz="3000" dirty="0" smtClean="0">
                <a:latin typeface="Arial" charset="0"/>
                <a:ea typeface="Arial" charset="0"/>
                <a:cs typeface="Arial" charset="0"/>
              </a:rPr>
              <a:t>        20</a:t>
            </a:r>
            <a:endParaRPr lang="en-US" sz="3000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25" name="Straight Connector 24"/>
          <p:cNvCxnSpPr/>
          <p:nvPr/>
        </p:nvCxnSpPr>
        <p:spPr bwMode="auto">
          <a:xfrm>
            <a:off x="5892800" y="2437167"/>
            <a:ext cx="0" cy="609600"/>
          </a:xfrm>
          <a:prstGeom prst="line">
            <a:avLst/>
          </a:prstGeom>
          <a:solidFill>
            <a:srgbClr val="6C7472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9" name="Curved Connector 18"/>
          <p:cNvCxnSpPr/>
          <p:nvPr/>
        </p:nvCxnSpPr>
        <p:spPr bwMode="auto">
          <a:xfrm>
            <a:off x="0" y="10439400"/>
            <a:ext cx="914400" cy="914400"/>
          </a:xfrm>
          <a:prstGeom prst="curvedConnector3">
            <a:avLst/>
          </a:prstGeom>
          <a:solidFill>
            <a:srgbClr val="6C7472"/>
          </a:solidFill>
          <a:ln>
            <a:noFill/>
            <a:tailEnd type="triangle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8" name="Rectangle 27"/>
          <p:cNvSpPr/>
          <p:nvPr/>
        </p:nvSpPr>
        <p:spPr bwMode="auto">
          <a:xfrm>
            <a:off x="9550400" y="4879685"/>
            <a:ext cx="1981200" cy="618796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s_g_list[1]</a:t>
            </a:r>
            <a:endParaRPr lang="en-US" sz="24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9550400" y="5498481"/>
            <a:ext cx="1981200" cy="61879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2400" smtClean="0">
                <a:latin typeface="Arial" charset="0"/>
                <a:ea typeface="Arial" charset="0"/>
                <a:cs typeface="Arial" charset="0"/>
              </a:rPr>
              <a:t>NIC WQE</a:t>
            </a:r>
            <a:endParaRPr lang="en-US" sz="24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2311400" y="8374626"/>
            <a:ext cx="5889543" cy="957455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3000" dirty="0" smtClean="0">
                <a:latin typeface="Arial" charset="0"/>
                <a:ea typeface="Arial" charset="0"/>
                <a:cs typeface="Arial" charset="0"/>
              </a:rPr>
              <a:t>NIC Buffer (On Device) </a:t>
            </a:r>
            <a:endParaRPr lang="en-US" sz="30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7472231"/>
      </p:ext>
    </p:extLst>
  </p:cSld>
  <p:clrMapOvr>
    <a:masterClrMapping/>
  </p:clrMapOvr>
  <p:transition advTm="1609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355600" y="381000"/>
            <a:ext cx="12293600" cy="1257300"/>
          </a:xfrm>
          <a:ln/>
        </p:spPr>
        <p:txBody>
          <a:bodyPr/>
          <a:lstStyle/>
          <a:p>
            <a:pPr algn="l"/>
            <a:r>
              <a:rPr lang="en-US" altLang="en-US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Zero Copy</a:t>
            </a:r>
            <a:endParaRPr lang="en-US" altLang="en-US" b="1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96175" y="4464424"/>
            <a:ext cx="18473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000" dirty="0"/>
          </a:p>
        </p:txBody>
      </p:sp>
      <p:sp>
        <p:nvSpPr>
          <p:cNvPr id="85" name="Rectangle 84"/>
          <p:cNvSpPr/>
          <p:nvPr/>
        </p:nvSpPr>
        <p:spPr bwMode="auto">
          <a:xfrm>
            <a:off x="787400" y="2441762"/>
            <a:ext cx="3048000" cy="6096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3000" dirty="0" smtClean="0">
                <a:latin typeface="Arial" charset="0"/>
                <a:ea typeface="Arial" charset="0"/>
                <a:cs typeface="Arial" charset="0"/>
              </a:rPr>
              <a:t>A        10</a:t>
            </a:r>
            <a:endParaRPr lang="en-US" sz="3000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109" name="Straight Connector 108"/>
          <p:cNvCxnSpPr>
            <a:stCxn id="85" idx="0"/>
            <a:endCxn id="85" idx="2"/>
          </p:cNvCxnSpPr>
          <p:nvPr/>
        </p:nvCxnSpPr>
        <p:spPr bwMode="auto">
          <a:xfrm>
            <a:off x="2311400" y="2441762"/>
            <a:ext cx="0" cy="609600"/>
          </a:xfrm>
          <a:prstGeom prst="line">
            <a:avLst/>
          </a:prstGeom>
          <a:solidFill>
            <a:srgbClr val="6C7472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6" name="Straight Arrow Connector 125"/>
          <p:cNvCxnSpPr/>
          <p:nvPr/>
        </p:nvCxnSpPr>
        <p:spPr bwMode="auto">
          <a:xfrm>
            <a:off x="-279400" y="7772400"/>
            <a:ext cx="914400" cy="914400"/>
          </a:xfrm>
          <a:prstGeom prst="straightConnector1">
            <a:avLst/>
          </a:prstGeom>
          <a:solidFill>
            <a:srgbClr val="6C7472"/>
          </a:solidFill>
          <a:ln>
            <a:noFill/>
            <a:tailEnd type="triangle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9" name="Straight Arrow Connector 128"/>
          <p:cNvCxnSpPr/>
          <p:nvPr/>
        </p:nvCxnSpPr>
        <p:spPr bwMode="auto">
          <a:xfrm>
            <a:off x="1854200" y="5410200"/>
            <a:ext cx="76200" cy="1143000"/>
          </a:xfrm>
          <a:prstGeom prst="straightConnector1">
            <a:avLst/>
          </a:prstGeom>
          <a:solidFill>
            <a:srgbClr val="6C7472"/>
          </a:solidFill>
          <a:ln>
            <a:noFill/>
            <a:tailEnd type="triangle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8" name="Rectangle 7"/>
          <p:cNvSpPr/>
          <p:nvPr/>
        </p:nvSpPr>
        <p:spPr bwMode="auto">
          <a:xfrm>
            <a:off x="9550400" y="3642091"/>
            <a:ext cx="1981200" cy="618796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000" i="0" u="none" strike="noStrike" cap="none" normalizeH="0" baseline="0" dirty="0" smtClean="0">
                <a:ln>
                  <a:noFill/>
                </a:ln>
                <a:solidFill>
                  <a:srgbClr val="414141"/>
                </a:solidFill>
                <a:effectLst/>
                <a:latin typeface="Arial" charset="0"/>
                <a:ea typeface="Arial" charset="0"/>
                <a:cs typeface="Arial" charset="0"/>
                <a:sym typeface="Gill Sans Light" charset="0"/>
              </a:rPr>
              <a:t>Header</a:t>
            </a:r>
            <a:endParaRPr kumimoji="0" lang="en-US" sz="3000" i="0" u="none" strike="noStrike" cap="none" normalizeH="0" baseline="0" dirty="0">
              <a:ln>
                <a:noFill/>
              </a:ln>
              <a:solidFill>
                <a:srgbClr val="414141"/>
              </a:solidFill>
              <a:effectLst/>
              <a:latin typeface="Arial" charset="0"/>
              <a:ea typeface="Arial" charset="0"/>
              <a:cs typeface="Arial" charset="0"/>
              <a:sym typeface="Gill Sans Light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9550400" y="4260887"/>
            <a:ext cx="1981200" cy="618796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s_g_list[0]</a:t>
            </a:r>
            <a:endParaRPr lang="en-US" sz="2400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10" name="Curved Connector 9"/>
          <p:cNvCxnSpPr>
            <a:stCxn id="9" idx="1"/>
            <a:endCxn id="85" idx="1"/>
          </p:cNvCxnSpPr>
          <p:nvPr/>
        </p:nvCxnSpPr>
        <p:spPr bwMode="auto">
          <a:xfrm rot="10800000">
            <a:off x="787400" y="2746563"/>
            <a:ext cx="8763000" cy="1823723"/>
          </a:xfrm>
          <a:prstGeom prst="curvedConnector3">
            <a:avLst>
              <a:gd name="adj1" fmla="val 102841"/>
            </a:avLst>
          </a:prstGeom>
          <a:solidFill>
            <a:srgbClr val="6C7472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4" name="Rectangle 23"/>
          <p:cNvSpPr/>
          <p:nvPr/>
        </p:nvSpPr>
        <p:spPr bwMode="auto">
          <a:xfrm>
            <a:off x="4368800" y="2437167"/>
            <a:ext cx="3048000" cy="6096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3000" dirty="0">
                <a:latin typeface="Arial" charset="0"/>
                <a:ea typeface="Arial" charset="0"/>
                <a:cs typeface="Arial" charset="0"/>
              </a:rPr>
              <a:t>B</a:t>
            </a:r>
            <a:r>
              <a:rPr lang="en-US" sz="3000" dirty="0" smtClean="0">
                <a:latin typeface="Arial" charset="0"/>
                <a:ea typeface="Arial" charset="0"/>
                <a:cs typeface="Arial" charset="0"/>
              </a:rPr>
              <a:t>        20</a:t>
            </a:r>
            <a:endParaRPr lang="en-US" sz="3000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25" name="Straight Connector 24"/>
          <p:cNvCxnSpPr/>
          <p:nvPr/>
        </p:nvCxnSpPr>
        <p:spPr bwMode="auto">
          <a:xfrm>
            <a:off x="5892800" y="2437167"/>
            <a:ext cx="0" cy="609600"/>
          </a:xfrm>
          <a:prstGeom prst="line">
            <a:avLst/>
          </a:prstGeom>
          <a:solidFill>
            <a:srgbClr val="6C7472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9" name="Curved Connector 18"/>
          <p:cNvCxnSpPr/>
          <p:nvPr/>
        </p:nvCxnSpPr>
        <p:spPr bwMode="auto">
          <a:xfrm>
            <a:off x="0" y="10439400"/>
            <a:ext cx="914400" cy="914400"/>
          </a:xfrm>
          <a:prstGeom prst="curvedConnector3">
            <a:avLst/>
          </a:prstGeom>
          <a:solidFill>
            <a:srgbClr val="6C7472"/>
          </a:solidFill>
          <a:ln>
            <a:noFill/>
            <a:tailEnd type="triangle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8" name="Rectangle 27"/>
          <p:cNvSpPr/>
          <p:nvPr/>
        </p:nvSpPr>
        <p:spPr bwMode="auto">
          <a:xfrm>
            <a:off x="9550400" y="4879685"/>
            <a:ext cx="1981200" cy="618796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s_g_list[1]</a:t>
            </a:r>
            <a:endParaRPr lang="en-US" sz="2400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21" name="Curved Connector 20"/>
          <p:cNvCxnSpPr>
            <a:stCxn id="28" idx="1"/>
          </p:cNvCxnSpPr>
          <p:nvPr/>
        </p:nvCxnSpPr>
        <p:spPr bwMode="auto">
          <a:xfrm rot="10800000">
            <a:off x="4368800" y="2741967"/>
            <a:ext cx="5181600" cy="2447116"/>
          </a:xfrm>
          <a:prstGeom prst="curvedConnector3">
            <a:avLst>
              <a:gd name="adj1" fmla="val 113529"/>
            </a:avLst>
          </a:prstGeom>
          <a:solidFill>
            <a:srgbClr val="6C7472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2" name="Rectangle 41"/>
          <p:cNvSpPr/>
          <p:nvPr/>
        </p:nvSpPr>
        <p:spPr bwMode="auto">
          <a:xfrm>
            <a:off x="9550400" y="5498481"/>
            <a:ext cx="1981200" cy="61879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2400" smtClean="0">
                <a:latin typeface="Arial" charset="0"/>
                <a:ea typeface="Arial" charset="0"/>
                <a:cs typeface="Arial" charset="0"/>
              </a:rPr>
              <a:t>NIC WQE</a:t>
            </a:r>
            <a:endParaRPr lang="en-US" sz="24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2311400" y="8374626"/>
            <a:ext cx="5889543" cy="957455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3000" dirty="0" smtClean="0">
                <a:latin typeface="Arial" charset="0"/>
                <a:ea typeface="Arial" charset="0"/>
                <a:cs typeface="Arial" charset="0"/>
              </a:rPr>
              <a:t>NIC Buffer (On Device) </a:t>
            </a:r>
            <a:endParaRPr lang="en-US" sz="30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8539421"/>
      </p:ext>
    </p:extLst>
  </p:cSld>
  <p:clrMapOvr>
    <a:masterClrMapping/>
  </p:clrMapOvr>
  <p:transition advTm="4735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355600" y="381000"/>
            <a:ext cx="12293600" cy="1257300"/>
          </a:xfrm>
          <a:ln/>
        </p:spPr>
        <p:txBody>
          <a:bodyPr/>
          <a:lstStyle/>
          <a:p>
            <a:pPr algn="l"/>
            <a:r>
              <a:rPr lang="en-US" altLang="en-US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Zero Copy</a:t>
            </a:r>
            <a:endParaRPr lang="en-US" altLang="en-US" b="1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96175" y="4464424"/>
            <a:ext cx="18473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000" dirty="0"/>
          </a:p>
        </p:txBody>
      </p:sp>
      <p:sp>
        <p:nvSpPr>
          <p:cNvPr id="85" name="Rectangle 84"/>
          <p:cNvSpPr/>
          <p:nvPr/>
        </p:nvSpPr>
        <p:spPr bwMode="auto">
          <a:xfrm>
            <a:off x="787400" y="2441762"/>
            <a:ext cx="3048000" cy="6096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3000" dirty="0" smtClean="0">
                <a:latin typeface="Arial" charset="0"/>
                <a:ea typeface="Arial" charset="0"/>
                <a:cs typeface="Arial" charset="0"/>
              </a:rPr>
              <a:t>A        10</a:t>
            </a:r>
            <a:endParaRPr lang="en-US" sz="3000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109" name="Straight Connector 108"/>
          <p:cNvCxnSpPr>
            <a:stCxn id="85" idx="0"/>
            <a:endCxn id="85" idx="2"/>
          </p:cNvCxnSpPr>
          <p:nvPr/>
        </p:nvCxnSpPr>
        <p:spPr bwMode="auto">
          <a:xfrm>
            <a:off x="2311400" y="2441762"/>
            <a:ext cx="0" cy="609600"/>
          </a:xfrm>
          <a:prstGeom prst="line">
            <a:avLst/>
          </a:prstGeom>
          <a:solidFill>
            <a:srgbClr val="6C7472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6" name="Straight Arrow Connector 125"/>
          <p:cNvCxnSpPr/>
          <p:nvPr/>
        </p:nvCxnSpPr>
        <p:spPr bwMode="auto">
          <a:xfrm>
            <a:off x="-279400" y="7772400"/>
            <a:ext cx="914400" cy="914400"/>
          </a:xfrm>
          <a:prstGeom prst="straightConnector1">
            <a:avLst/>
          </a:prstGeom>
          <a:solidFill>
            <a:srgbClr val="6C7472"/>
          </a:solidFill>
          <a:ln>
            <a:noFill/>
            <a:tailEnd type="triangle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9" name="Straight Arrow Connector 128"/>
          <p:cNvCxnSpPr/>
          <p:nvPr/>
        </p:nvCxnSpPr>
        <p:spPr bwMode="auto">
          <a:xfrm>
            <a:off x="1854200" y="5410200"/>
            <a:ext cx="76200" cy="1143000"/>
          </a:xfrm>
          <a:prstGeom prst="straightConnector1">
            <a:avLst/>
          </a:prstGeom>
          <a:solidFill>
            <a:srgbClr val="6C7472"/>
          </a:solidFill>
          <a:ln>
            <a:noFill/>
            <a:tailEnd type="triangle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8" name="Rectangle 7"/>
          <p:cNvSpPr/>
          <p:nvPr/>
        </p:nvSpPr>
        <p:spPr bwMode="auto">
          <a:xfrm>
            <a:off x="9550400" y="3642091"/>
            <a:ext cx="1981200" cy="618796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000" i="0" u="none" strike="noStrike" cap="none" normalizeH="0" baseline="0" dirty="0" smtClean="0">
                <a:ln>
                  <a:noFill/>
                </a:ln>
                <a:solidFill>
                  <a:srgbClr val="414141"/>
                </a:solidFill>
                <a:effectLst/>
                <a:latin typeface="Arial" charset="0"/>
                <a:ea typeface="Arial" charset="0"/>
                <a:cs typeface="Arial" charset="0"/>
                <a:sym typeface="Gill Sans Light" charset="0"/>
              </a:rPr>
              <a:t>Header</a:t>
            </a:r>
            <a:endParaRPr kumimoji="0" lang="en-US" sz="3000" i="0" u="none" strike="noStrike" cap="none" normalizeH="0" baseline="0" dirty="0">
              <a:ln>
                <a:noFill/>
              </a:ln>
              <a:solidFill>
                <a:srgbClr val="414141"/>
              </a:solidFill>
              <a:effectLst/>
              <a:latin typeface="Arial" charset="0"/>
              <a:ea typeface="Arial" charset="0"/>
              <a:cs typeface="Arial" charset="0"/>
              <a:sym typeface="Gill Sans Light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9550400" y="4260887"/>
            <a:ext cx="1981200" cy="618796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s_g_list[0]</a:t>
            </a:r>
            <a:endParaRPr lang="en-US" sz="2400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10" name="Curved Connector 9"/>
          <p:cNvCxnSpPr>
            <a:stCxn id="9" idx="1"/>
            <a:endCxn id="85" idx="1"/>
          </p:cNvCxnSpPr>
          <p:nvPr/>
        </p:nvCxnSpPr>
        <p:spPr bwMode="auto">
          <a:xfrm rot="10800000">
            <a:off x="787400" y="2746563"/>
            <a:ext cx="8763000" cy="1823723"/>
          </a:xfrm>
          <a:prstGeom prst="curvedConnector3">
            <a:avLst>
              <a:gd name="adj1" fmla="val 102841"/>
            </a:avLst>
          </a:prstGeom>
          <a:solidFill>
            <a:srgbClr val="6C7472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3" name="TextBox 22"/>
          <p:cNvSpPr txBox="1"/>
          <p:nvPr/>
        </p:nvSpPr>
        <p:spPr>
          <a:xfrm>
            <a:off x="635000" y="3180426"/>
            <a:ext cx="1828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latin typeface="Arial" charset="0"/>
                <a:ea typeface="Arial" charset="0"/>
                <a:cs typeface="Arial" charset="0"/>
              </a:rPr>
              <a:t>Record 1</a:t>
            </a:r>
            <a:endParaRPr lang="en-US" sz="3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4368800" y="2437167"/>
            <a:ext cx="3048000" cy="6096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3000" dirty="0">
                <a:latin typeface="Arial" charset="0"/>
                <a:ea typeface="Arial" charset="0"/>
                <a:cs typeface="Arial" charset="0"/>
              </a:rPr>
              <a:t>B</a:t>
            </a:r>
            <a:r>
              <a:rPr lang="en-US" sz="3000" dirty="0" smtClean="0">
                <a:latin typeface="Arial" charset="0"/>
                <a:ea typeface="Arial" charset="0"/>
                <a:cs typeface="Arial" charset="0"/>
              </a:rPr>
              <a:t>        20</a:t>
            </a:r>
            <a:endParaRPr lang="en-US" sz="3000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25" name="Straight Connector 24"/>
          <p:cNvCxnSpPr/>
          <p:nvPr/>
        </p:nvCxnSpPr>
        <p:spPr bwMode="auto">
          <a:xfrm>
            <a:off x="5892800" y="2437167"/>
            <a:ext cx="0" cy="609600"/>
          </a:xfrm>
          <a:prstGeom prst="line">
            <a:avLst/>
          </a:prstGeom>
          <a:solidFill>
            <a:srgbClr val="6C7472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9" name="Curved Connector 18"/>
          <p:cNvCxnSpPr/>
          <p:nvPr/>
        </p:nvCxnSpPr>
        <p:spPr bwMode="auto">
          <a:xfrm>
            <a:off x="0" y="10439400"/>
            <a:ext cx="914400" cy="914400"/>
          </a:xfrm>
          <a:prstGeom prst="curvedConnector3">
            <a:avLst/>
          </a:prstGeom>
          <a:solidFill>
            <a:srgbClr val="6C7472"/>
          </a:solidFill>
          <a:ln>
            <a:noFill/>
            <a:tailEnd type="triangle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8" name="Rectangle 27"/>
          <p:cNvSpPr/>
          <p:nvPr/>
        </p:nvSpPr>
        <p:spPr bwMode="auto">
          <a:xfrm>
            <a:off x="9550400" y="4879685"/>
            <a:ext cx="1981200" cy="618796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s_g_list[1]</a:t>
            </a:r>
            <a:endParaRPr lang="en-US" sz="2400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21" name="Curved Connector 20"/>
          <p:cNvCxnSpPr>
            <a:stCxn id="28" idx="1"/>
          </p:cNvCxnSpPr>
          <p:nvPr/>
        </p:nvCxnSpPr>
        <p:spPr bwMode="auto">
          <a:xfrm rot="10800000">
            <a:off x="4368800" y="2741967"/>
            <a:ext cx="5181600" cy="2447116"/>
          </a:xfrm>
          <a:prstGeom prst="curvedConnector3">
            <a:avLst>
              <a:gd name="adj1" fmla="val 113529"/>
            </a:avLst>
          </a:prstGeom>
          <a:solidFill>
            <a:srgbClr val="6C7472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2" name="TextBox 31"/>
          <p:cNvSpPr txBox="1"/>
          <p:nvPr/>
        </p:nvSpPr>
        <p:spPr>
          <a:xfrm>
            <a:off x="4254500" y="3174662"/>
            <a:ext cx="1828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latin typeface="Arial" charset="0"/>
                <a:ea typeface="Arial" charset="0"/>
                <a:cs typeface="Arial" charset="0"/>
              </a:rPr>
              <a:t>Record 2</a:t>
            </a:r>
            <a:endParaRPr lang="en-US" sz="3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7950199" y="2425774"/>
            <a:ext cx="3048000" cy="6096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3000" dirty="0" smtClean="0">
                <a:latin typeface="Arial" charset="0"/>
                <a:ea typeface="Arial" charset="0"/>
                <a:cs typeface="Arial" charset="0"/>
              </a:rPr>
              <a:t>N        80</a:t>
            </a:r>
            <a:endParaRPr lang="en-US" sz="3000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34" name="Straight Connector 33"/>
          <p:cNvCxnSpPr/>
          <p:nvPr/>
        </p:nvCxnSpPr>
        <p:spPr bwMode="auto">
          <a:xfrm>
            <a:off x="9474199" y="2425774"/>
            <a:ext cx="0" cy="609600"/>
          </a:xfrm>
          <a:prstGeom prst="line">
            <a:avLst/>
          </a:prstGeom>
          <a:solidFill>
            <a:srgbClr val="6C7472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5" name="Rectangle 34"/>
          <p:cNvSpPr/>
          <p:nvPr/>
        </p:nvSpPr>
        <p:spPr bwMode="auto">
          <a:xfrm>
            <a:off x="9550400" y="5483239"/>
            <a:ext cx="1981200" cy="61879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wordArtVert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mr-IN" sz="2800" dirty="0" smtClean="0">
                <a:latin typeface="Arial" charset="0"/>
                <a:ea typeface="Arial" charset="0"/>
                <a:cs typeface="Arial" charset="0"/>
              </a:rPr>
              <a:t>…</a:t>
            </a:r>
            <a:endParaRPr lang="en-US" sz="28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9550400" y="6086793"/>
            <a:ext cx="1981200" cy="618796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s_g_list[31]</a:t>
            </a:r>
            <a:endParaRPr lang="en-US" sz="2400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27" name="Curved Connector 26"/>
          <p:cNvCxnSpPr>
            <a:stCxn id="36" idx="1"/>
            <a:endCxn id="33" idx="1"/>
          </p:cNvCxnSpPr>
          <p:nvPr/>
        </p:nvCxnSpPr>
        <p:spPr bwMode="auto">
          <a:xfrm rot="10800000">
            <a:off x="7950200" y="2730575"/>
            <a:ext cx="1600201" cy="3665617"/>
          </a:xfrm>
          <a:prstGeom prst="curvedConnector3">
            <a:avLst>
              <a:gd name="adj1" fmla="val 162540"/>
            </a:avLst>
          </a:prstGeom>
          <a:solidFill>
            <a:srgbClr val="6C7472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2" name="Rectangle 41"/>
          <p:cNvSpPr/>
          <p:nvPr/>
        </p:nvSpPr>
        <p:spPr bwMode="auto">
          <a:xfrm>
            <a:off x="9550400" y="6705591"/>
            <a:ext cx="1981200" cy="61879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2400" smtClean="0">
                <a:latin typeface="Arial" charset="0"/>
                <a:ea typeface="Arial" charset="0"/>
                <a:cs typeface="Arial" charset="0"/>
              </a:rPr>
              <a:t>NIC WQE</a:t>
            </a:r>
            <a:endParaRPr lang="en-US" sz="24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2311400" y="8374626"/>
            <a:ext cx="5889543" cy="957455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3000" dirty="0" smtClean="0">
                <a:latin typeface="Arial" charset="0"/>
                <a:ea typeface="Arial" charset="0"/>
                <a:cs typeface="Arial" charset="0"/>
              </a:rPr>
              <a:t>NIC Buffer (On Device) </a:t>
            </a:r>
            <a:endParaRPr lang="en-US" sz="30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2700082"/>
      </p:ext>
    </p:extLst>
  </p:cSld>
  <p:clrMapOvr>
    <a:masterClrMapping/>
  </p:clrMapOvr>
  <p:transition advTm="33283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355600" y="381000"/>
            <a:ext cx="12293600" cy="1257300"/>
          </a:xfrm>
          <a:ln/>
        </p:spPr>
        <p:txBody>
          <a:bodyPr/>
          <a:lstStyle/>
          <a:p>
            <a:pPr algn="l"/>
            <a:r>
              <a:rPr lang="en-US" altLang="en-US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Zero Copy</a:t>
            </a:r>
            <a:endParaRPr lang="en-US" altLang="en-US" b="1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96175" y="4464424"/>
            <a:ext cx="18473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000" dirty="0"/>
          </a:p>
        </p:txBody>
      </p:sp>
      <p:sp>
        <p:nvSpPr>
          <p:cNvPr id="85" name="Rectangle 84"/>
          <p:cNvSpPr/>
          <p:nvPr/>
        </p:nvSpPr>
        <p:spPr bwMode="auto">
          <a:xfrm>
            <a:off x="787400" y="2441762"/>
            <a:ext cx="3048000" cy="6096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3000" dirty="0" smtClean="0">
                <a:latin typeface="Arial" charset="0"/>
                <a:ea typeface="Arial" charset="0"/>
                <a:cs typeface="Arial" charset="0"/>
              </a:rPr>
              <a:t>A        10</a:t>
            </a:r>
            <a:endParaRPr lang="en-US" sz="3000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109" name="Straight Connector 108"/>
          <p:cNvCxnSpPr>
            <a:stCxn id="85" idx="0"/>
            <a:endCxn id="85" idx="2"/>
          </p:cNvCxnSpPr>
          <p:nvPr/>
        </p:nvCxnSpPr>
        <p:spPr bwMode="auto">
          <a:xfrm>
            <a:off x="2311400" y="2441762"/>
            <a:ext cx="0" cy="609600"/>
          </a:xfrm>
          <a:prstGeom prst="line">
            <a:avLst/>
          </a:prstGeom>
          <a:solidFill>
            <a:srgbClr val="6C7472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6" name="Straight Arrow Connector 125"/>
          <p:cNvCxnSpPr/>
          <p:nvPr/>
        </p:nvCxnSpPr>
        <p:spPr bwMode="auto">
          <a:xfrm>
            <a:off x="-279400" y="7772400"/>
            <a:ext cx="914400" cy="914400"/>
          </a:xfrm>
          <a:prstGeom prst="straightConnector1">
            <a:avLst/>
          </a:prstGeom>
          <a:solidFill>
            <a:srgbClr val="6C7472"/>
          </a:solidFill>
          <a:ln>
            <a:noFill/>
            <a:tailEnd type="triangle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9" name="Straight Arrow Connector 128"/>
          <p:cNvCxnSpPr/>
          <p:nvPr/>
        </p:nvCxnSpPr>
        <p:spPr bwMode="auto">
          <a:xfrm>
            <a:off x="1854200" y="5410200"/>
            <a:ext cx="76200" cy="1143000"/>
          </a:xfrm>
          <a:prstGeom prst="straightConnector1">
            <a:avLst/>
          </a:prstGeom>
          <a:solidFill>
            <a:srgbClr val="6C7472"/>
          </a:solidFill>
          <a:ln>
            <a:noFill/>
            <a:tailEnd type="triangle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8" name="Rectangle 7"/>
          <p:cNvSpPr/>
          <p:nvPr/>
        </p:nvSpPr>
        <p:spPr bwMode="auto">
          <a:xfrm>
            <a:off x="9550400" y="3642091"/>
            <a:ext cx="1981200" cy="618796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000" i="0" u="none" strike="noStrike" cap="none" normalizeH="0" baseline="0" dirty="0" smtClean="0">
                <a:ln>
                  <a:noFill/>
                </a:ln>
                <a:solidFill>
                  <a:srgbClr val="414141"/>
                </a:solidFill>
                <a:effectLst/>
                <a:latin typeface="Arial" charset="0"/>
                <a:ea typeface="Arial" charset="0"/>
                <a:cs typeface="Arial" charset="0"/>
                <a:sym typeface="Gill Sans Light" charset="0"/>
              </a:rPr>
              <a:t>Header</a:t>
            </a:r>
            <a:endParaRPr kumimoji="0" lang="en-US" sz="3000" i="0" u="none" strike="noStrike" cap="none" normalizeH="0" baseline="0" dirty="0">
              <a:ln>
                <a:noFill/>
              </a:ln>
              <a:solidFill>
                <a:srgbClr val="414141"/>
              </a:solidFill>
              <a:effectLst/>
              <a:latin typeface="Arial" charset="0"/>
              <a:ea typeface="Arial" charset="0"/>
              <a:cs typeface="Arial" charset="0"/>
              <a:sym typeface="Gill Sans Light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9550400" y="4260887"/>
            <a:ext cx="1981200" cy="618796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s_g_list[0]</a:t>
            </a:r>
            <a:endParaRPr lang="en-US" sz="2400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10" name="Curved Connector 9"/>
          <p:cNvCxnSpPr>
            <a:stCxn id="9" idx="1"/>
            <a:endCxn id="85" idx="1"/>
          </p:cNvCxnSpPr>
          <p:nvPr/>
        </p:nvCxnSpPr>
        <p:spPr bwMode="auto">
          <a:xfrm rot="10800000">
            <a:off x="787400" y="2746563"/>
            <a:ext cx="8763000" cy="1823723"/>
          </a:xfrm>
          <a:prstGeom prst="curvedConnector3">
            <a:avLst>
              <a:gd name="adj1" fmla="val 102841"/>
            </a:avLst>
          </a:prstGeom>
          <a:solidFill>
            <a:srgbClr val="6C7472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3" name="TextBox 22"/>
          <p:cNvSpPr txBox="1"/>
          <p:nvPr/>
        </p:nvSpPr>
        <p:spPr>
          <a:xfrm>
            <a:off x="635000" y="3180426"/>
            <a:ext cx="1828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latin typeface="Arial" charset="0"/>
                <a:ea typeface="Arial" charset="0"/>
                <a:cs typeface="Arial" charset="0"/>
              </a:rPr>
              <a:t>Record 1</a:t>
            </a:r>
            <a:endParaRPr lang="en-US" sz="3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4368800" y="2437167"/>
            <a:ext cx="3048000" cy="6096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3000" dirty="0">
                <a:latin typeface="Arial" charset="0"/>
                <a:ea typeface="Arial" charset="0"/>
                <a:cs typeface="Arial" charset="0"/>
              </a:rPr>
              <a:t>B</a:t>
            </a:r>
            <a:r>
              <a:rPr lang="en-US" sz="3000" dirty="0" smtClean="0">
                <a:latin typeface="Arial" charset="0"/>
                <a:ea typeface="Arial" charset="0"/>
                <a:cs typeface="Arial" charset="0"/>
              </a:rPr>
              <a:t>        20</a:t>
            </a:r>
            <a:endParaRPr lang="en-US" sz="3000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25" name="Straight Connector 24"/>
          <p:cNvCxnSpPr/>
          <p:nvPr/>
        </p:nvCxnSpPr>
        <p:spPr bwMode="auto">
          <a:xfrm>
            <a:off x="5892800" y="2437167"/>
            <a:ext cx="0" cy="609600"/>
          </a:xfrm>
          <a:prstGeom prst="line">
            <a:avLst/>
          </a:prstGeom>
          <a:solidFill>
            <a:srgbClr val="6C7472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9" name="Curved Connector 18"/>
          <p:cNvCxnSpPr/>
          <p:nvPr/>
        </p:nvCxnSpPr>
        <p:spPr bwMode="auto">
          <a:xfrm>
            <a:off x="0" y="10439400"/>
            <a:ext cx="914400" cy="914400"/>
          </a:xfrm>
          <a:prstGeom prst="curvedConnector3">
            <a:avLst/>
          </a:prstGeom>
          <a:solidFill>
            <a:srgbClr val="6C7472"/>
          </a:solidFill>
          <a:ln>
            <a:noFill/>
            <a:tailEnd type="triangle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8" name="Rectangle 27"/>
          <p:cNvSpPr/>
          <p:nvPr/>
        </p:nvSpPr>
        <p:spPr bwMode="auto">
          <a:xfrm>
            <a:off x="9550400" y="4879685"/>
            <a:ext cx="1981200" cy="618796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s_g_list[1]</a:t>
            </a:r>
            <a:endParaRPr lang="en-US" sz="2400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21" name="Curved Connector 20"/>
          <p:cNvCxnSpPr>
            <a:stCxn id="28" idx="1"/>
          </p:cNvCxnSpPr>
          <p:nvPr/>
        </p:nvCxnSpPr>
        <p:spPr bwMode="auto">
          <a:xfrm rot="10800000">
            <a:off x="4368800" y="2741967"/>
            <a:ext cx="5181600" cy="2447116"/>
          </a:xfrm>
          <a:prstGeom prst="curvedConnector3">
            <a:avLst>
              <a:gd name="adj1" fmla="val 113529"/>
            </a:avLst>
          </a:prstGeom>
          <a:solidFill>
            <a:srgbClr val="6C7472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2" name="TextBox 31"/>
          <p:cNvSpPr txBox="1"/>
          <p:nvPr/>
        </p:nvSpPr>
        <p:spPr>
          <a:xfrm>
            <a:off x="4254500" y="3174662"/>
            <a:ext cx="1828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latin typeface="Arial" charset="0"/>
                <a:ea typeface="Arial" charset="0"/>
                <a:cs typeface="Arial" charset="0"/>
              </a:rPr>
              <a:t>Record 2</a:t>
            </a:r>
            <a:endParaRPr lang="en-US" sz="3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7950199" y="2425774"/>
            <a:ext cx="3048000" cy="6096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3000" dirty="0" smtClean="0">
                <a:latin typeface="Arial" charset="0"/>
                <a:ea typeface="Arial" charset="0"/>
                <a:cs typeface="Arial" charset="0"/>
              </a:rPr>
              <a:t>N        80</a:t>
            </a:r>
            <a:endParaRPr lang="en-US" sz="3000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34" name="Straight Connector 33"/>
          <p:cNvCxnSpPr/>
          <p:nvPr/>
        </p:nvCxnSpPr>
        <p:spPr bwMode="auto">
          <a:xfrm>
            <a:off x="9474199" y="2425774"/>
            <a:ext cx="0" cy="609600"/>
          </a:xfrm>
          <a:prstGeom prst="line">
            <a:avLst/>
          </a:prstGeom>
          <a:solidFill>
            <a:srgbClr val="6C7472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5" name="Rectangle 34"/>
          <p:cNvSpPr/>
          <p:nvPr/>
        </p:nvSpPr>
        <p:spPr bwMode="auto">
          <a:xfrm>
            <a:off x="9550400" y="5483239"/>
            <a:ext cx="1981200" cy="61879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wordArtVert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mr-IN" sz="2800" dirty="0" smtClean="0">
                <a:latin typeface="Arial" charset="0"/>
                <a:ea typeface="Arial" charset="0"/>
                <a:cs typeface="Arial" charset="0"/>
              </a:rPr>
              <a:t>…</a:t>
            </a:r>
            <a:endParaRPr lang="en-US" sz="28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9550400" y="6086793"/>
            <a:ext cx="1981200" cy="618796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s_g_list[31]</a:t>
            </a:r>
            <a:endParaRPr lang="en-US" sz="2400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27" name="Curved Connector 26"/>
          <p:cNvCxnSpPr>
            <a:stCxn id="36" idx="1"/>
            <a:endCxn id="33" idx="1"/>
          </p:cNvCxnSpPr>
          <p:nvPr/>
        </p:nvCxnSpPr>
        <p:spPr bwMode="auto">
          <a:xfrm rot="10800000">
            <a:off x="7950200" y="2730575"/>
            <a:ext cx="1600201" cy="3665617"/>
          </a:xfrm>
          <a:prstGeom prst="curvedConnector3">
            <a:avLst>
              <a:gd name="adj1" fmla="val 162540"/>
            </a:avLst>
          </a:prstGeom>
          <a:solidFill>
            <a:srgbClr val="6C7472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1" name="Rectangle 40"/>
          <p:cNvSpPr/>
          <p:nvPr/>
        </p:nvSpPr>
        <p:spPr bwMode="auto">
          <a:xfrm>
            <a:off x="2311400" y="8374626"/>
            <a:ext cx="5889543" cy="957455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3000" dirty="0" smtClean="0">
                <a:latin typeface="Arial" charset="0"/>
                <a:ea typeface="Arial" charset="0"/>
                <a:cs typeface="Arial" charset="0"/>
              </a:rPr>
              <a:t>NIC Buffer (On Device) </a:t>
            </a:r>
            <a:endParaRPr lang="en-US" sz="3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9550400" y="6705591"/>
            <a:ext cx="1981200" cy="61879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2400" smtClean="0">
                <a:latin typeface="Arial" charset="0"/>
                <a:ea typeface="Arial" charset="0"/>
                <a:cs typeface="Arial" charset="0"/>
              </a:rPr>
              <a:t>NIC WQE</a:t>
            </a:r>
            <a:endParaRPr lang="en-US" sz="2400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4" name="Elbow Connector 3"/>
          <p:cNvCxnSpPr>
            <a:stCxn id="8" idx="0"/>
            <a:endCxn id="41" idx="3"/>
          </p:cNvCxnSpPr>
          <p:nvPr/>
        </p:nvCxnSpPr>
        <p:spPr bwMode="auto">
          <a:xfrm rot="16200000" flipH="1" flipV="1">
            <a:off x="6765340" y="5077693"/>
            <a:ext cx="5211263" cy="2340057"/>
          </a:xfrm>
          <a:prstGeom prst="bentConnector4">
            <a:avLst>
              <a:gd name="adj1" fmla="val -4387"/>
              <a:gd name="adj2" fmla="val -74718"/>
            </a:avLst>
          </a:prstGeom>
          <a:solidFill>
            <a:srgbClr val="6C7472"/>
          </a:solidFill>
          <a:ln w="12700" cap="flat" cmpd="sng" algn="ctr">
            <a:solidFill>
              <a:schemeClr val="tx2"/>
            </a:solidFill>
            <a:prstDash val="sysDash"/>
            <a:round/>
            <a:headEnd type="none" w="med" len="med"/>
            <a:tailEnd type="triangl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76026397"/>
      </p:ext>
    </p:extLst>
  </p:cSld>
  <p:clrMapOvr>
    <a:masterClrMapping/>
  </p:clrMapOvr>
  <p:transition advTm="6641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355600" y="381000"/>
            <a:ext cx="12293600" cy="1257300"/>
          </a:xfrm>
          <a:ln/>
        </p:spPr>
        <p:txBody>
          <a:bodyPr/>
          <a:lstStyle/>
          <a:p>
            <a:pPr algn="l"/>
            <a:r>
              <a:rPr lang="en-US" altLang="en-US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Zero Copy</a:t>
            </a:r>
            <a:endParaRPr lang="en-US" altLang="en-US" b="1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96175" y="4464424"/>
            <a:ext cx="18473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000" dirty="0"/>
          </a:p>
        </p:txBody>
      </p:sp>
      <p:sp>
        <p:nvSpPr>
          <p:cNvPr id="85" name="Rectangle 84"/>
          <p:cNvSpPr/>
          <p:nvPr/>
        </p:nvSpPr>
        <p:spPr bwMode="auto">
          <a:xfrm>
            <a:off x="787400" y="2441762"/>
            <a:ext cx="3048000" cy="6096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3000" dirty="0" smtClean="0">
                <a:latin typeface="Arial" charset="0"/>
                <a:ea typeface="Arial" charset="0"/>
                <a:cs typeface="Arial" charset="0"/>
              </a:rPr>
              <a:t>A        10</a:t>
            </a:r>
            <a:endParaRPr lang="en-US" sz="3000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109" name="Straight Connector 108"/>
          <p:cNvCxnSpPr>
            <a:stCxn id="85" idx="0"/>
            <a:endCxn id="85" idx="2"/>
          </p:cNvCxnSpPr>
          <p:nvPr/>
        </p:nvCxnSpPr>
        <p:spPr bwMode="auto">
          <a:xfrm>
            <a:off x="2311400" y="2441762"/>
            <a:ext cx="0" cy="609600"/>
          </a:xfrm>
          <a:prstGeom prst="line">
            <a:avLst/>
          </a:prstGeom>
          <a:solidFill>
            <a:srgbClr val="6C7472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6" name="Straight Arrow Connector 125"/>
          <p:cNvCxnSpPr/>
          <p:nvPr/>
        </p:nvCxnSpPr>
        <p:spPr bwMode="auto">
          <a:xfrm>
            <a:off x="-279400" y="7772400"/>
            <a:ext cx="914400" cy="914400"/>
          </a:xfrm>
          <a:prstGeom prst="straightConnector1">
            <a:avLst/>
          </a:prstGeom>
          <a:solidFill>
            <a:srgbClr val="6C7472"/>
          </a:solidFill>
          <a:ln>
            <a:noFill/>
            <a:tailEnd type="triangle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9" name="Straight Arrow Connector 128"/>
          <p:cNvCxnSpPr/>
          <p:nvPr/>
        </p:nvCxnSpPr>
        <p:spPr bwMode="auto">
          <a:xfrm>
            <a:off x="1854200" y="5410200"/>
            <a:ext cx="76200" cy="1143000"/>
          </a:xfrm>
          <a:prstGeom prst="straightConnector1">
            <a:avLst/>
          </a:prstGeom>
          <a:solidFill>
            <a:srgbClr val="6C7472"/>
          </a:solidFill>
          <a:ln>
            <a:noFill/>
            <a:tailEnd type="triangle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8" name="Rectangle 7"/>
          <p:cNvSpPr/>
          <p:nvPr/>
        </p:nvSpPr>
        <p:spPr bwMode="auto">
          <a:xfrm>
            <a:off x="9550400" y="3642091"/>
            <a:ext cx="1981200" cy="618796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000" i="0" u="none" strike="noStrike" cap="none" normalizeH="0" baseline="0" dirty="0" smtClean="0">
                <a:ln>
                  <a:noFill/>
                </a:ln>
                <a:solidFill>
                  <a:srgbClr val="414141"/>
                </a:solidFill>
                <a:effectLst/>
                <a:latin typeface="Arial" charset="0"/>
                <a:ea typeface="Arial" charset="0"/>
                <a:cs typeface="Arial" charset="0"/>
                <a:sym typeface="Gill Sans Light" charset="0"/>
              </a:rPr>
              <a:t>Header</a:t>
            </a:r>
            <a:endParaRPr kumimoji="0" lang="en-US" sz="3000" i="0" u="none" strike="noStrike" cap="none" normalizeH="0" baseline="0" dirty="0">
              <a:ln>
                <a:noFill/>
              </a:ln>
              <a:solidFill>
                <a:srgbClr val="414141"/>
              </a:solidFill>
              <a:effectLst/>
              <a:latin typeface="Arial" charset="0"/>
              <a:ea typeface="Arial" charset="0"/>
              <a:cs typeface="Arial" charset="0"/>
              <a:sym typeface="Gill Sans Light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9550400" y="4260887"/>
            <a:ext cx="1981200" cy="618796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s_g_list[0]</a:t>
            </a:r>
            <a:endParaRPr lang="en-US" sz="2400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10" name="Curved Connector 9"/>
          <p:cNvCxnSpPr>
            <a:stCxn id="9" idx="1"/>
            <a:endCxn id="85" idx="1"/>
          </p:cNvCxnSpPr>
          <p:nvPr/>
        </p:nvCxnSpPr>
        <p:spPr bwMode="auto">
          <a:xfrm rot="10800000">
            <a:off x="787400" y="2746563"/>
            <a:ext cx="8763000" cy="1823723"/>
          </a:xfrm>
          <a:prstGeom prst="curvedConnector3">
            <a:avLst>
              <a:gd name="adj1" fmla="val 102841"/>
            </a:avLst>
          </a:prstGeom>
          <a:solidFill>
            <a:srgbClr val="6C7472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3" name="TextBox 22"/>
          <p:cNvSpPr txBox="1"/>
          <p:nvPr/>
        </p:nvSpPr>
        <p:spPr>
          <a:xfrm>
            <a:off x="635000" y="3180426"/>
            <a:ext cx="1828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latin typeface="Arial" charset="0"/>
                <a:ea typeface="Arial" charset="0"/>
                <a:cs typeface="Arial" charset="0"/>
              </a:rPr>
              <a:t>Record 1</a:t>
            </a:r>
            <a:endParaRPr lang="en-US" sz="3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4368800" y="2437167"/>
            <a:ext cx="3048000" cy="6096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3000" dirty="0">
                <a:latin typeface="Arial" charset="0"/>
                <a:ea typeface="Arial" charset="0"/>
                <a:cs typeface="Arial" charset="0"/>
              </a:rPr>
              <a:t>B</a:t>
            </a:r>
            <a:r>
              <a:rPr lang="en-US" sz="3000" dirty="0" smtClean="0">
                <a:latin typeface="Arial" charset="0"/>
                <a:ea typeface="Arial" charset="0"/>
                <a:cs typeface="Arial" charset="0"/>
              </a:rPr>
              <a:t>        20</a:t>
            </a:r>
            <a:endParaRPr lang="en-US" sz="3000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25" name="Straight Connector 24"/>
          <p:cNvCxnSpPr/>
          <p:nvPr/>
        </p:nvCxnSpPr>
        <p:spPr bwMode="auto">
          <a:xfrm>
            <a:off x="5892800" y="2437167"/>
            <a:ext cx="0" cy="609600"/>
          </a:xfrm>
          <a:prstGeom prst="line">
            <a:avLst/>
          </a:prstGeom>
          <a:solidFill>
            <a:srgbClr val="6C7472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9" name="Curved Connector 18"/>
          <p:cNvCxnSpPr/>
          <p:nvPr/>
        </p:nvCxnSpPr>
        <p:spPr bwMode="auto">
          <a:xfrm>
            <a:off x="0" y="10439400"/>
            <a:ext cx="914400" cy="914400"/>
          </a:xfrm>
          <a:prstGeom prst="curvedConnector3">
            <a:avLst/>
          </a:prstGeom>
          <a:solidFill>
            <a:srgbClr val="6C7472"/>
          </a:solidFill>
          <a:ln>
            <a:noFill/>
            <a:tailEnd type="triangle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8" name="Rectangle 27"/>
          <p:cNvSpPr/>
          <p:nvPr/>
        </p:nvSpPr>
        <p:spPr bwMode="auto">
          <a:xfrm>
            <a:off x="9550400" y="4879685"/>
            <a:ext cx="1981200" cy="618796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s_g_list[1]</a:t>
            </a:r>
            <a:endParaRPr lang="en-US" sz="2400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21" name="Curved Connector 20"/>
          <p:cNvCxnSpPr>
            <a:stCxn id="28" idx="1"/>
          </p:cNvCxnSpPr>
          <p:nvPr/>
        </p:nvCxnSpPr>
        <p:spPr bwMode="auto">
          <a:xfrm rot="10800000">
            <a:off x="4368800" y="2741967"/>
            <a:ext cx="5181600" cy="2447116"/>
          </a:xfrm>
          <a:prstGeom prst="curvedConnector3">
            <a:avLst>
              <a:gd name="adj1" fmla="val 113529"/>
            </a:avLst>
          </a:prstGeom>
          <a:solidFill>
            <a:srgbClr val="6C7472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2" name="TextBox 31"/>
          <p:cNvSpPr txBox="1"/>
          <p:nvPr/>
        </p:nvSpPr>
        <p:spPr>
          <a:xfrm>
            <a:off x="4254500" y="3174662"/>
            <a:ext cx="1828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latin typeface="Arial" charset="0"/>
                <a:ea typeface="Arial" charset="0"/>
                <a:cs typeface="Arial" charset="0"/>
              </a:rPr>
              <a:t>Record 2</a:t>
            </a:r>
            <a:endParaRPr lang="en-US" sz="3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7950199" y="2425774"/>
            <a:ext cx="3048000" cy="6096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3000" dirty="0" smtClean="0">
                <a:latin typeface="Arial" charset="0"/>
                <a:ea typeface="Arial" charset="0"/>
                <a:cs typeface="Arial" charset="0"/>
              </a:rPr>
              <a:t>N        80</a:t>
            </a:r>
            <a:endParaRPr lang="en-US" sz="3000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34" name="Straight Connector 33"/>
          <p:cNvCxnSpPr/>
          <p:nvPr/>
        </p:nvCxnSpPr>
        <p:spPr bwMode="auto">
          <a:xfrm>
            <a:off x="9474199" y="2425774"/>
            <a:ext cx="0" cy="609600"/>
          </a:xfrm>
          <a:prstGeom prst="line">
            <a:avLst/>
          </a:prstGeom>
          <a:solidFill>
            <a:srgbClr val="6C7472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5" name="Rectangle 34"/>
          <p:cNvSpPr/>
          <p:nvPr/>
        </p:nvSpPr>
        <p:spPr bwMode="auto">
          <a:xfrm>
            <a:off x="9550400" y="5483239"/>
            <a:ext cx="1981200" cy="61879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wordArtVert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mr-IN" sz="2800" dirty="0" smtClean="0">
                <a:latin typeface="Arial" charset="0"/>
                <a:ea typeface="Arial" charset="0"/>
                <a:cs typeface="Arial" charset="0"/>
              </a:rPr>
              <a:t>…</a:t>
            </a:r>
            <a:endParaRPr lang="en-US" sz="28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9550400" y="6086793"/>
            <a:ext cx="1981200" cy="618796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s_g_list[31]</a:t>
            </a:r>
            <a:endParaRPr lang="en-US" sz="2400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27" name="Curved Connector 26"/>
          <p:cNvCxnSpPr>
            <a:stCxn id="36" idx="1"/>
            <a:endCxn id="33" idx="1"/>
          </p:cNvCxnSpPr>
          <p:nvPr/>
        </p:nvCxnSpPr>
        <p:spPr bwMode="auto">
          <a:xfrm rot="10800000">
            <a:off x="7950200" y="2730575"/>
            <a:ext cx="1600201" cy="3665617"/>
          </a:xfrm>
          <a:prstGeom prst="curvedConnector3">
            <a:avLst>
              <a:gd name="adj1" fmla="val 162540"/>
            </a:avLst>
          </a:prstGeom>
          <a:solidFill>
            <a:srgbClr val="6C7472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1" name="Rectangle 40"/>
          <p:cNvSpPr/>
          <p:nvPr/>
        </p:nvSpPr>
        <p:spPr bwMode="auto">
          <a:xfrm>
            <a:off x="2311400" y="8374626"/>
            <a:ext cx="5889543" cy="957455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3000" dirty="0" smtClean="0">
                <a:latin typeface="Arial" charset="0"/>
                <a:ea typeface="Arial" charset="0"/>
                <a:cs typeface="Arial" charset="0"/>
              </a:rPr>
              <a:t>NIC Buffer (On Device) </a:t>
            </a:r>
            <a:endParaRPr lang="en-US" sz="3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9550400" y="6705591"/>
            <a:ext cx="1981200" cy="61879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2400" smtClean="0">
                <a:latin typeface="Arial" charset="0"/>
                <a:ea typeface="Arial" charset="0"/>
                <a:cs typeface="Arial" charset="0"/>
              </a:rPr>
              <a:t>NIC WQE</a:t>
            </a:r>
            <a:endParaRPr lang="en-US" sz="24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0" name="Down Arrow 29"/>
          <p:cNvSpPr/>
          <p:nvPr/>
        </p:nvSpPr>
        <p:spPr bwMode="auto">
          <a:xfrm>
            <a:off x="2537460" y="3046767"/>
            <a:ext cx="231139" cy="5327859"/>
          </a:xfrm>
          <a:prstGeom prst="downArrow">
            <a:avLst/>
          </a:prstGeom>
          <a:solidFill>
            <a:srgbClr val="00B050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>
              <a:ln>
                <a:noFill/>
              </a:ln>
              <a:solidFill>
                <a:srgbClr val="414141"/>
              </a:solidFill>
              <a:effectLst/>
              <a:latin typeface="Gill Sans Light" charset="0"/>
              <a:ea typeface="ヒラギノ角ゴ ProN W3" charset="-128"/>
              <a:cs typeface="ヒラギノ角ゴ ProN W3" charset="-128"/>
              <a:sym typeface="Gill Sans Light" charset="0"/>
            </a:endParaRPr>
          </a:p>
        </p:txBody>
      </p:sp>
      <p:sp>
        <p:nvSpPr>
          <p:cNvPr id="44" name="Down Arrow 43"/>
          <p:cNvSpPr/>
          <p:nvPr/>
        </p:nvSpPr>
        <p:spPr bwMode="auto">
          <a:xfrm>
            <a:off x="5240646" y="3035374"/>
            <a:ext cx="200034" cy="5327859"/>
          </a:xfrm>
          <a:prstGeom prst="downArrow">
            <a:avLst/>
          </a:prstGeom>
          <a:solidFill>
            <a:srgbClr val="00B050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>
              <a:ln>
                <a:noFill/>
              </a:ln>
              <a:solidFill>
                <a:srgbClr val="414141"/>
              </a:solidFill>
              <a:effectLst/>
              <a:latin typeface="Gill Sans Light" charset="0"/>
              <a:ea typeface="ヒラギノ角ゴ ProN W3" charset="-128"/>
              <a:cs typeface="ヒラギノ角ゴ ProN W3" charset="-128"/>
              <a:sym typeface="Gill Sans Light" charset="0"/>
            </a:endParaRPr>
          </a:p>
        </p:txBody>
      </p:sp>
      <p:sp>
        <p:nvSpPr>
          <p:cNvPr id="45" name="Down Arrow 44"/>
          <p:cNvSpPr/>
          <p:nvPr/>
        </p:nvSpPr>
        <p:spPr bwMode="auto">
          <a:xfrm>
            <a:off x="7948283" y="3057879"/>
            <a:ext cx="231142" cy="5327859"/>
          </a:xfrm>
          <a:prstGeom prst="downArrow">
            <a:avLst/>
          </a:prstGeom>
          <a:solidFill>
            <a:srgbClr val="00B050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>
              <a:ln>
                <a:noFill/>
              </a:ln>
              <a:solidFill>
                <a:srgbClr val="414141"/>
              </a:solidFill>
              <a:effectLst/>
              <a:latin typeface="Gill Sans Light" charset="0"/>
              <a:ea typeface="ヒラギノ角ゴ ProN W3" charset="-128"/>
              <a:cs typeface="ヒラギノ角ゴ ProN W3" charset="-128"/>
              <a:sym typeface="Gill Sans Light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858666" y="7306683"/>
            <a:ext cx="2590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>
                <a:latin typeface="Arial" charset="0"/>
                <a:ea typeface="Arial" charset="0"/>
                <a:cs typeface="Arial" charset="0"/>
              </a:rPr>
              <a:t>DMA Copy</a:t>
            </a:r>
            <a:endParaRPr lang="en-US" sz="26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399082" y="7323219"/>
            <a:ext cx="2590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>
                <a:latin typeface="Arial" charset="0"/>
                <a:ea typeface="Arial" charset="0"/>
                <a:cs typeface="Arial" charset="0"/>
              </a:rPr>
              <a:t>DMA Copy</a:t>
            </a:r>
            <a:endParaRPr lang="en-US" sz="26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737787" y="7323220"/>
            <a:ext cx="2590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>
                <a:latin typeface="Arial" charset="0"/>
                <a:ea typeface="Arial" charset="0"/>
                <a:cs typeface="Arial" charset="0"/>
              </a:rPr>
              <a:t>DMA Copy</a:t>
            </a:r>
            <a:endParaRPr lang="en-US" sz="2600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4" name="Elbow Connector 3"/>
          <p:cNvCxnSpPr>
            <a:stCxn id="8" idx="0"/>
            <a:endCxn id="41" idx="3"/>
          </p:cNvCxnSpPr>
          <p:nvPr/>
        </p:nvCxnSpPr>
        <p:spPr bwMode="auto">
          <a:xfrm rot="16200000" flipH="1" flipV="1">
            <a:off x="6765340" y="5077693"/>
            <a:ext cx="5211263" cy="2340057"/>
          </a:xfrm>
          <a:prstGeom prst="bentConnector4">
            <a:avLst>
              <a:gd name="adj1" fmla="val -4387"/>
              <a:gd name="adj2" fmla="val -74718"/>
            </a:avLst>
          </a:prstGeom>
          <a:solidFill>
            <a:srgbClr val="6C7472"/>
          </a:solidFill>
          <a:ln w="12700" cap="flat" cmpd="sng" algn="ctr">
            <a:solidFill>
              <a:schemeClr val="tx2"/>
            </a:solidFill>
            <a:prstDash val="sysDash"/>
            <a:round/>
            <a:headEnd type="none" w="med" len="med"/>
            <a:tailEnd type="triangl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170000893"/>
      </p:ext>
    </p:extLst>
  </p:cSld>
  <p:clrMapOvr>
    <a:masterClrMapping/>
  </p:clrMapOvr>
  <p:transition advTm="1777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355600" y="381000"/>
            <a:ext cx="12293600" cy="1257300"/>
          </a:xfrm>
          <a:ln/>
        </p:spPr>
        <p:txBody>
          <a:bodyPr/>
          <a:lstStyle/>
          <a:p>
            <a:pPr algn="l"/>
            <a:r>
              <a:rPr lang="en-US" altLang="en-US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Today’s world</a:t>
            </a:r>
            <a:endParaRPr lang="en-US" altLang="en-US" b="1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11200" y="2133600"/>
            <a:ext cx="11582400" cy="6647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l">
              <a:buFont typeface="Arial" charset="0"/>
              <a:buChar char="•"/>
            </a:pPr>
            <a:r>
              <a:rPr lang="en-US" sz="3000" dirty="0" smtClean="0">
                <a:latin typeface="Arial" charset="0"/>
                <a:ea typeface="Arial" charset="0"/>
                <a:cs typeface="Arial" charset="0"/>
              </a:rPr>
              <a:t>Extremely fast In-memory Databases.</a:t>
            </a:r>
          </a:p>
          <a:p>
            <a:pPr marL="1028700" lvl="1" indent="-571500" algn="l">
              <a:buFont typeface="Arial" charset="0"/>
              <a:buChar char="•"/>
            </a:pPr>
            <a:r>
              <a:rPr lang="en-US" sz="2600" dirty="0" err="1" smtClean="0">
                <a:latin typeface="Arial" charset="0"/>
                <a:ea typeface="Arial" charset="0"/>
                <a:cs typeface="Arial" charset="0"/>
              </a:rPr>
              <a:t>RAMCloud</a:t>
            </a:r>
            <a:r>
              <a:rPr lang="en-US" sz="2600" dirty="0">
                <a:latin typeface="Arial" charset="0"/>
                <a:ea typeface="Arial" charset="0"/>
                <a:cs typeface="Arial" charset="0"/>
              </a:rPr>
              <a:t> [</a:t>
            </a:r>
            <a:r>
              <a:rPr lang="en-US" sz="2600" dirty="0" err="1">
                <a:latin typeface="Arial" charset="0"/>
                <a:ea typeface="Arial" charset="0"/>
                <a:cs typeface="Arial" charset="0"/>
              </a:rPr>
              <a:t>Ousterhout</a:t>
            </a:r>
            <a:r>
              <a:rPr lang="en-US" sz="2600" dirty="0">
                <a:latin typeface="Arial" charset="0"/>
                <a:ea typeface="Arial" charset="0"/>
                <a:cs typeface="Arial" charset="0"/>
              </a:rPr>
              <a:t> et al] , </a:t>
            </a:r>
            <a:r>
              <a:rPr lang="en-US" sz="2600" dirty="0" err="1" smtClean="0">
                <a:latin typeface="Arial" charset="0"/>
                <a:ea typeface="Arial" charset="0"/>
                <a:cs typeface="Arial" charset="0"/>
              </a:rPr>
              <a:t>FaRM</a:t>
            </a:r>
            <a:r>
              <a:rPr lang="en-US" sz="2600" dirty="0">
                <a:latin typeface="Arial" charset="0"/>
                <a:ea typeface="Arial" charset="0"/>
                <a:cs typeface="Arial" charset="0"/>
              </a:rPr>
              <a:t> [</a:t>
            </a:r>
            <a:r>
              <a:rPr lang="en-US" sz="2600" dirty="0" err="1">
                <a:latin typeface="Arial" charset="0"/>
                <a:ea typeface="Arial" charset="0"/>
                <a:cs typeface="Arial" charset="0"/>
              </a:rPr>
              <a:t>Dragojevic</a:t>
            </a:r>
            <a:r>
              <a:rPr lang="en-US" sz="2600" dirty="0">
                <a:latin typeface="Arial" charset="0"/>
                <a:ea typeface="Arial" charset="0"/>
                <a:cs typeface="Arial" charset="0"/>
              </a:rPr>
              <a:t> et al</a:t>
            </a:r>
            <a:r>
              <a:rPr lang="en-US" sz="2600" dirty="0" smtClean="0">
                <a:latin typeface="Arial" charset="0"/>
                <a:ea typeface="Arial" charset="0"/>
                <a:cs typeface="Arial" charset="0"/>
              </a:rPr>
              <a:t>]</a:t>
            </a:r>
          </a:p>
          <a:p>
            <a:pPr marL="571500" indent="-571500" algn="l">
              <a:buFont typeface="Arial" charset="0"/>
              <a:buChar char="•"/>
            </a:pPr>
            <a:endParaRPr lang="en-US" sz="3000" dirty="0" smtClean="0">
              <a:latin typeface="Arial" charset="0"/>
              <a:ea typeface="Arial" charset="0"/>
              <a:cs typeface="Arial" charset="0"/>
            </a:endParaRPr>
          </a:p>
          <a:p>
            <a:pPr marL="571500" indent="-571500" algn="l">
              <a:buFont typeface="Arial" charset="0"/>
              <a:buChar char="•"/>
            </a:pPr>
            <a:r>
              <a:rPr lang="en-US" sz="3000" dirty="0" smtClean="0">
                <a:latin typeface="Arial" charset="0"/>
                <a:ea typeface="Arial" charset="0"/>
                <a:cs typeface="Arial" charset="0"/>
              </a:rPr>
              <a:t>New NIC capabilities</a:t>
            </a:r>
          </a:p>
          <a:p>
            <a:pPr marL="1028700" lvl="1" indent="-571500" algn="l">
              <a:buFont typeface="Arial" charset="0"/>
              <a:buChar char="•"/>
            </a:pPr>
            <a:r>
              <a:rPr lang="en-US" sz="2600" dirty="0" smtClean="0">
                <a:latin typeface="Arial" charset="0"/>
                <a:ea typeface="Arial" charset="0"/>
                <a:cs typeface="Arial" charset="0"/>
              </a:rPr>
              <a:t>Kernel bypass =&gt; </a:t>
            </a:r>
            <a:r>
              <a:rPr lang="en-US" sz="2600" b="1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2600" b="1" dirty="0" smtClean="0">
                <a:latin typeface="Arial" charset="0"/>
                <a:ea typeface="Arial" charset="0"/>
                <a:cs typeface="Arial" charset="0"/>
              </a:rPr>
              <a:t>few </a:t>
            </a:r>
            <a:r>
              <a:rPr lang="en-US" sz="2600" b="1" dirty="0" smtClean="0">
                <a:latin typeface="Arial" charset="0"/>
                <a:ea typeface="Arial" charset="0"/>
                <a:cs typeface="Arial" charset="0"/>
              </a:rPr>
              <a:t>µs</a:t>
            </a:r>
            <a:r>
              <a:rPr lang="en-US" sz="26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2600" dirty="0" smtClean="0">
                <a:latin typeface="Arial" charset="0"/>
                <a:ea typeface="Arial" charset="0"/>
                <a:cs typeface="Arial" charset="0"/>
              </a:rPr>
              <a:t>latency</a:t>
            </a:r>
            <a:r>
              <a:rPr lang="en-US" sz="2600" dirty="0">
                <a:latin typeface="Arial" charset="0"/>
                <a:ea typeface="Arial" charset="0"/>
                <a:cs typeface="Arial" charset="0"/>
              </a:rPr>
              <a:t>,</a:t>
            </a:r>
            <a:r>
              <a:rPr lang="en-US" sz="2600" b="1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2600" b="1" dirty="0">
                <a:latin typeface="Arial" charset="0"/>
                <a:ea typeface="Arial" charset="0"/>
                <a:cs typeface="Arial" charset="0"/>
              </a:rPr>
              <a:t>millions of ops/sec/server</a:t>
            </a:r>
            <a:r>
              <a:rPr lang="en-US" sz="2600" dirty="0" smtClean="0">
                <a:latin typeface="Arial" charset="0"/>
                <a:ea typeface="Arial" charset="0"/>
                <a:cs typeface="Arial" charset="0"/>
              </a:rPr>
              <a:t>.</a:t>
            </a:r>
            <a:endParaRPr lang="en-US" sz="2600" dirty="0" smtClean="0">
              <a:latin typeface="Arial" charset="0"/>
              <a:ea typeface="Arial" charset="0"/>
              <a:cs typeface="Arial" charset="0"/>
            </a:endParaRPr>
          </a:p>
          <a:p>
            <a:pPr marL="1028700" lvl="1" indent="-571500" algn="l">
              <a:buFont typeface="Arial" charset="0"/>
              <a:buChar char="•"/>
            </a:pPr>
            <a:r>
              <a:rPr lang="en-US" sz="2600" dirty="0" err="1" smtClean="0">
                <a:latin typeface="Arial" charset="0"/>
                <a:ea typeface="Arial" charset="0"/>
                <a:cs typeface="Arial" charset="0"/>
              </a:rPr>
              <a:t>Userlevel</a:t>
            </a:r>
            <a:r>
              <a:rPr lang="en-US" sz="2600" dirty="0" smtClean="0">
                <a:latin typeface="Arial" charset="0"/>
                <a:ea typeface="Arial" charset="0"/>
                <a:cs typeface="Arial" charset="0"/>
              </a:rPr>
              <a:t> access to </a:t>
            </a:r>
            <a:r>
              <a:rPr lang="en-US" sz="2600" dirty="0" smtClean="0">
                <a:latin typeface="Arial" charset="0"/>
                <a:ea typeface="Arial" charset="0"/>
                <a:cs typeface="Arial" charset="0"/>
              </a:rPr>
              <a:t>DMA</a:t>
            </a:r>
          </a:p>
          <a:p>
            <a:pPr marL="1028700" lvl="1" indent="-571500" algn="l">
              <a:buFont typeface="Arial" charset="0"/>
              <a:buChar char="•"/>
            </a:pPr>
            <a:r>
              <a:rPr lang="en-US" sz="2600" dirty="0" smtClean="0">
                <a:latin typeface="Arial" charset="0"/>
                <a:ea typeface="Arial" charset="0"/>
                <a:cs typeface="Arial" charset="0"/>
              </a:rPr>
              <a:t>FDR </a:t>
            </a:r>
            <a:r>
              <a:rPr lang="en-US" sz="2600" dirty="0" err="1" smtClean="0">
                <a:latin typeface="Arial" charset="0"/>
                <a:ea typeface="Arial" charset="0"/>
                <a:cs typeface="Arial" charset="0"/>
              </a:rPr>
              <a:t>Infiniband</a:t>
            </a:r>
            <a:r>
              <a:rPr lang="en-US" sz="2600" dirty="0" smtClean="0">
                <a:latin typeface="Arial" charset="0"/>
                <a:ea typeface="Arial" charset="0"/>
                <a:cs typeface="Arial" charset="0"/>
              </a:rPr>
              <a:t> (</a:t>
            </a:r>
            <a:r>
              <a:rPr lang="en-US" sz="2600" b="1" dirty="0" smtClean="0">
                <a:latin typeface="Arial" charset="0"/>
                <a:ea typeface="Arial" charset="0"/>
                <a:cs typeface="Arial" charset="0"/>
              </a:rPr>
              <a:t>7GB/s</a:t>
            </a:r>
            <a:r>
              <a:rPr lang="en-US" sz="2600" dirty="0" smtClean="0">
                <a:latin typeface="Arial" charset="0"/>
                <a:ea typeface="Arial" charset="0"/>
                <a:cs typeface="Arial" charset="0"/>
              </a:rPr>
              <a:t>) =&gt; HDR(25GB/s)</a:t>
            </a:r>
          </a:p>
          <a:p>
            <a:pPr marL="571500" indent="-571500" algn="l">
              <a:buFont typeface="Arial" charset="0"/>
              <a:buChar char="•"/>
            </a:pPr>
            <a:endParaRPr lang="en-US" sz="3000" dirty="0" smtClean="0">
              <a:latin typeface="Arial" charset="0"/>
              <a:ea typeface="Arial" charset="0"/>
              <a:cs typeface="Arial" charset="0"/>
            </a:endParaRPr>
          </a:p>
          <a:p>
            <a:pPr marL="571500" indent="-571500" algn="l">
              <a:buFont typeface="Arial" charset="0"/>
              <a:buChar char="•"/>
            </a:pPr>
            <a:r>
              <a:rPr lang="en-US" sz="3000" dirty="0" smtClean="0">
                <a:latin typeface="Arial" charset="0"/>
                <a:ea typeface="Arial" charset="0"/>
                <a:cs typeface="Arial" charset="0"/>
              </a:rPr>
              <a:t>What about large transfers </a:t>
            </a:r>
            <a:r>
              <a:rPr lang="en-US" sz="3000" dirty="0">
                <a:latin typeface="Arial" charset="0"/>
                <a:ea typeface="Arial" charset="0"/>
                <a:cs typeface="Arial" charset="0"/>
              </a:rPr>
              <a:t>(Range scans, Data migration</a:t>
            </a:r>
            <a:r>
              <a:rPr lang="en-US" sz="3000" dirty="0" smtClean="0">
                <a:latin typeface="Arial" charset="0"/>
                <a:ea typeface="Arial" charset="0"/>
                <a:cs typeface="Arial" charset="0"/>
              </a:rPr>
              <a:t>)?</a:t>
            </a:r>
            <a:endParaRPr lang="en-US" sz="3000" dirty="0">
              <a:latin typeface="Arial" charset="0"/>
              <a:ea typeface="Arial" charset="0"/>
              <a:cs typeface="Arial" charset="0"/>
            </a:endParaRPr>
          </a:p>
          <a:p>
            <a:pPr marL="1028700" lvl="1" indent="-571500" algn="l">
              <a:buFont typeface="Arial" charset="0"/>
              <a:buChar char="•"/>
            </a:pPr>
            <a:r>
              <a:rPr lang="en-US" sz="2600" dirty="0" smtClean="0">
                <a:latin typeface="Arial" charset="0"/>
                <a:ea typeface="Arial" charset="0"/>
                <a:cs typeface="Arial" charset="0"/>
              </a:rPr>
              <a:t>Squall [Elmore et al], </a:t>
            </a:r>
            <a:r>
              <a:rPr lang="en-US" sz="2600" dirty="0" err="1" smtClean="0">
                <a:latin typeface="Arial" charset="0"/>
                <a:ea typeface="Arial" charset="0"/>
                <a:cs typeface="Arial" charset="0"/>
              </a:rPr>
              <a:t>Morphus</a:t>
            </a:r>
            <a:r>
              <a:rPr lang="en-US" sz="2600" dirty="0" smtClean="0">
                <a:latin typeface="Arial" charset="0"/>
                <a:ea typeface="Arial" charset="0"/>
                <a:cs typeface="Arial" charset="0"/>
              </a:rPr>
              <a:t> [Ghosh et al]</a:t>
            </a:r>
          </a:p>
          <a:p>
            <a:pPr marL="1028700" lvl="1" indent="-571500" algn="l">
              <a:buFont typeface="Arial" charset="0"/>
              <a:buChar char="•"/>
            </a:pPr>
            <a:r>
              <a:rPr lang="en-US" sz="2600" b="1" dirty="0" smtClean="0">
                <a:latin typeface="Arial" charset="0"/>
                <a:ea typeface="Arial" charset="0"/>
                <a:cs typeface="Arial" charset="0"/>
              </a:rPr>
              <a:t>1-20 MB/s</a:t>
            </a:r>
            <a:r>
              <a:rPr lang="en-US" sz="2600" dirty="0" smtClean="0">
                <a:latin typeface="Arial" charset="0"/>
                <a:ea typeface="Arial" charset="0"/>
                <a:cs typeface="Arial" charset="0"/>
              </a:rPr>
              <a:t> with operational SLAs of </a:t>
            </a:r>
            <a:r>
              <a:rPr lang="en-US" sz="2600" b="1" dirty="0" smtClean="0">
                <a:latin typeface="Arial" charset="0"/>
                <a:ea typeface="Arial" charset="0"/>
                <a:cs typeface="Arial" charset="0"/>
              </a:rPr>
              <a:t>50-200 </a:t>
            </a:r>
            <a:r>
              <a:rPr lang="en-US" sz="2600" b="1" dirty="0" err="1" smtClean="0">
                <a:latin typeface="Arial" charset="0"/>
                <a:ea typeface="Arial" charset="0"/>
                <a:cs typeface="Arial" charset="0"/>
              </a:rPr>
              <a:t>ms</a:t>
            </a:r>
            <a:r>
              <a:rPr lang="en-US" sz="2600" dirty="0" err="1" smtClean="0">
                <a:latin typeface="Arial" charset="0"/>
                <a:ea typeface="Arial" charset="0"/>
                <a:cs typeface="Arial" charset="0"/>
              </a:rPr>
              <a:t>.</a:t>
            </a:r>
            <a:endParaRPr lang="en-US" sz="2600" dirty="0" smtClean="0">
              <a:latin typeface="Arial" charset="0"/>
              <a:ea typeface="Arial" charset="0"/>
              <a:cs typeface="Arial" charset="0"/>
            </a:endParaRPr>
          </a:p>
          <a:p>
            <a:pPr marL="571500" indent="-571500" algn="l">
              <a:buFont typeface="Arial" charset="0"/>
              <a:buChar char="•"/>
            </a:pPr>
            <a:endParaRPr lang="en-US" sz="3000" dirty="0" smtClean="0">
              <a:latin typeface="Arial" charset="0"/>
              <a:ea typeface="Arial" charset="0"/>
              <a:cs typeface="Arial" charset="0"/>
            </a:endParaRPr>
          </a:p>
          <a:p>
            <a:pPr marL="571500" indent="-571500" algn="l">
              <a:buFont typeface="Arial" charset="0"/>
              <a:buChar char="•"/>
            </a:pPr>
            <a:r>
              <a:rPr lang="en-US" sz="3000" i="1" dirty="0" smtClean="0">
                <a:latin typeface="Arial" charset="0"/>
                <a:ea typeface="Arial" charset="0"/>
                <a:cs typeface="Arial" charset="0"/>
              </a:rPr>
              <a:t>My work; Profiled NIC for cost tradeoffs of new capabilities.</a:t>
            </a:r>
          </a:p>
          <a:p>
            <a:pPr marL="571500" indent="-571500" algn="l">
              <a:buFont typeface="Arial" charset="0"/>
              <a:buChar char="•"/>
            </a:pPr>
            <a:endParaRPr lang="en-US" sz="3000" i="1" dirty="0" smtClean="0">
              <a:latin typeface="Arial" charset="0"/>
              <a:ea typeface="Arial" charset="0"/>
              <a:cs typeface="Arial" charset="0"/>
            </a:endParaRPr>
          </a:p>
          <a:p>
            <a:pPr marL="571500" indent="-571500" algn="l">
              <a:buFont typeface="Arial" charset="0"/>
              <a:buChar char="•"/>
            </a:pPr>
            <a:r>
              <a:rPr lang="en-US" sz="3000" i="1" dirty="0" smtClean="0">
                <a:latin typeface="Arial" charset="0"/>
                <a:ea typeface="Arial" charset="0"/>
                <a:cs typeface="Arial" charset="0"/>
              </a:rPr>
              <a:t>Result; Light weight Zero Copy data migration of </a:t>
            </a:r>
            <a:r>
              <a:rPr lang="en-US" sz="3000" i="1" dirty="0" err="1" smtClean="0">
                <a:latin typeface="Arial" charset="0"/>
                <a:ea typeface="Arial" charset="0"/>
                <a:cs typeface="Arial" charset="0"/>
              </a:rPr>
              <a:t>RAMCloud</a:t>
            </a:r>
            <a:r>
              <a:rPr lang="en-US" sz="3000" i="1" dirty="0" smtClean="0">
                <a:latin typeface="Arial" charset="0"/>
                <a:ea typeface="Arial" charset="0"/>
                <a:cs typeface="Arial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2009488"/>
      </p:ext>
    </p:extLst>
  </p:cSld>
  <p:clrMapOvr>
    <a:masterClrMapping/>
  </p:clrMapOvr>
  <p:transition advTm="182624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355600" y="381000"/>
            <a:ext cx="12293600" cy="1257300"/>
          </a:xfrm>
          <a:ln/>
        </p:spPr>
        <p:txBody>
          <a:bodyPr/>
          <a:lstStyle/>
          <a:p>
            <a:pPr algn="l"/>
            <a:r>
              <a:rPr lang="en-US" altLang="en-US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Takeaways </a:t>
            </a:r>
            <a:r>
              <a:rPr lang="mr-IN" altLang="en-US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–</a:t>
            </a:r>
            <a:r>
              <a:rPr lang="en-US" altLang="en-US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 Zero Copy</a:t>
            </a:r>
            <a:endParaRPr lang="en-US" altLang="en-US" b="1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96175" y="4464424"/>
            <a:ext cx="18473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000" dirty="0"/>
          </a:p>
        </p:txBody>
      </p:sp>
      <p:cxnSp>
        <p:nvCxnSpPr>
          <p:cNvPr id="126" name="Straight Arrow Connector 125"/>
          <p:cNvCxnSpPr/>
          <p:nvPr/>
        </p:nvCxnSpPr>
        <p:spPr bwMode="auto">
          <a:xfrm>
            <a:off x="-279400" y="7772400"/>
            <a:ext cx="914400" cy="914400"/>
          </a:xfrm>
          <a:prstGeom prst="straightConnector1">
            <a:avLst/>
          </a:prstGeom>
          <a:solidFill>
            <a:srgbClr val="6C7472"/>
          </a:solidFill>
          <a:ln>
            <a:noFill/>
            <a:tailEnd type="triangle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9" name="Straight Arrow Connector 128"/>
          <p:cNvCxnSpPr/>
          <p:nvPr/>
        </p:nvCxnSpPr>
        <p:spPr bwMode="auto">
          <a:xfrm>
            <a:off x="1854200" y="5410200"/>
            <a:ext cx="76200" cy="1143000"/>
          </a:xfrm>
          <a:prstGeom prst="straightConnector1">
            <a:avLst/>
          </a:prstGeom>
          <a:solidFill>
            <a:srgbClr val="6C7472"/>
          </a:solidFill>
          <a:ln>
            <a:noFill/>
            <a:tailEnd type="triangle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TextBox 2"/>
          <p:cNvSpPr txBox="1"/>
          <p:nvPr/>
        </p:nvSpPr>
        <p:spPr>
          <a:xfrm>
            <a:off x="635000" y="2286000"/>
            <a:ext cx="113538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l">
              <a:buFont typeface="Arial" charset="0"/>
              <a:buChar char="•"/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No memcpy.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 marL="571500" indent="-571500" algn="l">
              <a:buFont typeface="Arial" charset="0"/>
              <a:buChar char="•"/>
            </a:pPr>
            <a:endParaRPr lang="en-US" b="1" dirty="0" smtClean="0">
              <a:latin typeface="Arial" charset="0"/>
              <a:ea typeface="Arial" charset="0"/>
              <a:cs typeface="Arial" charset="0"/>
            </a:endParaRPr>
          </a:p>
          <a:p>
            <a:pPr marL="571500" indent="-571500" algn="l">
              <a:buFont typeface="Arial" charset="0"/>
              <a:buChar char="•"/>
            </a:pPr>
            <a:endParaRPr lang="en-US" b="1" dirty="0" smtClean="0">
              <a:latin typeface="Arial" charset="0"/>
              <a:ea typeface="Arial" charset="0"/>
              <a:cs typeface="Arial" charset="0"/>
            </a:endParaRPr>
          </a:p>
          <a:p>
            <a:pPr marL="571500" indent="-571500" algn="l">
              <a:buFont typeface="Arial" charset="0"/>
              <a:buChar char="•"/>
            </a:pPr>
            <a:endParaRPr lang="en-US" b="1" dirty="0">
              <a:latin typeface="Arial" charset="0"/>
              <a:ea typeface="Arial" charset="0"/>
              <a:cs typeface="Arial" charset="0"/>
            </a:endParaRPr>
          </a:p>
          <a:p>
            <a:pPr marL="571500" indent="-571500" algn="l">
              <a:buFont typeface="Arial" charset="0"/>
              <a:buChar char="•"/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N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umber of records per transmission limited by hardware.</a:t>
            </a:r>
          </a:p>
        </p:txBody>
      </p:sp>
    </p:spTree>
    <p:extLst>
      <p:ext uri="{BB962C8B-B14F-4D97-AF65-F5344CB8AC3E}">
        <p14:creationId xmlns:p14="http://schemas.microsoft.com/office/powerpoint/2010/main" val="340004852"/>
      </p:ext>
    </p:extLst>
  </p:cSld>
  <p:clrMapOvr>
    <a:masterClrMapping/>
  </p:clrMapOvr>
  <p:transition advTm="26682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355600" y="381000"/>
            <a:ext cx="12293600" cy="1257300"/>
          </a:xfrm>
          <a:ln/>
        </p:spPr>
        <p:txBody>
          <a:bodyPr/>
          <a:lstStyle/>
          <a:p>
            <a:pPr algn="l"/>
            <a:r>
              <a:rPr lang="en-US" altLang="en-US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Complications </a:t>
            </a:r>
            <a:r>
              <a:rPr lang="mr-IN" altLang="en-US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–</a:t>
            </a:r>
            <a:r>
              <a:rPr lang="en-US" altLang="en-US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 Zero Copy</a:t>
            </a:r>
            <a:endParaRPr lang="en-US" altLang="en-US" b="1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96175" y="4464424"/>
            <a:ext cx="18473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000" dirty="0"/>
          </a:p>
        </p:txBody>
      </p:sp>
      <p:cxnSp>
        <p:nvCxnSpPr>
          <p:cNvPr id="126" name="Straight Arrow Connector 125"/>
          <p:cNvCxnSpPr/>
          <p:nvPr/>
        </p:nvCxnSpPr>
        <p:spPr bwMode="auto">
          <a:xfrm>
            <a:off x="-279400" y="7772400"/>
            <a:ext cx="914400" cy="914400"/>
          </a:xfrm>
          <a:prstGeom prst="straightConnector1">
            <a:avLst/>
          </a:prstGeom>
          <a:solidFill>
            <a:srgbClr val="6C7472"/>
          </a:solidFill>
          <a:ln>
            <a:noFill/>
            <a:tailEnd type="triangle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9" name="Straight Arrow Connector 128"/>
          <p:cNvCxnSpPr/>
          <p:nvPr/>
        </p:nvCxnSpPr>
        <p:spPr bwMode="auto">
          <a:xfrm>
            <a:off x="1854200" y="5410200"/>
            <a:ext cx="76200" cy="1143000"/>
          </a:xfrm>
          <a:prstGeom prst="straightConnector1">
            <a:avLst/>
          </a:prstGeom>
          <a:solidFill>
            <a:srgbClr val="6C7472"/>
          </a:solidFill>
          <a:ln>
            <a:noFill/>
            <a:tailEnd type="triangle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TextBox 2"/>
          <p:cNvSpPr txBox="1"/>
          <p:nvPr/>
        </p:nvSpPr>
        <p:spPr>
          <a:xfrm>
            <a:off x="635000" y="2286000"/>
            <a:ext cx="11353800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l">
              <a:buFont typeface="Arial" charset="0"/>
              <a:buChar char="•"/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NIC registration/address translation</a:t>
            </a:r>
          </a:p>
          <a:p>
            <a:pPr marL="571500" indent="-571500" algn="l">
              <a:buFont typeface="Arial" charset="0"/>
              <a:buChar char="•"/>
            </a:pP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 marL="571500" indent="-571500" algn="l">
              <a:buFont typeface="Arial" charset="0"/>
              <a:buChar char="•"/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Synchronization between NIC and host threads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 marL="571500" indent="-571500" algn="l">
              <a:buFont typeface="Arial" charset="0"/>
              <a:buChar char="•"/>
            </a:pPr>
            <a:endParaRPr lang="en-US" b="1" dirty="0" smtClean="0">
              <a:latin typeface="Arial" charset="0"/>
              <a:ea typeface="Arial" charset="0"/>
              <a:cs typeface="Arial" charset="0"/>
            </a:endParaRPr>
          </a:p>
          <a:p>
            <a:pPr marL="571500" indent="-571500" algn="l">
              <a:buFont typeface="Arial" charset="0"/>
              <a:buChar char="•"/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Need to be aware of hardware constants</a:t>
            </a:r>
          </a:p>
          <a:p>
            <a:pPr marL="571500" indent="-571500" algn="l">
              <a:buFont typeface="Arial" charset="0"/>
              <a:buChar char="•"/>
            </a:pP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 marL="571500" indent="-571500" algn="l">
              <a:buFont typeface="Arial" charset="0"/>
              <a:buChar char="•"/>
            </a:pPr>
            <a:endParaRPr lang="en-US" dirty="0" smtClean="0">
              <a:latin typeface="Arial" charset="0"/>
              <a:ea typeface="Arial" charset="0"/>
              <a:cs typeface="Arial" charset="0"/>
            </a:endParaRPr>
          </a:p>
          <a:p>
            <a:pPr marL="571500" indent="-571500" algn="l">
              <a:buFont typeface="Arial" charset="0"/>
              <a:buChar char="•"/>
            </a:pPr>
            <a:r>
              <a:rPr lang="en-US" i="1" dirty="0" smtClean="0">
                <a:latin typeface="Arial" charset="0"/>
                <a:ea typeface="Arial" charset="0"/>
                <a:cs typeface="Arial" charset="0"/>
              </a:rPr>
              <a:t>What are the gains??</a:t>
            </a:r>
          </a:p>
          <a:p>
            <a:pPr marL="571500" indent="-571500" algn="l">
              <a:buFont typeface="Arial" charset="0"/>
              <a:buChar char="•"/>
            </a:pPr>
            <a:endParaRPr lang="en-US" b="1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5148211"/>
      </p:ext>
    </p:extLst>
  </p:cSld>
  <p:clrMapOvr>
    <a:masterClrMapping/>
  </p:clrMapOvr>
  <p:transition advTm="26682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355600" y="381000"/>
            <a:ext cx="12293600" cy="1257300"/>
          </a:xfrm>
          <a:ln/>
        </p:spPr>
        <p:txBody>
          <a:bodyPr/>
          <a:lstStyle/>
          <a:p>
            <a:pPr algn="l"/>
            <a:r>
              <a:rPr lang="en-US" altLang="en-US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Experiment Setup</a:t>
            </a:r>
            <a:endParaRPr lang="en-US" altLang="en-US" b="1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96175" y="4464424"/>
            <a:ext cx="18473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000" dirty="0"/>
          </a:p>
        </p:txBody>
      </p:sp>
      <p:cxnSp>
        <p:nvCxnSpPr>
          <p:cNvPr id="126" name="Straight Arrow Connector 125"/>
          <p:cNvCxnSpPr/>
          <p:nvPr/>
        </p:nvCxnSpPr>
        <p:spPr bwMode="auto">
          <a:xfrm>
            <a:off x="-279400" y="7772400"/>
            <a:ext cx="914400" cy="914400"/>
          </a:xfrm>
          <a:prstGeom prst="straightConnector1">
            <a:avLst/>
          </a:prstGeom>
          <a:solidFill>
            <a:srgbClr val="6C7472"/>
          </a:solidFill>
          <a:ln>
            <a:noFill/>
            <a:tailEnd type="triangle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9" name="Straight Arrow Connector 128"/>
          <p:cNvCxnSpPr/>
          <p:nvPr/>
        </p:nvCxnSpPr>
        <p:spPr bwMode="auto">
          <a:xfrm>
            <a:off x="1854200" y="5410200"/>
            <a:ext cx="76200" cy="1143000"/>
          </a:xfrm>
          <a:prstGeom prst="straightConnector1">
            <a:avLst/>
          </a:prstGeom>
          <a:solidFill>
            <a:srgbClr val="6C7472"/>
          </a:solidFill>
          <a:ln>
            <a:noFill/>
            <a:tailEnd type="triangle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TextBox 2"/>
          <p:cNvSpPr txBox="1"/>
          <p:nvPr/>
        </p:nvSpPr>
        <p:spPr>
          <a:xfrm>
            <a:off x="635000" y="2286000"/>
            <a:ext cx="11353800" cy="7078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l">
              <a:buFont typeface="Arial" charset="0"/>
              <a:buChar char="•"/>
            </a:pPr>
            <a:r>
              <a:rPr lang="en-US" sz="4000" b="1" dirty="0" smtClean="0">
                <a:latin typeface="Arial" charset="0"/>
                <a:ea typeface="Arial" charset="0"/>
                <a:cs typeface="Arial" charset="0"/>
              </a:rPr>
              <a:t>Apt Cluster (r320 nodes)</a:t>
            </a:r>
          </a:p>
          <a:p>
            <a:pPr marL="1028700" lvl="1" indent="-571500" algn="l">
              <a:buFont typeface="Arial" charset="0"/>
              <a:buChar char="•"/>
            </a:pPr>
            <a:r>
              <a:rPr lang="en-US" sz="2600" dirty="0" err="1" smtClean="0">
                <a:latin typeface="Arial" charset="0"/>
                <a:ea typeface="Arial" charset="0"/>
                <a:cs typeface="Arial" charset="0"/>
              </a:rPr>
              <a:t>Mellanox</a:t>
            </a:r>
            <a:r>
              <a:rPr lang="en-US" sz="2600" dirty="0" smtClean="0">
                <a:latin typeface="Arial" charset="0"/>
                <a:ea typeface="Arial" charset="0"/>
                <a:cs typeface="Arial" charset="0"/>
              </a:rPr>
              <a:t> Connect-X 3 and Connect-IB               </a:t>
            </a:r>
          </a:p>
          <a:p>
            <a:pPr marL="1028700" lvl="1" indent="-571500" algn="l">
              <a:buFont typeface="Arial" charset="0"/>
              <a:buChar char="•"/>
            </a:pPr>
            <a:r>
              <a:rPr lang="en-US" sz="2600" dirty="0" smtClean="0">
                <a:latin typeface="Arial" charset="0"/>
                <a:ea typeface="Arial" charset="0"/>
                <a:cs typeface="Arial" charset="0"/>
              </a:rPr>
              <a:t>FDR </a:t>
            </a:r>
            <a:r>
              <a:rPr lang="en-US" sz="2600" dirty="0" err="1" smtClean="0">
                <a:latin typeface="Arial" charset="0"/>
                <a:ea typeface="Arial" charset="0"/>
                <a:cs typeface="Arial" charset="0"/>
              </a:rPr>
              <a:t>Infiniband</a:t>
            </a:r>
            <a:r>
              <a:rPr lang="en-US" sz="2600" dirty="0" smtClean="0">
                <a:latin typeface="Arial" charset="0"/>
                <a:ea typeface="Arial" charset="0"/>
                <a:cs typeface="Arial" charset="0"/>
              </a:rPr>
              <a:t>.</a:t>
            </a:r>
          </a:p>
          <a:p>
            <a:pPr marL="1485900" lvl="2" indent="-571500" algn="l">
              <a:buFont typeface="Arial" charset="0"/>
              <a:buChar char="•"/>
            </a:pPr>
            <a:r>
              <a:rPr lang="en-US" sz="2600" dirty="0" smtClean="0">
                <a:latin typeface="Arial" charset="0"/>
                <a:ea typeface="Arial" charset="0"/>
                <a:cs typeface="Arial" charset="0"/>
              </a:rPr>
              <a:t>DPDK </a:t>
            </a:r>
            <a:r>
              <a:rPr lang="en-US" sz="2600" dirty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en-US" sz="2600" dirty="0" smtClean="0">
                <a:latin typeface="Arial" charset="0"/>
                <a:ea typeface="Arial" charset="0"/>
                <a:cs typeface="Arial" charset="0"/>
              </a:rPr>
              <a:t>limited knowledge, didn’t evaluate).</a:t>
            </a:r>
          </a:p>
          <a:p>
            <a:pPr marL="1485900" lvl="2" indent="-571500" algn="l">
              <a:buFont typeface="Arial" charset="0"/>
              <a:buChar char="•"/>
            </a:pPr>
            <a:r>
              <a:rPr lang="en-US" sz="2600" dirty="0" err="1" smtClean="0">
                <a:latin typeface="Arial" charset="0"/>
                <a:ea typeface="Arial" charset="0"/>
                <a:cs typeface="Arial" charset="0"/>
              </a:rPr>
              <a:t>iWarp</a:t>
            </a:r>
            <a:r>
              <a:rPr lang="en-US" sz="2600" dirty="0" smtClean="0">
                <a:latin typeface="Arial" charset="0"/>
                <a:ea typeface="Arial" charset="0"/>
                <a:cs typeface="Arial" charset="0"/>
              </a:rPr>
              <a:t>, ROCE(didn’t </a:t>
            </a:r>
            <a:r>
              <a:rPr lang="en-US" sz="2600" dirty="0">
                <a:latin typeface="Arial" charset="0"/>
                <a:ea typeface="Arial" charset="0"/>
                <a:cs typeface="Arial" charset="0"/>
              </a:rPr>
              <a:t>do</a:t>
            </a:r>
            <a:r>
              <a:rPr lang="en-US" sz="2600" dirty="0" smtClean="0">
                <a:latin typeface="Arial" charset="0"/>
                <a:ea typeface="Arial" charset="0"/>
                <a:cs typeface="Arial" charset="0"/>
              </a:rPr>
              <a:t>).</a:t>
            </a:r>
          </a:p>
          <a:p>
            <a:pPr marL="1028700" lvl="1" indent="-571500" algn="l">
              <a:buFont typeface="Arial" charset="0"/>
              <a:buChar char="•"/>
            </a:pPr>
            <a:r>
              <a:rPr lang="en-US" sz="2600" dirty="0">
                <a:latin typeface="Arial" charset="0"/>
                <a:ea typeface="Arial" charset="0"/>
                <a:cs typeface="Arial" charset="0"/>
              </a:rPr>
              <a:t>Xeon E5-2450 </a:t>
            </a:r>
            <a:r>
              <a:rPr lang="en-US" sz="2600" dirty="0" smtClean="0">
                <a:latin typeface="Arial" charset="0"/>
                <a:ea typeface="Arial" charset="0"/>
                <a:cs typeface="Arial" charset="0"/>
              </a:rPr>
              <a:t>(Sandy Bridge, 8 </a:t>
            </a:r>
            <a:r>
              <a:rPr lang="en-US" sz="2600" dirty="0">
                <a:latin typeface="Arial" charset="0"/>
                <a:ea typeface="Arial" charset="0"/>
                <a:cs typeface="Arial" charset="0"/>
              </a:rPr>
              <a:t>cores, 2.1Ghz</a:t>
            </a:r>
            <a:r>
              <a:rPr lang="en-US" sz="2600" dirty="0" smtClean="0">
                <a:latin typeface="Arial" charset="0"/>
                <a:ea typeface="Arial" charset="0"/>
                <a:cs typeface="Arial" charset="0"/>
              </a:rPr>
              <a:t>).</a:t>
            </a:r>
          </a:p>
          <a:p>
            <a:pPr marL="1028700" lvl="1" indent="-571500" algn="l">
              <a:buFont typeface="Arial" charset="0"/>
              <a:buChar char="•"/>
            </a:pPr>
            <a:r>
              <a:rPr lang="en-US" sz="2600" dirty="0" smtClean="0">
                <a:latin typeface="Arial" charset="0"/>
                <a:ea typeface="Arial" charset="0"/>
                <a:cs typeface="Arial" charset="0"/>
              </a:rPr>
              <a:t>Measured peak throughput: 5.9 GB/s.</a:t>
            </a:r>
            <a:endParaRPr lang="en-US" sz="2600" b="1" dirty="0">
              <a:latin typeface="Arial" charset="0"/>
              <a:ea typeface="Arial" charset="0"/>
              <a:cs typeface="Arial" charset="0"/>
            </a:endParaRPr>
          </a:p>
          <a:p>
            <a:pPr marL="571500" indent="-571500" algn="l">
              <a:buFont typeface="Arial" charset="0"/>
              <a:buChar char="•"/>
            </a:pPr>
            <a:endParaRPr lang="en-US" sz="3400" b="1" dirty="0" smtClean="0">
              <a:latin typeface="Arial" charset="0"/>
              <a:ea typeface="Arial" charset="0"/>
              <a:cs typeface="Arial" charset="0"/>
            </a:endParaRPr>
          </a:p>
          <a:p>
            <a:pPr marL="571500" indent="-571500" algn="l">
              <a:buFont typeface="Arial" charset="0"/>
              <a:buChar char="•"/>
            </a:pPr>
            <a:r>
              <a:rPr lang="en-US" sz="3400" b="1" dirty="0" err="1" smtClean="0">
                <a:latin typeface="Arial" charset="0"/>
                <a:ea typeface="Arial" charset="0"/>
                <a:cs typeface="Arial" charset="0"/>
              </a:rPr>
              <a:t>ibv</a:t>
            </a:r>
            <a:r>
              <a:rPr lang="en-US" sz="3400" b="1" dirty="0" smtClean="0">
                <a:latin typeface="Arial" charset="0"/>
                <a:ea typeface="Arial" charset="0"/>
                <a:cs typeface="Arial" charset="0"/>
              </a:rPr>
              <a:t>-bench</a:t>
            </a:r>
          </a:p>
          <a:p>
            <a:pPr marL="1028700" lvl="1" indent="-571500" algn="l">
              <a:buFont typeface="Arial" charset="0"/>
              <a:buChar char="•"/>
            </a:pPr>
            <a:r>
              <a:rPr lang="en-US" sz="2600" dirty="0" err="1" smtClean="0">
                <a:latin typeface="Arial" charset="0"/>
                <a:ea typeface="Arial" charset="0"/>
                <a:cs typeface="Arial" charset="0"/>
              </a:rPr>
              <a:t>Microbenchmark</a:t>
            </a:r>
            <a:r>
              <a:rPr lang="en-US" sz="26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2600" dirty="0" smtClean="0">
                <a:latin typeface="Arial" charset="0"/>
                <a:ea typeface="Arial" charset="0"/>
                <a:cs typeface="Arial" charset="0"/>
              </a:rPr>
              <a:t>built on </a:t>
            </a:r>
            <a:r>
              <a:rPr lang="en-US" sz="2600" dirty="0" smtClean="0">
                <a:latin typeface="Arial" charset="0"/>
                <a:ea typeface="Arial" charset="0"/>
                <a:cs typeface="Arial" charset="0"/>
              </a:rPr>
              <a:t>top of </a:t>
            </a:r>
            <a:r>
              <a:rPr lang="en-US" sz="2600" dirty="0" err="1" smtClean="0">
                <a:latin typeface="Arial" charset="0"/>
                <a:ea typeface="Arial" charset="0"/>
                <a:cs typeface="Arial" charset="0"/>
              </a:rPr>
              <a:t>ibverbs</a:t>
            </a:r>
            <a:r>
              <a:rPr lang="en-US" sz="2600" dirty="0" smtClean="0">
                <a:latin typeface="Arial" charset="0"/>
                <a:ea typeface="Arial" charset="0"/>
                <a:cs typeface="Arial" charset="0"/>
              </a:rPr>
              <a:t> (SEND/RECEIVE).</a:t>
            </a:r>
            <a:endParaRPr lang="en-US" sz="2600" dirty="0" smtClean="0">
              <a:latin typeface="Arial" charset="0"/>
              <a:ea typeface="Arial" charset="0"/>
              <a:cs typeface="Arial" charset="0"/>
            </a:endParaRPr>
          </a:p>
          <a:p>
            <a:pPr marL="1028700" lvl="1" indent="-571500" algn="l">
              <a:buFont typeface="Arial" charset="0"/>
              <a:buChar char="•"/>
            </a:pPr>
            <a:r>
              <a:rPr lang="en-US" sz="2600" dirty="0" smtClean="0">
                <a:latin typeface="Arial" charset="0"/>
                <a:ea typeface="Arial" charset="0"/>
                <a:cs typeface="Arial" charset="0"/>
              </a:rPr>
              <a:t>1 server; 15 clients.</a:t>
            </a:r>
          </a:p>
          <a:p>
            <a:pPr marL="1028700" lvl="1" indent="-571500" algn="l">
              <a:buFont typeface="Arial" charset="0"/>
              <a:buChar char="•"/>
            </a:pPr>
            <a:r>
              <a:rPr lang="en-US" sz="2600" dirty="0" smtClean="0">
                <a:latin typeface="Arial" charset="0"/>
                <a:ea typeface="Arial" charset="0"/>
                <a:cs typeface="Arial" charset="0"/>
              </a:rPr>
              <a:t>Mimic data transfer from an In-Memory Store.</a:t>
            </a:r>
          </a:p>
          <a:p>
            <a:pPr marL="1028700" lvl="1" indent="-571500" algn="l">
              <a:buFont typeface="Arial" charset="0"/>
              <a:buChar char="•"/>
            </a:pPr>
            <a:r>
              <a:rPr lang="en-US" sz="2600" dirty="0" smtClean="0">
                <a:latin typeface="Arial" charset="0"/>
                <a:ea typeface="Arial" charset="0"/>
                <a:cs typeface="Arial" charset="0"/>
              </a:rPr>
              <a:t>Profile the NIC for </a:t>
            </a:r>
            <a:r>
              <a:rPr lang="en-US" sz="2600" dirty="0" err="1" smtClean="0">
                <a:latin typeface="Arial" charset="0"/>
                <a:ea typeface="Arial" charset="0"/>
                <a:cs typeface="Arial" charset="0"/>
              </a:rPr>
              <a:t>tx</a:t>
            </a:r>
            <a:r>
              <a:rPr lang="en-US" sz="2600" dirty="0" smtClean="0">
                <a:latin typeface="Arial" charset="0"/>
                <a:ea typeface="Arial" charset="0"/>
                <a:cs typeface="Arial" charset="0"/>
              </a:rPr>
              <a:t> throughput and CPU cycles.</a:t>
            </a:r>
          </a:p>
          <a:p>
            <a:pPr marL="1028700" lvl="1" indent="-571500" algn="l">
              <a:buFont typeface="Arial" charset="0"/>
              <a:buChar char="•"/>
            </a:pPr>
            <a:r>
              <a:rPr lang="en-US" sz="2600" dirty="0" smtClean="0">
                <a:latin typeface="Arial" charset="0"/>
                <a:ea typeface="Arial" charset="0"/>
                <a:cs typeface="Arial" charset="0"/>
              </a:rPr>
              <a:t>Use Intel PMU tools to get un-core measurements for memory bandwidth.</a:t>
            </a:r>
          </a:p>
          <a:p>
            <a:pPr algn="l"/>
            <a:r>
              <a:rPr lang="en-US" sz="3400" b="1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3400" i="1" dirty="0">
                <a:latin typeface="Arial" charset="0"/>
                <a:ea typeface="Arial" charset="0"/>
                <a:cs typeface="Arial" charset="0"/>
              </a:rPr>
              <a:t>code available at:</a:t>
            </a:r>
            <a:r>
              <a:rPr lang="en-US" sz="34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3400" dirty="0">
                <a:latin typeface="Arial" charset="0"/>
                <a:ea typeface="Arial" charset="0"/>
                <a:cs typeface="Arial" charset="0"/>
                <a:hlinkClick r:id="rId2"/>
              </a:rPr>
              <a:t>https://</a:t>
            </a:r>
            <a:r>
              <a:rPr lang="en-US" sz="3400" dirty="0" err="1">
                <a:latin typeface="Arial" charset="0"/>
                <a:ea typeface="Arial" charset="0"/>
                <a:cs typeface="Arial" charset="0"/>
                <a:hlinkClick r:id="rId2"/>
              </a:rPr>
              <a:t>github.com</a:t>
            </a:r>
            <a:r>
              <a:rPr lang="en-US" sz="3400" dirty="0">
                <a:latin typeface="Arial" charset="0"/>
                <a:ea typeface="Arial" charset="0"/>
                <a:cs typeface="Arial" charset="0"/>
                <a:hlinkClick r:id="rId2"/>
              </a:rPr>
              <a:t>/</a:t>
            </a:r>
            <a:r>
              <a:rPr lang="en-US" sz="3400" dirty="0" err="1">
                <a:latin typeface="Arial" charset="0"/>
                <a:ea typeface="Arial" charset="0"/>
                <a:cs typeface="Arial" charset="0"/>
                <a:hlinkClick r:id="rId2"/>
              </a:rPr>
              <a:t>utah-scs</a:t>
            </a:r>
            <a:r>
              <a:rPr lang="en-US" sz="3400" dirty="0">
                <a:latin typeface="Arial" charset="0"/>
                <a:ea typeface="Arial" charset="0"/>
                <a:cs typeface="Arial" charset="0"/>
                <a:hlinkClick r:id="rId2"/>
              </a:rPr>
              <a:t>/</a:t>
            </a:r>
            <a:r>
              <a:rPr lang="en-US" sz="3400" dirty="0" err="1">
                <a:latin typeface="Arial" charset="0"/>
                <a:ea typeface="Arial" charset="0"/>
                <a:cs typeface="Arial" charset="0"/>
                <a:hlinkClick r:id="rId2"/>
              </a:rPr>
              <a:t>ibv</a:t>
            </a:r>
            <a:r>
              <a:rPr lang="en-US" sz="3400" dirty="0">
                <a:latin typeface="Arial" charset="0"/>
                <a:ea typeface="Arial" charset="0"/>
                <a:cs typeface="Arial" charset="0"/>
                <a:hlinkClick r:id="rId2"/>
              </a:rPr>
              <a:t>-bench</a:t>
            </a:r>
            <a:endParaRPr lang="en-US" sz="3400" b="1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731822"/>
      </p:ext>
    </p:extLst>
  </p:cSld>
  <p:clrMapOvr>
    <a:masterClrMapping/>
  </p:clrMapOvr>
  <p:transition advTm="108629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355600" y="381000"/>
            <a:ext cx="12293600" cy="1257300"/>
          </a:xfrm>
          <a:ln/>
        </p:spPr>
        <p:txBody>
          <a:bodyPr/>
          <a:lstStyle/>
          <a:p>
            <a:pPr algn="l"/>
            <a:r>
              <a:rPr lang="en-US" altLang="en-US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Zero Copy vs Copy Out</a:t>
            </a:r>
            <a:endParaRPr lang="en-US" altLang="en-US" b="1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96175" y="4464424"/>
            <a:ext cx="18473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000" dirty="0"/>
          </a:p>
        </p:txBody>
      </p:sp>
      <p:cxnSp>
        <p:nvCxnSpPr>
          <p:cNvPr id="126" name="Straight Arrow Connector 125"/>
          <p:cNvCxnSpPr/>
          <p:nvPr/>
        </p:nvCxnSpPr>
        <p:spPr bwMode="auto">
          <a:xfrm>
            <a:off x="-279400" y="7772400"/>
            <a:ext cx="914400" cy="914400"/>
          </a:xfrm>
          <a:prstGeom prst="straightConnector1">
            <a:avLst/>
          </a:prstGeom>
          <a:solidFill>
            <a:srgbClr val="6C7472"/>
          </a:solidFill>
          <a:ln>
            <a:noFill/>
            <a:tailEnd type="triangle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9" name="Straight Arrow Connector 128"/>
          <p:cNvCxnSpPr/>
          <p:nvPr/>
        </p:nvCxnSpPr>
        <p:spPr bwMode="auto">
          <a:xfrm>
            <a:off x="1854200" y="5410200"/>
            <a:ext cx="76200" cy="1143000"/>
          </a:xfrm>
          <a:prstGeom prst="straightConnector1">
            <a:avLst/>
          </a:prstGeom>
          <a:solidFill>
            <a:srgbClr val="6C7472"/>
          </a:solidFill>
          <a:ln>
            <a:noFill/>
            <a:tailEnd type="triangle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TextBox 2"/>
          <p:cNvSpPr txBox="1"/>
          <p:nvPr/>
        </p:nvSpPr>
        <p:spPr>
          <a:xfrm>
            <a:off x="635000" y="2286000"/>
            <a:ext cx="11353800" cy="71404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28700" lvl="1" indent="-571500" algn="l">
              <a:buFont typeface="Arial" charset="0"/>
              <a:buChar char="•"/>
            </a:pPr>
            <a:r>
              <a:rPr lang="en-US" sz="3200" dirty="0" smtClean="0">
                <a:latin typeface="Arial" charset="0"/>
                <a:ea typeface="Arial" charset="0"/>
                <a:cs typeface="Arial" charset="0"/>
              </a:rPr>
              <a:t>Varied record sizes (</a:t>
            </a:r>
            <a:r>
              <a:rPr lang="en-US" sz="3200" b="1" dirty="0" smtClean="0">
                <a:latin typeface="Arial" charset="0"/>
                <a:ea typeface="Arial" charset="0"/>
                <a:cs typeface="Arial" charset="0"/>
              </a:rPr>
              <a:t>128 B</a:t>
            </a:r>
            <a:r>
              <a:rPr lang="en-US" sz="3200" dirty="0" smtClean="0">
                <a:latin typeface="Arial" charset="0"/>
                <a:ea typeface="Arial" charset="0"/>
                <a:cs typeface="Arial" charset="0"/>
              </a:rPr>
              <a:t> and 1024 B).</a:t>
            </a:r>
          </a:p>
          <a:p>
            <a:pPr marL="1485900" lvl="2" indent="-571500" algn="l">
              <a:buFont typeface="Arial" charset="0"/>
              <a:buChar char="•"/>
            </a:pPr>
            <a:r>
              <a:rPr lang="en-US" sz="3200" dirty="0" smtClean="0">
                <a:latin typeface="Arial" charset="0"/>
                <a:ea typeface="Arial" charset="0"/>
                <a:cs typeface="Arial" charset="0"/>
              </a:rPr>
              <a:t>Why do small record size matter?</a:t>
            </a:r>
          </a:p>
          <a:p>
            <a:pPr marL="1485900" lvl="2" indent="-571500" algn="l">
              <a:buFont typeface="Arial" charset="0"/>
              <a:buChar char="•"/>
            </a:pPr>
            <a:endParaRPr lang="en-US" sz="3200" dirty="0">
              <a:latin typeface="Arial" charset="0"/>
              <a:ea typeface="Arial" charset="0"/>
              <a:cs typeface="Arial" charset="0"/>
            </a:endParaRPr>
          </a:p>
          <a:p>
            <a:pPr marL="1028700" lvl="1" indent="-571500" algn="l">
              <a:buFont typeface="Arial" charset="0"/>
              <a:buChar char="•"/>
            </a:pPr>
            <a:r>
              <a:rPr lang="en-US" sz="3200" dirty="0" smtClean="0">
                <a:latin typeface="Arial" charset="0"/>
                <a:ea typeface="Arial" charset="0"/>
                <a:cs typeface="Arial" charset="0"/>
              </a:rPr>
              <a:t>Varied total transmission size (number of records).</a:t>
            </a:r>
          </a:p>
          <a:p>
            <a:pPr marL="1028700" lvl="1" indent="-571500" algn="l">
              <a:buFont typeface="Arial" charset="0"/>
              <a:buChar char="•"/>
            </a:pPr>
            <a:endParaRPr lang="en-US" sz="3200" dirty="0" smtClean="0">
              <a:latin typeface="Arial" charset="0"/>
              <a:ea typeface="Arial" charset="0"/>
              <a:cs typeface="Arial" charset="0"/>
            </a:endParaRPr>
          </a:p>
          <a:p>
            <a:pPr marL="1028700" lvl="1" indent="-571500" algn="l">
              <a:buFont typeface="Arial" charset="0"/>
              <a:buChar char="•"/>
            </a:pPr>
            <a:r>
              <a:rPr lang="en-US" sz="3200" dirty="0" smtClean="0">
                <a:latin typeface="Arial" charset="0"/>
                <a:ea typeface="Arial" charset="0"/>
                <a:cs typeface="Arial" charset="0"/>
              </a:rPr>
              <a:t>Send them as Zero Copy (multiple entry s/g list) and Copy Out (single entry s/g list).</a:t>
            </a:r>
            <a:endParaRPr lang="en-US" sz="3200" dirty="0">
              <a:latin typeface="Arial" charset="0"/>
              <a:ea typeface="Arial" charset="0"/>
              <a:cs typeface="Arial" charset="0"/>
            </a:endParaRPr>
          </a:p>
          <a:p>
            <a:pPr marL="1028700" lvl="1" indent="-571500" algn="l">
              <a:buFont typeface="Arial" charset="0"/>
              <a:buChar char="•"/>
            </a:pPr>
            <a:endParaRPr lang="en-US" sz="3200" dirty="0" smtClean="0">
              <a:latin typeface="Arial" charset="0"/>
              <a:ea typeface="Arial" charset="0"/>
              <a:cs typeface="Arial" charset="0"/>
            </a:endParaRPr>
          </a:p>
          <a:p>
            <a:pPr marL="1028700" lvl="1" indent="-571500" algn="l">
              <a:buFont typeface="Arial" charset="0"/>
              <a:buChar char="•"/>
            </a:pPr>
            <a:r>
              <a:rPr lang="en-US" sz="3200" dirty="0" smtClean="0">
                <a:latin typeface="Arial" charset="0"/>
                <a:ea typeface="Arial" charset="0"/>
                <a:cs typeface="Arial" charset="0"/>
              </a:rPr>
              <a:t>Measured throughput and CPU Efficiency.</a:t>
            </a:r>
            <a:endParaRPr lang="en-US" sz="3200" dirty="0">
              <a:latin typeface="Arial" charset="0"/>
              <a:ea typeface="Arial" charset="0"/>
              <a:cs typeface="Arial" charset="0"/>
            </a:endParaRPr>
          </a:p>
          <a:p>
            <a:pPr marL="1028700" lvl="1" indent="-571500" algn="l">
              <a:buFont typeface="Arial" charset="0"/>
              <a:buChar char="•"/>
            </a:pPr>
            <a:endParaRPr lang="en-US" sz="3400" dirty="0" smtClean="0">
              <a:latin typeface="Arial" charset="0"/>
              <a:ea typeface="Arial" charset="0"/>
              <a:cs typeface="Arial" charset="0"/>
            </a:endParaRPr>
          </a:p>
          <a:p>
            <a:pPr marL="1028700" lvl="1" indent="-571500" algn="l">
              <a:buFont typeface="Arial" charset="0"/>
              <a:buChar char="•"/>
            </a:pPr>
            <a:r>
              <a:rPr lang="en-US" sz="3400" dirty="0" smtClean="0">
                <a:latin typeface="Arial" charset="0"/>
                <a:ea typeface="Arial" charset="0"/>
                <a:cs typeface="Arial" charset="0"/>
              </a:rPr>
              <a:t>Measured DRAM bandwidth utilization and effect of </a:t>
            </a:r>
            <a:r>
              <a:rPr lang="en-US" sz="3400" dirty="0" smtClean="0">
                <a:latin typeface="Arial" charset="0"/>
                <a:ea typeface="Arial" charset="0"/>
                <a:cs typeface="Arial" charset="0"/>
              </a:rPr>
              <a:t>other metrics such as DDIO induced memory traffic.</a:t>
            </a:r>
            <a:endParaRPr lang="en-US" sz="3400" dirty="0" smtClean="0">
              <a:latin typeface="Arial" charset="0"/>
              <a:ea typeface="Arial" charset="0"/>
              <a:cs typeface="Arial" charset="0"/>
            </a:endParaRPr>
          </a:p>
          <a:p>
            <a:pPr marL="1028700" lvl="1" indent="-571500" algn="l">
              <a:buFont typeface="Arial" charset="0"/>
              <a:buChar char="•"/>
            </a:pPr>
            <a:endParaRPr lang="en-US" sz="3400" dirty="0">
              <a:latin typeface="Arial" charset="0"/>
              <a:ea typeface="Arial" charset="0"/>
              <a:cs typeface="Arial" charset="0"/>
            </a:endParaRPr>
          </a:p>
          <a:p>
            <a:pPr marL="1028700" lvl="1" indent="-571500" algn="l">
              <a:buFont typeface="Arial" charset="0"/>
              <a:buChar char="•"/>
            </a:pPr>
            <a:endParaRPr lang="en-US" sz="3400" b="1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081455"/>
      </p:ext>
    </p:extLst>
  </p:cSld>
  <p:clrMapOvr>
    <a:masterClrMapping/>
  </p:clrMapOvr>
  <p:transition advTm="1796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355600" y="381000"/>
            <a:ext cx="12471400" cy="1257300"/>
          </a:xfrm>
          <a:ln/>
        </p:spPr>
        <p:txBody>
          <a:bodyPr/>
          <a:lstStyle/>
          <a:p>
            <a:pPr algn="l"/>
            <a:r>
              <a:rPr lang="en-US" altLang="en-US" sz="7000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Throughput (128 B records)</a:t>
            </a:r>
            <a:endParaRPr lang="en-US" altLang="en-US" sz="7000" b="1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96175" y="4464424"/>
            <a:ext cx="18473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000" dirty="0"/>
          </a:p>
        </p:txBody>
      </p:sp>
      <p:cxnSp>
        <p:nvCxnSpPr>
          <p:cNvPr id="126" name="Straight Arrow Connector 125"/>
          <p:cNvCxnSpPr/>
          <p:nvPr/>
        </p:nvCxnSpPr>
        <p:spPr bwMode="auto">
          <a:xfrm>
            <a:off x="-279400" y="7772400"/>
            <a:ext cx="914400" cy="914400"/>
          </a:xfrm>
          <a:prstGeom prst="straightConnector1">
            <a:avLst/>
          </a:prstGeom>
          <a:solidFill>
            <a:srgbClr val="6C7472"/>
          </a:solidFill>
          <a:ln>
            <a:noFill/>
            <a:tailEnd type="triangle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9" name="Straight Arrow Connector 128"/>
          <p:cNvCxnSpPr/>
          <p:nvPr/>
        </p:nvCxnSpPr>
        <p:spPr bwMode="auto">
          <a:xfrm>
            <a:off x="1854200" y="5410200"/>
            <a:ext cx="76200" cy="1143000"/>
          </a:xfrm>
          <a:prstGeom prst="straightConnector1">
            <a:avLst/>
          </a:prstGeom>
          <a:solidFill>
            <a:srgbClr val="6C7472"/>
          </a:solidFill>
          <a:ln>
            <a:noFill/>
            <a:tailEnd type="triangle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TextBox 2"/>
          <p:cNvSpPr txBox="1"/>
          <p:nvPr/>
        </p:nvSpPr>
        <p:spPr>
          <a:xfrm>
            <a:off x="635000" y="2286000"/>
            <a:ext cx="1135380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28700" lvl="1" indent="-571500" algn="l">
              <a:buFont typeface="Arial" charset="0"/>
              <a:buChar char="•"/>
            </a:pPr>
            <a:endParaRPr lang="en-US" sz="3400" b="1" dirty="0" smtClean="0">
              <a:latin typeface="Arial" charset="0"/>
              <a:ea typeface="Arial" charset="0"/>
              <a:cs typeface="Arial" charset="0"/>
            </a:endParaRPr>
          </a:p>
          <a:p>
            <a:pPr marL="1028700" lvl="1" indent="-571500" algn="l">
              <a:buFont typeface="Arial" charset="0"/>
              <a:buChar char="•"/>
            </a:pPr>
            <a:endParaRPr lang="en-US" sz="3400" b="1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638300"/>
            <a:ext cx="13004801" cy="8115300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 bwMode="auto">
          <a:xfrm>
            <a:off x="7188200" y="5181600"/>
            <a:ext cx="0" cy="3810000"/>
          </a:xfrm>
          <a:prstGeom prst="line">
            <a:avLst/>
          </a:prstGeom>
          <a:solidFill>
            <a:srgbClr val="6C7472"/>
          </a:solidFill>
          <a:ln w="12700" cap="flat" cmpd="sng" algn="ctr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9" name="TextBox 8"/>
          <p:cNvSpPr txBox="1"/>
          <p:nvPr/>
        </p:nvSpPr>
        <p:spPr>
          <a:xfrm>
            <a:off x="7493000" y="7086600"/>
            <a:ext cx="3276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Zero Copy</a:t>
            </a:r>
          </a:p>
          <a:p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2400" dirty="0" err="1" smtClean="0">
                <a:latin typeface="Arial" charset="0"/>
                <a:ea typeface="Arial" charset="0"/>
                <a:cs typeface="Arial" charset="0"/>
              </a:rPr>
              <a:t>tx</a:t>
            </a: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 limit for 128B </a:t>
            </a:r>
            <a:endParaRPr lang="en-US" sz="2400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 bwMode="auto">
          <a:xfrm flipH="1">
            <a:off x="7188200" y="7239000"/>
            <a:ext cx="1143000" cy="76200"/>
          </a:xfrm>
          <a:prstGeom prst="straightConnector1">
            <a:avLst/>
          </a:prstGeom>
          <a:solidFill>
            <a:srgbClr val="6C7472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959128367"/>
      </p:ext>
    </p:extLst>
  </p:cSld>
  <p:clrMapOvr>
    <a:masterClrMapping/>
  </p:clrMapOvr>
  <p:transition advTm="130116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355600" y="381000"/>
            <a:ext cx="12471400" cy="1257300"/>
          </a:xfrm>
          <a:ln/>
        </p:spPr>
        <p:txBody>
          <a:bodyPr/>
          <a:lstStyle/>
          <a:p>
            <a:pPr algn="l"/>
            <a:r>
              <a:rPr lang="en-US" altLang="en-US" sz="7000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Throughput (Combined)</a:t>
            </a:r>
            <a:endParaRPr lang="en-US" altLang="en-US" sz="7000" b="1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96175" y="4464424"/>
            <a:ext cx="18473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000" dirty="0"/>
          </a:p>
        </p:txBody>
      </p:sp>
      <p:cxnSp>
        <p:nvCxnSpPr>
          <p:cNvPr id="126" name="Straight Arrow Connector 125"/>
          <p:cNvCxnSpPr/>
          <p:nvPr/>
        </p:nvCxnSpPr>
        <p:spPr bwMode="auto">
          <a:xfrm>
            <a:off x="-279400" y="7772400"/>
            <a:ext cx="914400" cy="914400"/>
          </a:xfrm>
          <a:prstGeom prst="straightConnector1">
            <a:avLst/>
          </a:prstGeom>
          <a:solidFill>
            <a:srgbClr val="6C7472"/>
          </a:solidFill>
          <a:ln>
            <a:noFill/>
            <a:tailEnd type="triangle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9" name="Straight Arrow Connector 128"/>
          <p:cNvCxnSpPr/>
          <p:nvPr/>
        </p:nvCxnSpPr>
        <p:spPr bwMode="auto">
          <a:xfrm>
            <a:off x="1854200" y="5410200"/>
            <a:ext cx="76200" cy="1143000"/>
          </a:xfrm>
          <a:prstGeom prst="straightConnector1">
            <a:avLst/>
          </a:prstGeom>
          <a:solidFill>
            <a:srgbClr val="6C7472"/>
          </a:solidFill>
          <a:ln>
            <a:noFill/>
            <a:tailEnd type="triangle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TextBox 2"/>
          <p:cNvSpPr txBox="1"/>
          <p:nvPr/>
        </p:nvSpPr>
        <p:spPr>
          <a:xfrm>
            <a:off x="635000" y="2286000"/>
            <a:ext cx="1135380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28700" lvl="1" indent="-571500" algn="l">
              <a:buFont typeface="Arial" charset="0"/>
              <a:buChar char="•"/>
            </a:pPr>
            <a:endParaRPr lang="en-US" sz="3400" b="1" dirty="0" smtClean="0">
              <a:latin typeface="Arial" charset="0"/>
              <a:ea typeface="Arial" charset="0"/>
              <a:cs typeface="Arial" charset="0"/>
            </a:endParaRPr>
          </a:p>
          <a:p>
            <a:pPr marL="1028700" lvl="1" indent="-571500" algn="l">
              <a:buFont typeface="Arial" charset="0"/>
              <a:buChar char="•"/>
            </a:pPr>
            <a:endParaRPr lang="en-US" sz="3400" b="1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638300"/>
            <a:ext cx="13004801" cy="8115300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 bwMode="auto">
          <a:xfrm flipH="1">
            <a:off x="4742511" y="5715000"/>
            <a:ext cx="38395" cy="1143000"/>
          </a:xfrm>
          <a:prstGeom prst="straightConnector1">
            <a:avLst/>
          </a:prstGeom>
          <a:solidFill>
            <a:srgbClr val="6C7472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" name="Straight Arrow Connector 8"/>
          <p:cNvCxnSpPr/>
          <p:nvPr/>
        </p:nvCxnSpPr>
        <p:spPr bwMode="auto">
          <a:xfrm>
            <a:off x="1930400" y="6019800"/>
            <a:ext cx="2812111" cy="533400"/>
          </a:xfrm>
          <a:prstGeom prst="straightConnector1">
            <a:avLst/>
          </a:prstGeom>
          <a:solidFill>
            <a:srgbClr val="6C7472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0" name="TextBox 9"/>
          <p:cNvSpPr txBox="1"/>
          <p:nvPr/>
        </p:nvSpPr>
        <p:spPr>
          <a:xfrm>
            <a:off x="1191041" y="5345668"/>
            <a:ext cx="2133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68%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 bwMode="auto">
          <a:xfrm flipH="1">
            <a:off x="5003987" y="5181600"/>
            <a:ext cx="17923" cy="1449407"/>
          </a:xfrm>
          <a:prstGeom prst="straightConnector1">
            <a:avLst/>
          </a:prstGeom>
          <a:solidFill>
            <a:srgbClr val="6C7472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9" name="Straight Arrow Connector 18"/>
          <p:cNvCxnSpPr/>
          <p:nvPr/>
        </p:nvCxnSpPr>
        <p:spPr bwMode="auto">
          <a:xfrm>
            <a:off x="3835400" y="5181600"/>
            <a:ext cx="1186510" cy="838200"/>
          </a:xfrm>
          <a:prstGeom prst="straightConnector1">
            <a:avLst/>
          </a:prstGeom>
          <a:solidFill>
            <a:srgbClr val="6C7472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3" name="TextBox 22"/>
          <p:cNvSpPr txBox="1"/>
          <p:nvPr/>
        </p:nvSpPr>
        <p:spPr>
          <a:xfrm>
            <a:off x="2647306" y="4520743"/>
            <a:ext cx="2133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83%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6848974"/>
      </p:ext>
    </p:extLst>
  </p:cSld>
  <p:clrMapOvr>
    <a:masterClrMapping/>
  </p:clrMapOvr>
  <p:transition advTm="61771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355600" y="381000"/>
            <a:ext cx="12293600" cy="1257300"/>
          </a:xfrm>
          <a:ln/>
        </p:spPr>
        <p:txBody>
          <a:bodyPr/>
          <a:lstStyle/>
          <a:p>
            <a:pPr algn="l"/>
            <a:r>
              <a:rPr lang="en-US" altLang="en-US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Takeaways - Throughput</a:t>
            </a:r>
            <a:endParaRPr lang="en-US" altLang="en-US" b="1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96175" y="4464424"/>
            <a:ext cx="18473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000" dirty="0"/>
          </a:p>
        </p:txBody>
      </p:sp>
      <p:cxnSp>
        <p:nvCxnSpPr>
          <p:cNvPr id="126" name="Straight Arrow Connector 125"/>
          <p:cNvCxnSpPr/>
          <p:nvPr/>
        </p:nvCxnSpPr>
        <p:spPr bwMode="auto">
          <a:xfrm>
            <a:off x="-279400" y="7772400"/>
            <a:ext cx="914400" cy="914400"/>
          </a:xfrm>
          <a:prstGeom prst="straightConnector1">
            <a:avLst/>
          </a:prstGeom>
          <a:solidFill>
            <a:srgbClr val="6C7472"/>
          </a:solidFill>
          <a:ln>
            <a:noFill/>
            <a:tailEnd type="triangle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9" name="Straight Arrow Connector 128"/>
          <p:cNvCxnSpPr/>
          <p:nvPr/>
        </p:nvCxnSpPr>
        <p:spPr bwMode="auto">
          <a:xfrm>
            <a:off x="1854200" y="5410200"/>
            <a:ext cx="76200" cy="1143000"/>
          </a:xfrm>
          <a:prstGeom prst="straightConnector1">
            <a:avLst/>
          </a:prstGeom>
          <a:solidFill>
            <a:srgbClr val="6C7472"/>
          </a:solidFill>
          <a:ln>
            <a:noFill/>
            <a:tailEnd type="triangle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TextBox 2"/>
          <p:cNvSpPr txBox="1"/>
          <p:nvPr/>
        </p:nvSpPr>
        <p:spPr>
          <a:xfrm>
            <a:off x="635000" y="2286000"/>
            <a:ext cx="11353800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28700" lvl="1" indent="-571500" algn="l">
              <a:buFont typeface="Arial" charset="0"/>
              <a:buChar char="•"/>
            </a:pPr>
            <a:r>
              <a:rPr lang="en-US" sz="3200" dirty="0" smtClean="0">
                <a:latin typeface="Arial" charset="0"/>
                <a:ea typeface="Arial" charset="0"/>
                <a:cs typeface="Arial" charset="0"/>
              </a:rPr>
              <a:t>Larger transmissions lead to better throughput.</a:t>
            </a:r>
          </a:p>
          <a:p>
            <a:pPr marL="1028700" lvl="1" indent="-571500" algn="l">
              <a:buFont typeface="Arial" charset="0"/>
              <a:buChar char="•"/>
            </a:pPr>
            <a:endParaRPr lang="en-US" sz="3200" dirty="0">
              <a:latin typeface="Arial" charset="0"/>
              <a:ea typeface="Arial" charset="0"/>
              <a:cs typeface="Arial" charset="0"/>
            </a:endParaRPr>
          </a:p>
          <a:p>
            <a:pPr marL="1028700" lvl="1" indent="-571500" algn="l">
              <a:buFont typeface="Arial" charset="0"/>
              <a:buChar char="•"/>
            </a:pPr>
            <a:r>
              <a:rPr lang="en-US" sz="3200" b="1" i="1" dirty="0" smtClean="0">
                <a:latin typeface="Arial" charset="0"/>
                <a:ea typeface="Arial" charset="0"/>
                <a:cs typeface="Arial" charset="0"/>
              </a:rPr>
              <a:t>Zero Copy </a:t>
            </a:r>
            <a:r>
              <a:rPr lang="en-US" sz="3200" dirty="0" smtClean="0">
                <a:latin typeface="Arial" charset="0"/>
                <a:ea typeface="Arial" charset="0"/>
                <a:cs typeface="Arial" charset="0"/>
              </a:rPr>
              <a:t>transmission limited to record size X 32.</a:t>
            </a:r>
          </a:p>
          <a:p>
            <a:pPr marL="1028700" lvl="1" indent="-571500" algn="l">
              <a:buFont typeface="Arial" charset="0"/>
              <a:buChar char="•"/>
            </a:pPr>
            <a:endParaRPr lang="en-US" sz="3200" dirty="0">
              <a:latin typeface="Arial" charset="0"/>
              <a:ea typeface="Arial" charset="0"/>
              <a:cs typeface="Arial" charset="0"/>
            </a:endParaRPr>
          </a:p>
          <a:p>
            <a:pPr marL="1028700" lvl="1" indent="-571500" algn="l">
              <a:buFont typeface="Arial" charset="0"/>
              <a:buChar char="•"/>
            </a:pPr>
            <a:r>
              <a:rPr lang="en-US" sz="3200" dirty="0" smtClean="0">
                <a:latin typeface="Arial" charset="0"/>
                <a:ea typeface="Arial" charset="0"/>
                <a:cs typeface="Arial" charset="0"/>
              </a:rPr>
              <a:t>128B records too small to hide the DMA cost.</a:t>
            </a:r>
          </a:p>
          <a:p>
            <a:pPr marL="1028700" lvl="1" indent="-571500" algn="l">
              <a:buFont typeface="Arial" charset="0"/>
              <a:buChar char="•"/>
            </a:pPr>
            <a:endParaRPr lang="en-US" sz="3200" dirty="0" smtClean="0">
              <a:latin typeface="Arial" charset="0"/>
              <a:ea typeface="Arial" charset="0"/>
              <a:cs typeface="Arial" charset="0"/>
            </a:endParaRPr>
          </a:p>
          <a:p>
            <a:pPr marL="1028700" lvl="1" indent="-571500" algn="l">
              <a:buFont typeface="Arial" charset="0"/>
              <a:buChar char="•"/>
            </a:pPr>
            <a:r>
              <a:rPr lang="en-US" sz="3200" b="1" dirty="0" smtClean="0">
                <a:latin typeface="Arial" charset="0"/>
                <a:ea typeface="Arial" charset="0"/>
                <a:cs typeface="Arial" charset="0"/>
              </a:rPr>
              <a:t>Copy Out </a:t>
            </a:r>
            <a:r>
              <a:rPr lang="en-US" sz="3200" dirty="0" smtClean="0">
                <a:latin typeface="Arial" charset="0"/>
                <a:ea typeface="Arial" charset="0"/>
                <a:cs typeface="Arial" charset="0"/>
              </a:rPr>
              <a:t>can perform better in certain scenarios and the DB designer should tune his transmissions carefully if using Zero Copy</a:t>
            </a:r>
            <a:r>
              <a:rPr lang="en-US" sz="3200" b="1" dirty="0" smtClean="0">
                <a:latin typeface="Arial" charset="0"/>
                <a:ea typeface="Arial" charset="0"/>
                <a:cs typeface="Arial" charset="0"/>
              </a:rPr>
              <a:t>.</a:t>
            </a:r>
          </a:p>
          <a:p>
            <a:pPr marL="1028700" lvl="1" indent="-571500" algn="l">
              <a:buFont typeface="Arial" charset="0"/>
              <a:buChar char="•"/>
            </a:pPr>
            <a:endParaRPr lang="en-US" sz="3200" dirty="0" smtClean="0">
              <a:latin typeface="Arial" charset="0"/>
              <a:ea typeface="Arial" charset="0"/>
              <a:cs typeface="Arial" charset="0"/>
            </a:endParaRPr>
          </a:p>
          <a:p>
            <a:pPr marL="1028700" lvl="1" indent="-571500" algn="l">
              <a:buFont typeface="Arial" charset="0"/>
              <a:buChar char="•"/>
            </a:pPr>
            <a:r>
              <a:rPr lang="en-US" sz="3200" i="1" dirty="0" smtClean="0">
                <a:latin typeface="Arial" charset="0"/>
                <a:ea typeface="Arial" charset="0"/>
                <a:cs typeface="Arial" charset="0"/>
              </a:rPr>
              <a:t>Copy out performs </a:t>
            </a:r>
            <a:r>
              <a:rPr lang="en-US" sz="3200" i="1" dirty="0" smtClean="0">
                <a:latin typeface="Arial" charset="0"/>
                <a:ea typeface="Arial" charset="0"/>
                <a:cs typeface="Arial" charset="0"/>
              </a:rPr>
              <a:t>better for small records, </a:t>
            </a:r>
            <a:r>
              <a:rPr lang="en-US" sz="3200" i="1" dirty="0" smtClean="0">
                <a:latin typeface="Arial" charset="0"/>
                <a:ea typeface="Arial" charset="0"/>
                <a:cs typeface="Arial" charset="0"/>
              </a:rPr>
              <a:t>at what </a:t>
            </a:r>
            <a:r>
              <a:rPr lang="en-US" sz="3200" i="1" dirty="0" smtClean="0">
                <a:latin typeface="Arial" charset="0"/>
                <a:ea typeface="Arial" charset="0"/>
                <a:cs typeface="Arial" charset="0"/>
              </a:rPr>
              <a:t>cost, specifically for the memcpy?</a:t>
            </a:r>
            <a:endParaRPr lang="en-US" sz="3200" i="1" dirty="0" smtClean="0">
              <a:latin typeface="Arial" charset="0"/>
              <a:ea typeface="Arial" charset="0"/>
              <a:cs typeface="Arial" charset="0"/>
            </a:endParaRPr>
          </a:p>
          <a:p>
            <a:pPr marL="1028700" lvl="1" indent="-571500" algn="l">
              <a:buFont typeface="Arial" charset="0"/>
              <a:buChar char="•"/>
            </a:pPr>
            <a:endParaRPr lang="en-US" sz="3200" b="1" dirty="0" smtClean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6694916"/>
      </p:ext>
    </p:extLst>
  </p:cSld>
  <p:clrMapOvr>
    <a:masterClrMapping/>
  </p:clrMapOvr>
  <p:transition advTm="25224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355600" y="381000"/>
            <a:ext cx="12293600" cy="1257300"/>
          </a:xfrm>
          <a:ln/>
        </p:spPr>
        <p:txBody>
          <a:bodyPr/>
          <a:lstStyle/>
          <a:p>
            <a:pPr algn="l"/>
            <a:r>
              <a:rPr lang="en-US" altLang="en-US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What is a copy (memcpy) ?</a:t>
            </a:r>
            <a:endParaRPr lang="en-US" altLang="en-US" b="1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96175" y="4464424"/>
            <a:ext cx="18473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000" dirty="0"/>
          </a:p>
        </p:txBody>
      </p:sp>
      <p:cxnSp>
        <p:nvCxnSpPr>
          <p:cNvPr id="129" name="Straight Arrow Connector 128"/>
          <p:cNvCxnSpPr/>
          <p:nvPr/>
        </p:nvCxnSpPr>
        <p:spPr bwMode="auto">
          <a:xfrm>
            <a:off x="1854200" y="5410200"/>
            <a:ext cx="76200" cy="1143000"/>
          </a:xfrm>
          <a:prstGeom prst="straightConnector1">
            <a:avLst/>
          </a:prstGeom>
          <a:solidFill>
            <a:srgbClr val="6C7472"/>
          </a:solidFill>
          <a:ln>
            <a:noFill/>
            <a:tailEnd type="triangle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TextBox 2"/>
          <p:cNvSpPr txBox="1"/>
          <p:nvPr/>
        </p:nvSpPr>
        <p:spPr>
          <a:xfrm>
            <a:off x="635000" y="2286000"/>
            <a:ext cx="11353800" cy="7355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B00040"/>
                </a:solidFill>
                <a:latin typeface="Courier" charset="0"/>
              </a:rPr>
              <a:t>void</a:t>
            </a:r>
            <a:r>
              <a:rPr lang="en-US" sz="2400" dirty="0">
                <a:solidFill>
                  <a:prstClr val="black"/>
                </a:solidFill>
                <a:latin typeface="Courier" charset="0"/>
              </a:rPr>
              <a:t> </a:t>
            </a:r>
            <a:r>
              <a:rPr lang="en-US" sz="2400" dirty="0">
                <a:solidFill>
                  <a:srgbClr val="666666"/>
                </a:solidFill>
                <a:latin typeface="Courier" charset="0"/>
              </a:rPr>
              <a:t>*</a:t>
            </a:r>
            <a:r>
              <a:rPr lang="en-US" sz="2400" dirty="0">
                <a:solidFill>
                  <a:prstClr val="black"/>
                </a:solidFill>
                <a:latin typeface="Courier" charset="0"/>
              </a:rPr>
              <a:t> memcpy(</a:t>
            </a:r>
            <a:r>
              <a:rPr lang="en-US" sz="2400" dirty="0">
                <a:solidFill>
                  <a:srgbClr val="B00040"/>
                </a:solidFill>
                <a:latin typeface="Courier" charset="0"/>
              </a:rPr>
              <a:t>void</a:t>
            </a:r>
            <a:r>
              <a:rPr lang="en-US" sz="2400" dirty="0">
                <a:solidFill>
                  <a:prstClr val="black"/>
                </a:solidFill>
                <a:latin typeface="Courier" charset="0"/>
              </a:rPr>
              <a:t> </a:t>
            </a:r>
            <a:r>
              <a:rPr lang="en-US" sz="2400" dirty="0">
                <a:solidFill>
                  <a:srgbClr val="666666"/>
                </a:solidFill>
                <a:latin typeface="Courier" charset="0"/>
              </a:rPr>
              <a:t>*</a:t>
            </a:r>
            <a:r>
              <a:rPr lang="en-US" sz="2400" dirty="0">
                <a:solidFill>
                  <a:prstClr val="black"/>
                </a:solidFill>
                <a:latin typeface="Courier" charset="0"/>
              </a:rPr>
              <a:t> </a:t>
            </a:r>
            <a:r>
              <a:rPr lang="en-US" sz="2400" dirty="0" smtClean="0">
                <a:solidFill>
                  <a:prstClr val="black"/>
                </a:solidFill>
                <a:latin typeface="Courier" charset="0"/>
              </a:rPr>
              <a:t>buf1, </a:t>
            </a:r>
            <a:r>
              <a:rPr lang="en-US" sz="2400" b="1" dirty="0" err="1">
                <a:solidFill>
                  <a:srgbClr val="008000"/>
                </a:solidFill>
                <a:latin typeface="Courier-Bold" charset="0"/>
              </a:rPr>
              <a:t>const</a:t>
            </a:r>
            <a:r>
              <a:rPr lang="en-US" sz="2400" dirty="0">
                <a:solidFill>
                  <a:prstClr val="black"/>
                </a:solidFill>
                <a:latin typeface="Courier" charset="0"/>
              </a:rPr>
              <a:t> </a:t>
            </a:r>
            <a:r>
              <a:rPr lang="en-US" sz="2400" dirty="0">
                <a:solidFill>
                  <a:srgbClr val="B00040"/>
                </a:solidFill>
                <a:latin typeface="Courier" charset="0"/>
              </a:rPr>
              <a:t>void</a:t>
            </a:r>
            <a:r>
              <a:rPr lang="en-US" sz="2400" dirty="0">
                <a:solidFill>
                  <a:prstClr val="black"/>
                </a:solidFill>
                <a:latin typeface="Courier" charset="0"/>
              </a:rPr>
              <a:t> </a:t>
            </a:r>
            <a:r>
              <a:rPr lang="en-US" sz="2400" dirty="0">
                <a:solidFill>
                  <a:srgbClr val="666666"/>
                </a:solidFill>
                <a:latin typeface="Courier" charset="0"/>
              </a:rPr>
              <a:t>*</a:t>
            </a:r>
            <a:r>
              <a:rPr lang="en-US" sz="2400" dirty="0">
                <a:solidFill>
                  <a:prstClr val="black"/>
                </a:solidFill>
                <a:latin typeface="Courier" charset="0"/>
              </a:rPr>
              <a:t> </a:t>
            </a:r>
            <a:r>
              <a:rPr lang="en-US" sz="2400" dirty="0" smtClean="0">
                <a:solidFill>
                  <a:prstClr val="black"/>
                </a:solidFill>
                <a:latin typeface="Courier" charset="0"/>
              </a:rPr>
              <a:t>buf2, </a:t>
            </a:r>
            <a:r>
              <a:rPr lang="en-US" sz="2400" dirty="0" err="1">
                <a:solidFill>
                  <a:srgbClr val="B00040"/>
                </a:solidFill>
                <a:latin typeface="Courier" charset="0"/>
              </a:rPr>
              <a:t>size_t</a:t>
            </a:r>
            <a:r>
              <a:rPr lang="en-US" sz="2400" dirty="0">
                <a:solidFill>
                  <a:prstClr val="black"/>
                </a:solidFill>
                <a:latin typeface="Courier" charset="0"/>
              </a:rPr>
              <a:t> n)</a:t>
            </a:r>
          </a:p>
          <a:p>
            <a:pPr marL="1028700" lvl="1" indent="-571500" algn="l">
              <a:buFont typeface="Arial" charset="0"/>
              <a:buChar char="•"/>
            </a:pPr>
            <a:endParaRPr lang="en-US" sz="3200" b="1" dirty="0">
              <a:latin typeface="Arial" charset="0"/>
              <a:ea typeface="Arial" charset="0"/>
              <a:cs typeface="Arial" charset="0"/>
            </a:endParaRPr>
          </a:p>
          <a:p>
            <a:pPr marL="1028700" lvl="1" indent="-571500" algn="l">
              <a:buFont typeface="Arial" charset="0"/>
              <a:buChar char="•"/>
            </a:pPr>
            <a:endParaRPr lang="en-US" sz="3200" b="1" dirty="0" smtClean="0">
              <a:latin typeface="Arial" charset="0"/>
              <a:ea typeface="Arial" charset="0"/>
              <a:cs typeface="Arial" charset="0"/>
            </a:endParaRPr>
          </a:p>
          <a:p>
            <a:pPr marL="1028700" lvl="1" indent="-571500" algn="l">
              <a:buFont typeface="Arial" charset="0"/>
              <a:buChar char="•"/>
            </a:pPr>
            <a:r>
              <a:rPr lang="en-US" sz="3200" dirty="0" smtClean="0">
                <a:latin typeface="Arial" charset="0"/>
                <a:ea typeface="Arial" charset="0"/>
                <a:cs typeface="Arial" charset="0"/>
              </a:rPr>
              <a:t>Read from the source (read cache line)</a:t>
            </a:r>
          </a:p>
          <a:p>
            <a:pPr marL="1028700" lvl="1" indent="-571500" algn="l">
              <a:buFont typeface="Arial" charset="0"/>
              <a:buChar char="•"/>
            </a:pPr>
            <a:r>
              <a:rPr lang="en-US" sz="3200" dirty="0" smtClean="0">
                <a:latin typeface="Arial" charset="0"/>
                <a:ea typeface="Arial" charset="0"/>
                <a:cs typeface="Arial" charset="0"/>
              </a:rPr>
              <a:t>Write to the destination (modify and write cache line)</a:t>
            </a:r>
          </a:p>
          <a:p>
            <a:pPr marL="1028700" lvl="1" indent="-571500" algn="l">
              <a:buFont typeface="Arial" charset="0"/>
              <a:buChar char="•"/>
            </a:pPr>
            <a:r>
              <a:rPr lang="en-US" sz="3200" dirty="0">
                <a:latin typeface="Arial" charset="0"/>
                <a:ea typeface="Arial" charset="0"/>
                <a:cs typeface="Arial" charset="0"/>
              </a:rPr>
              <a:t>Read the </a:t>
            </a:r>
            <a:r>
              <a:rPr lang="en-US" sz="3200" dirty="0" err="1" smtClean="0">
                <a:latin typeface="Arial" charset="0"/>
                <a:ea typeface="Arial" charset="0"/>
                <a:cs typeface="Arial" charset="0"/>
              </a:rPr>
              <a:t>dest</a:t>
            </a:r>
            <a:r>
              <a:rPr lang="en-US" sz="3200" dirty="0" smtClean="0">
                <a:latin typeface="Arial" charset="0"/>
                <a:ea typeface="Arial" charset="0"/>
                <a:cs typeface="Arial" charset="0"/>
              </a:rPr>
              <a:t> ??</a:t>
            </a:r>
            <a:endParaRPr lang="en-US" sz="3200" b="1" dirty="0" smtClean="0">
              <a:latin typeface="Arial" charset="0"/>
              <a:ea typeface="Arial" charset="0"/>
              <a:cs typeface="Arial" charset="0"/>
            </a:endParaRPr>
          </a:p>
          <a:p>
            <a:pPr marL="1028700" lvl="1" indent="-571500" algn="l">
              <a:buFont typeface="Arial" charset="0"/>
              <a:buChar char="•"/>
            </a:pPr>
            <a:r>
              <a:rPr lang="en-US" sz="3200" b="1" dirty="0" smtClean="0">
                <a:latin typeface="Arial" charset="0"/>
                <a:ea typeface="Arial" charset="0"/>
                <a:cs typeface="Arial" charset="0"/>
              </a:rPr>
              <a:t>DMA </a:t>
            </a:r>
            <a:r>
              <a:rPr lang="en-US" sz="3200" b="1" dirty="0" smtClean="0">
                <a:latin typeface="Arial" charset="0"/>
                <a:ea typeface="Arial" charset="0"/>
                <a:cs typeface="Arial" charset="0"/>
              </a:rPr>
              <a:t>Copy: </a:t>
            </a:r>
            <a:r>
              <a:rPr lang="en-US" sz="3200" dirty="0">
                <a:latin typeface="Arial" charset="0"/>
                <a:ea typeface="Arial" charset="0"/>
                <a:cs typeface="Arial" charset="0"/>
              </a:rPr>
              <a:t>common for Zero Copy and Copy Out.</a:t>
            </a:r>
            <a:endParaRPr lang="en-US" sz="3200" b="1" dirty="0">
              <a:latin typeface="Arial" charset="0"/>
              <a:ea typeface="Arial" charset="0"/>
              <a:cs typeface="Arial" charset="0"/>
            </a:endParaRPr>
          </a:p>
          <a:p>
            <a:pPr marL="1028700" lvl="1" indent="-571500" algn="l">
              <a:buFont typeface="Arial" charset="0"/>
              <a:buChar char="•"/>
            </a:pPr>
            <a:endParaRPr lang="en-US" sz="3200" dirty="0">
              <a:latin typeface="Arial" charset="0"/>
              <a:ea typeface="Arial" charset="0"/>
              <a:cs typeface="Arial" charset="0"/>
            </a:endParaRPr>
          </a:p>
          <a:p>
            <a:pPr marL="1028700" lvl="1" indent="-571500" algn="l">
              <a:buFont typeface="Arial" charset="0"/>
              <a:buChar char="•"/>
            </a:pPr>
            <a:r>
              <a:rPr lang="en-US" sz="3200" dirty="0" smtClean="0">
                <a:latin typeface="Arial" charset="0"/>
                <a:ea typeface="Arial" charset="0"/>
                <a:cs typeface="Arial" charset="0"/>
              </a:rPr>
              <a:t>Estimate:</a:t>
            </a:r>
            <a:endParaRPr lang="en-US" sz="3200" dirty="0">
              <a:latin typeface="Arial" charset="0"/>
              <a:ea typeface="Arial" charset="0"/>
              <a:cs typeface="Arial" charset="0"/>
            </a:endParaRPr>
          </a:p>
          <a:p>
            <a:pPr marL="1485900" lvl="2" indent="-571500" algn="l">
              <a:buFont typeface="Arial" charset="0"/>
              <a:buChar char="•"/>
            </a:pPr>
            <a:r>
              <a:rPr lang="en-US" sz="3200" dirty="0" smtClean="0">
                <a:latin typeface="Arial" charset="0"/>
                <a:ea typeface="Arial" charset="0"/>
                <a:cs typeface="Arial" charset="0"/>
              </a:rPr>
              <a:t>For every byte transmitted, at least 3x memory bandwidth </a:t>
            </a:r>
            <a:r>
              <a:rPr lang="en-US" sz="3200" dirty="0" smtClean="0">
                <a:latin typeface="Arial" charset="0"/>
                <a:ea typeface="Arial" charset="0"/>
                <a:cs typeface="Arial" charset="0"/>
              </a:rPr>
              <a:t>overhead</a:t>
            </a:r>
          </a:p>
          <a:p>
            <a:pPr marL="1485900" lvl="2" indent="-571500" algn="l">
              <a:buFont typeface="Arial" charset="0"/>
              <a:buChar char="•"/>
            </a:pPr>
            <a:endParaRPr lang="en-US" sz="3200" dirty="0">
              <a:latin typeface="Arial" charset="0"/>
              <a:ea typeface="Arial" charset="0"/>
              <a:cs typeface="Arial" charset="0"/>
            </a:endParaRPr>
          </a:p>
          <a:p>
            <a:pPr marL="1028700" lvl="1" indent="-571500" algn="l">
              <a:buFont typeface="Arial" charset="0"/>
              <a:buChar char="•"/>
            </a:pPr>
            <a:r>
              <a:rPr lang="en-US" sz="3200" dirty="0" smtClean="0">
                <a:latin typeface="Arial" charset="0"/>
                <a:ea typeface="Arial" charset="0"/>
                <a:cs typeface="Arial" charset="0"/>
              </a:rPr>
              <a:t>Experimental Result:</a:t>
            </a:r>
          </a:p>
          <a:p>
            <a:pPr marL="1485900" lvl="2" indent="-571500" algn="l">
              <a:buFont typeface="Arial" charset="0"/>
              <a:buChar char="•"/>
            </a:pPr>
            <a:r>
              <a:rPr lang="en-US" sz="3200" i="1" dirty="0" smtClean="0">
                <a:latin typeface="Arial" charset="0"/>
                <a:ea typeface="Arial" charset="0"/>
                <a:cs typeface="Arial" charset="0"/>
              </a:rPr>
              <a:t>Not as bad, at worst 2x, why?</a:t>
            </a:r>
            <a:endParaRPr lang="en-US" sz="3200" i="1" dirty="0" smtClean="0">
              <a:latin typeface="Arial" charset="0"/>
              <a:ea typeface="Arial" charset="0"/>
              <a:cs typeface="Arial" charset="0"/>
            </a:endParaRPr>
          </a:p>
          <a:p>
            <a:pPr marL="1485900" lvl="2" indent="-571500" algn="l">
              <a:buFont typeface="Arial" charset="0"/>
              <a:buChar char="•"/>
            </a:pPr>
            <a:endParaRPr lang="en-US" sz="32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1086476"/>
      </p:ext>
    </p:extLst>
  </p:cSld>
  <p:clrMapOvr>
    <a:masterClrMapping/>
  </p:clrMapOvr>
  <p:transition advTm="97919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12293600" cy="1257300"/>
          </a:xfrm>
          <a:ln/>
        </p:spPr>
        <p:txBody>
          <a:bodyPr/>
          <a:lstStyle/>
          <a:p>
            <a:pPr algn="l"/>
            <a:r>
              <a:rPr lang="en-US" altLang="en-US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When is a copy not a copy?</a:t>
            </a:r>
            <a:endParaRPr lang="en-US" altLang="en-US" b="1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96175" y="4464424"/>
            <a:ext cx="18473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000" dirty="0"/>
          </a:p>
        </p:txBody>
      </p:sp>
      <p:cxnSp>
        <p:nvCxnSpPr>
          <p:cNvPr id="126" name="Straight Arrow Connector 125"/>
          <p:cNvCxnSpPr/>
          <p:nvPr/>
        </p:nvCxnSpPr>
        <p:spPr bwMode="auto">
          <a:xfrm>
            <a:off x="-279400" y="7772400"/>
            <a:ext cx="914400" cy="914400"/>
          </a:xfrm>
          <a:prstGeom prst="straightConnector1">
            <a:avLst/>
          </a:prstGeom>
          <a:solidFill>
            <a:srgbClr val="6C7472"/>
          </a:solidFill>
          <a:ln>
            <a:noFill/>
            <a:tailEnd type="triangle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9" name="Straight Arrow Connector 128"/>
          <p:cNvCxnSpPr/>
          <p:nvPr/>
        </p:nvCxnSpPr>
        <p:spPr bwMode="auto">
          <a:xfrm>
            <a:off x="1854200" y="5410200"/>
            <a:ext cx="76200" cy="1143000"/>
          </a:xfrm>
          <a:prstGeom prst="straightConnector1">
            <a:avLst/>
          </a:prstGeom>
          <a:solidFill>
            <a:srgbClr val="6C7472"/>
          </a:solidFill>
          <a:ln>
            <a:noFill/>
            <a:tailEnd type="triangle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512" y="3135961"/>
            <a:ext cx="6552184" cy="393028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7472" y="3135962"/>
            <a:ext cx="6173216" cy="393028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073400" y="7924800"/>
            <a:ext cx="6858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Slide </a:t>
            </a:r>
            <a:r>
              <a:rPr lang="en-US" dirty="0"/>
              <a:t>Courtesy: https://</a:t>
            </a:r>
            <a:r>
              <a:rPr lang="en-US" dirty="0" err="1"/>
              <a:t>us.hardware.info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292600" y="1676400"/>
            <a:ext cx="3429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Intel DDIO®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5534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355600" y="381000"/>
            <a:ext cx="12293600" cy="1257300"/>
          </a:xfrm>
          <a:ln/>
        </p:spPr>
        <p:txBody>
          <a:bodyPr/>
          <a:lstStyle/>
          <a:p>
            <a:pPr algn="l"/>
            <a:r>
              <a:rPr lang="en-US" altLang="en-US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Memory Bandwidth</a:t>
            </a:r>
            <a:endParaRPr lang="en-US" altLang="en-US" b="1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96175" y="4464424"/>
            <a:ext cx="18473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000" dirty="0"/>
          </a:p>
        </p:txBody>
      </p:sp>
      <p:cxnSp>
        <p:nvCxnSpPr>
          <p:cNvPr id="126" name="Straight Arrow Connector 125"/>
          <p:cNvCxnSpPr/>
          <p:nvPr/>
        </p:nvCxnSpPr>
        <p:spPr bwMode="auto">
          <a:xfrm>
            <a:off x="-279400" y="7772400"/>
            <a:ext cx="914400" cy="914400"/>
          </a:xfrm>
          <a:prstGeom prst="straightConnector1">
            <a:avLst/>
          </a:prstGeom>
          <a:solidFill>
            <a:srgbClr val="6C7472"/>
          </a:solidFill>
          <a:ln>
            <a:noFill/>
            <a:tailEnd type="triangle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9" name="Straight Arrow Connector 128"/>
          <p:cNvCxnSpPr/>
          <p:nvPr/>
        </p:nvCxnSpPr>
        <p:spPr bwMode="auto">
          <a:xfrm>
            <a:off x="1854200" y="5410200"/>
            <a:ext cx="76200" cy="1143000"/>
          </a:xfrm>
          <a:prstGeom prst="straightConnector1">
            <a:avLst/>
          </a:prstGeom>
          <a:solidFill>
            <a:srgbClr val="6C7472"/>
          </a:solidFill>
          <a:ln>
            <a:noFill/>
            <a:tailEnd type="triangle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638299"/>
            <a:ext cx="13004801" cy="8115301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 bwMode="auto">
          <a:xfrm>
            <a:off x="10464800" y="5562600"/>
            <a:ext cx="0" cy="1371600"/>
          </a:xfrm>
          <a:prstGeom prst="line">
            <a:avLst/>
          </a:prstGeom>
          <a:solidFill>
            <a:srgbClr val="6C7472"/>
          </a:solidFill>
          <a:ln w="12700" cap="flat" cmpd="sng" algn="ctr">
            <a:solidFill>
              <a:srgbClr val="000000"/>
            </a:solidFill>
            <a:prstDash val="dash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7" name="TextBox 6"/>
          <p:cNvSpPr txBox="1"/>
          <p:nvPr/>
        </p:nvSpPr>
        <p:spPr>
          <a:xfrm>
            <a:off x="9474200" y="6021805"/>
            <a:ext cx="990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2x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74917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355600" y="381000"/>
            <a:ext cx="12293600" cy="1257300"/>
          </a:xfrm>
          <a:ln/>
        </p:spPr>
        <p:txBody>
          <a:bodyPr/>
          <a:lstStyle/>
          <a:p>
            <a:pPr algn="l"/>
            <a:r>
              <a:rPr lang="en-US" altLang="en-US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Why does the NIC matter?</a:t>
            </a:r>
            <a:endParaRPr lang="en-US" altLang="en-US" b="1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11200" y="2133600"/>
            <a:ext cx="115824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l">
              <a:lnSpc>
                <a:spcPct val="200000"/>
              </a:lnSpc>
              <a:buFont typeface="Arial" charset="0"/>
              <a:buChar char="•"/>
            </a:pPr>
            <a:r>
              <a:rPr lang="en-US" sz="3000" dirty="0" smtClean="0">
                <a:latin typeface="Arial" charset="0"/>
                <a:ea typeface="Arial" charset="0"/>
                <a:cs typeface="Arial" charset="0"/>
              </a:rPr>
              <a:t>Everything is in memory, Did we solve Database I/O?</a:t>
            </a:r>
          </a:p>
          <a:p>
            <a:pPr marL="571500" indent="-571500" algn="l">
              <a:lnSpc>
                <a:spcPct val="200000"/>
              </a:lnSpc>
              <a:buFont typeface="Arial" charset="0"/>
              <a:buChar char="•"/>
            </a:pPr>
            <a:r>
              <a:rPr lang="en-US" sz="3000" dirty="0" smtClean="0">
                <a:latin typeface="Arial" charset="0"/>
                <a:ea typeface="Arial" charset="0"/>
                <a:cs typeface="Arial" charset="0"/>
              </a:rPr>
              <a:t>Lion’s share of a query in spent in network.</a:t>
            </a:r>
          </a:p>
          <a:p>
            <a:pPr marL="571500" indent="-571500" algn="l">
              <a:lnSpc>
                <a:spcPct val="200000"/>
              </a:lnSpc>
              <a:buFont typeface="Arial" charset="0"/>
              <a:buChar char="•"/>
            </a:pPr>
            <a:r>
              <a:rPr lang="en-US" sz="3000" dirty="0" smtClean="0">
                <a:latin typeface="Arial" charset="0"/>
                <a:ea typeface="Arial" charset="0"/>
                <a:cs typeface="Arial" charset="0"/>
              </a:rPr>
              <a:t>Today: Copy records to buffer and send (</a:t>
            </a:r>
            <a:r>
              <a:rPr lang="en-US" sz="3000" b="1" i="1" dirty="0" smtClean="0">
                <a:latin typeface="Arial" charset="0"/>
                <a:ea typeface="Arial" charset="0"/>
                <a:cs typeface="Arial" charset="0"/>
              </a:rPr>
              <a:t>Copy Out</a:t>
            </a:r>
            <a:r>
              <a:rPr lang="en-US" sz="3000" dirty="0" smtClean="0">
                <a:latin typeface="Arial" charset="0"/>
                <a:ea typeface="Arial" charset="0"/>
                <a:cs typeface="Arial" charset="0"/>
              </a:rPr>
              <a:t>)</a:t>
            </a:r>
          </a:p>
          <a:p>
            <a:pPr marL="571500" indent="-571500" algn="l">
              <a:lnSpc>
                <a:spcPct val="200000"/>
              </a:lnSpc>
              <a:buFont typeface="Arial" charset="0"/>
              <a:buChar char="•"/>
            </a:pPr>
            <a:r>
              <a:rPr lang="en-US" sz="3000" b="1" i="1" dirty="0" smtClean="0">
                <a:latin typeface="Arial" charset="0"/>
                <a:ea typeface="Arial" charset="0"/>
                <a:cs typeface="Arial" charset="0"/>
              </a:rPr>
              <a:t>Zero Copy</a:t>
            </a:r>
            <a:r>
              <a:rPr lang="en-US" sz="3000" dirty="0" smtClean="0">
                <a:latin typeface="Arial" charset="0"/>
                <a:ea typeface="Arial" charset="0"/>
                <a:cs typeface="Arial" charset="0"/>
              </a:rPr>
              <a:t>: Transmit Data directly from where records live.</a:t>
            </a:r>
          </a:p>
          <a:p>
            <a:pPr marL="571500" indent="-571500" algn="l">
              <a:lnSpc>
                <a:spcPct val="200000"/>
              </a:lnSpc>
              <a:buFont typeface="Arial" charset="0"/>
              <a:buChar char="•"/>
            </a:pPr>
            <a:r>
              <a:rPr lang="en-US" sz="3000" dirty="0" smtClean="0">
                <a:latin typeface="Arial" charset="0"/>
                <a:ea typeface="Arial" charset="0"/>
                <a:cs typeface="Arial" charset="0"/>
              </a:rPr>
              <a:t>Do you copy or not for large transfers?</a:t>
            </a:r>
          </a:p>
          <a:p>
            <a:pPr marL="571500" indent="-571500" algn="l">
              <a:lnSpc>
                <a:spcPct val="200000"/>
              </a:lnSpc>
              <a:buFont typeface="Arial" charset="0"/>
              <a:buChar char="•"/>
            </a:pPr>
            <a:r>
              <a:rPr lang="en-US" sz="3000" dirty="0" smtClean="0">
                <a:latin typeface="Arial" charset="0"/>
                <a:ea typeface="Arial" charset="0"/>
                <a:cs typeface="Arial" charset="0"/>
              </a:rPr>
              <a:t>What’s the cost of additional copies?</a:t>
            </a:r>
          </a:p>
        </p:txBody>
      </p:sp>
    </p:spTree>
    <p:extLst>
      <p:ext uri="{BB962C8B-B14F-4D97-AF65-F5344CB8AC3E}">
        <p14:creationId xmlns:p14="http://schemas.microsoft.com/office/powerpoint/2010/main" val="130376691"/>
      </p:ext>
    </p:extLst>
  </p:cSld>
  <p:clrMapOvr>
    <a:masterClrMapping/>
  </p:clrMapOvr>
  <p:transition advTm="129923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355600" y="381000"/>
            <a:ext cx="12293600" cy="1257300"/>
          </a:xfrm>
          <a:ln/>
        </p:spPr>
        <p:txBody>
          <a:bodyPr/>
          <a:lstStyle/>
          <a:p>
            <a:pPr algn="l"/>
            <a:r>
              <a:rPr lang="en-US" altLang="en-US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Memory reads from DDIO</a:t>
            </a:r>
            <a:endParaRPr lang="en-US" altLang="en-US" b="1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96175" y="4464424"/>
            <a:ext cx="18473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000" dirty="0"/>
          </a:p>
        </p:txBody>
      </p:sp>
      <p:cxnSp>
        <p:nvCxnSpPr>
          <p:cNvPr id="126" name="Straight Arrow Connector 125"/>
          <p:cNvCxnSpPr/>
          <p:nvPr/>
        </p:nvCxnSpPr>
        <p:spPr bwMode="auto">
          <a:xfrm>
            <a:off x="-279400" y="7772400"/>
            <a:ext cx="914400" cy="914400"/>
          </a:xfrm>
          <a:prstGeom prst="straightConnector1">
            <a:avLst/>
          </a:prstGeom>
          <a:solidFill>
            <a:srgbClr val="6C7472"/>
          </a:solidFill>
          <a:ln>
            <a:noFill/>
            <a:tailEnd type="triangle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9" name="Straight Arrow Connector 128"/>
          <p:cNvCxnSpPr/>
          <p:nvPr/>
        </p:nvCxnSpPr>
        <p:spPr bwMode="auto">
          <a:xfrm>
            <a:off x="1854200" y="5410200"/>
            <a:ext cx="76200" cy="1143000"/>
          </a:xfrm>
          <a:prstGeom prst="straightConnector1">
            <a:avLst/>
          </a:prstGeom>
          <a:solidFill>
            <a:srgbClr val="6C7472"/>
          </a:solidFill>
          <a:ln>
            <a:noFill/>
            <a:tailEnd type="triangle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41844"/>
            <a:ext cx="13027247" cy="8111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789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355600" y="381000"/>
            <a:ext cx="12293600" cy="1257300"/>
          </a:xfrm>
          <a:ln/>
        </p:spPr>
        <p:txBody>
          <a:bodyPr/>
          <a:lstStyle/>
          <a:p>
            <a:pPr algn="l"/>
            <a:r>
              <a:rPr lang="en-US" altLang="en-US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Takeaways</a:t>
            </a:r>
            <a:endParaRPr lang="en-US" altLang="en-US" b="1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96175" y="4464424"/>
            <a:ext cx="18473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000" dirty="0"/>
          </a:p>
        </p:txBody>
      </p:sp>
      <p:cxnSp>
        <p:nvCxnSpPr>
          <p:cNvPr id="126" name="Straight Arrow Connector 125"/>
          <p:cNvCxnSpPr/>
          <p:nvPr/>
        </p:nvCxnSpPr>
        <p:spPr bwMode="auto">
          <a:xfrm>
            <a:off x="-279400" y="7772400"/>
            <a:ext cx="914400" cy="914400"/>
          </a:xfrm>
          <a:prstGeom prst="straightConnector1">
            <a:avLst/>
          </a:prstGeom>
          <a:solidFill>
            <a:srgbClr val="6C7472"/>
          </a:solidFill>
          <a:ln>
            <a:noFill/>
            <a:tailEnd type="triangle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9" name="Straight Arrow Connector 128"/>
          <p:cNvCxnSpPr/>
          <p:nvPr/>
        </p:nvCxnSpPr>
        <p:spPr bwMode="auto">
          <a:xfrm>
            <a:off x="1854200" y="5410200"/>
            <a:ext cx="76200" cy="1143000"/>
          </a:xfrm>
          <a:prstGeom prst="straightConnector1">
            <a:avLst/>
          </a:prstGeom>
          <a:solidFill>
            <a:srgbClr val="6C7472"/>
          </a:solidFill>
          <a:ln>
            <a:noFill/>
            <a:tailEnd type="triangle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TextBox 2"/>
          <p:cNvSpPr txBox="1"/>
          <p:nvPr/>
        </p:nvSpPr>
        <p:spPr>
          <a:xfrm>
            <a:off x="635000" y="2286000"/>
            <a:ext cx="11353800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28700" lvl="1" indent="-571500" algn="l">
              <a:buFont typeface="Arial" charset="0"/>
              <a:buChar char="•"/>
            </a:pPr>
            <a:r>
              <a:rPr lang="en-US" sz="3200" dirty="0" smtClean="0">
                <a:latin typeface="Arial" charset="0"/>
                <a:ea typeface="Arial" charset="0"/>
                <a:cs typeface="Arial" charset="0"/>
              </a:rPr>
              <a:t>Memory Bandwidth</a:t>
            </a:r>
          </a:p>
          <a:p>
            <a:pPr marL="1485900" lvl="2" indent="-571500" algn="l">
              <a:buFont typeface="Arial" charset="0"/>
              <a:buChar char="•"/>
            </a:pPr>
            <a:r>
              <a:rPr lang="en-US" sz="3200" b="1" dirty="0" smtClean="0">
                <a:latin typeface="Arial" charset="0"/>
                <a:ea typeface="Arial" charset="0"/>
                <a:cs typeface="Arial" charset="0"/>
              </a:rPr>
              <a:t>Zero Copy </a:t>
            </a:r>
            <a:r>
              <a:rPr lang="en-US" sz="3200" dirty="0" smtClean="0">
                <a:latin typeface="Arial" charset="0"/>
                <a:ea typeface="Arial" charset="0"/>
                <a:cs typeface="Arial" charset="0"/>
              </a:rPr>
              <a:t>consistently consumes less memory bandwidth.</a:t>
            </a:r>
          </a:p>
          <a:p>
            <a:pPr marL="1485900" lvl="2" indent="-571500" algn="l">
              <a:buFont typeface="Arial" charset="0"/>
              <a:buChar char="•"/>
            </a:pPr>
            <a:r>
              <a:rPr lang="en-US" sz="3200" dirty="0" smtClean="0">
                <a:latin typeface="Arial" charset="0"/>
                <a:ea typeface="Arial" charset="0"/>
                <a:cs typeface="Arial" charset="0"/>
              </a:rPr>
              <a:t>The benefit is roughly </a:t>
            </a:r>
            <a:r>
              <a:rPr lang="en-US" sz="3200" b="1" dirty="0" smtClean="0">
                <a:latin typeface="Arial" charset="0"/>
                <a:ea typeface="Arial" charset="0"/>
                <a:cs typeface="Arial" charset="0"/>
              </a:rPr>
              <a:t>2X </a:t>
            </a:r>
            <a:r>
              <a:rPr lang="en-US" sz="3200" dirty="0" smtClean="0">
                <a:latin typeface="Arial" charset="0"/>
                <a:ea typeface="Arial" charset="0"/>
                <a:cs typeface="Arial" charset="0"/>
              </a:rPr>
              <a:t>for larger transmissions.</a:t>
            </a:r>
          </a:p>
          <a:p>
            <a:pPr marL="1485900" lvl="2" indent="-571500" algn="l">
              <a:buFont typeface="Arial" charset="0"/>
              <a:buChar char="•"/>
            </a:pPr>
            <a:r>
              <a:rPr lang="en-US" sz="3200" dirty="0" smtClean="0">
                <a:latin typeface="Arial" charset="0"/>
                <a:ea typeface="Arial" charset="0"/>
                <a:cs typeface="Arial" charset="0"/>
              </a:rPr>
              <a:t>At high throughput, </a:t>
            </a:r>
            <a:r>
              <a:rPr lang="en-US" sz="3200" b="1" dirty="0" smtClean="0">
                <a:latin typeface="Arial" charset="0"/>
                <a:ea typeface="Arial" charset="0"/>
                <a:cs typeface="Arial" charset="0"/>
              </a:rPr>
              <a:t>Copy Out </a:t>
            </a:r>
            <a:r>
              <a:rPr lang="en-US" sz="3200" dirty="0" smtClean="0">
                <a:latin typeface="Arial" charset="0"/>
                <a:ea typeface="Arial" charset="0"/>
                <a:cs typeface="Arial" charset="0"/>
              </a:rPr>
              <a:t>consumes close to half of all available memory bandwidth.</a:t>
            </a:r>
          </a:p>
          <a:p>
            <a:pPr marL="1485900" lvl="2" indent="-571500" algn="l">
              <a:buFont typeface="Arial" charset="0"/>
              <a:buChar char="•"/>
            </a:pPr>
            <a:endParaRPr lang="en-US" sz="3200" dirty="0">
              <a:latin typeface="Arial" charset="0"/>
              <a:ea typeface="Arial" charset="0"/>
              <a:cs typeface="Arial" charset="0"/>
            </a:endParaRPr>
          </a:p>
          <a:p>
            <a:pPr marL="1028700" lvl="1" indent="-571500" algn="l">
              <a:buFont typeface="Arial" charset="0"/>
              <a:buChar char="•"/>
            </a:pPr>
            <a:r>
              <a:rPr lang="en-US" sz="3200" dirty="0" smtClean="0">
                <a:latin typeface="Arial" charset="0"/>
                <a:ea typeface="Arial" charset="0"/>
                <a:cs typeface="Arial" charset="0"/>
              </a:rPr>
              <a:t>Effects of DDIO</a:t>
            </a:r>
          </a:p>
          <a:p>
            <a:pPr marL="1485900" lvl="2" indent="-571500" algn="l">
              <a:buFont typeface="Arial" charset="0"/>
              <a:buChar char="•"/>
            </a:pPr>
            <a:r>
              <a:rPr lang="en-US" sz="3200" dirty="0" smtClean="0">
                <a:latin typeface="Arial" charset="0"/>
                <a:ea typeface="Arial" charset="0"/>
                <a:cs typeface="Arial" charset="0"/>
              </a:rPr>
              <a:t>The upfront cost of the memcpy helps </a:t>
            </a:r>
            <a:r>
              <a:rPr lang="en-US" sz="3200" b="1" dirty="0" smtClean="0">
                <a:latin typeface="Arial" charset="0"/>
                <a:ea typeface="Arial" charset="0"/>
                <a:cs typeface="Arial" charset="0"/>
              </a:rPr>
              <a:t>Copy Out </a:t>
            </a:r>
            <a:r>
              <a:rPr lang="en-US" sz="3200" dirty="0" smtClean="0">
                <a:latin typeface="Arial" charset="0"/>
                <a:ea typeface="Arial" charset="0"/>
                <a:cs typeface="Arial" charset="0"/>
              </a:rPr>
              <a:t>while doing the actual transfer.</a:t>
            </a:r>
          </a:p>
          <a:p>
            <a:pPr marL="1485900" lvl="2" indent="-571500" algn="l">
              <a:buFont typeface="Arial" charset="0"/>
              <a:buChar char="•"/>
            </a:pPr>
            <a:r>
              <a:rPr lang="en-US" sz="3200" dirty="0" smtClean="0">
                <a:latin typeface="Arial" charset="0"/>
                <a:ea typeface="Arial" charset="0"/>
                <a:cs typeface="Arial" charset="0"/>
              </a:rPr>
              <a:t>Most of consumed memory bandwidth for </a:t>
            </a:r>
            <a:r>
              <a:rPr lang="en-US" sz="3200" b="1" dirty="0" smtClean="0">
                <a:latin typeface="Arial" charset="0"/>
                <a:ea typeface="Arial" charset="0"/>
                <a:cs typeface="Arial" charset="0"/>
              </a:rPr>
              <a:t>Zero Copy </a:t>
            </a:r>
            <a:r>
              <a:rPr lang="en-US" sz="3200" dirty="0" smtClean="0">
                <a:latin typeface="Arial" charset="0"/>
                <a:ea typeface="Arial" charset="0"/>
                <a:cs typeface="Arial" charset="0"/>
              </a:rPr>
              <a:t>results from LLC misses in the DDIO region.</a:t>
            </a:r>
          </a:p>
          <a:p>
            <a:pPr marL="1485900" lvl="2" indent="-571500" algn="l">
              <a:buFont typeface="Arial" charset="0"/>
              <a:buChar char="•"/>
            </a:pPr>
            <a:endParaRPr lang="en-US" sz="3200" dirty="0">
              <a:latin typeface="Arial" charset="0"/>
              <a:ea typeface="Arial" charset="0"/>
              <a:cs typeface="Arial" charset="0"/>
            </a:endParaRPr>
          </a:p>
          <a:p>
            <a:pPr marL="1028700" lvl="1" indent="-571500" algn="l">
              <a:buFont typeface="Arial" charset="0"/>
              <a:buChar char="•"/>
            </a:pPr>
            <a:endParaRPr lang="en-US" sz="3200" b="1" dirty="0" smtClean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30267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48336" y="381000"/>
            <a:ext cx="13081000" cy="1257300"/>
          </a:xfrm>
          <a:ln/>
        </p:spPr>
        <p:txBody>
          <a:bodyPr/>
          <a:lstStyle/>
          <a:p>
            <a:pPr algn="l"/>
            <a:r>
              <a:rPr lang="en-US" altLang="en-US" sz="7000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CPU Efficiency (combined)</a:t>
            </a:r>
            <a:endParaRPr lang="en-US" altLang="en-US" sz="7000" b="1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96175" y="4464424"/>
            <a:ext cx="18473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000" dirty="0"/>
          </a:p>
        </p:txBody>
      </p:sp>
      <p:cxnSp>
        <p:nvCxnSpPr>
          <p:cNvPr id="126" name="Straight Arrow Connector 125"/>
          <p:cNvCxnSpPr/>
          <p:nvPr/>
        </p:nvCxnSpPr>
        <p:spPr bwMode="auto">
          <a:xfrm>
            <a:off x="-279400" y="7772400"/>
            <a:ext cx="914400" cy="914400"/>
          </a:xfrm>
          <a:prstGeom prst="straightConnector1">
            <a:avLst/>
          </a:prstGeom>
          <a:solidFill>
            <a:srgbClr val="6C7472"/>
          </a:solidFill>
          <a:ln>
            <a:noFill/>
            <a:tailEnd type="triangle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9" name="Straight Arrow Connector 128"/>
          <p:cNvCxnSpPr/>
          <p:nvPr/>
        </p:nvCxnSpPr>
        <p:spPr bwMode="auto">
          <a:xfrm>
            <a:off x="1854200" y="5410200"/>
            <a:ext cx="76200" cy="1143000"/>
          </a:xfrm>
          <a:prstGeom prst="straightConnector1">
            <a:avLst/>
          </a:prstGeom>
          <a:solidFill>
            <a:srgbClr val="6C7472"/>
          </a:solidFill>
          <a:ln>
            <a:noFill/>
            <a:tailEnd type="triangle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TextBox 2"/>
          <p:cNvSpPr txBox="1"/>
          <p:nvPr/>
        </p:nvSpPr>
        <p:spPr>
          <a:xfrm>
            <a:off x="635000" y="2286000"/>
            <a:ext cx="1135380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28700" lvl="1" indent="-571500" algn="l">
              <a:buFont typeface="Arial" charset="0"/>
              <a:buChar char="•"/>
            </a:pPr>
            <a:endParaRPr lang="en-US" sz="3400" b="1" dirty="0" smtClean="0">
              <a:latin typeface="Arial" charset="0"/>
              <a:ea typeface="Arial" charset="0"/>
              <a:cs typeface="Arial" charset="0"/>
            </a:endParaRPr>
          </a:p>
          <a:p>
            <a:pPr marL="1028700" lvl="1" indent="-571500" algn="l">
              <a:buFont typeface="Arial" charset="0"/>
              <a:buChar char="•"/>
            </a:pPr>
            <a:endParaRPr lang="en-US" sz="3400" b="1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675514"/>
            <a:ext cx="13004801" cy="8078086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 bwMode="auto">
          <a:xfrm>
            <a:off x="6883400" y="4464424"/>
            <a:ext cx="0" cy="1631576"/>
          </a:xfrm>
          <a:prstGeom prst="line">
            <a:avLst/>
          </a:prstGeom>
          <a:solidFill>
            <a:srgbClr val="6C7472"/>
          </a:solidFill>
          <a:ln w="12700" cap="flat" cmpd="sng" algn="ctr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0" name="Straight Arrow Connector 9"/>
          <p:cNvCxnSpPr/>
          <p:nvPr/>
        </p:nvCxnSpPr>
        <p:spPr bwMode="auto">
          <a:xfrm flipH="1" flipV="1">
            <a:off x="6883400" y="5280212"/>
            <a:ext cx="1066800" cy="434345"/>
          </a:xfrm>
          <a:prstGeom prst="straightConnector1">
            <a:avLst/>
          </a:prstGeom>
          <a:solidFill>
            <a:srgbClr val="6C7472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stealth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2" name="TextBox 11"/>
          <p:cNvSpPr txBox="1"/>
          <p:nvPr/>
        </p:nvSpPr>
        <p:spPr>
          <a:xfrm>
            <a:off x="7543800" y="5688623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~10x</a:t>
            </a:r>
            <a:endParaRPr lang="en-US" sz="2400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15" name="Straight Connector 14"/>
          <p:cNvCxnSpPr/>
          <p:nvPr/>
        </p:nvCxnSpPr>
        <p:spPr bwMode="auto">
          <a:xfrm>
            <a:off x="10007600" y="4741423"/>
            <a:ext cx="0" cy="3030977"/>
          </a:xfrm>
          <a:prstGeom prst="line">
            <a:avLst/>
          </a:prstGeom>
          <a:solidFill>
            <a:srgbClr val="6C7472"/>
          </a:solidFill>
          <a:ln w="12700" cap="flat" cmpd="sng" algn="ctr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1" name="TextBox 20"/>
          <p:cNvSpPr txBox="1"/>
          <p:nvPr/>
        </p:nvSpPr>
        <p:spPr>
          <a:xfrm>
            <a:off x="9779000" y="7086600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latin typeface="Arial" charset="0"/>
                <a:ea typeface="Arial" charset="0"/>
                <a:cs typeface="Arial" charset="0"/>
              </a:rPr>
              <a:t>~100x</a:t>
            </a:r>
            <a:endParaRPr lang="en-US" sz="24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08547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355600" y="381000"/>
            <a:ext cx="12293600" cy="1257300"/>
          </a:xfrm>
          <a:ln/>
        </p:spPr>
        <p:txBody>
          <a:bodyPr/>
          <a:lstStyle/>
          <a:p>
            <a:pPr algn="l"/>
            <a:r>
              <a:rPr lang="en-US" altLang="en-US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Takeaways </a:t>
            </a:r>
            <a:r>
              <a:rPr lang="mr-IN" altLang="en-US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–</a:t>
            </a:r>
            <a:r>
              <a:rPr lang="en-US" altLang="en-US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 Efficiency</a:t>
            </a:r>
            <a:endParaRPr lang="en-US" altLang="en-US" b="1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96175" y="4464424"/>
            <a:ext cx="18473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000" dirty="0"/>
          </a:p>
        </p:txBody>
      </p:sp>
      <p:cxnSp>
        <p:nvCxnSpPr>
          <p:cNvPr id="126" name="Straight Arrow Connector 125"/>
          <p:cNvCxnSpPr/>
          <p:nvPr/>
        </p:nvCxnSpPr>
        <p:spPr bwMode="auto">
          <a:xfrm>
            <a:off x="-279400" y="7772400"/>
            <a:ext cx="914400" cy="914400"/>
          </a:xfrm>
          <a:prstGeom prst="straightConnector1">
            <a:avLst/>
          </a:prstGeom>
          <a:solidFill>
            <a:srgbClr val="6C7472"/>
          </a:solidFill>
          <a:ln>
            <a:noFill/>
            <a:tailEnd type="triangle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9" name="Straight Arrow Connector 128"/>
          <p:cNvCxnSpPr/>
          <p:nvPr/>
        </p:nvCxnSpPr>
        <p:spPr bwMode="auto">
          <a:xfrm>
            <a:off x="1854200" y="5410200"/>
            <a:ext cx="76200" cy="1143000"/>
          </a:xfrm>
          <a:prstGeom prst="straightConnector1">
            <a:avLst/>
          </a:prstGeom>
          <a:solidFill>
            <a:srgbClr val="6C7472"/>
          </a:solidFill>
          <a:ln>
            <a:noFill/>
            <a:tailEnd type="triangle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TextBox 2"/>
          <p:cNvSpPr txBox="1"/>
          <p:nvPr/>
        </p:nvSpPr>
        <p:spPr>
          <a:xfrm>
            <a:off x="635000" y="2286000"/>
            <a:ext cx="11353800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28700" lvl="1" indent="-571500" algn="l">
              <a:lnSpc>
                <a:spcPct val="200000"/>
              </a:lnSpc>
              <a:buFont typeface="Arial" charset="0"/>
              <a:buChar char="•"/>
            </a:pPr>
            <a:r>
              <a:rPr lang="en-US" sz="3200" dirty="0" smtClean="0">
                <a:latin typeface="Arial" charset="0"/>
                <a:ea typeface="Arial" charset="0"/>
                <a:cs typeface="Arial" charset="0"/>
              </a:rPr>
              <a:t>Larger transmissions lead to better CPU Efficiency.</a:t>
            </a:r>
          </a:p>
          <a:p>
            <a:pPr marL="1028700" lvl="1" indent="-571500" algn="l">
              <a:lnSpc>
                <a:spcPct val="200000"/>
              </a:lnSpc>
              <a:buFont typeface="Arial" charset="0"/>
              <a:buChar char="•"/>
            </a:pPr>
            <a:endParaRPr lang="en-US" sz="3200" dirty="0" smtClean="0">
              <a:latin typeface="Arial" charset="0"/>
              <a:ea typeface="Arial" charset="0"/>
              <a:cs typeface="Arial" charset="0"/>
            </a:endParaRPr>
          </a:p>
          <a:p>
            <a:pPr marL="1028700" lvl="1" indent="-571500" algn="l">
              <a:lnSpc>
                <a:spcPct val="200000"/>
              </a:lnSpc>
              <a:buFont typeface="Arial" charset="0"/>
              <a:buChar char="•"/>
            </a:pPr>
            <a:r>
              <a:rPr lang="en-US" sz="3200" dirty="0" smtClean="0">
                <a:latin typeface="Arial" charset="0"/>
                <a:ea typeface="Arial" charset="0"/>
                <a:cs typeface="Arial" charset="0"/>
              </a:rPr>
              <a:t>Zero Copy leads to CPU Efficient transmissions.</a:t>
            </a:r>
          </a:p>
          <a:p>
            <a:pPr marL="1028700" lvl="1" indent="-571500" algn="l">
              <a:lnSpc>
                <a:spcPct val="200000"/>
              </a:lnSpc>
              <a:buFont typeface="Arial" charset="0"/>
              <a:buChar char="•"/>
            </a:pPr>
            <a:endParaRPr lang="en-US" sz="3200" dirty="0" smtClean="0">
              <a:latin typeface="Arial" charset="0"/>
              <a:ea typeface="Arial" charset="0"/>
              <a:cs typeface="Arial" charset="0"/>
            </a:endParaRPr>
          </a:p>
          <a:p>
            <a:pPr marL="1028700" lvl="1" indent="-571500" algn="l">
              <a:lnSpc>
                <a:spcPct val="200000"/>
              </a:lnSpc>
              <a:buFont typeface="Arial" charset="0"/>
              <a:buChar char="•"/>
            </a:pPr>
            <a:r>
              <a:rPr lang="en-US" sz="3200" dirty="0" smtClean="0">
                <a:latin typeface="Arial" charset="0"/>
                <a:ea typeface="Arial" charset="0"/>
                <a:cs typeface="Arial" charset="0"/>
              </a:rPr>
              <a:t>Efficiency gains of Zero Copy are multiplied at bigger transmissions.</a:t>
            </a:r>
            <a:endParaRPr lang="en-US" sz="3200" dirty="0">
              <a:latin typeface="Arial" charset="0"/>
              <a:ea typeface="Arial" charset="0"/>
              <a:cs typeface="Arial" charset="0"/>
            </a:endParaRPr>
          </a:p>
          <a:p>
            <a:pPr marL="1028700" lvl="1" indent="-571500" algn="l">
              <a:lnSpc>
                <a:spcPct val="200000"/>
              </a:lnSpc>
              <a:buFont typeface="Arial" charset="0"/>
              <a:buChar char="•"/>
            </a:pPr>
            <a:endParaRPr lang="en-US" sz="3200" dirty="0">
              <a:latin typeface="Arial" charset="0"/>
              <a:ea typeface="Arial" charset="0"/>
              <a:cs typeface="Arial" charset="0"/>
            </a:endParaRPr>
          </a:p>
          <a:p>
            <a:pPr marL="1028700" lvl="1" indent="-571500" algn="l">
              <a:buFont typeface="Arial" charset="0"/>
              <a:buChar char="•"/>
            </a:pPr>
            <a:endParaRPr lang="en-US" sz="3200" b="1" dirty="0" smtClean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18276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355600" y="381000"/>
            <a:ext cx="12293600" cy="1257300"/>
          </a:xfrm>
          <a:ln/>
        </p:spPr>
        <p:txBody>
          <a:bodyPr/>
          <a:lstStyle/>
          <a:p>
            <a:pPr algn="l"/>
            <a:r>
              <a:rPr lang="en-US" altLang="en-US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What does the NIC like?</a:t>
            </a:r>
            <a:endParaRPr lang="en-US" altLang="en-US" b="1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96175" y="4464424"/>
            <a:ext cx="18473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000" dirty="0"/>
          </a:p>
        </p:txBody>
      </p:sp>
      <p:cxnSp>
        <p:nvCxnSpPr>
          <p:cNvPr id="126" name="Straight Arrow Connector 125"/>
          <p:cNvCxnSpPr/>
          <p:nvPr/>
        </p:nvCxnSpPr>
        <p:spPr bwMode="auto">
          <a:xfrm>
            <a:off x="-279400" y="7772400"/>
            <a:ext cx="914400" cy="914400"/>
          </a:xfrm>
          <a:prstGeom prst="straightConnector1">
            <a:avLst/>
          </a:prstGeom>
          <a:solidFill>
            <a:srgbClr val="6C7472"/>
          </a:solidFill>
          <a:ln>
            <a:noFill/>
            <a:tailEnd type="triangle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9" name="Straight Arrow Connector 128"/>
          <p:cNvCxnSpPr/>
          <p:nvPr/>
        </p:nvCxnSpPr>
        <p:spPr bwMode="auto">
          <a:xfrm>
            <a:off x="1854200" y="5410200"/>
            <a:ext cx="76200" cy="1143000"/>
          </a:xfrm>
          <a:prstGeom prst="straightConnector1">
            <a:avLst/>
          </a:prstGeom>
          <a:solidFill>
            <a:srgbClr val="6C7472"/>
          </a:solidFill>
          <a:ln>
            <a:noFill/>
            <a:tailEnd type="triangle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TextBox 2"/>
          <p:cNvSpPr txBox="1"/>
          <p:nvPr/>
        </p:nvSpPr>
        <p:spPr>
          <a:xfrm>
            <a:off x="635000" y="2286000"/>
            <a:ext cx="11353800" cy="10926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28700" lvl="1" indent="-571500" algn="l">
              <a:lnSpc>
                <a:spcPct val="200000"/>
              </a:lnSpc>
              <a:buFont typeface="Arial" charset="0"/>
              <a:buChar char="•"/>
            </a:pPr>
            <a:r>
              <a:rPr lang="en-US" sz="3200" dirty="0" smtClean="0">
                <a:latin typeface="Arial" charset="0"/>
                <a:ea typeface="Arial" charset="0"/>
                <a:cs typeface="Arial" charset="0"/>
              </a:rPr>
              <a:t>Large Chunks of data</a:t>
            </a:r>
          </a:p>
          <a:p>
            <a:pPr marL="1485900" lvl="2" indent="-571500" algn="l">
              <a:lnSpc>
                <a:spcPct val="200000"/>
              </a:lnSpc>
              <a:buFont typeface="Arial" charset="0"/>
              <a:buChar char="•"/>
            </a:pPr>
            <a:r>
              <a:rPr lang="en-US" sz="3200" dirty="0" smtClean="0">
                <a:latin typeface="Arial" charset="0"/>
                <a:ea typeface="Arial" charset="0"/>
                <a:cs typeface="Arial" charset="0"/>
              </a:rPr>
              <a:t>Better Throughput</a:t>
            </a:r>
          </a:p>
          <a:p>
            <a:pPr marL="1028700" lvl="1" indent="-571500" algn="l">
              <a:lnSpc>
                <a:spcPct val="200000"/>
              </a:lnSpc>
              <a:buFont typeface="Arial" charset="0"/>
              <a:buChar char="•"/>
            </a:pPr>
            <a:r>
              <a:rPr lang="en-US" sz="3200" dirty="0" smtClean="0">
                <a:latin typeface="Arial" charset="0"/>
                <a:ea typeface="Arial" charset="0"/>
                <a:cs typeface="Arial" charset="0"/>
              </a:rPr>
              <a:t>A few chunks of data that it can gather</a:t>
            </a:r>
          </a:p>
          <a:p>
            <a:pPr marL="1485900" lvl="2" indent="-571500" algn="l">
              <a:lnSpc>
                <a:spcPct val="200000"/>
              </a:lnSpc>
              <a:buFont typeface="Arial" charset="0"/>
              <a:buChar char="•"/>
            </a:pPr>
            <a:r>
              <a:rPr lang="en-US" sz="3200" dirty="0" smtClean="0">
                <a:latin typeface="Arial" charset="0"/>
                <a:ea typeface="Arial" charset="0"/>
                <a:cs typeface="Arial" charset="0"/>
              </a:rPr>
              <a:t>Avoids CPU overhead and memory b/w utilization.</a:t>
            </a:r>
          </a:p>
          <a:p>
            <a:pPr marL="1028700" lvl="1" indent="-571500" algn="l">
              <a:lnSpc>
                <a:spcPct val="200000"/>
              </a:lnSpc>
              <a:buFont typeface="Arial" charset="0"/>
              <a:buChar char="•"/>
            </a:pPr>
            <a:r>
              <a:rPr lang="en-US" sz="3200" dirty="0" smtClean="0">
                <a:latin typeface="Arial" charset="0"/>
                <a:ea typeface="Arial" charset="0"/>
                <a:cs typeface="Arial" charset="0"/>
              </a:rPr>
              <a:t>Stable data</a:t>
            </a:r>
          </a:p>
          <a:p>
            <a:pPr marL="1485900" lvl="2" indent="-571500" algn="l">
              <a:lnSpc>
                <a:spcPct val="200000"/>
              </a:lnSpc>
              <a:buFont typeface="Arial" charset="0"/>
              <a:buChar char="•"/>
            </a:pPr>
            <a:r>
              <a:rPr lang="en-US" sz="3200" dirty="0" smtClean="0">
                <a:latin typeface="Arial" charset="0"/>
                <a:ea typeface="Arial" charset="0"/>
                <a:cs typeface="Arial" charset="0"/>
              </a:rPr>
              <a:t>Zero Copy requires records to be locked over transmission.</a:t>
            </a:r>
          </a:p>
          <a:p>
            <a:pPr marL="1028700" lvl="1" indent="-571500" algn="l">
              <a:lnSpc>
                <a:spcPct val="200000"/>
              </a:lnSpc>
              <a:buFont typeface="Arial" charset="0"/>
              <a:buChar char="•"/>
            </a:pPr>
            <a:endParaRPr lang="en-US" sz="3200" dirty="0">
              <a:latin typeface="Arial" charset="0"/>
              <a:ea typeface="Arial" charset="0"/>
              <a:cs typeface="Arial" charset="0"/>
            </a:endParaRPr>
          </a:p>
          <a:p>
            <a:pPr marL="1028700" lvl="1" indent="-571500" algn="l">
              <a:lnSpc>
                <a:spcPct val="200000"/>
              </a:lnSpc>
              <a:buFont typeface="Arial" charset="0"/>
              <a:buChar char="•"/>
            </a:pPr>
            <a:endParaRPr lang="en-US" sz="3200" b="1" dirty="0" smtClean="0">
              <a:latin typeface="Arial" charset="0"/>
              <a:ea typeface="Arial" charset="0"/>
              <a:cs typeface="Arial" charset="0"/>
            </a:endParaRPr>
          </a:p>
          <a:p>
            <a:pPr marL="1028700" lvl="1" indent="-571500" algn="l">
              <a:lnSpc>
                <a:spcPct val="200000"/>
              </a:lnSpc>
              <a:buFont typeface="Arial" charset="0"/>
              <a:buChar char="•"/>
            </a:pPr>
            <a:endParaRPr lang="en-US" sz="3200" b="1" dirty="0">
              <a:latin typeface="Arial" charset="0"/>
              <a:ea typeface="Arial" charset="0"/>
              <a:cs typeface="Arial" charset="0"/>
            </a:endParaRPr>
          </a:p>
          <a:p>
            <a:pPr marL="1028700" lvl="1" indent="-571500" algn="l">
              <a:lnSpc>
                <a:spcPct val="200000"/>
              </a:lnSpc>
              <a:buFont typeface="Arial" charset="0"/>
              <a:buChar char="•"/>
            </a:pPr>
            <a:endParaRPr lang="en-US" sz="3200" b="1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37947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355600" y="381000"/>
            <a:ext cx="12293600" cy="1257300"/>
          </a:xfrm>
          <a:ln/>
        </p:spPr>
        <p:txBody>
          <a:bodyPr/>
          <a:lstStyle/>
          <a:p>
            <a:pPr algn="l"/>
            <a:endParaRPr lang="en-US" altLang="en-US" b="1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96175" y="4464424"/>
            <a:ext cx="18473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000" dirty="0"/>
          </a:p>
        </p:txBody>
      </p:sp>
      <p:cxnSp>
        <p:nvCxnSpPr>
          <p:cNvPr id="126" name="Straight Arrow Connector 125"/>
          <p:cNvCxnSpPr/>
          <p:nvPr/>
        </p:nvCxnSpPr>
        <p:spPr bwMode="auto">
          <a:xfrm>
            <a:off x="-279400" y="7772400"/>
            <a:ext cx="914400" cy="914400"/>
          </a:xfrm>
          <a:prstGeom prst="straightConnector1">
            <a:avLst/>
          </a:prstGeom>
          <a:solidFill>
            <a:srgbClr val="6C7472"/>
          </a:solidFill>
          <a:ln>
            <a:noFill/>
            <a:tailEnd type="triangle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9" name="Straight Arrow Connector 128"/>
          <p:cNvCxnSpPr/>
          <p:nvPr/>
        </p:nvCxnSpPr>
        <p:spPr bwMode="auto">
          <a:xfrm>
            <a:off x="1854200" y="5410200"/>
            <a:ext cx="76200" cy="1143000"/>
          </a:xfrm>
          <a:prstGeom prst="straightConnector1">
            <a:avLst/>
          </a:prstGeom>
          <a:solidFill>
            <a:srgbClr val="6C7472"/>
          </a:solidFill>
          <a:ln>
            <a:noFill/>
            <a:tailEnd type="triangle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TextBox 2"/>
          <p:cNvSpPr txBox="1"/>
          <p:nvPr/>
        </p:nvSpPr>
        <p:spPr>
          <a:xfrm>
            <a:off x="635000" y="2286000"/>
            <a:ext cx="115824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200000"/>
              </a:lnSpc>
            </a:pPr>
            <a:r>
              <a:rPr lang="en-US" altLang="en-US" sz="5000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Are there structures that can take advantage of these NIC friendly requirements?</a:t>
            </a:r>
          </a:p>
        </p:txBody>
      </p:sp>
    </p:spTree>
    <p:extLst>
      <p:ext uri="{BB962C8B-B14F-4D97-AF65-F5344CB8AC3E}">
        <p14:creationId xmlns:p14="http://schemas.microsoft.com/office/powerpoint/2010/main" val="17812598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355600" y="381000"/>
            <a:ext cx="12293600" cy="1257300"/>
          </a:xfrm>
          <a:ln/>
        </p:spPr>
        <p:txBody>
          <a:bodyPr/>
          <a:lstStyle/>
          <a:p>
            <a:pPr algn="l"/>
            <a:r>
              <a:rPr lang="en-US" altLang="en-US" b="1" dirty="0" err="1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Bw</a:t>
            </a:r>
            <a:r>
              <a:rPr lang="en-US" altLang="en-US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-Tree</a:t>
            </a:r>
            <a:endParaRPr lang="en-US" altLang="en-US" b="1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96175" y="4464424"/>
            <a:ext cx="18473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000" dirty="0"/>
          </a:p>
        </p:txBody>
      </p:sp>
      <p:cxnSp>
        <p:nvCxnSpPr>
          <p:cNvPr id="126" name="Straight Arrow Connector 125"/>
          <p:cNvCxnSpPr/>
          <p:nvPr/>
        </p:nvCxnSpPr>
        <p:spPr bwMode="auto">
          <a:xfrm>
            <a:off x="-279400" y="7772400"/>
            <a:ext cx="914400" cy="914400"/>
          </a:xfrm>
          <a:prstGeom prst="straightConnector1">
            <a:avLst/>
          </a:prstGeom>
          <a:solidFill>
            <a:srgbClr val="6C7472"/>
          </a:solidFill>
          <a:ln>
            <a:noFill/>
            <a:tailEnd type="triangle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9" name="Straight Arrow Connector 128"/>
          <p:cNvCxnSpPr/>
          <p:nvPr/>
        </p:nvCxnSpPr>
        <p:spPr bwMode="auto">
          <a:xfrm>
            <a:off x="1854200" y="5410200"/>
            <a:ext cx="76200" cy="1143000"/>
          </a:xfrm>
          <a:prstGeom prst="straightConnector1">
            <a:avLst/>
          </a:prstGeom>
          <a:solidFill>
            <a:srgbClr val="6C7472"/>
          </a:solidFill>
          <a:ln>
            <a:noFill/>
            <a:tailEnd type="triangle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TextBox 2"/>
          <p:cNvSpPr txBox="1"/>
          <p:nvPr/>
        </p:nvSpPr>
        <p:spPr>
          <a:xfrm>
            <a:off x="635000" y="2286000"/>
            <a:ext cx="113538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28700" lvl="1" indent="-571500" algn="l">
              <a:lnSpc>
                <a:spcPct val="200000"/>
              </a:lnSpc>
              <a:buFont typeface="Arial" charset="0"/>
              <a:buChar char="•"/>
            </a:pPr>
            <a:r>
              <a:rPr lang="en-US" sz="3200" dirty="0" smtClean="0">
                <a:latin typeface="Arial" charset="0"/>
                <a:ea typeface="Arial" charset="0"/>
                <a:cs typeface="Arial" charset="0"/>
              </a:rPr>
              <a:t>A modern B-link tree from Microsoft Research</a:t>
            </a:r>
          </a:p>
          <a:p>
            <a:pPr marL="1028700" lvl="1" indent="-571500" algn="l">
              <a:lnSpc>
                <a:spcPct val="200000"/>
              </a:lnSpc>
              <a:buFont typeface="Arial" charset="0"/>
              <a:buChar char="•"/>
            </a:pPr>
            <a:r>
              <a:rPr lang="en-US" sz="3200" dirty="0" smtClean="0">
                <a:latin typeface="Arial" charset="0"/>
                <a:ea typeface="Arial" charset="0"/>
                <a:cs typeface="Arial" charset="0"/>
              </a:rPr>
              <a:t>Lock and latch free</a:t>
            </a:r>
          </a:p>
          <a:p>
            <a:pPr marL="1028700" lvl="1" indent="-571500" algn="l">
              <a:lnSpc>
                <a:spcPct val="200000"/>
              </a:lnSpc>
              <a:buFont typeface="Arial" charset="0"/>
              <a:buChar char="•"/>
            </a:pPr>
            <a:r>
              <a:rPr lang="en-US" sz="3200" dirty="0" smtClean="0">
                <a:latin typeface="Arial" charset="0"/>
                <a:ea typeface="Arial" charset="0"/>
                <a:cs typeface="Arial" charset="0"/>
              </a:rPr>
              <a:t>No updates in place</a:t>
            </a:r>
            <a:endParaRPr lang="en-US" sz="3200" dirty="0">
              <a:latin typeface="Arial" charset="0"/>
              <a:ea typeface="Arial" charset="0"/>
              <a:cs typeface="Arial" charset="0"/>
            </a:endParaRPr>
          </a:p>
          <a:p>
            <a:pPr marL="1028700" lvl="1" indent="-571500" algn="l">
              <a:lnSpc>
                <a:spcPct val="200000"/>
              </a:lnSpc>
              <a:buFont typeface="Arial" charset="0"/>
              <a:buChar char="•"/>
            </a:pPr>
            <a:endParaRPr lang="en-US" sz="3200" b="1" dirty="0" smtClean="0">
              <a:latin typeface="Arial" charset="0"/>
              <a:ea typeface="Arial" charset="0"/>
              <a:cs typeface="Arial" charset="0"/>
            </a:endParaRPr>
          </a:p>
          <a:p>
            <a:pPr marL="1028700" lvl="1" indent="-571500" algn="l">
              <a:lnSpc>
                <a:spcPct val="200000"/>
              </a:lnSpc>
              <a:buFont typeface="Arial" charset="0"/>
              <a:buChar char="•"/>
            </a:pPr>
            <a:endParaRPr lang="en-US" sz="3200" b="1" dirty="0">
              <a:latin typeface="Arial" charset="0"/>
              <a:ea typeface="Arial" charset="0"/>
              <a:cs typeface="Arial" charset="0"/>
            </a:endParaRPr>
          </a:p>
          <a:p>
            <a:pPr marL="1028700" lvl="1" indent="-571500" algn="l">
              <a:lnSpc>
                <a:spcPct val="200000"/>
              </a:lnSpc>
              <a:buFont typeface="Arial" charset="0"/>
              <a:buChar char="•"/>
            </a:pPr>
            <a:endParaRPr lang="en-US" sz="3200" b="1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5285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355600" y="381000"/>
            <a:ext cx="12293600" cy="1257300"/>
          </a:xfrm>
          <a:ln/>
        </p:spPr>
        <p:txBody>
          <a:bodyPr/>
          <a:lstStyle/>
          <a:p>
            <a:pPr algn="l"/>
            <a:r>
              <a:rPr lang="en-US" altLang="en-US" b="1" dirty="0" err="1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Bw</a:t>
            </a:r>
            <a:r>
              <a:rPr lang="en-US" altLang="en-US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-Tree</a:t>
            </a:r>
            <a:endParaRPr lang="en-US" altLang="en-US" b="1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96175" y="4464424"/>
            <a:ext cx="18473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000" dirty="0"/>
          </a:p>
        </p:txBody>
      </p:sp>
      <p:cxnSp>
        <p:nvCxnSpPr>
          <p:cNvPr id="126" name="Straight Arrow Connector 125"/>
          <p:cNvCxnSpPr/>
          <p:nvPr/>
        </p:nvCxnSpPr>
        <p:spPr bwMode="auto">
          <a:xfrm>
            <a:off x="-279400" y="7772400"/>
            <a:ext cx="914400" cy="914400"/>
          </a:xfrm>
          <a:prstGeom prst="straightConnector1">
            <a:avLst/>
          </a:prstGeom>
          <a:solidFill>
            <a:srgbClr val="6C7472"/>
          </a:solidFill>
          <a:ln>
            <a:noFill/>
            <a:tailEnd type="triangle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9" name="Straight Arrow Connector 128"/>
          <p:cNvCxnSpPr/>
          <p:nvPr/>
        </p:nvCxnSpPr>
        <p:spPr bwMode="auto">
          <a:xfrm>
            <a:off x="1854200" y="5410200"/>
            <a:ext cx="76200" cy="1143000"/>
          </a:xfrm>
          <a:prstGeom prst="straightConnector1">
            <a:avLst/>
          </a:prstGeom>
          <a:solidFill>
            <a:srgbClr val="6C7472"/>
          </a:solidFill>
          <a:ln>
            <a:noFill/>
            <a:tailEnd type="triangle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" name="Rectangle 5"/>
          <p:cNvSpPr/>
          <p:nvPr/>
        </p:nvSpPr>
        <p:spPr bwMode="auto">
          <a:xfrm>
            <a:off x="3866506" y="7844546"/>
            <a:ext cx="4007494" cy="842254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>
              <a:ln>
                <a:noFill/>
              </a:ln>
              <a:solidFill>
                <a:srgbClr val="414141"/>
              </a:solidFill>
              <a:effectLst/>
              <a:latin typeface="Gill Sans Light" charset="0"/>
              <a:ea typeface="ヒラギノ角ゴ ProN W3" charset="-128"/>
              <a:cs typeface="ヒラギノ角ゴ ProN W3" charset="-128"/>
              <a:sym typeface="Gill Sans Light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88540" y="8696960"/>
            <a:ext cx="24834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Arial" charset="0"/>
                <a:ea typeface="Arial" charset="0"/>
                <a:cs typeface="Arial" charset="0"/>
              </a:rPr>
              <a:t>Base Page</a:t>
            </a:r>
            <a:endParaRPr lang="en-US" sz="36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20985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355600" y="381000"/>
            <a:ext cx="12293600" cy="1257300"/>
          </a:xfrm>
          <a:ln/>
        </p:spPr>
        <p:txBody>
          <a:bodyPr/>
          <a:lstStyle/>
          <a:p>
            <a:pPr algn="l"/>
            <a:r>
              <a:rPr lang="en-US" altLang="en-US" b="1" dirty="0" err="1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Bw</a:t>
            </a:r>
            <a:r>
              <a:rPr lang="en-US" altLang="en-US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-Tree</a:t>
            </a:r>
            <a:endParaRPr lang="en-US" altLang="en-US" b="1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96175" y="4464424"/>
            <a:ext cx="18473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000" dirty="0"/>
          </a:p>
        </p:txBody>
      </p:sp>
      <p:cxnSp>
        <p:nvCxnSpPr>
          <p:cNvPr id="126" name="Straight Arrow Connector 125"/>
          <p:cNvCxnSpPr/>
          <p:nvPr/>
        </p:nvCxnSpPr>
        <p:spPr bwMode="auto">
          <a:xfrm>
            <a:off x="-279400" y="7772400"/>
            <a:ext cx="914400" cy="914400"/>
          </a:xfrm>
          <a:prstGeom prst="straightConnector1">
            <a:avLst/>
          </a:prstGeom>
          <a:solidFill>
            <a:srgbClr val="6C7472"/>
          </a:solidFill>
          <a:ln>
            <a:noFill/>
            <a:tailEnd type="triangle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9" name="Straight Arrow Connector 128"/>
          <p:cNvCxnSpPr/>
          <p:nvPr/>
        </p:nvCxnSpPr>
        <p:spPr bwMode="auto">
          <a:xfrm>
            <a:off x="1854200" y="5410200"/>
            <a:ext cx="76200" cy="1143000"/>
          </a:xfrm>
          <a:prstGeom prst="straightConnector1">
            <a:avLst/>
          </a:prstGeom>
          <a:solidFill>
            <a:srgbClr val="6C7472"/>
          </a:solidFill>
          <a:ln>
            <a:noFill/>
            <a:tailEnd type="triangle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" name="Rectangle 5"/>
          <p:cNvSpPr/>
          <p:nvPr/>
        </p:nvSpPr>
        <p:spPr bwMode="auto">
          <a:xfrm>
            <a:off x="3866506" y="7844546"/>
            <a:ext cx="4007494" cy="842254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>
              <a:ln>
                <a:noFill/>
              </a:ln>
              <a:solidFill>
                <a:srgbClr val="414141"/>
              </a:solidFill>
              <a:effectLst/>
              <a:latin typeface="Gill Sans Light" charset="0"/>
              <a:ea typeface="ヒラギノ角ゴ ProN W3" charset="-128"/>
              <a:cs typeface="ヒラギノ角ゴ ProN W3" charset="-128"/>
              <a:sym typeface="Gill Sans Light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88540" y="8696960"/>
            <a:ext cx="24834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Arial" charset="0"/>
                <a:ea typeface="Arial" charset="0"/>
                <a:cs typeface="Arial" charset="0"/>
              </a:rPr>
              <a:t>Base Page</a:t>
            </a:r>
            <a:endParaRPr lang="en-US" sz="36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5816600" y="6630426"/>
            <a:ext cx="2057400" cy="4572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" sz="3600" dirty="0" err="1"/>
              <a:t>Δ</a:t>
            </a:r>
            <a:endParaRPr kumimoji="0" lang="en-US" sz="3600" b="0" i="0" u="none" strike="noStrike" cap="none" normalizeH="0" baseline="0" dirty="0">
              <a:ln>
                <a:noFill/>
              </a:ln>
              <a:solidFill>
                <a:srgbClr val="414141"/>
              </a:solidFill>
              <a:effectLst/>
              <a:sym typeface="Gill Sans Light" charset="0"/>
            </a:endParaRPr>
          </a:p>
        </p:txBody>
      </p:sp>
      <p:cxnSp>
        <p:nvCxnSpPr>
          <p:cNvPr id="46" name="Straight Arrow Connector 45"/>
          <p:cNvCxnSpPr>
            <a:stCxn id="9" idx="2"/>
          </p:cNvCxnSpPr>
          <p:nvPr/>
        </p:nvCxnSpPr>
        <p:spPr bwMode="auto">
          <a:xfrm>
            <a:off x="6845300" y="7087626"/>
            <a:ext cx="0" cy="756920"/>
          </a:xfrm>
          <a:prstGeom prst="straightConnector1">
            <a:avLst/>
          </a:prstGeom>
          <a:solidFill>
            <a:srgbClr val="6C7472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TextBox 2"/>
          <p:cNvSpPr txBox="1"/>
          <p:nvPr/>
        </p:nvSpPr>
        <p:spPr>
          <a:xfrm>
            <a:off x="3069903" y="6558280"/>
            <a:ext cx="251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Arial" charset="0"/>
                <a:ea typeface="Arial" charset="0"/>
                <a:cs typeface="Arial" charset="0"/>
              </a:rPr>
              <a:t>Update 1</a:t>
            </a:r>
            <a:endParaRPr lang="en-US" sz="36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27416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355600" y="381000"/>
            <a:ext cx="12293600" cy="1257300"/>
          </a:xfrm>
          <a:ln/>
        </p:spPr>
        <p:txBody>
          <a:bodyPr/>
          <a:lstStyle/>
          <a:p>
            <a:pPr algn="l"/>
            <a:r>
              <a:rPr lang="en-US" altLang="en-US" b="1" dirty="0" err="1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Bw</a:t>
            </a:r>
            <a:r>
              <a:rPr lang="en-US" altLang="en-US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-Tree</a:t>
            </a:r>
            <a:endParaRPr lang="en-US" altLang="en-US" b="1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96175" y="4464424"/>
            <a:ext cx="18473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000" dirty="0"/>
          </a:p>
        </p:txBody>
      </p:sp>
      <p:cxnSp>
        <p:nvCxnSpPr>
          <p:cNvPr id="126" name="Straight Arrow Connector 125"/>
          <p:cNvCxnSpPr/>
          <p:nvPr/>
        </p:nvCxnSpPr>
        <p:spPr bwMode="auto">
          <a:xfrm>
            <a:off x="-279400" y="7772400"/>
            <a:ext cx="914400" cy="914400"/>
          </a:xfrm>
          <a:prstGeom prst="straightConnector1">
            <a:avLst/>
          </a:prstGeom>
          <a:solidFill>
            <a:srgbClr val="6C7472"/>
          </a:solidFill>
          <a:ln>
            <a:noFill/>
            <a:tailEnd type="triangle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9" name="Straight Arrow Connector 128"/>
          <p:cNvCxnSpPr/>
          <p:nvPr/>
        </p:nvCxnSpPr>
        <p:spPr bwMode="auto">
          <a:xfrm>
            <a:off x="1854200" y="5410200"/>
            <a:ext cx="76200" cy="1143000"/>
          </a:xfrm>
          <a:prstGeom prst="straightConnector1">
            <a:avLst/>
          </a:prstGeom>
          <a:solidFill>
            <a:srgbClr val="6C7472"/>
          </a:solidFill>
          <a:ln>
            <a:noFill/>
            <a:tailEnd type="triangle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" name="Rectangle 5"/>
          <p:cNvSpPr/>
          <p:nvPr/>
        </p:nvSpPr>
        <p:spPr bwMode="auto">
          <a:xfrm>
            <a:off x="3866506" y="7844546"/>
            <a:ext cx="4007494" cy="842254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>
              <a:ln>
                <a:noFill/>
              </a:ln>
              <a:solidFill>
                <a:srgbClr val="414141"/>
              </a:solidFill>
              <a:effectLst/>
              <a:latin typeface="Gill Sans Light" charset="0"/>
              <a:ea typeface="ヒラギノ角ゴ ProN W3" charset="-128"/>
              <a:cs typeface="ヒラギノ角ゴ ProN W3" charset="-128"/>
              <a:sym typeface="Gill Sans Light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88540" y="8696960"/>
            <a:ext cx="24834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Arial" charset="0"/>
                <a:ea typeface="Arial" charset="0"/>
                <a:cs typeface="Arial" charset="0"/>
              </a:rPr>
              <a:t>Base Page</a:t>
            </a:r>
            <a:endParaRPr lang="en-US" sz="36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5816600" y="6630426"/>
            <a:ext cx="2057400" cy="4572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" sz="3600" dirty="0" err="1"/>
              <a:t>Δ</a:t>
            </a:r>
            <a:endParaRPr kumimoji="0" lang="en-US" sz="3600" b="0" i="0" u="none" strike="noStrike" cap="none" normalizeH="0" baseline="0" dirty="0">
              <a:ln>
                <a:noFill/>
              </a:ln>
              <a:solidFill>
                <a:srgbClr val="414141"/>
              </a:solidFill>
              <a:effectLst/>
              <a:sym typeface="Gill Sans Light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5816600" y="5410200"/>
            <a:ext cx="2057400" cy="4572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" sz="3600" dirty="0" err="1"/>
              <a:t>Δ</a:t>
            </a:r>
            <a:endParaRPr kumimoji="0" lang="en-US" sz="3600" b="0" i="0" u="none" strike="noStrike" cap="none" normalizeH="0" baseline="0" dirty="0">
              <a:ln>
                <a:noFill/>
              </a:ln>
              <a:solidFill>
                <a:srgbClr val="414141"/>
              </a:solidFill>
              <a:effectLst/>
              <a:sym typeface="Gill Sans Light" charset="0"/>
            </a:endParaRPr>
          </a:p>
        </p:txBody>
      </p:sp>
      <p:cxnSp>
        <p:nvCxnSpPr>
          <p:cNvPr id="44" name="Straight Arrow Connector 43"/>
          <p:cNvCxnSpPr>
            <a:stCxn id="13" idx="2"/>
            <a:endCxn id="9" idx="0"/>
          </p:cNvCxnSpPr>
          <p:nvPr/>
        </p:nvCxnSpPr>
        <p:spPr bwMode="auto">
          <a:xfrm>
            <a:off x="6845300" y="5867400"/>
            <a:ext cx="0" cy="763026"/>
          </a:xfrm>
          <a:prstGeom prst="straightConnector1">
            <a:avLst/>
          </a:prstGeom>
          <a:solidFill>
            <a:srgbClr val="6C7472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6" name="Straight Arrow Connector 45"/>
          <p:cNvCxnSpPr>
            <a:stCxn id="9" idx="2"/>
          </p:cNvCxnSpPr>
          <p:nvPr/>
        </p:nvCxnSpPr>
        <p:spPr bwMode="auto">
          <a:xfrm>
            <a:off x="6845300" y="7087626"/>
            <a:ext cx="0" cy="756920"/>
          </a:xfrm>
          <a:prstGeom prst="straightConnector1">
            <a:avLst/>
          </a:prstGeom>
          <a:solidFill>
            <a:srgbClr val="6C7472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5" name="TextBox 24"/>
          <p:cNvSpPr txBox="1"/>
          <p:nvPr/>
        </p:nvSpPr>
        <p:spPr>
          <a:xfrm>
            <a:off x="3069903" y="6558280"/>
            <a:ext cx="251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Arial" charset="0"/>
                <a:ea typeface="Arial" charset="0"/>
                <a:cs typeface="Arial" charset="0"/>
              </a:rPr>
              <a:t>Update 1</a:t>
            </a:r>
            <a:endParaRPr lang="en-US" sz="36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069903" y="5340449"/>
            <a:ext cx="251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Arial" charset="0"/>
                <a:ea typeface="Arial" charset="0"/>
                <a:cs typeface="Arial" charset="0"/>
              </a:rPr>
              <a:t>Update 2</a:t>
            </a:r>
            <a:endParaRPr lang="en-US" sz="36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33628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355600" y="381000"/>
            <a:ext cx="12293600" cy="1257300"/>
          </a:xfrm>
          <a:ln/>
        </p:spPr>
        <p:txBody>
          <a:bodyPr/>
          <a:lstStyle/>
          <a:p>
            <a:pPr algn="l"/>
            <a:r>
              <a:rPr lang="en-US" altLang="en-US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Migration (</a:t>
            </a:r>
            <a:r>
              <a:rPr lang="en-US" altLang="en-US" b="1" dirty="0" err="1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RAMCloud</a:t>
            </a:r>
            <a:r>
              <a:rPr lang="en-US" altLang="en-US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)</a:t>
            </a:r>
            <a:endParaRPr lang="en-US" altLang="en-US" b="1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773176" y="4328974"/>
            <a:ext cx="762000" cy="381000"/>
          </a:xfrm>
          <a:prstGeom prst="rect">
            <a:avLst/>
          </a:prstGeom>
          <a:noFill/>
          <a:ln>
            <a:solidFill>
              <a:schemeClr val="tx2"/>
            </a:solidFill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>
              <a:ln>
                <a:noFill/>
              </a:ln>
              <a:solidFill>
                <a:srgbClr val="414141"/>
              </a:solidFill>
              <a:effectLst/>
              <a:latin typeface="Gill Sans Light" charset="0"/>
              <a:ea typeface="ヒラギノ角ゴ ProN W3" charset="-128"/>
              <a:cs typeface="ヒラギノ角ゴ ProN W3" charset="-128"/>
              <a:sym typeface="Gill Sans Light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1535176" y="4328974"/>
            <a:ext cx="762000" cy="381000"/>
          </a:xfrm>
          <a:prstGeom prst="rect">
            <a:avLst/>
          </a:prstGeom>
          <a:noFill/>
          <a:ln>
            <a:solidFill>
              <a:schemeClr val="tx2"/>
            </a:solidFill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>
              <a:ln>
                <a:noFill/>
              </a:ln>
              <a:solidFill>
                <a:srgbClr val="414141"/>
              </a:solidFill>
              <a:effectLst/>
              <a:latin typeface="Gill Sans Light" charset="0"/>
              <a:ea typeface="ヒラギノ角ゴ ProN W3" charset="-128"/>
              <a:cs typeface="ヒラギノ角ゴ ProN W3" charset="-128"/>
              <a:sym typeface="Gill Sans Light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2297176" y="4328974"/>
            <a:ext cx="762000" cy="381000"/>
          </a:xfrm>
          <a:prstGeom prst="rect">
            <a:avLst/>
          </a:prstGeom>
          <a:noFill/>
          <a:ln>
            <a:solidFill>
              <a:schemeClr val="tx2"/>
            </a:solidFill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>
              <a:ln>
                <a:noFill/>
              </a:ln>
              <a:solidFill>
                <a:srgbClr val="414141"/>
              </a:solidFill>
              <a:effectLst/>
              <a:latin typeface="Gill Sans Light" charset="0"/>
              <a:ea typeface="ヒラギノ角ゴ ProN W3" charset="-128"/>
              <a:cs typeface="ヒラギノ角ゴ ProN W3" charset="-128"/>
              <a:sym typeface="Gill Sans Light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3059176" y="4328974"/>
            <a:ext cx="762000" cy="381000"/>
          </a:xfrm>
          <a:prstGeom prst="rect">
            <a:avLst/>
          </a:prstGeom>
          <a:noFill/>
          <a:ln>
            <a:solidFill>
              <a:schemeClr val="tx2"/>
            </a:solidFill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>
              <a:ln>
                <a:noFill/>
              </a:ln>
              <a:solidFill>
                <a:srgbClr val="414141"/>
              </a:solidFill>
              <a:effectLst/>
              <a:latin typeface="Gill Sans Light" charset="0"/>
              <a:ea typeface="ヒラギノ角ゴ ProN W3" charset="-128"/>
              <a:cs typeface="ヒラギノ角ゴ ProN W3" charset="-128"/>
              <a:sym typeface="Gill Sans Light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3821176" y="4328974"/>
            <a:ext cx="762000" cy="381000"/>
          </a:xfrm>
          <a:prstGeom prst="rect">
            <a:avLst/>
          </a:prstGeom>
          <a:noFill/>
          <a:ln>
            <a:solidFill>
              <a:schemeClr val="tx2"/>
            </a:solidFill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>
              <a:ln>
                <a:noFill/>
              </a:ln>
              <a:solidFill>
                <a:srgbClr val="414141"/>
              </a:solidFill>
              <a:effectLst/>
              <a:latin typeface="Gill Sans Light" charset="0"/>
              <a:ea typeface="ヒラギノ角ゴ ProN W3" charset="-128"/>
              <a:cs typeface="ヒラギノ角ゴ ProN W3" charset="-128"/>
              <a:sym typeface="Gill Sans Light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1807970" y="5621596"/>
            <a:ext cx="1524001" cy="407617"/>
          </a:xfrm>
          <a:prstGeom prst="rect">
            <a:avLst/>
          </a:prstGeom>
          <a:noFill/>
          <a:ln>
            <a:solidFill>
              <a:schemeClr val="tx2"/>
            </a:solidFill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>
              <a:ln>
                <a:noFill/>
              </a:ln>
              <a:solidFill>
                <a:srgbClr val="414141"/>
              </a:solidFill>
              <a:effectLst/>
              <a:latin typeface="Gill Sans Light" charset="0"/>
              <a:ea typeface="ヒラギノ角ゴ ProN W3" charset="-128"/>
              <a:cs typeface="ヒラギノ角ゴ ProN W3" charset="-128"/>
              <a:sym typeface="Gill Sans Light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592575" y="4800757"/>
            <a:ext cx="297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In memory log</a:t>
            </a:r>
            <a:endParaRPr lang="en-US" sz="24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364482" y="5578056"/>
            <a:ext cx="297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Check if candidate</a:t>
            </a:r>
            <a:endParaRPr lang="en-US" sz="24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1807970" y="6953157"/>
            <a:ext cx="762000" cy="381000"/>
          </a:xfrm>
          <a:prstGeom prst="rect">
            <a:avLst/>
          </a:prstGeom>
          <a:noFill/>
          <a:ln>
            <a:solidFill>
              <a:schemeClr val="tx2"/>
            </a:solidFill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>
              <a:ln>
                <a:noFill/>
              </a:ln>
              <a:solidFill>
                <a:srgbClr val="414141"/>
              </a:solidFill>
              <a:effectLst/>
              <a:latin typeface="Gill Sans Light" charset="0"/>
              <a:ea typeface="ヒラギノ角ゴ ProN W3" charset="-128"/>
              <a:cs typeface="ヒラギノ角ゴ ProN W3" charset="-128"/>
              <a:sym typeface="Gill Sans Light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2569971" y="6953157"/>
            <a:ext cx="762000" cy="381000"/>
          </a:xfrm>
          <a:prstGeom prst="rect">
            <a:avLst/>
          </a:prstGeom>
          <a:noFill/>
          <a:ln>
            <a:solidFill>
              <a:schemeClr val="tx2"/>
            </a:solidFill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>
              <a:ln>
                <a:noFill/>
              </a:ln>
              <a:solidFill>
                <a:srgbClr val="414141"/>
              </a:solidFill>
              <a:effectLst/>
              <a:latin typeface="Gill Sans Light" charset="0"/>
              <a:ea typeface="ヒラギノ角ゴ ProN W3" charset="-128"/>
              <a:cs typeface="ヒラギノ角ゴ ProN W3" charset="-128"/>
              <a:sym typeface="Gill Sans Light" charset="0"/>
            </a:endParaRPr>
          </a:p>
        </p:txBody>
      </p:sp>
      <p:cxnSp>
        <p:nvCxnSpPr>
          <p:cNvPr id="17420" name="Straight Connector 17419"/>
          <p:cNvCxnSpPr>
            <a:stCxn id="17410" idx="2"/>
          </p:cNvCxnSpPr>
          <p:nvPr/>
        </p:nvCxnSpPr>
        <p:spPr bwMode="auto">
          <a:xfrm>
            <a:off x="6502400" y="1638300"/>
            <a:ext cx="0" cy="8115300"/>
          </a:xfrm>
          <a:prstGeom prst="line">
            <a:avLst/>
          </a:prstGeom>
          <a:solidFill>
            <a:srgbClr val="6C7472"/>
          </a:solidFill>
          <a:ln w="12700" cap="flat" cmpd="sng" algn="ctr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aphicFrame>
        <p:nvGraphicFramePr>
          <p:cNvPr id="17424" name="Table 174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704478"/>
              </p:ext>
            </p:extLst>
          </p:nvPr>
        </p:nvGraphicFramePr>
        <p:xfrm>
          <a:off x="2062987" y="1952329"/>
          <a:ext cx="1382778" cy="1219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82778"/>
              </a:tblGrid>
              <a:tr h="406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06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06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73" name="TextBox 72"/>
          <p:cNvSpPr txBox="1"/>
          <p:nvPr/>
        </p:nvSpPr>
        <p:spPr>
          <a:xfrm>
            <a:off x="2868676" y="1824041"/>
            <a:ext cx="297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Hash Table</a:t>
            </a:r>
            <a:endParaRPr lang="en-US" sz="2400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17426" name="Curved Connector 17425"/>
          <p:cNvCxnSpPr>
            <a:stCxn id="4" idx="0"/>
            <a:endCxn id="17424" idx="2"/>
          </p:cNvCxnSpPr>
          <p:nvPr/>
        </p:nvCxnSpPr>
        <p:spPr bwMode="auto">
          <a:xfrm rot="5400000" flipH="1" flipV="1">
            <a:off x="1375554" y="2950152"/>
            <a:ext cx="1157445" cy="1600200"/>
          </a:xfrm>
          <a:prstGeom prst="curvedConnector3">
            <a:avLst>
              <a:gd name="adj1" fmla="val 50000"/>
            </a:avLst>
          </a:prstGeom>
          <a:solidFill>
            <a:srgbClr val="6C7472"/>
          </a:solidFill>
          <a:ln w="12700" cap="flat" cmpd="sng" algn="ctr">
            <a:solidFill>
              <a:srgbClr val="000000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80" name="Curved Connector 79"/>
          <p:cNvCxnSpPr>
            <a:stCxn id="18" idx="0"/>
            <a:endCxn id="17424" idx="3"/>
          </p:cNvCxnSpPr>
          <p:nvPr/>
        </p:nvCxnSpPr>
        <p:spPr bwMode="auto">
          <a:xfrm rot="5400000" flipH="1" flipV="1">
            <a:off x="2559448" y="3442658"/>
            <a:ext cx="1767045" cy="5589"/>
          </a:xfrm>
          <a:prstGeom prst="curvedConnector4">
            <a:avLst>
              <a:gd name="adj1" fmla="val 32751"/>
              <a:gd name="adj2" fmla="val 4190177"/>
            </a:avLst>
          </a:prstGeom>
          <a:solidFill>
            <a:srgbClr val="6C7472"/>
          </a:solidFill>
          <a:ln w="12700" cap="flat" cmpd="sng" algn="ctr">
            <a:solidFill>
              <a:srgbClr val="000000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7437" name="Elbow Connector 17436"/>
          <p:cNvCxnSpPr/>
          <p:nvPr/>
        </p:nvCxnSpPr>
        <p:spPr bwMode="auto">
          <a:xfrm>
            <a:off x="-584200" y="7274867"/>
            <a:ext cx="914400" cy="914400"/>
          </a:xfrm>
          <a:prstGeom prst="bentConnector3">
            <a:avLst/>
          </a:prstGeom>
          <a:solidFill>
            <a:srgbClr val="6C7472"/>
          </a:solidFill>
          <a:ln>
            <a:noFill/>
            <a:tailEnd type="triangle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9" name="Down Arrow 8"/>
          <p:cNvSpPr/>
          <p:nvPr/>
        </p:nvSpPr>
        <p:spPr bwMode="auto">
          <a:xfrm>
            <a:off x="1653967" y="4720201"/>
            <a:ext cx="1822785" cy="901395"/>
          </a:xfrm>
          <a:prstGeom prst="downArrow">
            <a:avLst/>
          </a:prstGeom>
          <a:solidFill>
            <a:srgbClr val="FF0000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Gill Sans Light" charset="0"/>
              <a:ea typeface="ヒラギノ角ゴ ProN W3" charset="-128"/>
              <a:cs typeface="ヒラギノ角ゴ ProN W3" charset="-128"/>
              <a:sym typeface="Gill Sans Light" charset="0"/>
            </a:endParaRPr>
          </a:p>
        </p:txBody>
      </p:sp>
      <p:sp>
        <p:nvSpPr>
          <p:cNvPr id="50" name="Down Arrow 49"/>
          <p:cNvSpPr/>
          <p:nvPr/>
        </p:nvSpPr>
        <p:spPr bwMode="auto">
          <a:xfrm>
            <a:off x="1649749" y="6041535"/>
            <a:ext cx="1822785" cy="901395"/>
          </a:xfrm>
          <a:prstGeom prst="downArrow">
            <a:avLst/>
          </a:prstGeom>
          <a:solidFill>
            <a:srgbClr val="FF0000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Gill Sans Light" charset="0"/>
              <a:ea typeface="ヒラギノ角ゴ ProN W3" charset="-128"/>
              <a:cs typeface="ヒラギノ角ゴ ProN W3" charset="-128"/>
              <a:sym typeface="Gill Sans Light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085088" y="7380587"/>
            <a:ext cx="297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Transmit Buffer</a:t>
            </a:r>
            <a:endParaRPr lang="en-US" sz="24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2" name="Rectangle 51"/>
          <p:cNvSpPr/>
          <p:nvPr/>
        </p:nvSpPr>
        <p:spPr bwMode="auto">
          <a:xfrm>
            <a:off x="7138611" y="4327160"/>
            <a:ext cx="762000" cy="381000"/>
          </a:xfrm>
          <a:prstGeom prst="rect">
            <a:avLst/>
          </a:prstGeom>
          <a:noFill/>
          <a:ln>
            <a:solidFill>
              <a:schemeClr val="tx2"/>
            </a:solidFill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>
              <a:ln>
                <a:noFill/>
              </a:ln>
              <a:solidFill>
                <a:srgbClr val="414141"/>
              </a:solidFill>
              <a:effectLst/>
              <a:latin typeface="Gill Sans Light" charset="0"/>
              <a:ea typeface="ヒラギノ角ゴ ProN W3" charset="-128"/>
              <a:cs typeface="ヒラギノ角ゴ ProN W3" charset="-128"/>
              <a:sym typeface="Gill Sans Light" charset="0"/>
            </a:endParaRPr>
          </a:p>
        </p:txBody>
      </p:sp>
      <p:sp>
        <p:nvSpPr>
          <p:cNvPr id="53" name="Rectangle 52"/>
          <p:cNvSpPr/>
          <p:nvPr/>
        </p:nvSpPr>
        <p:spPr bwMode="auto">
          <a:xfrm>
            <a:off x="7900611" y="4327160"/>
            <a:ext cx="762000" cy="381000"/>
          </a:xfrm>
          <a:prstGeom prst="rect">
            <a:avLst/>
          </a:prstGeom>
          <a:noFill/>
          <a:ln>
            <a:solidFill>
              <a:schemeClr val="tx2"/>
            </a:solidFill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>
              <a:ln>
                <a:noFill/>
              </a:ln>
              <a:solidFill>
                <a:srgbClr val="414141"/>
              </a:solidFill>
              <a:effectLst/>
              <a:latin typeface="Gill Sans Light" charset="0"/>
              <a:ea typeface="ヒラギノ角ゴ ProN W3" charset="-128"/>
              <a:cs typeface="ヒラギノ角ゴ ProN W3" charset="-128"/>
              <a:sym typeface="Gill Sans Light" charset="0"/>
            </a:endParaRPr>
          </a:p>
        </p:txBody>
      </p:sp>
      <p:sp>
        <p:nvSpPr>
          <p:cNvPr id="54" name="Rectangle 53"/>
          <p:cNvSpPr/>
          <p:nvPr/>
        </p:nvSpPr>
        <p:spPr bwMode="auto">
          <a:xfrm>
            <a:off x="8662611" y="4327160"/>
            <a:ext cx="762000" cy="381000"/>
          </a:xfrm>
          <a:prstGeom prst="rect">
            <a:avLst/>
          </a:prstGeom>
          <a:noFill/>
          <a:ln>
            <a:solidFill>
              <a:schemeClr val="tx2"/>
            </a:solidFill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>
              <a:ln>
                <a:noFill/>
              </a:ln>
              <a:solidFill>
                <a:srgbClr val="414141"/>
              </a:solidFill>
              <a:effectLst/>
              <a:latin typeface="Gill Sans Light" charset="0"/>
              <a:ea typeface="ヒラギノ角ゴ ProN W3" charset="-128"/>
              <a:cs typeface="ヒラギノ角ゴ ProN W3" charset="-128"/>
              <a:sym typeface="Gill Sans Light" charset="0"/>
            </a:endParaRPr>
          </a:p>
        </p:txBody>
      </p:sp>
      <p:sp>
        <p:nvSpPr>
          <p:cNvPr id="55" name="Rectangle 54"/>
          <p:cNvSpPr/>
          <p:nvPr/>
        </p:nvSpPr>
        <p:spPr bwMode="auto">
          <a:xfrm>
            <a:off x="9424611" y="4327160"/>
            <a:ext cx="762000" cy="381000"/>
          </a:xfrm>
          <a:prstGeom prst="rect">
            <a:avLst/>
          </a:prstGeom>
          <a:noFill/>
          <a:ln>
            <a:solidFill>
              <a:schemeClr val="tx2"/>
            </a:solidFill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>
              <a:ln>
                <a:noFill/>
              </a:ln>
              <a:solidFill>
                <a:srgbClr val="414141"/>
              </a:solidFill>
              <a:effectLst/>
              <a:latin typeface="Gill Sans Light" charset="0"/>
              <a:ea typeface="ヒラギノ角ゴ ProN W3" charset="-128"/>
              <a:cs typeface="ヒラギノ角ゴ ProN W3" charset="-128"/>
              <a:sym typeface="Gill Sans Light" charset="0"/>
            </a:endParaRPr>
          </a:p>
        </p:txBody>
      </p:sp>
      <p:sp>
        <p:nvSpPr>
          <p:cNvPr id="56" name="Rectangle 55"/>
          <p:cNvSpPr/>
          <p:nvPr/>
        </p:nvSpPr>
        <p:spPr bwMode="auto">
          <a:xfrm>
            <a:off x="10186611" y="4327160"/>
            <a:ext cx="762000" cy="381000"/>
          </a:xfrm>
          <a:prstGeom prst="rect">
            <a:avLst/>
          </a:prstGeom>
          <a:noFill/>
          <a:ln>
            <a:solidFill>
              <a:schemeClr val="tx2"/>
            </a:solidFill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>
              <a:ln>
                <a:noFill/>
              </a:ln>
              <a:solidFill>
                <a:srgbClr val="414141"/>
              </a:solidFill>
              <a:effectLst/>
              <a:latin typeface="Gill Sans Light" charset="0"/>
              <a:ea typeface="ヒラギノ角ゴ ProN W3" charset="-128"/>
              <a:cs typeface="ヒラギノ角ゴ ProN W3" charset="-128"/>
              <a:sym typeface="Gill Sans Light" charset="0"/>
            </a:endParaRPr>
          </a:p>
        </p:txBody>
      </p:sp>
      <p:sp>
        <p:nvSpPr>
          <p:cNvPr id="57" name="Rectangle 56"/>
          <p:cNvSpPr/>
          <p:nvPr/>
        </p:nvSpPr>
        <p:spPr bwMode="auto">
          <a:xfrm>
            <a:off x="8173405" y="5619782"/>
            <a:ext cx="1524001" cy="407617"/>
          </a:xfrm>
          <a:prstGeom prst="rect">
            <a:avLst/>
          </a:prstGeom>
          <a:noFill/>
          <a:ln>
            <a:solidFill>
              <a:schemeClr val="tx2"/>
            </a:solidFill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>
              <a:ln>
                <a:noFill/>
              </a:ln>
              <a:solidFill>
                <a:srgbClr val="414141"/>
              </a:solidFill>
              <a:effectLst/>
              <a:latin typeface="Gill Sans Light" charset="0"/>
              <a:ea typeface="ヒラギノ角ゴ ProN W3" charset="-128"/>
              <a:cs typeface="ヒラギノ角ゴ ProN W3" charset="-128"/>
              <a:sym typeface="Gill Sans Light" charset="0"/>
            </a:endParaRPr>
          </a:p>
        </p:txBody>
      </p:sp>
      <p:sp>
        <p:nvSpPr>
          <p:cNvPr id="58" name="Rectangle 57"/>
          <p:cNvSpPr/>
          <p:nvPr/>
        </p:nvSpPr>
        <p:spPr bwMode="auto">
          <a:xfrm>
            <a:off x="8173405" y="6951343"/>
            <a:ext cx="762000" cy="381000"/>
          </a:xfrm>
          <a:prstGeom prst="rect">
            <a:avLst/>
          </a:prstGeom>
          <a:noFill/>
          <a:ln>
            <a:solidFill>
              <a:schemeClr val="tx2"/>
            </a:solidFill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>
              <a:ln>
                <a:noFill/>
              </a:ln>
              <a:solidFill>
                <a:srgbClr val="414141"/>
              </a:solidFill>
              <a:effectLst/>
              <a:latin typeface="Gill Sans Light" charset="0"/>
              <a:ea typeface="ヒラギノ角ゴ ProN W3" charset="-128"/>
              <a:cs typeface="ヒラギノ角ゴ ProN W3" charset="-128"/>
              <a:sym typeface="Gill Sans Light" charset="0"/>
            </a:endParaRPr>
          </a:p>
        </p:txBody>
      </p:sp>
      <p:sp>
        <p:nvSpPr>
          <p:cNvPr id="59" name="Rectangle 58"/>
          <p:cNvSpPr/>
          <p:nvPr/>
        </p:nvSpPr>
        <p:spPr bwMode="auto">
          <a:xfrm>
            <a:off x="8935406" y="6951343"/>
            <a:ext cx="762000" cy="381000"/>
          </a:xfrm>
          <a:prstGeom prst="rect">
            <a:avLst/>
          </a:prstGeom>
          <a:noFill/>
          <a:ln>
            <a:solidFill>
              <a:schemeClr val="tx2"/>
            </a:solidFill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>
              <a:ln>
                <a:noFill/>
              </a:ln>
              <a:solidFill>
                <a:srgbClr val="414141"/>
              </a:solidFill>
              <a:effectLst/>
              <a:latin typeface="Gill Sans Light" charset="0"/>
              <a:ea typeface="ヒラギノ角ゴ ProN W3" charset="-128"/>
              <a:cs typeface="ヒラギノ角ゴ ProN W3" charset="-128"/>
              <a:sym typeface="Gill Sans Light" charset="0"/>
            </a:endParaRPr>
          </a:p>
        </p:txBody>
      </p:sp>
      <p:graphicFrame>
        <p:nvGraphicFramePr>
          <p:cNvPr id="60" name="Table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0698568"/>
              </p:ext>
            </p:extLst>
          </p:nvPr>
        </p:nvGraphicFramePr>
        <p:xfrm>
          <a:off x="8428422" y="1950515"/>
          <a:ext cx="1382778" cy="1219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82778"/>
              </a:tblGrid>
              <a:tr h="406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06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06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61" name="TextBox 60"/>
          <p:cNvSpPr txBox="1"/>
          <p:nvPr/>
        </p:nvSpPr>
        <p:spPr>
          <a:xfrm>
            <a:off x="9234111" y="1822227"/>
            <a:ext cx="297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Hash Table</a:t>
            </a:r>
            <a:endParaRPr lang="en-US" sz="2400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62" name="Curved Connector 61"/>
          <p:cNvCxnSpPr>
            <a:stCxn id="54" idx="0"/>
          </p:cNvCxnSpPr>
          <p:nvPr/>
        </p:nvCxnSpPr>
        <p:spPr bwMode="auto">
          <a:xfrm rot="5400000" flipH="1" flipV="1">
            <a:off x="7740989" y="2948338"/>
            <a:ext cx="1157445" cy="1600200"/>
          </a:xfrm>
          <a:prstGeom prst="curvedConnector3">
            <a:avLst>
              <a:gd name="adj1" fmla="val 50000"/>
            </a:avLst>
          </a:prstGeom>
          <a:solidFill>
            <a:srgbClr val="6C7472"/>
          </a:solidFill>
          <a:ln w="12700" cap="flat" cmpd="sng" algn="ctr">
            <a:solidFill>
              <a:srgbClr val="000000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3" name="Curved Connector 62"/>
          <p:cNvCxnSpPr/>
          <p:nvPr/>
        </p:nvCxnSpPr>
        <p:spPr bwMode="auto">
          <a:xfrm rot="5400000" flipH="1" flipV="1">
            <a:off x="8924883" y="3440844"/>
            <a:ext cx="1767045" cy="5589"/>
          </a:xfrm>
          <a:prstGeom prst="curvedConnector4">
            <a:avLst>
              <a:gd name="adj1" fmla="val 32751"/>
              <a:gd name="adj2" fmla="val 4190177"/>
            </a:avLst>
          </a:prstGeom>
          <a:solidFill>
            <a:srgbClr val="6C7472"/>
          </a:solidFill>
          <a:ln w="12700" cap="flat" cmpd="sng" algn="ctr">
            <a:solidFill>
              <a:srgbClr val="000000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6" name="Down Arrow 65"/>
          <p:cNvSpPr/>
          <p:nvPr/>
        </p:nvSpPr>
        <p:spPr bwMode="auto">
          <a:xfrm rot="10800000">
            <a:off x="8019402" y="4718387"/>
            <a:ext cx="1822785" cy="901395"/>
          </a:xfrm>
          <a:prstGeom prst="downArrow">
            <a:avLst/>
          </a:prstGeom>
          <a:solidFill>
            <a:srgbClr val="FF0000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Gill Sans Light" charset="0"/>
              <a:ea typeface="ヒラギノ角ゴ ProN W3" charset="-128"/>
              <a:cs typeface="ヒラギノ角ゴ ProN W3" charset="-128"/>
              <a:sym typeface="Gill Sans Light" charset="0"/>
            </a:endParaRPr>
          </a:p>
        </p:txBody>
      </p:sp>
      <p:sp>
        <p:nvSpPr>
          <p:cNvPr id="67" name="Down Arrow 66"/>
          <p:cNvSpPr/>
          <p:nvPr/>
        </p:nvSpPr>
        <p:spPr bwMode="auto">
          <a:xfrm rot="10800000">
            <a:off x="8019400" y="6027398"/>
            <a:ext cx="1822785" cy="923944"/>
          </a:xfrm>
          <a:prstGeom prst="downArrow">
            <a:avLst/>
          </a:prstGeom>
          <a:solidFill>
            <a:srgbClr val="FF0000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Gill Sans Light" charset="0"/>
              <a:ea typeface="ヒラギノ角ゴ ProN W3" charset="-128"/>
              <a:cs typeface="ヒラギノ角ゴ ProN W3" charset="-128"/>
              <a:sym typeface="Gill Sans Light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9690804" y="4800757"/>
            <a:ext cx="297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In memory log</a:t>
            </a:r>
            <a:endParaRPr lang="en-US" sz="24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9462711" y="5578056"/>
            <a:ext cx="297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 Reconstruct </a:t>
            </a:r>
            <a:endParaRPr lang="en-US" sz="24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7425821" y="7380587"/>
            <a:ext cx="297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Receive Buffer</a:t>
            </a:r>
            <a:endParaRPr lang="en-US" sz="24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7" name="Right Arrow 46"/>
          <p:cNvSpPr/>
          <p:nvPr/>
        </p:nvSpPr>
        <p:spPr bwMode="auto">
          <a:xfrm>
            <a:off x="3331971" y="6971157"/>
            <a:ext cx="4841434" cy="341372"/>
          </a:xfrm>
          <a:prstGeom prst="rightArrow">
            <a:avLst/>
          </a:prstGeom>
          <a:solidFill>
            <a:srgbClr val="FF0000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>
              <a:ln>
                <a:noFill/>
              </a:ln>
              <a:solidFill>
                <a:srgbClr val="414141"/>
              </a:solidFill>
              <a:effectLst/>
              <a:latin typeface="Gill Sans Light" charset="0"/>
              <a:ea typeface="ヒラギノ角ゴ ProN W3" charset="-128"/>
              <a:cs typeface="ヒラギノ角ゴ ProN W3" charset="-128"/>
              <a:sym typeface="Gill Sans Light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1227641" y="7933386"/>
            <a:ext cx="2667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source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7560082" y="7933385"/>
            <a:ext cx="283753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Arial" charset="0"/>
                <a:ea typeface="Arial" charset="0"/>
                <a:cs typeface="Arial" charset="0"/>
              </a:rPr>
              <a:t>destination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268183"/>
      </p:ext>
    </p:extLst>
  </p:cSld>
  <p:clrMapOvr>
    <a:masterClrMapping/>
  </p:clrMapOvr>
  <p:transition advTm="72286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355600" y="381000"/>
            <a:ext cx="12293600" cy="1257300"/>
          </a:xfrm>
          <a:ln/>
        </p:spPr>
        <p:txBody>
          <a:bodyPr/>
          <a:lstStyle/>
          <a:p>
            <a:pPr algn="l"/>
            <a:r>
              <a:rPr lang="en-US" altLang="en-US" b="1" dirty="0" err="1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Bw</a:t>
            </a:r>
            <a:r>
              <a:rPr lang="en-US" altLang="en-US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-Tree</a:t>
            </a:r>
            <a:endParaRPr lang="en-US" altLang="en-US" b="1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96175" y="4464424"/>
            <a:ext cx="18473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000" dirty="0"/>
          </a:p>
        </p:txBody>
      </p:sp>
      <p:cxnSp>
        <p:nvCxnSpPr>
          <p:cNvPr id="126" name="Straight Arrow Connector 125"/>
          <p:cNvCxnSpPr/>
          <p:nvPr/>
        </p:nvCxnSpPr>
        <p:spPr bwMode="auto">
          <a:xfrm>
            <a:off x="-279400" y="7772400"/>
            <a:ext cx="914400" cy="914400"/>
          </a:xfrm>
          <a:prstGeom prst="straightConnector1">
            <a:avLst/>
          </a:prstGeom>
          <a:solidFill>
            <a:srgbClr val="6C7472"/>
          </a:solidFill>
          <a:ln>
            <a:noFill/>
            <a:tailEnd type="triangle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9" name="Straight Arrow Connector 128"/>
          <p:cNvCxnSpPr/>
          <p:nvPr/>
        </p:nvCxnSpPr>
        <p:spPr bwMode="auto">
          <a:xfrm>
            <a:off x="1854200" y="5410200"/>
            <a:ext cx="76200" cy="1143000"/>
          </a:xfrm>
          <a:prstGeom prst="straightConnector1">
            <a:avLst/>
          </a:prstGeom>
          <a:solidFill>
            <a:srgbClr val="6C7472"/>
          </a:solidFill>
          <a:ln>
            <a:noFill/>
            <a:tailEnd type="triangle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" name="Rectangle 3"/>
          <p:cNvSpPr/>
          <p:nvPr/>
        </p:nvSpPr>
        <p:spPr bwMode="auto">
          <a:xfrm>
            <a:off x="355600" y="3846447"/>
            <a:ext cx="2438400" cy="685800"/>
          </a:xfrm>
          <a:prstGeom prst="rect">
            <a:avLst/>
          </a:prstGeom>
          <a:noFill/>
          <a:ln>
            <a:solidFill>
              <a:schemeClr val="tx2"/>
            </a:solidFill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414141"/>
                </a:solidFill>
                <a:effectLst/>
                <a:latin typeface="Arial" charset="0"/>
                <a:ea typeface="Arial" charset="0"/>
                <a:cs typeface="Arial" charset="0"/>
                <a:sym typeface="Gill Sans Light" charset="0"/>
              </a:rPr>
              <a:t>Reader</a:t>
            </a:r>
            <a:endParaRPr kumimoji="0" lang="en-US" sz="3600" b="0" i="0" u="none" strike="noStrike" cap="none" normalizeH="0" baseline="0" dirty="0">
              <a:ln>
                <a:noFill/>
              </a:ln>
              <a:solidFill>
                <a:srgbClr val="414141"/>
              </a:solidFill>
              <a:effectLst/>
              <a:latin typeface="Arial" charset="0"/>
              <a:ea typeface="Arial" charset="0"/>
              <a:cs typeface="Arial" charset="0"/>
              <a:sym typeface="Gill Sans Light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3866506" y="7844546"/>
            <a:ext cx="4007494" cy="842254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>
              <a:ln>
                <a:noFill/>
              </a:ln>
              <a:solidFill>
                <a:srgbClr val="414141"/>
              </a:solidFill>
              <a:effectLst/>
              <a:latin typeface="Gill Sans Light" charset="0"/>
              <a:ea typeface="ヒラギノ角ゴ ProN W3" charset="-128"/>
              <a:cs typeface="ヒラギノ角ゴ ProN W3" charset="-128"/>
              <a:sym typeface="Gill Sans Light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88540" y="8696960"/>
            <a:ext cx="24834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Arial" charset="0"/>
                <a:ea typeface="Arial" charset="0"/>
                <a:cs typeface="Arial" charset="0"/>
              </a:rPr>
              <a:t>Base Page</a:t>
            </a:r>
            <a:endParaRPr lang="en-US" sz="36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5816600" y="6630426"/>
            <a:ext cx="2057400" cy="4572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" sz="3600" dirty="0" err="1"/>
              <a:t>Δ</a:t>
            </a:r>
            <a:endParaRPr kumimoji="0" lang="en-US" sz="3600" b="0" i="0" u="none" strike="noStrike" cap="none" normalizeH="0" baseline="0" dirty="0">
              <a:ln>
                <a:noFill/>
              </a:ln>
              <a:solidFill>
                <a:srgbClr val="414141"/>
              </a:solidFill>
              <a:effectLst/>
              <a:sym typeface="Gill Sans Light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5816600" y="5410200"/>
            <a:ext cx="2057400" cy="4572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" sz="3600" dirty="0" err="1"/>
              <a:t>Δ</a:t>
            </a:r>
            <a:endParaRPr kumimoji="0" lang="en-US" sz="3600" b="0" i="0" u="none" strike="noStrike" cap="none" normalizeH="0" baseline="0" dirty="0">
              <a:ln>
                <a:noFill/>
              </a:ln>
              <a:solidFill>
                <a:srgbClr val="414141"/>
              </a:solidFill>
              <a:effectLst/>
              <a:sym typeface="Gill Sans Light" charset="0"/>
            </a:endParaRPr>
          </a:p>
        </p:txBody>
      </p:sp>
      <p:cxnSp>
        <p:nvCxnSpPr>
          <p:cNvPr id="28" name="Elbow Connector 27"/>
          <p:cNvCxnSpPr>
            <a:endCxn id="13" idx="1"/>
          </p:cNvCxnSpPr>
          <p:nvPr/>
        </p:nvCxnSpPr>
        <p:spPr bwMode="auto">
          <a:xfrm>
            <a:off x="2794000" y="4199507"/>
            <a:ext cx="3022600" cy="1439293"/>
          </a:xfrm>
          <a:prstGeom prst="bentConnector3">
            <a:avLst>
              <a:gd name="adj1" fmla="val 54034"/>
            </a:avLst>
          </a:prstGeom>
          <a:solidFill>
            <a:srgbClr val="6C7472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4" name="Straight Arrow Connector 43"/>
          <p:cNvCxnSpPr>
            <a:stCxn id="13" idx="2"/>
            <a:endCxn id="9" idx="0"/>
          </p:cNvCxnSpPr>
          <p:nvPr/>
        </p:nvCxnSpPr>
        <p:spPr bwMode="auto">
          <a:xfrm>
            <a:off x="6845300" y="5867400"/>
            <a:ext cx="0" cy="763026"/>
          </a:xfrm>
          <a:prstGeom prst="straightConnector1">
            <a:avLst/>
          </a:prstGeom>
          <a:solidFill>
            <a:srgbClr val="6C7472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6" name="Straight Arrow Connector 45"/>
          <p:cNvCxnSpPr>
            <a:stCxn id="9" idx="2"/>
          </p:cNvCxnSpPr>
          <p:nvPr/>
        </p:nvCxnSpPr>
        <p:spPr bwMode="auto">
          <a:xfrm>
            <a:off x="6845300" y="7087626"/>
            <a:ext cx="0" cy="756920"/>
          </a:xfrm>
          <a:prstGeom prst="straightConnector1">
            <a:avLst/>
          </a:prstGeom>
          <a:solidFill>
            <a:srgbClr val="6C7472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0654546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355600" y="381000"/>
            <a:ext cx="12293600" cy="1257300"/>
          </a:xfrm>
          <a:ln/>
        </p:spPr>
        <p:txBody>
          <a:bodyPr/>
          <a:lstStyle/>
          <a:p>
            <a:pPr algn="l"/>
            <a:r>
              <a:rPr lang="en-US" altLang="en-US" b="1" dirty="0" err="1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Bw</a:t>
            </a:r>
            <a:r>
              <a:rPr lang="en-US" altLang="en-US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-Tree</a:t>
            </a:r>
            <a:endParaRPr lang="en-US" altLang="en-US" b="1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96175" y="4464424"/>
            <a:ext cx="18473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000" dirty="0"/>
          </a:p>
        </p:txBody>
      </p:sp>
      <p:cxnSp>
        <p:nvCxnSpPr>
          <p:cNvPr id="126" name="Straight Arrow Connector 125"/>
          <p:cNvCxnSpPr/>
          <p:nvPr/>
        </p:nvCxnSpPr>
        <p:spPr bwMode="auto">
          <a:xfrm>
            <a:off x="-279400" y="7772400"/>
            <a:ext cx="914400" cy="914400"/>
          </a:xfrm>
          <a:prstGeom prst="straightConnector1">
            <a:avLst/>
          </a:prstGeom>
          <a:solidFill>
            <a:srgbClr val="6C7472"/>
          </a:solidFill>
          <a:ln>
            <a:noFill/>
            <a:tailEnd type="triangle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9" name="Straight Arrow Connector 128"/>
          <p:cNvCxnSpPr/>
          <p:nvPr/>
        </p:nvCxnSpPr>
        <p:spPr bwMode="auto">
          <a:xfrm>
            <a:off x="1854200" y="5410200"/>
            <a:ext cx="76200" cy="1143000"/>
          </a:xfrm>
          <a:prstGeom prst="straightConnector1">
            <a:avLst/>
          </a:prstGeom>
          <a:solidFill>
            <a:srgbClr val="6C7472"/>
          </a:solidFill>
          <a:ln>
            <a:noFill/>
            <a:tailEnd type="triangle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" name="Rectangle 3"/>
          <p:cNvSpPr/>
          <p:nvPr/>
        </p:nvSpPr>
        <p:spPr bwMode="auto">
          <a:xfrm>
            <a:off x="355600" y="3846447"/>
            <a:ext cx="2438400" cy="685800"/>
          </a:xfrm>
          <a:prstGeom prst="rect">
            <a:avLst/>
          </a:prstGeom>
          <a:noFill/>
          <a:ln>
            <a:solidFill>
              <a:schemeClr val="tx2"/>
            </a:solidFill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414141"/>
                </a:solidFill>
                <a:effectLst/>
                <a:latin typeface="Arial" charset="0"/>
                <a:ea typeface="Arial" charset="0"/>
                <a:cs typeface="Arial" charset="0"/>
                <a:sym typeface="Gill Sans Light" charset="0"/>
              </a:rPr>
              <a:t>Reader 1</a:t>
            </a:r>
            <a:endParaRPr kumimoji="0" lang="en-US" sz="3600" b="0" i="0" u="none" strike="noStrike" cap="none" normalizeH="0" baseline="0" dirty="0">
              <a:ln>
                <a:noFill/>
              </a:ln>
              <a:solidFill>
                <a:srgbClr val="414141"/>
              </a:solidFill>
              <a:effectLst/>
              <a:latin typeface="Arial" charset="0"/>
              <a:ea typeface="Arial" charset="0"/>
              <a:cs typeface="Arial" charset="0"/>
              <a:sym typeface="Gill Sans Light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3866506" y="7844546"/>
            <a:ext cx="4007494" cy="842254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>
              <a:ln>
                <a:noFill/>
              </a:ln>
              <a:solidFill>
                <a:srgbClr val="414141"/>
              </a:solidFill>
              <a:effectLst/>
              <a:latin typeface="Gill Sans Light" charset="0"/>
              <a:ea typeface="ヒラギノ角ゴ ProN W3" charset="-128"/>
              <a:cs typeface="ヒラギノ角ゴ ProN W3" charset="-128"/>
              <a:sym typeface="Gill Sans Light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88540" y="8696960"/>
            <a:ext cx="24834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Arial" charset="0"/>
                <a:ea typeface="Arial" charset="0"/>
                <a:cs typeface="Arial" charset="0"/>
              </a:rPr>
              <a:t>Base Page</a:t>
            </a:r>
            <a:endParaRPr lang="en-US" sz="36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5816600" y="6630426"/>
            <a:ext cx="2057400" cy="4572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" sz="3600" dirty="0" err="1"/>
              <a:t>Δ</a:t>
            </a:r>
            <a:endParaRPr kumimoji="0" lang="en-US" sz="3600" b="0" i="0" u="none" strike="noStrike" cap="none" normalizeH="0" baseline="0" dirty="0">
              <a:ln>
                <a:noFill/>
              </a:ln>
              <a:solidFill>
                <a:srgbClr val="414141"/>
              </a:solidFill>
              <a:effectLst/>
              <a:sym typeface="Gill Sans Light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5816600" y="5410200"/>
            <a:ext cx="2057400" cy="4572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" sz="3600" dirty="0" err="1"/>
              <a:t>Δ</a:t>
            </a:r>
            <a:endParaRPr kumimoji="0" lang="en-US" sz="3600" b="0" i="0" u="none" strike="noStrike" cap="none" normalizeH="0" baseline="0" dirty="0">
              <a:ln>
                <a:noFill/>
              </a:ln>
              <a:solidFill>
                <a:srgbClr val="414141"/>
              </a:solidFill>
              <a:effectLst/>
              <a:sym typeface="Gill Sans Light" charset="0"/>
            </a:endParaRPr>
          </a:p>
        </p:txBody>
      </p:sp>
      <p:cxnSp>
        <p:nvCxnSpPr>
          <p:cNvPr id="28" name="Elbow Connector 27"/>
          <p:cNvCxnSpPr>
            <a:endCxn id="13" idx="1"/>
          </p:cNvCxnSpPr>
          <p:nvPr/>
        </p:nvCxnSpPr>
        <p:spPr bwMode="auto">
          <a:xfrm>
            <a:off x="2794000" y="4199507"/>
            <a:ext cx="3022600" cy="1439293"/>
          </a:xfrm>
          <a:prstGeom prst="bentConnector3">
            <a:avLst>
              <a:gd name="adj1" fmla="val 54034"/>
            </a:avLst>
          </a:prstGeom>
          <a:solidFill>
            <a:srgbClr val="6C7472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4" name="Straight Arrow Connector 43"/>
          <p:cNvCxnSpPr>
            <a:stCxn id="13" idx="2"/>
            <a:endCxn id="9" idx="0"/>
          </p:cNvCxnSpPr>
          <p:nvPr/>
        </p:nvCxnSpPr>
        <p:spPr bwMode="auto">
          <a:xfrm>
            <a:off x="6845300" y="5867400"/>
            <a:ext cx="0" cy="763026"/>
          </a:xfrm>
          <a:prstGeom prst="straightConnector1">
            <a:avLst/>
          </a:prstGeom>
          <a:solidFill>
            <a:srgbClr val="6C7472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6" name="Straight Arrow Connector 45"/>
          <p:cNvCxnSpPr>
            <a:stCxn id="9" idx="2"/>
          </p:cNvCxnSpPr>
          <p:nvPr/>
        </p:nvCxnSpPr>
        <p:spPr bwMode="auto">
          <a:xfrm>
            <a:off x="6845300" y="7087626"/>
            <a:ext cx="0" cy="756920"/>
          </a:xfrm>
          <a:prstGeom prst="straightConnector1">
            <a:avLst/>
          </a:prstGeom>
          <a:solidFill>
            <a:srgbClr val="6C7472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7" name="Rectangle 26"/>
          <p:cNvSpPr/>
          <p:nvPr/>
        </p:nvSpPr>
        <p:spPr bwMode="auto">
          <a:xfrm>
            <a:off x="5816599" y="4189974"/>
            <a:ext cx="2057400" cy="4572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" sz="3600" dirty="0" err="1"/>
              <a:t>Δ</a:t>
            </a:r>
            <a:endParaRPr kumimoji="0" lang="en-US" sz="3600" b="0" i="0" u="none" strike="noStrike" cap="none" normalizeH="0" baseline="0" dirty="0">
              <a:ln>
                <a:noFill/>
              </a:ln>
              <a:solidFill>
                <a:srgbClr val="414141"/>
              </a:solidFill>
              <a:effectLst/>
              <a:sym typeface="Gill Sans Light" charset="0"/>
            </a:endParaRPr>
          </a:p>
        </p:txBody>
      </p:sp>
      <p:cxnSp>
        <p:nvCxnSpPr>
          <p:cNvPr id="30" name="Straight Arrow Connector 29"/>
          <p:cNvCxnSpPr/>
          <p:nvPr/>
        </p:nvCxnSpPr>
        <p:spPr bwMode="auto">
          <a:xfrm>
            <a:off x="6845300" y="4647174"/>
            <a:ext cx="0" cy="763026"/>
          </a:xfrm>
          <a:prstGeom prst="straightConnector1">
            <a:avLst/>
          </a:prstGeom>
          <a:solidFill>
            <a:srgbClr val="6C7472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1" name="TextBox 30"/>
          <p:cNvSpPr txBox="1"/>
          <p:nvPr/>
        </p:nvSpPr>
        <p:spPr>
          <a:xfrm>
            <a:off x="5587999" y="3301045"/>
            <a:ext cx="2514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Latest update after </a:t>
            </a: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transmit </a:t>
            </a:r>
            <a:r>
              <a:rPr lang="en-US" sz="2400" dirty="0" err="1" smtClean="0">
                <a:latin typeface="Arial" charset="0"/>
                <a:ea typeface="Arial" charset="0"/>
                <a:cs typeface="Arial" charset="0"/>
              </a:rPr>
              <a:t>init</a:t>
            </a:r>
            <a:endParaRPr lang="en-US" sz="24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9169401" y="2056573"/>
            <a:ext cx="2438400" cy="685800"/>
          </a:xfrm>
          <a:prstGeom prst="rect">
            <a:avLst/>
          </a:prstGeom>
          <a:noFill/>
          <a:ln>
            <a:solidFill>
              <a:schemeClr val="tx2"/>
            </a:solidFill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414141"/>
                </a:solidFill>
                <a:effectLst/>
                <a:latin typeface="Arial" charset="0"/>
                <a:ea typeface="Arial" charset="0"/>
                <a:cs typeface="Arial" charset="0"/>
                <a:sym typeface="Gill Sans Light" charset="0"/>
              </a:rPr>
              <a:t>Reader 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414141"/>
                </a:solidFill>
                <a:effectLst/>
                <a:latin typeface="Arial" charset="0"/>
                <a:ea typeface="Arial" charset="0"/>
                <a:cs typeface="Arial" charset="0"/>
                <a:sym typeface="Gill Sans Light" charset="0"/>
              </a:rPr>
              <a:t>2</a:t>
            </a:r>
            <a:endParaRPr kumimoji="0" lang="en-US" sz="3600" b="0" i="0" u="none" strike="noStrike" cap="none" normalizeH="0" baseline="0" dirty="0">
              <a:ln>
                <a:noFill/>
              </a:ln>
              <a:solidFill>
                <a:srgbClr val="414141"/>
              </a:solidFill>
              <a:effectLst/>
              <a:latin typeface="Arial" charset="0"/>
              <a:ea typeface="Arial" charset="0"/>
              <a:cs typeface="Arial" charset="0"/>
              <a:sym typeface="Gill Sans Light" charset="0"/>
            </a:endParaRPr>
          </a:p>
        </p:txBody>
      </p:sp>
      <p:cxnSp>
        <p:nvCxnSpPr>
          <p:cNvPr id="26" name="Elbow Connector 25"/>
          <p:cNvCxnSpPr>
            <a:stCxn id="25" idx="2"/>
          </p:cNvCxnSpPr>
          <p:nvPr/>
        </p:nvCxnSpPr>
        <p:spPr bwMode="auto">
          <a:xfrm rot="5400000">
            <a:off x="8307399" y="2308975"/>
            <a:ext cx="1647805" cy="2514600"/>
          </a:xfrm>
          <a:prstGeom prst="bentConnector2">
            <a:avLst/>
          </a:prstGeom>
          <a:solidFill>
            <a:srgbClr val="6C7472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6" name="TextBox 35"/>
          <p:cNvSpPr txBox="1"/>
          <p:nvPr/>
        </p:nvSpPr>
        <p:spPr>
          <a:xfrm>
            <a:off x="10160004" y="2754154"/>
            <a:ext cx="2514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New reader </a:t>
            </a:r>
          </a:p>
          <a:p>
            <a:r>
              <a:rPr lang="en-US" sz="2400" dirty="0">
                <a:latin typeface="Arial" charset="0"/>
                <a:ea typeface="Arial" charset="0"/>
                <a:cs typeface="Arial" charset="0"/>
              </a:rPr>
              <a:t>a</a:t>
            </a: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fter transmit </a:t>
            </a:r>
            <a:r>
              <a:rPr lang="en-US" sz="2400" dirty="0" err="1" smtClean="0">
                <a:latin typeface="Arial" charset="0"/>
                <a:ea typeface="Arial" charset="0"/>
                <a:cs typeface="Arial" charset="0"/>
              </a:rPr>
              <a:t>init</a:t>
            </a:r>
            <a:endParaRPr lang="en-US" sz="24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66886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355600" y="381000"/>
            <a:ext cx="12293600" cy="1257300"/>
          </a:xfrm>
          <a:ln/>
        </p:spPr>
        <p:txBody>
          <a:bodyPr/>
          <a:lstStyle/>
          <a:p>
            <a:pPr algn="l"/>
            <a:r>
              <a:rPr lang="en-US" altLang="en-US" b="1" dirty="0" err="1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Bw</a:t>
            </a:r>
            <a:r>
              <a:rPr lang="en-US" altLang="en-US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-Tree</a:t>
            </a:r>
            <a:endParaRPr lang="en-US" altLang="en-US" b="1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96175" y="4464424"/>
            <a:ext cx="18473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000" dirty="0"/>
          </a:p>
        </p:txBody>
      </p:sp>
      <p:cxnSp>
        <p:nvCxnSpPr>
          <p:cNvPr id="126" name="Straight Arrow Connector 125"/>
          <p:cNvCxnSpPr/>
          <p:nvPr/>
        </p:nvCxnSpPr>
        <p:spPr bwMode="auto">
          <a:xfrm>
            <a:off x="-279400" y="7772400"/>
            <a:ext cx="914400" cy="914400"/>
          </a:xfrm>
          <a:prstGeom prst="straightConnector1">
            <a:avLst/>
          </a:prstGeom>
          <a:solidFill>
            <a:srgbClr val="6C7472"/>
          </a:solidFill>
          <a:ln>
            <a:noFill/>
            <a:tailEnd type="triangle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9" name="Straight Arrow Connector 128"/>
          <p:cNvCxnSpPr/>
          <p:nvPr/>
        </p:nvCxnSpPr>
        <p:spPr bwMode="auto">
          <a:xfrm>
            <a:off x="1854200" y="5410200"/>
            <a:ext cx="76200" cy="1143000"/>
          </a:xfrm>
          <a:prstGeom prst="straightConnector1">
            <a:avLst/>
          </a:prstGeom>
          <a:solidFill>
            <a:srgbClr val="6C7472"/>
          </a:solidFill>
          <a:ln>
            <a:noFill/>
            <a:tailEnd type="triangle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" name="Rectangle 5"/>
          <p:cNvSpPr/>
          <p:nvPr/>
        </p:nvSpPr>
        <p:spPr bwMode="auto">
          <a:xfrm>
            <a:off x="3866506" y="7844546"/>
            <a:ext cx="4007494" cy="842254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>
              <a:ln>
                <a:noFill/>
              </a:ln>
              <a:solidFill>
                <a:srgbClr val="414141"/>
              </a:solidFill>
              <a:effectLst/>
              <a:latin typeface="Gill Sans Light" charset="0"/>
              <a:ea typeface="ヒラギノ角ゴ ProN W3" charset="-128"/>
              <a:cs typeface="ヒラギノ角ゴ ProN W3" charset="-128"/>
              <a:sym typeface="Gill Sans Light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88540" y="8696960"/>
            <a:ext cx="24834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Arial" charset="0"/>
                <a:ea typeface="Arial" charset="0"/>
                <a:cs typeface="Arial" charset="0"/>
              </a:rPr>
              <a:t>Base Page</a:t>
            </a:r>
            <a:endParaRPr lang="en-US" sz="36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5816600" y="6630426"/>
            <a:ext cx="2057400" cy="4572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" sz="3600" dirty="0" err="1"/>
              <a:t>Δ</a:t>
            </a:r>
            <a:endParaRPr kumimoji="0" lang="en-US" sz="3600" b="0" i="0" u="none" strike="noStrike" cap="none" normalizeH="0" baseline="0" dirty="0">
              <a:ln>
                <a:noFill/>
              </a:ln>
              <a:solidFill>
                <a:srgbClr val="414141"/>
              </a:solidFill>
              <a:effectLst/>
              <a:sym typeface="Gill Sans Light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5816600" y="5410200"/>
            <a:ext cx="2057400" cy="4572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" sz="3600" dirty="0" err="1"/>
              <a:t>Δ</a:t>
            </a:r>
            <a:endParaRPr kumimoji="0" lang="en-US" sz="3600" b="0" i="0" u="none" strike="noStrike" cap="none" normalizeH="0" baseline="0" dirty="0">
              <a:ln>
                <a:noFill/>
              </a:ln>
              <a:solidFill>
                <a:srgbClr val="414141"/>
              </a:solidFill>
              <a:effectLst/>
              <a:sym typeface="Gill Sans Light" charset="0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9844414" y="4944553"/>
            <a:ext cx="2133600" cy="620378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rgbClr val="000000"/>
            </a:solidFill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414141"/>
                </a:solidFill>
                <a:effectLst/>
                <a:latin typeface="Arial" charset="0"/>
                <a:ea typeface="Arial" charset="0"/>
                <a:cs typeface="Arial" charset="0"/>
                <a:sym typeface="Gill Sans Light" charset="0"/>
              </a:rPr>
              <a:t>Header</a:t>
            </a:r>
            <a:endParaRPr kumimoji="0" lang="en-US" sz="3600" b="1" i="0" u="none" strike="noStrike" cap="none" normalizeH="0" baseline="0" dirty="0">
              <a:ln>
                <a:noFill/>
              </a:ln>
              <a:solidFill>
                <a:srgbClr val="414141"/>
              </a:solidFill>
              <a:effectLst/>
              <a:latin typeface="Arial" charset="0"/>
              <a:ea typeface="Arial" charset="0"/>
              <a:cs typeface="Arial" charset="0"/>
              <a:sym typeface="Gill Sans Light" charset="0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9844414" y="5564931"/>
            <a:ext cx="2133600" cy="620378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rgbClr val="000000"/>
            </a:solidFill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z="3200" b="1" dirty="0" err="1" smtClean="0">
                <a:latin typeface="Arial" charset="0"/>
                <a:ea typeface="Arial" charset="0"/>
                <a:cs typeface="Arial" charset="0"/>
              </a:rPr>
              <a:t>sg_list</a:t>
            </a:r>
            <a:r>
              <a:rPr lang="en-US" sz="3200" b="1" dirty="0" smtClean="0">
                <a:latin typeface="Arial" charset="0"/>
                <a:ea typeface="Arial" charset="0"/>
                <a:cs typeface="Arial" charset="0"/>
              </a:rPr>
              <a:t>[0]</a:t>
            </a:r>
            <a:endParaRPr lang="en-US" sz="32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9844414" y="6185309"/>
            <a:ext cx="2133600" cy="620378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rgbClr val="000000"/>
            </a:solidFill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z="3200" b="1" dirty="0" smtClean="0">
                <a:latin typeface="Arial" charset="0"/>
                <a:ea typeface="Arial" charset="0"/>
                <a:cs typeface="Arial" charset="0"/>
              </a:rPr>
              <a:t>sg_list[1]</a:t>
            </a:r>
            <a:endParaRPr lang="en-US" sz="32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9844414" y="6805687"/>
            <a:ext cx="2133600" cy="620378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rgbClr val="000000"/>
            </a:solidFill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z="3200" b="1" dirty="0" smtClean="0">
                <a:latin typeface="Arial" charset="0"/>
                <a:ea typeface="Arial" charset="0"/>
                <a:cs typeface="Arial" charset="0"/>
              </a:rPr>
              <a:t>sg_list[2]</a:t>
            </a:r>
            <a:endParaRPr lang="en-US" sz="32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9844414" y="7426065"/>
            <a:ext cx="2133600" cy="62037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z="3200" dirty="0" smtClean="0">
                <a:latin typeface="Arial" charset="0"/>
                <a:ea typeface="Arial" charset="0"/>
                <a:cs typeface="Arial" charset="0"/>
              </a:rPr>
              <a:t>NIC WQE</a:t>
            </a:r>
            <a:endParaRPr lang="en-US" sz="3200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32" name="Curved Connector 31"/>
          <p:cNvCxnSpPr>
            <a:stCxn id="33" idx="1"/>
            <a:endCxn id="6" idx="3"/>
          </p:cNvCxnSpPr>
          <p:nvPr/>
        </p:nvCxnSpPr>
        <p:spPr bwMode="auto">
          <a:xfrm rot="10800000" flipV="1">
            <a:off x="7874000" y="5875119"/>
            <a:ext cx="1970414" cy="2390553"/>
          </a:xfrm>
          <a:prstGeom prst="curvedConnector3">
            <a:avLst>
              <a:gd name="adj1" fmla="val 37625"/>
            </a:avLst>
          </a:prstGeom>
          <a:solidFill>
            <a:srgbClr val="6C7472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9" name="Curved Connector 38"/>
          <p:cNvCxnSpPr/>
          <p:nvPr/>
        </p:nvCxnSpPr>
        <p:spPr bwMode="auto">
          <a:xfrm rot="10800000" flipV="1">
            <a:off x="7874000" y="6495497"/>
            <a:ext cx="2133601" cy="310189"/>
          </a:xfrm>
          <a:prstGeom prst="curvedConnector3">
            <a:avLst>
              <a:gd name="adj1" fmla="val 50001"/>
            </a:avLst>
          </a:prstGeom>
          <a:solidFill>
            <a:srgbClr val="6C7472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2" name="Curved Connector 41"/>
          <p:cNvCxnSpPr>
            <a:stCxn id="35" idx="1"/>
            <a:endCxn id="13" idx="3"/>
          </p:cNvCxnSpPr>
          <p:nvPr/>
        </p:nvCxnSpPr>
        <p:spPr bwMode="auto">
          <a:xfrm rot="10800000">
            <a:off x="7874000" y="5638800"/>
            <a:ext cx="1970414" cy="1477076"/>
          </a:xfrm>
          <a:prstGeom prst="curvedConnector3">
            <a:avLst/>
          </a:prstGeom>
          <a:solidFill>
            <a:srgbClr val="6C7472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4" name="Straight Arrow Connector 43"/>
          <p:cNvCxnSpPr>
            <a:stCxn id="13" idx="2"/>
            <a:endCxn id="9" idx="0"/>
          </p:cNvCxnSpPr>
          <p:nvPr/>
        </p:nvCxnSpPr>
        <p:spPr bwMode="auto">
          <a:xfrm>
            <a:off x="6845300" y="5867400"/>
            <a:ext cx="0" cy="763026"/>
          </a:xfrm>
          <a:prstGeom prst="straightConnector1">
            <a:avLst/>
          </a:prstGeom>
          <a:solidFill>
            <a:srgbClr val="6C7472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6" name="Straight Arrow Connector 45"/>
          <p:cNvCxnSpPr>
            <a:stCxn id="9" idx="2"/>
          </p:cNvCxnSpPr>
          <p:nvPr/>
        </p:nvCxnSpPr>
        <p:spPr bwMode="auto">
          <a:xfrm>
            <a:off x="6845300" y="7087626"/>
            <a:ext cx="0" cy="756920"/>
          </a:xfrm>
          <a:prstGeom prst="straightConnector1">
            <a:avLst/>
          </a:prstGeom>
          <a:solidFill>
            <a:srgbClr val="6C7472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7" name="Rectangle 26"/>
          <p:cNvSpPr/>
          <p:nvPr/>
        </p:nvSpPr>
        <p:spPr bwMode="auto">
          <a:xfrm>
            <a:off x="5816599" y="4189974"/>
            <a:ext cx="2057400" cy="4572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" sz="3600" dirty="0" err="1"/>
              <a:t>Δ</a:t>
            </a:r>
            <a:endParaRPr kumimoji="0" lang="en-US" sz="3600" b="0" i="0" u="none" strike="noStrike" cap="none" normalizeH="0" baseline="0" dirty="0">
              <a:ln>
                <a:noFill/>
              </a:ln>
              <a:solidFill>
                <a:srgbClr val="414141"/>
              </a:solidFill>
              <a:effectLst/>
              <a:sym typeface="Gill Sans Light" charset="0"/>
            </a:endParaRPr>
          </a:p>
        </p:txBody>
      </p:sp>
      <p:cxnSp>
        <p:nvCxnSpPr>
          <p:cNvPr id="30" name="Straight Arrow Connector 29"/>
          <p:cNvCxnSpPr/>
          <p:nvPr/>
        </p:nvCxnSpPr>
        <p:spPr bwMode="auto">
          <a:xfrm>
            <a:off x="6845300" y="4647174"/>
            <a:ext cx="0" cy="763026"/>
          </a:xfrm>
          <a:prstGeom prst="straightConnector1">
            <a:avLst/>
          </a:prstGeom>
          <a:solidFill>
            <a:srgbClr val="6C7472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5" name="TextBox 24"/>
          <p:cNvSpPr txBox="1"/>
          <p:nvPr/>
        </p:nvSpPr>
        <p:spPr>
          <a:xfrm>
            <a:off x="5587999" y="3301045"/>
            <a:ext cx="2514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Latest update after </a:t>
            </a: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transmit </a:t>
            </a:r>
            <a:r>
              <a:rPr lang="en-US" sz="2400" dirty="0" err="1" smtClean="0">
                <a:latin typeface="Arial" charset="0"/>
                <a:ea typeface="Arial" charset="0"/>
                <a:cs typeface="Arial" charset="0"/>
              </a:rPr>
              <a:t>init</a:t>
            </a:r>
            <a:endParaRPr lang="en-US" sz="24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22099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355600" y="381000"/>
            <a:ext cx="12293600" cy="1257300"/>
          </a:xfrm>
          <a:ln/>
        </p:spPr>
        <p:txBody>
          <a:bodyPr/>
          <a:lstStyle/>
          <a:p>
            <a:pPr algn="l"/>
            <a:r>
              <a:rPr lang="en-US" altLang="en-US" b="1" dirty="0" err="1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Bw</a:t>
            </a:r>
            <a:r>
              <a:rPr lang="en-US" altLang="en-US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-Tree</a:t>
            </a:r>
            <a:endParaRPr lang="en-US" altLang="en-US" b="1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96175" y="4464424"/>
            <a:ext cx="18473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000" dirty="0"/>
          </a:p>
        </p:txBody>
      </p:sp>
      <p:cxnSp>
        <p:nvCxnSpPr>
          <p:cNvPr id="126" name="Straight Arrow Connector 125"/>
          <p:cNvCxnSpPr/>
          <p:nvPr/>
        </p:nvCxnSpPr>
        <p:spPr bwMode="auto">
          <a:xfrm>
            <a:off x="-279400" y="7772400"/>
            <a:ext cx="914400" cy="914400"/>
          </a:xfrm>
          <a:prstGeom prst="straightConnector1">
            <a:avLst/>
          </a:prstGeom>
          <a:solidFill>
            <a:srgbClr val="6C7472"/>
          </a:solidFill>
          <a:ln>
            <a:noFill/>
            <a:tailEnd type="triangle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9" name="Straight Arrow Connector 128"/>
          <p:cNvCxnSpPr/>
          <p:nvPr/>
        </p:nvCxnSpPr>
        <p:spPr bwMode="auto">
          <a:xfrm>
            <a:off x="1854200" y="5410200"/>
            <a:ext cx="76200" cy="1143000"/>
          </a:xfrm>
          <a:prstGeom prst="straightConnector1">
            <a:avLst/>
          </a:prstGeom>
          <a:solidFill>
            <a:srgbClr val="6C7472"/>
          </a:solidFill>
          <a:ln>
            <a:noFill/>
            <a:tailEnd type="triangle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" name="Rectangle 3"/>
          <p:cNvSpPr/>
          <p:nvPr/>
        </p:nvSpPr>
        <p:spPr bwMode="auto">
          <a:xfrm>
            <a:off x="355600" y="3846447"/>
            <a:ext cx="2438400" cy="685800"/>
          </a:xfrm>
          <a:prstGeom prst="rect">
            <a:avLst/>
          </a:prstGeom>
          <a:noFill/>
          <a:ln>
            <a:solidFill>
              <a:schemeClr val="tx2"/>
            </a:solidFill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414141"/>
                </a:solidFill>
                <a:effectLst/>
                <a:latin typeface="Arial" charset="0"/>
                <a:ea typeface="Arial" charset="0"/>
                <a:cs typeface="Arial" charset="0"/>
                <a:sym typeface="Gill Sans Light" charset="0"/>
              </a:rPr>
              <a:t>Reader</a:t>
            </a:r>
            <a:endParaRPr kumimoji="0" lang="en-US" sz="3600" b="0" i="0" u="none" strike="noStrike" cap="none" normalizeH="0" baseline="0" dirty="0">
              <a:ln>
                <a:noFill/>
              </a:ln>
              <a:solidFill>
                <a:srgbClr val="414141"/>
              </a:solidFill>
              <a:effectLst/>
              <a:latin typeface="Arial" charset="0"/>
              <a:ea typeface="Arial" charset="0"/>
              <a:cs typeface="Arial" charset="0"/>
              <a:sym typeface="Gill Sans Light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3866506" y="7844546"/>
            <a:ext cx="4007494" cy="842254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>
              <a:ln>
                <a:noFill/>
              </a:ln>
              <a:solidFill>
                <a:srgbClr val="414141"/>
              </a:solidFill>
              <a:effectLst/>
              <a:latin typeface="Gill Sans Light" charset="0"/>
              <a:ea typeface="ヒラギノ角ゴ ProN W3" charset="-128"/>
              <a:cs typeface="ヒラギノ角ゴ ProN W3" charset="-128"/>
              <a:sym typeface="Gill Sans Light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88540" y="8696960"/>
            <a:ext cx="24834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Arial" charset="0"/>
                <a:ea typeface="Arial" charset="0"/>
                <a:cs typeface="Arial" charset="0"/>
              </a:rPr>
              <a:t>Base Page</a:t>
            </a:r>
            <a:endParaRPr lang="en-US" sz="36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5816600" y="6630426"/>
            <a:ext cx="2057400" cy="4572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" sz="3600" dirty="0" err="1"/>
              <a:t>Δ</a:t>
            </a:r>
            <a:endParaRPr kumimoji="0" lang="en-US" sz="3600" b="0" i="0" u="none" strike="noStrike" cap="none" normalizeH="0" baseline="0" dirty="0">
              <a:ln>
                <a:noFill/>
              </a:ln>
              <a:solidFill>
                <a:srgbClr val="414141"/>
              </a:solidFill>
              <a:effectLst/>
              <a:sym typeface="Gill Sans Light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5816600" y="5410200"/>
            <a:ext cx="2057400" cy="4572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" sz="3600" dirty="0" err="1"/>
              <a:t>Δ</a:t>
            </a:r>
            <a:endParaRPr kumimoji="0" lang="en-US" sz="3600" b="0" i="0" u="none" strike="noStrike" cap="none" normalizeH="0" baseline="0" dirty="0">
              <a:ln>
                <a:noFill/>
              </a:ln>
              <a:solidFill>
                <a:srgbClr val="414141"/>
              </a:solidFill>
              <a:effectLst/>
              <a:sym typeface="Gill Sans Light" charset="0"/>
            </a:endParaRPr>
          </a:p>
        </p:txBody>
      </p:sp>
      <p:cxnSp>
        <p:nvCxnSpPr>
          <p:cNvPr id="28" name="Elbow Connector 27"/>
          <p:cNvCxnSpPr>
            <a:endCxn id="13" idx="1"/>
          </p:cNvCxnSpPr>
          <p:nvPr/>
        </p:nvCxnSpPr>
        <p:spPr bwMode="auto">
          <a:xfrm>
            <a:off x="2794000" y="4199507"/>
            <a:ext cx="3022600" cy="1439293"/>
          </a:xfrm>
          <a:prstGeom prst="bentConnector3">
            <a:avLst>
              <a:gd name="adj1" fmla="val 54034"/>
            </a:avLst>
          </a:prstGeom>
          <a:solidFill>
            <a:srgbClr val="6C7472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4" name="Straight Arrow Connector 43"/>
          <p:cNvCxnSpPr>
            <a:stCxn id="13" idx="2"/>
            <a:endCxn id="9" idx="0"/>
          </p:cNvCxnSpPr>
          <p:nvPr/>
        </p:nvCxnSpPr>
        <p:spPr bwMode="auto">
          <a:xfrm>
            <a:off x="6845300" y="5867400"/>
            <a:ext cx="0" cy="763026"/>
          </a:xfrm>
          <a:prstGeom prst="straightConnector1">
            <a:avLst/>
          </a:prstGeom>
          <a:solidFill>
            <a:srgbClr val="6C7472"/>
          </a:solidFill>
          <a:ln w="12700" cap="flat" cmpd="sng" algn="ctr">
            <a:solidFill>
              <a:srgbClr val="000000"/>
            </a:solidFill>
            <a:prstDash val="dash"/>
            <a:round/>
            <a:headEnd type="none" w="med" len="med"/>
            <a:tailEnd type="triangl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6" name="Straight Arrow Connector 45"/>
          <p:cNvCxnSpPr>
            <a:stCxn id="9" idx="2"/>
          </p:cNvCxnSpPr>
          <p:nvPr/>
        </p:nvCxnSpPr>
        <p:spPr bwMode="auto">
          <a:xfrm>
            <a:off x="6845300" y="7087626"/>
            <a:ext cx="0" cy="756920"/>
          </a:xfrm>
          <a:prstGeom prst="straightConnector1">
            <a:avLst/>
          </a:prstGeom>
          <a:solidFill>
            <a:srgbClr val="6C7472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Oval 2"/>
          <p:cNvSpPr/>
          <p:nvPr/>
        </p:nvSpPr>
        <p:spPr bwMode="auto">
          <a:xfrm>
            <a:off x="5359400" y="4724400"/>
            <a:ext cx="3124200" cy="2895600"/>
          </a:xfrm>
          <a:prstGeom prst="ellipse">
            <a:avLst/>
          </a:prstGeom>
          <a:noFill/>
          <a:ln>
            <a:solidFill>
              <a:srgbClr val="000000"/>
            </a:solidFill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>
              <a:ln>
                <a:noFill/>
              </a:ln>
              <a:solidFill>
                <a:srgbClr val="414141"/>
              </a:solidFill>
              <a:effectLst/>
              <a:latin typeface="Gill Sans Light" charset="0"/>
              <a:ea typeface="ヒラギノ角ゴ ProN W3" charset="-128"/>
              <a:cs typeface="ヒラギノ角ゴ ProN W3" charset="-128"/>
              <a:sym typeface="Gill Sans Light" charset="0"/>
            </a:endParaRPr>
          </a:p>
        </p:txBody>
      </p:sp>
      <p:cxnSp>
        <p:nvCxnSpPr>
          <p:cNvPr id="7" name="Straight Arrow Connector 6"/>
          <p:cNvCxnSpPr>
            <a:endCxn id="3" idx="0"/>
          </p:cNvCxnSpPr>
          <p:nvPr/>
        </p:nvCxnSpPr>
        <p:spPr bwMode="auto">
          <a:xfrm>
            <a:off x="6845300" y="3846447"/>
            <a:ext cx="76200" cy="877953"/>
          </a:xfrm>
          <a:prstGeom prst="straightConnector1">
            <a:avLst/>
          </a:prstGeom>
          <a:solidFill>
            <a:srgbClr val="6C7472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lg" len="med"/>
            <a:tailEnd type="triangl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0" name="TextBox 9"/>
          <p:cNvSpPr txBox="1"/>
          <p:nvPr/>
        </p:nvSpPr>
        <p:spPr>
          <a:xfrm>
            <a:off x="5511800" y="3124200"/>
            <a:ext cx="327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Arial" charset="0"/>
                <a:ea typeface="Arial" charset="0"/>
                <a:cs typeface="Arial" charset="0"/>
              </a:rPr>
              <a:t>Consolidate??</a:t>
            </a:r>
            <a:endParaRPr lang="en-US" sz="36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3018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355600" y="381000"/>
            <a:ext cx="12293600" cy="1257300"/>
          </a:xfrm>
          <a:ln/>
        </p:spPr>
        <p:txBody>
          <a:bodyPr/>
          <a:lstStyle/>
          <a:p>
            <a:pPr algn="l"/>
            <a:r>
              <a:rPr lang="en-US" altLang="en-US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Delta Records (Throughput)</a:t>
            </a:r>
            <a:endParaRPr lang="en-US" altLang="en-US" b="1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96175" y="4464424"/>
            <a:ext cx="18473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000" dirty="0"/>
          </a:p>
        </p:txBody>
      </p:sp>
      <p:cxnSp>
        <p:nvCxnSpPr>
          <p:cNvPr id="126" name="Straight Arrow Connector 125"/>
          <p:cNvCxnSpPr/>
          <p:nvPr/>
        </p:nvCxnSpPr>
        <p:spPr bwMode="auto">
          <a:xfrm>
            <a:off x="-279400" y="7772400"/>
            <a:ext cx="914400" cy="914400"/>
          </a:xfrm>
          <a:prstGeom prst="straightConnector1">
            <a:avLst/>
          </a:prstGeom>
          <a:solidFill>
            <a:srgbClr val="6C7472"/>
          </a:solidFill>
          <a:ln>
            <a:noFill/>
            <a:tailEnd type="triangle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9" name="Straight Arrow Connector 128"/>
          <p:cNvCxnSpPr/>
          <p:nvPr/>
        </p:nvCxnSpPr>
        <p:spPr bwMode="auto">
          <a:xfrm>
            <a:off x="1854200" y="5410200"/>
            <a:ext cx="76200" cy="1143000"/>
          </a:xfrm>
          <a:prstGeom prst="straightConnector1">
            <a:avLst/>
          </a:prstGeom>
          <a:solidFill>
            <a:srgbClr val="6C7472"/>
          </a:solidFill>
          <a:ln>
            <a:noFill/>
            <a:tailEnd type="triangle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638299"/>
            <a:ext cx="13004801" cy="8115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9400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355600" y="381000"/>
            <a:ext cx="12293600" cy="1257300"/>
          </a:xfrm>
          <a:ln/>
        </p:spPr>
        <p:txBody>
          <a:bodyPr/>
          <a:lstStyle/>
          <a:p>
            <a:pPr algn="l"/>
            <a:r>
              <a:rPr lang="en-US" altLang="en-US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Takeaways </a:t>
            </a:r>
            <a:r>
              <a:rPr lang="mr-IN" altLang="en-US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–</a:t>
            </a:r>
            <a:r>
              <a:rPr lang="en-US" altLang="en-US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 Delta Records</a:t>
            </a:r>
            <a:endParaRPr lang="en-US" altLang="en-US" b="1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96175" y="4464424"/>
            <a:ext cx="18473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000" dirty="0"/>
          </a:p>
        </p:txBody>
      </p:sp>
      <p:cxnSp>
        <p:nvCxnSpPr>
          <p:cNvPr id="126" name="Straight Arrow Connector 125"/>
          <p:cNvCxnSpPr/>
          <p:nvPr/>
        </p:nvCxnSpPr>
        <p:spPr bwMode="auto">
          <a:xfrm>
            <a:off x="-279400" y="7772400"/>
            <a:ext cx="914400" cy="914400"/>
          </a:xfrm>
          <a:prstGeom prst="straightConnector1">
            <a:avLst/>
          </a:prstGeom>
          <a:solidFill>
            <a:srgbClr val="6C7472"/>
          </a:solidFill>
          <a:ln>
            <a:noFill/>
            <a:tailEnd type="triangle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9" name="Straight Arrow Connector 128"/>
          <p:cNvCxnSpPr/>
          <p:nvPr/>
        </p:nvCxnSpPr>
        <p:spPr bwMode="auto">
          <a:xfrm>
            <a:off x="1854200" y="5410200"/>
            <a:ext cx="76200" cy="1143000"/>
          </a:xfrm>
          <a:prstGeom prst="straightConnector1">
            <a:avLst/>
          </a:prstGeom>
          <a:solidFill>
            <a:srgbClr val="6C7472"/>
          </a:solidFill>
          <a:ln>
            <a:noFill/>
            <a:tailEnd type="triangle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TextBox 2"/>
          <p:cNvSpPr txBox="1"/>
          <p:nvPr/>
        </p:nvSpPr>
        <p:spPr>
          <a:xfrm>
            <a:off x="635000" y="1981200"/>
            <a:ext cx="11734800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l">
              <a:lnSpc>
                <a:spcPct val="200000"/>
              </a:lnSpc>
              <a:buFont typeface="Arial" charset="0"/>
              <a:buChar char="•"/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NIC prefer records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in </a:t>
            </a:r>
            <a:r>
              <a:rPr lang="en-US" i="1" dirty="0" smtClean="0">
                <a:latin typeface="Arial" charset="0"/>
                <a:ea typeface="Arial" charset="0"/>
                <a:cs typeface="Arial" charset="0"/>
              </a:rPr>
              <a:t>some order</a:t>
            </a:r>
            <a:r>
              <a:rPr lang="en-US" b="1" dirty="0" smtClean="0">
                <a:latin typeface="Arial" charset="0"/>
                <a:ea typeface="Arial" charset="0"/>
                <a:cs typeface="Arial" charset="0"/>
              </a:rPr>
              <a:t>.</a:t>
            </a:r>
            <a:endParaRPr lang="en-US" dirty="0" smtClean="0">
              <a:latin typeface="Arial" charset="0"/>
              <a:ea typeface="Arial" charset="0"/>
              <a:cs typeface="Arial" charset="0"/>
            </a:endParaRPr>
          </a:p>
          <a:p>
            <a:pPr marL="571500" indent="-571500" algn="l">
              <a:lnSpc>
                <a:spcPct val="200000"/>
              </a:lnSpc>
              <a:buFont typeface="Arial" charset="0"/>
              <a:buChar char="•"/>
            </a:pP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 marL="571500" indent="-571500" algn="l">
              <a:lnSpc>
                <a:spcPct val="200000"/>
              </a:lnSpc>
              <a:buFont typeface="Arial" charset="0"/>
              <a:buChar char="•"/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Around 1.7x throughput than regular zero copy without the additional copy.</a:t>
            </a:r>
          </a:p>
          <a:p>
            <a:pPr marL="571500" indent="-571500" algn="l">
              <a:lnSpc>
                <a:spcPct val="200000"/>
              </a:lnSpc>
              <a:buFont typeface="Arial" charset="0"/>
              <a:buChar char="•"/>
            </a:pP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28477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355600" y="381000"/>
            <a:ext cx="12293600" cy="1257300"/>
          </a:xfrm>
          <a:ln/>
        </p:spPr>
        <p:txBody>
          <a:bodyPr/>
          <a:lstStyle/>
          <a:p>
            <a:pPr algn="l"/>
            <a:r>
              <a:rPr lang="en-US" altLang="en-US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Column Stores - Thoughts</a:t>
            </a:r>
            <a:endParaRPr lang="en-US" altLang="en-US" b="1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96175" y="4464424"/>
            <a:ext cx="18473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000" dirty="0"/>
          </a:p>
        </p:txBody>
      </p:sp>
      <p:cxnSp>
        <p:nvCxnSpPr>
          <p:cNvPr id="126" name="Straight Arrow Connector 125"/>
          <p:cNvCxnSpPr/>
          <p:nvPr/>
        </p:nvCxnSpPr>
        <p:spPr bwMode="auto">
          <a:xfrm>
            <a:off x="-279400" y="7772400"/>
            <a:ext cx="914400" cy="914400"/>
          </a:xfrm>
          <a:prstGeom prst="straightConnector1">
            <a:avLst/>
          </a:prstGeom>
          <a:solidFill>
            <a:srgbClr val="6C7472"/>
          </a:solidFill>
          <a:ln>
            <a:noFill/>
            <a:tailEnd type="triangle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9" name="Straight Arrow Connector 128"/>
          <p:cNvCxnSpPr/>
          <p:nvPr/>
        </p:nvCxnSpPr>
        <p:spPr bwMode="auto">
          <a:xfrm>
            <a:off x="1854200" y="5410200"/>
            <a:ext cx="76200" cy="1143000"/>
          </a:xfrm>
          <a:prstGeom prst="straightConnector1">
            <a:avLst/>
          </a:prstGeom>
          <a:solidFill>
            <a:srgbClr val="6C7472"/>
          </a:solidFill>
          <a:ln>
            <a:noFill/>
            <a:tailEnd type="triangle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2" y="2956738"/>
            <a:ext cx="6710580" cy="377470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4800" y="2956738"/>
            <a:ext cx="5418666" cy="3048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92200" y="7162800"/>
            <a:ext cx="457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Row oriented</a:t>
            </a:r>
            <a:endParaRPr lang="en-US" sz="24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086321" y="7162800"/>
            <a:ext cx="457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Column oriented</a:t>
            </a:r>
            <a:endParaRPr lang="en-US" sz="24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8803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355600" y="381000"/>
            <a:ext cx="12293600" cy="1257300"/>
          </a:xfrm>
          <a:ln/>
        </p:spPr>
        <p:txBody>
          <a:bodyPr/>
          <a:lstStyle/>
          <a:p>
            <a:pPr algn="l"/>
            <a:r>
              <a:rPr lang="en-US" altLang="en-US" sz="6400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Column Stores - Suggestions</a:t>
            </a:r>
            <a:endParaRPr lang="en-US" altLang="en-US" sz="6400" b="1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96175" y="4464424"/>
            <a:ext cx="18473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000" dirty="0"/>
          </a:p>
        </p:txBody>
      </p:sp>
      <p:cxnSp>
        <p:nvCxnSpPr>
          <p:cNvPr id="126" name="Straight Arrow Connector 125"/>
          <p:cNvCxnSpPr/>
          <p:nvPr/>
        </p:nvCxnSpPr>
        <p:spPr bwMode="auto">
          <a:xfrm>
            <a:off x="-279400" y="7772400"/>
            <a:ext cx="914400" cy="914400"/>
          </a:xfrm>
          <a:prstGeom prst="straightConnector1">
            <a:avLst/>
          </a:prstGeom>
          <a:solidFill>
            <a:srgbClr val="6C7472"/>
          </a:solidFill>
          <a:ln>
            <a:noFill/>
            <a:tailEnd type="triangle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9" name="Straight Arrow Connector 128"/>
          <p:cNvCxnSpPr/>
          <p:nvPr/>
        </p:nvCxnSpPr>
        <p:spPr bwMode="auto">
          <a:xfrm>
            <a:off x="1854200" y="5410200"/>
            <a:ext cx="76200" cy="1143000"/>
          </a:xfrm>
          <a:prstGeom prst="straightConnector1">
            <a:avLst/>
          </a:prstGeom>
          <a:solidFill>
            <a:srgbClr val="6C7472"/>
          </a:solidFill>
          <a:ln>
            <a:noFill/>
            <a:tailEnd type="triangle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TextBox 2"/>
          <p:cNvSpPr txBox="1"/>
          <p:nvPr/>
        </p:nvSpPr>
        <p:spPr>
          <a:xfrm>
            <a:off x="635000" y="1981200"/>
            <a:ext cx="117348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l">
              <a:lnSpc>
                <a:spcPct val="200000"/>
              </a:lnSpc>
              <a:buFont typeface="Arial" charset="0"/>
              <a:buChar char="•"/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Use late materialization on client-side.</a:t>
            </a:r>
          </a:p>
          <a:p>
            <a:pPr marL="571500" indent="-571500" algn="l">
              <a:lnSpc>
                <a:spcPct val="200000"/>
              </a:lnSpc>
              <a:buFont typeface="Arial" charset="0"/>
              <a:buChar char="•"/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Transmit encoding along with results.</a:t>
            </a:r>
          </a:p>
          <a:p>
            <a:pPr marL="571500" indent="-571500" algn="l">
              <a:lnSpc>
                <a:spcPct val="200000"/>
              </a:lnSpc>
              <a:buFont typeface="Arial" charset="0"/>
              <a:buChar char="•"/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Use </a:t>
            </a:r>
            <a:r>
              <a:rPr lang="en-US" b="1" dirty="0" smtClean="0">
                <a:latin typeface="Arial" charset="0"/>
                <a:ea typeface="Arial" charset="0"/>
                <a:cs typeface="Arial" charset="0"/>
              </a:rPr>
              <a:t>Zero Copy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for queries with low selectivity.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5106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355600" y="381000"/>
            <a:ext cx="12649200" cy="1257300"/>
          </a:xfrm>
          <a:ln/>
        </p:spPr>
        <p:txBody>
          <a:bodyPr/>
          <a:lstStyle/>
          <a:p>
            <a:pPr algn="l"/>
            <a:r>
              <a:rPr lang="en-US" altLang="en-US" sz="7000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Migration (Ongoing work)</a:t>
            </a:r>
            <a:endParaRPr lang="en-US" altLang="en-US" sz="7000" b="1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96175" y="4464424"/>
            <a:ext cx="18473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000" dirty="0"/>
          </a:p>
        </p:txBody>
      </p:sp>
      <p:cxnSp>
        <p:nvCxnSpPr>
          <p:cNvPr id="126" name="Straight Arrow Connector 125"/>
          <p:cNvCxnSpPr/>
          <p:nvPr/>
        </p:nvCxnSpPr>
        <p:spPr bwMode="auto">
          <a:xfrm>
            <a:off x="-279400" y="7772400"/>
            <a:ext cx="914400" cy="914400"/>
          </a:xfrm>
          <a:prstGeom prst="straightConnector1">
            <a:avLst/>
          </a:prstGeom>
          <a:solidFill>
            <a:srgbClr val="6C7472"/>
          </a:solidFill>
          <a:ln>
            <a:noFill/>
            <a:tailEnd type="triangle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9" name="Straight Arrow Connector 128"/>
          <p:cNvCxnSpPr/>
          <p:nvPr/>
        </p:nvCxnSpPr>
        <p:spPr bwMode="auto">
          <a:xfrm>
            <a:off x="1854200" y="5410200"/>
            <a:ext cx="76200" cy="1143000"/>
          </a:xfrm>
          <a:prstGeom prst="straightConnector1">
            <a:avLst/>
          </a:prstGeom>
          <a:solidFill>
            <a:srgbClr val="6C7472"/>
          </a:solidFill>
          <a:ln>
            <a:noFill/>
            <a:tailEnd type="triangle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TextBox 2"/>
          <p:cNvSpPr txBox="1"/>
          <p:nvPr/>
        </p:nvSpPr>
        <p:spPr>
          <a:xfrm>
            <a:off x="641350" y="2054810"/>
            <a:ext cx="5861050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l">
              <a:buFont typeface="Arial" charset="0"/>
              <a:buChar char="•"/>
            </a:pPr>
            <a:r>
              <a:rPr lang="en-US" sz="3000" dirty="0" smtClean="0">
                <a:latin typeface="Arial" charset="0"/>
                <a:ea typeface="Arial" charset="0"/>
                <a:cs typeface="Arial" charset="0"/>
              </a:rPr>
              <a:t>Use </a:t>
            </a:r>
            <a:r>
              <a:rPr lang="en-US" sz="3000" b="1" dirty="0" smtClean="0">
                <a:latin typeface="Arial" charset="0"/>
                <a:ea typeface="Arial" charset="0"/>
                <a:cs typeface="Arial" charset="0"/>
              </a:rPr>
              <a:t>Zero Copy.</a:t>
            </a:r>
          </a:p>
          <a:p>
            <a:pPr marL="571500" indent="-571500" algn="l">
              <a:buFont typeface="Arial" charset="0"/>
              <a:buChar char="•"/>
            </a:pPr>
            <a:endParaRPr lang="en-US" sz="3000" b="1" dirty="0" smtClean="0">
              <a:latin typeface="Arial" charset="0"/>
              <a:ea typeface="Arial" charset="0"/>
              <a:cs typeface="Arial" charset="0"/>
            </a:endParaRPr>
          </a:p>
          <a:p>
            <a:pPr marL="571500" indent="-571500" algn="l">
              <a:buFont typeface="Arial" charset="0"/>
              <a:buChar char="•"/>
            </a:pPr>
            <a:r>
              <a:rPr lang="en-US" sz="3000" dirty="0" smtClean="0">
                <a:latin typeface="Arial" charset="0"/>
                <a:ea typeface="Arial" charset="0"/>
                <a:cs typeface="Arial" charset="0"/>
              </a:rPr>
              <a:t>Could layout data such that there </a:t>
            </a:r>
            <a:r>
              <a:rPr lang="en-US" sz="3000" dirty="0" smtClean="0">
                <a:latin typeface="Arial" charset="0"/>
                <a:ea typeface="Arial" charset="0"/>
                <a:cs typeface="Arial" charset="0"/>
              </a:rPr>
              <a:t>is </a:t>
            </a:r>
            <a:r>
              <a:rPr lang="en-US" sz="3000" i="1" dirty="0" smtClean="0">
                <a:latin typeface="Arial" charset="0"/>
                <a:ea typeface="Arial" charset="0"/>
                <a:cs typeface="Arial" charset="0"/>
              </a:rPr>
              <a:t>some order.</a:t>
            </a:r>
            <a:endParaRPr lang="en-US" sz="3000" i="1" dirty="0" smtClean="0">
              <a:latin typeface="Arial" charset="0"/>
              <a:ea typeface="Arial" charset="0"/>
              <a:cs typeface="Arial" charset="0"/>
            </a:endParaRPr>
          </a:p>
          <a:p>
            <a:pPr marL="571500" indent="-571500" algn="l">
              <a:buFont typeface="Arial" charset="0"/>
              <a:buChar char="•"/>
            </a:pPr>
            <a:endParaRPr lang="en-US" sz="3000" i="1" dirty="0" smtClean="0">
              <a:latin typeface="Arial" charset="0"/>
              <a:ea typeface="Arial" charset="0"/>
              <a:cs typeface="Arial" charset="0"/>
            </a:endParaRPr>
          </a:p>
          <a:p>
            <a:pPr marL="571500" indent="-571500" algn="l">
              <a:buFont typeface="Arial" charset="0"/>
              <a:buChar char="•"/>
            </a:pPr>
            <a:r>
              <a:rPr lang="en-US" sz="3000" i="1" dirty="0" smtClean="0">
                <a:latin typeface="Arial" charset="0"/>
                <a:ea typeface="Arial" charset="0"/>
                <a:cs typeface="Arial" charset="0"/>
              </a:rPr>
              <a:t>Defer re-replication </a:t>
            </a:r>
            <a:r>
              <a:rPr lang="en-US" sz="3000" dirty="0" smtClean="0">
                <a:latin typeface="Arial" charset="0"/>
                <a:ea typeface="Arial" charset="0"/>
                <a:cs typeface="Arial" charset="0"/>
              </a:rPr>
              <a:t>to the end. If possible, use RDMA to re-replicate.</a:t>
            </a:r>
          </a:p>
          <a:p>
            <a:pPr marL="571500" indent="-571500" algn="l">
              <a:buFont typeface="Arial" charset="0"/>
              <a:buChar char="•"/>
            </a:pPr>
            <a:endParaRPr lang="en-US" sz="3000" dirty="0">
              <a:latin typeface="Arial" charset="0"/>
              <a:ea typeface="Arial" charset="0"/>
              <a:cs typeface="Arial" charset="0"/>
            </a:endParaRPr>
          </a:p>
          <a:p>
            <a:pPr marL="571500" indent="-571500" algn="l">
              <a:buFont typeface="Arial" charset="0"/>
              <a:buChar char="•"/>
            </a:pPr>
            <a:r>
              <a:rPr lang="en-US" sz="3000" dirty="0" smtClean="0">
                <a:latin typeface="Arial" charset="0"/>
                <a:ea typeface="Arial" charset="0"/>
                <a:cs typeface="Arial" charset="0"/>
              </a:rPr>
              <a:t>Use </a:t>
            </a:r>
            <a:r>
              <a:rPr lang="en-US" sz="3000" i="1" dirty="0" smtClean="0">
                <a:latin typeface="Arial" charset="0"/>
                <a:ea typeface="Arial" charset="0"/>
                <a:cs typeface="Arial" charset="0"/>
              </a:rPr>
              <a:t>parallel and pipelined </a:t>
            </a:r>
            <a:r>
              <a:rPr lang="en-US" sz="3000" dirty="0" smtClean="0">
                <a:latin typeface="Arial" charset="0"/>
                <a:ea typeface="Arial" charset="0"/>
                <a:cs typeface="Arial" charset="0"/>
              </a:rPr>
              <a:t>methods to fetch data from source and replay them on target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.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8911" y="2789904"/>
            <a:ext cx="6090443" cy="5543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398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355600" y="381000"/>
            <a:ext cx="12293600" cy="1257300"/>
          </a:xfrm>
          <a:ln/>
        </p:spPr>
        <p:txBody>
          <a:bodyPr/>
          <a:lstStyle/>
          <a:p>
            <a:pPr algn="l"/>
            <a:r>
              <a:rPr lang="en-US" altLang="en-US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Future Directions</a:t>
            </a:r>
            <a:endParaRPr lang="en-US" altLang="en-US" b="1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11200" y="2133600"/>
            <a:ext cx="115824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l">
              <a:lnSpc>
                <a:spcPct val="150000"/>
              </a:lnSpc>
              <a:buFont typeface="Arial" charset="0"/>
              <a:buChar char="•"/>
            </a:pPr>
            <a:r>
              <a:rPr lang="en-US" sz="3600" dirty="0" smtClean="0">
                <a:latin typeface="Arial" charset="0"/>
                <a:ea typeface="Arial" charset="0"/>
                <a:cs typeface="Arial" charset="0"/>
              </a:rPr>
              <a:t>New migration protocol (ongoing work).</a:t>
            </a:r>
          </a:p>
          <a:p>
            <a:pPr marL="571500" indent="-571500" algn="l">
              <a:lnSpc>
                <a:spcPct val="150000"/>
              </a:lnSpc>
              <a:buFont typeface="Arial" charset="0"/>
              <a:buChar char="•"/>
            </a:pPr>
            <a:endParaRPr lang="en-US" sz="3600" dirty="0">
              <a:latin typeface="Arial" charset="0"/>
              <a:ea typeface="Arial" charset="0"/>
              <a:cs typeface="Arial" charset="0"/>
            </a:endParaRPr>
          </a:p>
          <a:p>
            <a:pPr marL="571500" indent="-571500" algn="l">
              <a:lnSpc>
                <a:spcPct val="150000"/>
              </a:lnSpc>
              <a:buFont typeface="Arial" charset="0"/>
              <a:buChar char="•"/>
            </a:pPr>
            <a:r>
              <a:rPr lang="en-US" sz="3600" dirty="0" smtClean="0">
                <a:latin typeface="Arial" charset="0"/>
                <a:ea typeface="Arial" charset="0"/>
                <a:cs typeface="Arial" charset="0"/>
              </a:rPr>
              <a:t>More discussion on impact of column stores.</a:t>
            </a:r>
          </a:p>
          <a:p>
            <a:pPr marL="571500" indent="-571500" algn="l">
              <a:lnSpc>
                <a:spcPct val="150000"/>
              </a:lnSpc>
              <a:buFont typeface="Arial" charset="0"/>
              <a:buChar char="•"/>
            </a:pPr>
            <a:endParaRPr lang="en-US" sz="3600" dirty="0" smtClean="0">
              <a:latin typeface="Arial" charset="0"/>
              <a:ea typeface="Arial" charset="0"/>
              <a:cs typeface="Arial" charset="0"/>
            </a:endParaRPr>
          </a:p>
          <a:p>
            <a:pPr marL="571500" indent="-571500" algn="l">
              <a:lnSpc>
                <a:spcPct val="150000"/>
              </a:lnSpc>
              <a:buFont typeface="Arial" charset="0"/>
              <a:buChar char="•"/>
            </a:pPr>
            <a:r>
              <a:rPr lang="en-US" sz="3600" dirty="0" smtClean="0">
                <a:latin typeface="Arial" charset="0"/>
                <a:ea typeface="Arial" charset="0"/>
                <a:cs typeface="Arial" charset="0"/>
              </a:rPr>
              <a:t>Build a client assisted system and evaluate benefits (possibly on </a:t>
            </a:r>
            <a:r>
              <a:rPr lang="en-US" sz="3600" dirty="0" err="1" smtClean="0">
                <a:latin typeface="Arial" charset="0"/>
                <a:ea typeface="Arial" charset="0"/>
                <a:cs typeface="Arial" charset="0"/>
              </a:rPr>
              <a:t>Bw</a:t>
            </a:r>
            <a:r>
              <a:rPr lang="en-US" sz="3600" dirty="0" smtClean="0">
                <a:latin typeface="Arial" charset="0"/>
                <a:ea typeface="Arial" charset="0"/>
                <a:cs typeface="Arial" charset="0"/>
              </a:rPr>
              <a:t>-Tree).</a:t>
            </a:r>
          </a:p>
        </p:txBody>
      </p:sp>
    </p:spTree>
    <p:extLst>
      <p:ext uri="{BB962C8B-B14F-4D97-AF65-F5344CB8AC3E}">
        <p14:creationId xmlns:p14="http://schemas.microsoft.com/office/powerpoint/2010/main" val="7236446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355600" y="381000"/>
            <a:ext cx="12649200" cy="1257300"/>
          </a:xfrm>
          <a:ln/>
        </p:spPr>
        <p:txBody>
          <a:bodyPr/>
          <a:lstStyle/>
          <a:p>
            <a:pPr algn="l"/>
            <a:r>
              <a:rPr lang="en-US" altLang="en-US" sz="7000" b="1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Why is it slow?</a:t>
            </a:r>
            <a:endParaRPr lang="en-US" altLang="en-US" sz="7000" b="1" dirty="0" smtClean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96175" y="4464424"/>
            <a:ext cx="18473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000" dirty="0"/>
          </a:p>
        </p:txBody>
      </p:sp>
      <p:cxnSp>
        <p:nvCxnSpPr>
          <p:cNvPr id="126" name="Straight Arrow Connector 125"/>
          <p:cNvCxnSpPr/>
          <p:nvPr/>
        </p:nvCxnSpPr>
        <p:spPr bwMode="auto">
          <a:xfrm>
            <a:off x="-279400" y="7772400"/>
            <a:ext cx="914400" cy="914400"/>
          </a:xfrm>
          <a:prstGeom prst="straightConnector1">
            <a:avLst/>
          </a:prstGeom>
          <a:solidFill>
            <a:srgbClr val="6C7472"/>
          </a:solidFill>
          <a:ln>
            <a:noFill/>
            <a:tailEnd type="triangle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9" name="Straight Arrow Connector 128"/>
          <p:cNvCxnSpPr/>
          <p:nvPr/>
        </p:nvCxnSpPr>
        <p:spPr bwMode="auto">
          <a:xfrm>
            <a:off x="1854200" y="5410200"/>
            <a:ext cx="76200" cy="1143000"/>
          </a:xfrm>
          <a:prstGeom prst="straightConnector1">
            <a:avLst/>
          </a:prstGeom>
          <a:solidFill>
            <a:srgbClr val="6C7472"/>
          </a:solidFill>
          <a:ln>
            <a:noFill/>
            <a:tailEnd type="triangle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50" y="2424142"/>
            <a:ext cx="12268200" cy="61341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 bwMode="auto">
          <a:xfrm>
            <a:off x="863601" y="2424142"/>
            <a:ext cx="2895600" cy="5500658"/>
          </a:xfrm>
          <a:prstGeom prst="rect">
            <a:avLst/>
          </a:prstGeom>
          <a:noFill/>
          <a:ln w="76200"/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>
              <a:ln>
                <a:noFill/>
              </a:ln>
              <a:solidFill>
                <a:srgbClr val="414141"/>
              </a:solidFill>
              <a:effectLst/>
              <a:latin typeface="Gill Sans Light" charset="0"/>
              <a:ea typeface="ヒラギノ角ゴ ProN W3" charset="-128"/>
              <a:cs typeface="ヒラギノ角ゴ ProN W3" charset="-128"/>
              <a:sym typeface="Gill Sans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4378151"/>
      </p:ext>
    </p:extLst>
  </p:cSld>
  <p:clrMapOvr>
    <a:masterClrMapping/>
  </p:clrMapOvr>
  <p:transition advTm="87713"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355600" y="381000"/>
            <a:ext cx="12293600" cy="1257300"/>
          </a:xfrm>
          <a:ln/>
        </p:spPr>
        <p:txBody>
          <a:bodyPr/>
          <a:lstStyle/>
          <a:p>
            <a:pPr algn="l"/>
            <a:r>
              <a:rPr lang="en-US" altLang="en-US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Conclusion</a:t>
            </a:r>
            <a:endParaRPr lang="en-US" altLang="en-US" b="1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11200" y="2133600"/>
            <a:ext cx="11582400" cy="7248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l">
              <a:lnSpc>
                <a:spcPct val="150000"/>
              </a:lnSpc>
              <a:buFont typeface="Arial" charset="0"/>
              <a:buChar char="•"/>
            </a:pPr>
            <a:r>
              <a:rPr lang="en-US" sz="3200" b="1" dirty="0" smtClean="0">
                <a:latin typeface="Arial" charset="0"/>
                <a:ea typeface="Arial" charset="0"/>
                <a:cs typeface="Arial" charset="0"/>
              </a:rPr>
              <a:t>Modern NICs expose new capabilities.</a:t>
            </a:r>
          </a:p>
          <a:p>
            <a:pPr marL="571500" indent="-571500" algn="l">
              <a:lnSpc>
                <a:spcPct val="150000"/>
              </a:lnSpc>
              <a:buFont typeface="Arial" charset="0"/>
              <a:buChar char="•"/>
            </a:pPr>
            <a:r>
              <a:rPr lang="en-US" sz="3200" b="1" dirty="0" smtClean="0">
                <a:latin typeface="Arial" charset="0"/>
                <a:ea typeface="Arial" charset="0"/>
                <a:cs typeface="Arial" charset="0"/>
              </a:rPr>
              <a:t>Large transfers are important for In-Memory Databases</a:t>
            </a:r>
          </a:p>
          <a:p>
            <a:pPr marL="1028700" lvl="1" indent="-571500" algn="l">
              <a:lnSpc>
                <a:spcPct val="150000"/>
              </a:lnSpc>
              <a:buFont typeface="Arial" charset="0"/>
              <a:buChar char="•"/>
            </a:pPr>
            <a:r>
              <a:rPr lang="en-US" sz="3000" dirty="0" smtClean="0">
                <a:latin typeface="Arial" charset="0"/>
                <a:ea typeface="Arial" charset="0"/>
                <a:cs typeface="Arial" charset="0"/>
              </a:rPr>
              <a:t>Tuning your layout and client assisted design can help to get best of throughput and efficiency.</a:t>
            </a:r>
          </a:p>
          <a:p>
            <a:pPr marL="1028700" lvl="1" indent="-571500" algn="l">
              <a:lnSpc>
                <a:spcPct val="150000"/>
              </a:lnSpc>
              <a:buFont typeface="Arial" charset="0"/>
              <a:buChar char="•"/>
            </a:pPr>
            <a:r>
              <a:rPr lang="en-US" sz="3000" dirty="0">
                <a:latin typeface="Arial" charset="0"/>
                <a:ea typeface="Arial" charset="0"/>
                <a:cs typeface="Arial" charset="0"/>
              </a:rPr>
              <a:t>Total ordering of data might be hard, </a:t>
            </a:r>
            <a:r>
              <a:rPr lang="en-US" sz="3000" dirty="0" smtClean="0">
                <a:latin typeface="Arial" charset="0"/>
                <a:ea typeface="Arial" charset="0"/>
                <a:cs typeface="Arial" charset="0"/>
              </a:rPr>
              <a:t>but some order helps </a:t>
            </a:r>
            <a:r>
              <a:rPr lang="en-US" sz="3000" dirty="0">
                <a:latin typeface="Arial" charset="0"/>
                <a:ea typeface="Arial" charset="0"/>
                <a:cs typeface="Arial" charset="0"/>
              </a:rPr>
              <a:t>with efficiency and transmission</a:t>
            </a:r>
            <a:r>
              <a:rPr lang="en-US" sz="3000" dirty="0" smtClean="0">
                <a:latin typeface="Arial" charset="0"/>
                <a:ea typeface="Arial" charset="0"/>
                <a:cs typeface="Arial" charset="0"/>
              </a:rPr>
              <a:t>.</a:t>
            </a:r>
            <a:endParaRPr lang="en-US" sz="2600" dirty="0" smtClean="0">
              <a:latin typeface="Arial" charset="0"/>
              <a:ea typeface="Arial" charset="0"/>
              <a:cs typeface="Arial" charset="0"/>
            </a:endParaRPr>
          </a:p>
          <a:p>
            <a:pPr marL="571500" indent="-571500" algn="l">
              <a:lnSpc>
                <a:spcPct val="150000"/>
              </a:lnSpc>
              <a:buFont typeface="Arial" charset="0"/>
              <a:buChar char="•"/>
            </a:pPr>
            <a:r>
              <a:rPr lang="en-US" sz="3200" b="1" dirty="0" smtClean="0">
                <a:latin typeface="Arial" charset="0"/>
                <a:ea typeface="Arial" charset="0"/>
                <a:cs typeface="Arial" charset="0"/>
              </a:rPr>
              <a:t>Fast and resource efficient data movement can be achieved by careful co-design of</a:t>
            </a:r>
            <a:r>
              <a:rPr lang="en-US" sz="3200" b="1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3200" b="1" dirty="0" smtClean="0">
                <a:latin typeface="Arial" charset="0"/>
                <a:ea typeface="Arial" charset="0"/>
                <a:cs typeface="Arial" charset="0"/>
              </a:rPr>
              <a:t>Data layout and NIC features</a:t>
            </a:r>
          </a:p>
          <a:p>
            <a:pPr marL="1028700" lvl="1" indent="-571500" algn="l">
              <a:lnSpc>
                <a:spcPct val="150000"/>
              </a:lnSpc>
              <a:buFont typeface="Arial" charset="0"/>
              <a:buChar char="•"/>
            </a:pPr>
            <a:r>
              <a:rPr lang="en-US" sz="3000" dirty="0">
                <a:latin typeface="Arial" charset="0"/>
                <a:ea typeface="Arial" charset="0"/>
                <a:cs typeface="Arial" charset="0"/>
              </a:rPr>
              <a:t>There is no single solution that works well for all </a:t>
            </a:r>
            <a:r>
              <a:rPr lang="en-US" sz="3000" dirty="0" smtClean="0">
                <a:latin typeface="Arial" charset="0"/>
                <a:ea typeface="Arial" charset="0"/>
                <a:cs typeface="Arial" charset="0"/>
              </a:rPr>
              <a:t>problems.</a:t>
            </a:r>
            <a:endParaRPr lang="en-US" sz="30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22667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355600" y="381000"/>
            <a:ext cx="12293600" cy="1257300"/>
          </a:xfrm>
          <a:ln/>
        </p:spPr>
        <p:txBody>
          <a:bodyPr/>
          <a:lstStyle/>
          <a:p>
            <a:pPr algn="l"/>
            <a:r>
              <a:rPr lang="en-US" altLang="en-US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Questions</a:t>
            </a:r>
            <a:endParaRPr lang="en-US" altLang="en-US" b="1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11200" y="3352800"/>
            <a:ext cx="115824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“Scale-out in-memory stores are optimized </a:t>
            </a:r>
            <a:endParaRPr lang="en-US" sz="3200" b="1" dirty="0" smtClean="0"/>
          </a:p>
          <a:p>
            <a:r>
              <a:rPr lang="en-US" sz="3200" b="1" dirty="0" smtClean="0"/>
              <a:t>for </a:t>
            </a:r>
            <a:r>
              <a:rPr lang="en-US" sz="3200" b="1" dirty="0"/>
              <a:t>small requests under tight SLAs, and bulk data movement, for rebalancing </a:t>
            </a:r>
            <a:r>
              <a:rPr lang="en-US" sz="3200" b="1" dirty="0" smtClean="0"/>
              <a:t>an </a:t>
            </a:r>
            <a:r>
              <a:rPr lang="en-US" sz="3200" b="1" dirty="0"/>
              <a:t>range </a:t>
            </a:r>
            <a:r>
              <a:rPr lang="en-US" sz="3200" b="1" dirty="0" smtClean="0"/>
              <a:t>queries</a:t>
            </a:r>
            <a:r>
              <a:rPr lang="en-US" sz="3200" b="1" dirty="0" smtClean="0"/>
              <a:t>, interfere</a:t>
            </a:r>
            <a:r>
              <a:rPr lang="en-US" sz="3200" b="1" dirty="0"/>
              <a:t>; </a:t>
            </a:r>
            <a:endParaRPr lang="en-US" sz="3200" b="1" dirty="0" smtClean="0"/>
          </a:p>
          <a:p>
            <a:r>
              <a:rPr lang="en-US" sz="3200" b="1" dirty="0" smtClean="0"/>
              <a:t>The </a:t>
            </a:r>
            <a:r>
              <a:rPr lang="en-US" sz="3200" b="1" dirty="0"/>
              <a:t>thesis argues carefully leveraging data layout </a:t>
            </a:r>
            <a:r>
              <a:rPr lang="en-US" sz="3200" b="1" dirty="0" smtClean="0"/>
              <a:t>and </a:t>
            </a:r>
            <a:r>
              <a:rPr lang="en-US" sz="3200" b="1" dirty="0"/>
              <a:t>advancements in modern NICs will </a:t>
            </a:r>
            <a:endParaRPr lang="en-US" sz="3200" b="1" dirty="0" smtClean="0"/>
          </a:p>
          <a:p>
            <a:r>
              <a:rPr lang="en-US" sz="3200" b="1" dirty="0" smtClean="0"/>
              <a:t>yield </a:t>
            </a:r>
            <a:r>
              <a:rPr lang="en-US" sz="3200" b="1" dirty="0"/>
              <a:t>to gains in performance and efficiency </a:t>
            </a:r>
            <a:endParaRPr lang="en-US" sz="3200" b="1" dirty="0" smtClean="0"/>
          </a:p>
          <a:p>
            <a:r>
              <a:rPr lang="en-US" sz="3200" b="1" dirty="0" smtClean="0"/>
              <a:t>for </a:t>
            </a:r>
            <a:r>
              <a:rPr lang="en-US" sz="3200" b="1" dirty="0"/>
              <a:t>large transfers in these </a:t>
            </a:r>
            <a:r>
              <a:rPr lang="en-US" sz="3200" b="1" dirty="0" smtClean="0"/>
              <a:t>systems.”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845357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THANK YOU</a:t>
            </a:r>
            <a:endParaRPr lang="en-US" b="1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058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355600" y="381000"/>
            <a:ext cx="12293600" cy="1257300"/>
          </a:xfrm>
          <a:ln/>
        </p:spPr>
        <p:txBody>
          <a:bodyPr/>
          <a:lstStyle/>
          <a:p>
            <a:pPr algn="l"/>
            <a:r>
              <a:rPr lang="en-US" altLang="en-US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Timeline</a:t>
            </a:r>
            <a:endParaRPr lang="en-US" altLang="en-US" b="1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11200" y="2133600"/>
            <a:ext cx="92202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l">
              <a:buFont typeface="Arial" charset="0"/>
              <a:buChar char="•"/>
            </a:pPr>
            <a:r>
              <a:rPr lang="en-US" sz="3600" b="1" dirty="0" smtClean="0">
                <a:latin typeface="Arial" charset="0"/>
                <a:ea typeface="Arial" charset="0"/>
                <a:cs typeface="Arial" charset="0"/>
              </a:rPr>
              <a:t>Profiled impacts of a modern NIC on data layout</a:t>
            </a:r>
          </a:p>
          <a:p>
            <a:pPr marL="1028700" lvl="1" indent="-571500" algn="l">
              <a:lnSpc>
                <a:spcPct val="150000"/>
              </a:lnSpc>
              <a:buFont typeface="Arial" charset="0"/>
              <a:buChar char="•"/>
            </a:pP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Compared Zero Copy and Copy Out</a:t>
            </a:r>
          </a:p>
          <a:p>
            <a:pPr marL="1028700" lvl="1" indent="-571500" algn="l">
              <a:lnSpc>
                <a:spcPct val="150000"/>
              </a:lnSpc>
              <a:buFont typeface="Arial" charset="0"/>
              <a:buChar char="•"/>
            </a:pP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Measured Throughput and CPU load varying record sizes</a:t>
            </a:r>
          </a:p>
          <a:p>
            <a:pPr marL="1028700" lvl="1" indent="-571500" algn="l">
              <a:lnSpc>
                <a:spcPct val="150000"/>
              </a:lnSpc>
              <a:buFont typeface="Arial" charset="0"/>
              <a:buChar char="•"/>
            </a:pP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Proposed a client assisted design using </a:t>
            </a:r>
            <a:r>
              <a:rPr lang="en-US" sz="2400" dirty="0" err="1" smtClean="0">
                <a:latin typeface="Arial" charset="0"/>
                <a:ea typeface="Arial" charset="0"/>
                <a:cs typeface="Arial" charset="0"/>
              </a:rPr>
              <a:t>Bw</a:t>
            </a: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-Tree</a:t>
            </a:r>
          </a:p>
          <a:p>
            <a:pPr marL="1028700" lvl="1" indent="-571500" algn="l">
              <a:lnSpc>
                <a:spcPct val="150000"/>
              </a:lnSpc>
              <a:buFont typeface="Arial" charset="0"/>
              <a:buChar char="•"/>
            </a:pP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Published results in IMDM 2016</a:t>
            </a:r>
          </a:p>
          <a:p>
            <a:pPr marL="1028700" lvl="1" indent="-571500" algn="l">
              <a:lnSpc>
                <a:spcPct val="150000"/>
              </a:lnSpc>
              <a:buFont typeface="Arial" charset="0"/>
              <a:buChar char="•"/>
            </a:pPr>
            <a:endParaRPr lang="en-US" sz="3600" dirty="0" smtClean="0">
              <a:latin typeface="Arial" charset="0"/>
              <a:ea typeface="Arial" charset="0"/>
              <a:cs typeface="Arial" charset="0"/>
            </a:endParaRPr>
          </a:p>
          <a:p>
            <a:pPr marL="571500" indent="-571500" algn="l">
              <a:lnSpc>
                <a:spcPct val="150000"/>
              </a:lnSpc>
              <a:buFont typeface="Arial" charset="0"/>
              <a:buChar char="•"/>
            </a:pPr>
            <a:r>
              <a:rPr lang="en-US" sz="3600" dirty="0" err="1" smtClean="0">
                <a:latin typeface="Arial" charset="0"/>
                <a:ea typeface="Arial" charset="0"/>
                <a:cs typeface="Arial" charset="0"/>
              </a:rPr>
              <a:t>Analysed</a:t>
            </a:r>
            <a:r>
              <a:rPr lang="en-US" sz="3600" dirty="0" smtClean="0">
                <a:latin typeface="Arial" charset="0"/>
                <a:ea typeface="Arial" charset="0"/>
                <a:cs typeface="Arial" charset="0"/>
              </a:rPr>
              <a:t> State of the art in Migration</a:t>
            </a:r>
          </a:p>
          <a:p>
            <a:pPr marL="571500" indent="-571500" algn="l">
              <a:lnSpc>
                <a:spcPct val="150000"/>
              </a:lnSpc>
              <a:buFont typeface="Arial" charset="0"/>
              <a:buChar char="•"/>
            </a:pPr>
            <a:r>
              <a:rPr lang="en-US" sz="3600" dirty="0" smtClean="0">
                <a:latin typeface="Arial" charset="0"/>
                <a:ea typeface="Arial" charset="0"/>
                <a:cs typeface="Arial" charset="0"/>
              </a:rPr>
              <a:t>Started write up and proposal</a:t>
            </a:r>
          </a:p>
        </p:txBody>
      </p:sp>
      <p:cxnSp>
        <p:nvCxnSpPr>
          <p:cNvPr id="4" name="Straight Connector 3"/>
          <p:cNvCxnSpPr/>
          <p:nvPr/>
        </p:nvCxnSpPr>
        <p:spPr bwMode="auto">
          <a:xfrm>
            <a:off x="11988800" y="2133600"/>
            <a:ext cx="0" cy="6781800"/>
          </a:xfrm>
          <a:prstGeom prst="line">
            <a:avLst/>
          </a:prstGeom>
          <a:solidFill>
            <a:srgbClr val="6C7472"/>
          </a:solidFill>
          <a:ln w="69850" cap="flat" cmpd="sng" algn="ctr">
            <a:solidFill>
              <a:srgbClr val="FF0000"/>
            </a:solidFill>
            <a:prstDash val="dash"/>
            <a:round/>
            <a:headEnd type="none" w="med" len="med"/>
            <a:tailEnd type="stealth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" name="Oval 5"/>
          <p:cNvSpPr/>
          <p:nvPr/>
        </p:nvSpPr>
        <p:spPr bwMode="auto">
          <a:xfrm>
            <a:off x="11836400" y="3962400"/>
            <a:ext cx="304800" cy="304800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Right Brace 7"/>
          <p:cNvSpPr/>
          <p:nvPr/>
        </p:nvSpPr>
        <p:spPr bwMode="auto">
          <a:xfrm>
            <a:off x="9359900" y="3276600"/>
            <a:ext cx="1066800" cy="1676400"/>
          </a:xfrm>
          <a:prstGeom prst="rightBrace">
            <a:avLst>
              <a:gd name="adj1" fmla="val 8333"/>
              <a:gd name="adj2" fmla="val 51136"/>
            </a:avLst>
          </a:prstGeom>
          <a:noFill/>
          <a:ln>
            <a:solidFill>
              <a:srgbClr val="FF0000"/>
            </a:solidFill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426700" y="3581400"/>
            <a:ext cx="14097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600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Spring 2016</a:t>
            </a:r>
            <a:endParaRPr lang="en-US" sz="2600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11842750" y="5077331"/>
            <a:ext cx="304800" cy="304800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0128251" y="4983509"/>
            <a:ext cx="1701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600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Jul 2016</a:t>
            </a:r>
            <a:endParaRPr lang="en-US" sz="2600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1849099" y="6591300"/>
            <a:ext cx="304800" cy="304800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9550400" y="6497478"/>
            <a:ext cx="21717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600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Aug 2016</a:t>
            </a:r>
            <a:endParaRPr lang="en-US" sz="2600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020300" y="7315200"/>
            <a:ext cx="1701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600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Oct 2016</a:t>
            </a:r>
            <a:endParaRPr lang="en-US" sz="2600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11842750" y="7409021"/>
            <a:ext cx="304800" cy="304800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1660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355600" y="381000"/>
            <a:ext cx="12471400" cy="1257300"/>
          </a:xfrm>
          <a:ln/>
        </p:spPr>
        <p:txBody>
          <a:bodyPr/>
          <a:lstStyle/>
          <a:p>
            <a:pPr algn="l"/>
            <a:r>
              <a:rPr lang="en-US" altLang="en-US" sz="7000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Throughput (Combined)</a:t>
            </a:r>
            <a:endParaRPr lang="en-US" altLang="en-US" sz="7000" b="1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96175" y="4464424"/>
            <a:ext cx="18473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000" dirty="0"/>
          </a:p>
        </p:txBody>
      </p:sp>
      <p:cxnSp>
        <p:nvCxnSpPr>
          <p:cNvPr id="126" name="Straight Arrow Connector 125"/>
          <p:cNvCxnSpPr/>
          <p:nvPr/>
        </p:nvCxnSpPr>
        <p:spPr bwMode="auto">
          <a:xfrm>
            <a:off x="-279400" y="7772400"/>
            <a:ext cx="914400" cy="914400"/>
          </a:xfrm>
          <a:prstGeom prst="straightConnector1">
            <a:avLst/>
          </a:prstGeom>
          <a:solidFill>
            <a:srgbClr val="6C7472"/>
          </a:solidFill>
          <a:ln>
            <a:noFill/>
            <a:tailEnd type="triangle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9" name="Straight Arrow Connector 128"/>
          <p:cNvCxnSpPr/>
          <p:nvPr/>
        </p:nvCxnSpPr>
        <p:spPr bwMode="auto">
          <a:xfrm>
            <a:off x="1854200" y="5410200"/>
            <a:ext cx="76200" cy="1143000"/>
          </a:xfrm>
          <a:prstGeom prst="straightConnector1">
            <a:avLst/>
          </a:prstGeom>
          <a:solidFill>
            <a:srgbClr val="6C7472"/>
          </a:solidFill>
          <a:ln>
            <a:noFill/>
            <a:tailEnd type="triangle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TextBox 2"/>
          <p:cNvSpPr txBox="1"/>
          <p:nvPr/>
        </p:nvSpPr>
        <p:spPr>
          <a:xfrm>
            <a:off x="635000" y="2286000"/>
            <a:ext cx="1135380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28700" lvl="1" indent="-571500" algn="l">
              <a:buFont typeface="Arial" charset="0"/>
              <a:buChar char="•"/>
            </a:pPr>
            <a:endParaRPr lang="en-US" sz="3400" b="1" dirty="0" smtClean="0">
              <a:latin typeface="Arial" charset="0"/>
              <a:ea typeface="Arial" charset="0"/>
              <a:cs typeface="Arial" charset="0"/>
            </a:endParaRPr>
          </a:p>
          <a:p>
            <a:pPr marL="1028700" lvl="1" indent="-571500" algn="l">
              <a:buFont typeface="Arial" charset="0"/>
              <a:buChar char="•"/>
            </a:pPr>
            <a:endParaRPr lang="en-US" sz="3400" b="1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638300"/>
            <a:ext cx="13004801" cy="8115300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 bwMode="auto">
          <a:xfrm>
            <a:off x="4742511" y="5715000"/>
            <a:ext cx="0" cy="1143000"/>
          </a:xfrm>
          <a:prstGeom prst="straightConnector1">
            <a:avLst/>
          </a:prstGeom>
          <a:solidFill>
            <a:srgbClr val="6C7472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" name="Straight Arrow Connector 8"/>
          <p:cNvCxnSpPr/>
          <p:nvPr/>
        </p:nvCxnSpPr>
        <p:spPr bwMode="auto">
          <a:xfrm>
            <a:off x="1930400" y="6019800"/>
            <a:ext cx="2812111" cy="533400"/>
          </a:xfrm>
          <a:prstGeom prst="straightConnector1">
            <a:avLst/>
          </a:prstGeom>
          <a:solidFill>
            <a:srgbClr val="6C7472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0" name="TextBox 9"/>
          <p:cNvSpPr txBox="1"/>
          <p:nvPr/>
        </p:nvSpPr>
        <p:spPr>
          <a:xfrm>
            <a:off x="1191041" y="5345668"/>
            <a:ext cx="2133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67.25%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 bwMode="auto">
          <a:xfrm flipH="1">
            <a:off x="5003987" y="5181600"/>
            <a:ext cx="17923" cy="1449407"/>
          </a:xfrm>
          <a:prstGeom prst="straightConnector1">
            <a:avLst/>
          </a:prstGeom>
          <a:solidFill>
            <a:srgbClr val="6C7472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9" name="Straight Arrow Connector 18"/>
          <p:cNvCxnSpPr/>
          <p:nvPr/>
        </p:nvCxnSpPr>
        <p:spPr bwMode="auto">
          <a:xfrm>
            <a:off x="3835400" y="5181600"/>
            <a:ext cx="1186510" cy="838200"/>
          </a:xfrm>
          <a:prstGeom prst="straightConnector1">
            <a:avLst/>
          </a:prstGeom>
          <a:solidFill>
            <a:srgbClr val="6C7472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3" name="TextBox 22"/>
          <p:cNvSpPr txBox="1"/>
          <p:nvPr/>
        </p:nvSpPr>
        <p:spPr>
          <a:xfrm>
            <a:off x="2647306" y="4520743"/>
            <a:ext cx="2133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82.4%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11" name="Straight Connector 10"/>
          <p:cNvCxnSpPr/>
          <p:nvPr/>
        </p:nvCxnSpPr>
        <p:spPr bwMode="auto">
          <a:xfrm>
            <a:off x="7188200" y="5181600"/>
            <a:ext cx="0" cy="3810000"/>
          </a:xfrm>
          <a:prstGeom prst="line">
            <a:avLst/>
          </a:prstGeom>
          <a:solidFill>
            <a:srgbClr val="6C7472"/>
          </a:solidFill>
          <a:ln w="12700" cap="flat" cmpd="sng" algn="ctr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3" name="TextBox 12"/>
          <p:cNvSpPr txBox="1"/>
          <p:nvPr/>
        </p:nvSpPr>
        <p:spPr>
          <a:xfrm>
            <a:off x="7493000" y="7086600"/>
            <a:ext cx="3276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Zero Copy</a:t>
            </a:r>
          </a:p>
          <a:p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2400" dirty="0" err="1" smtClean="0">
                <a:latin typeface="Arial" charset="0"/>
                <a:ea typeface="Arial" charset="0"/>
                <a:cs typeface="Arial" charset="0"/>
              </a:rPr>
              <a:t>tx</a:t>
            </a: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 limit for 128B </a:t>
            </a:r>
            <a:endParaRPr lang="en-US" sz="2400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 bwMode="auto">
          <a:xfrm flipH="1">
            <a:off x="7188200" y="7239000"/>
            <a:ext cx="1143000" cy="76200"/>
          </a:xfrm>
          <a:prstGeom prst="straightConnector1">
            <a:avLst/>
          </a:prstGeom>
          <a:solidFill>
            <a:srgbClr val="6C7472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229473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355600" y="381000"/>
            <a:ext cx="12293600" cy="1257300"/>
          </a:xfrm>
          <a:ln/>
        </p:spPr>
        <p:txBody>
          <a:bodyPr/>
          <a:lstStyle/>
          <a:p>
            <a:pPr algn="l"/>
            <a:r>
              <a:rPr lang="en-US" altLang="en-US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Timeline (</a:t>
            </a:r>
            <a:r>
              <a:rPr lang="en-US" altLang="en-US" b="1" dirty="0" err="1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contd</a:t>
            </a:r>
            <a:r>
              <a:rPr lang="en-US" altLang="en-US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)</a:t>
            </a:r>
            <a:endParaRPr lang="en-US" altLang="en-US" b="1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11200" y="2133600"/>
            <a:ext cx="7543800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l">
              <a:buFont typeface="Arial" charset="0"/>
              <a:buChar char="•"/>
            </a:pPr>
            <a:r>
              <a:rPr lang="en-US" sz="3000" b="1" dirty="0">
                <a:latin typeface="Arial" charset="0"/>
                <a:ea typeface="Arial" charset="0"/>
                <a:cs typeface="Arial" charset="0"/>
              </a:rPr>
              <a:t>Investigate impacts of DDIO</a:t>
            </a:r>
          </a:p>
          <a:p>
            <a:pPr marL="1028700" lvl="1" indent="-571500" algn="l">
              <a:buFont typeface="Arial" charset="0"/>
              <a:buChar char="•"/>
            </a:pPr>
            <a:r>
              <a:rPr lang="en-US" sz="2600" dirty="0">
                <a:latin typeface="Arial" charset="0"/>
                <a:ea typeface="Arial" charset="0"/>
                <a:cs typeface="Arial" charset="0"/>
              </a:rPr>
              <a:t>Measure actual memory </a:t>
            </a:r>
            <a:r>
              <a:rPr lang="en-US" sz="2600" dirty="0" smtClean="0">
                <a:latin typeface="Arial" charset="0"/>
                <a:ea typeface="Arial" charset="0"/>
                <a:cs typeface="Arial" charset="0"/>
              </a:rPr>
              <a:t>impact</a:t>
            </a:r>
            <a:endParaRPr lang="en-US" sz="2600" dirty="0">
              <a:latin typeface="Arial" charset="0"/>
              <a:ea typeface="Arial" charset="0"/>
              <a:cs typeface="Arial" charset="0"/>
            </a:endParaRPr>
          </a:p>
          <a:p>
            <a:pPr marL="1028700" lvl="1" indent="-571500" algn="l">
              <a:buFont typeface="Arial" charset="0"/>
              <a:buChar char="•"/>
            </a:pPr>
            <a:r>
              <a:rPr lang="en-US" sz="2600" dirty="0">
                <a:latin typeface="Arial" charset="0"/>
                <a:ea typeface="Arial" charset="0"/>
                <a:cs typeface="Arial" charset="0"/>
              </a:rPr>
              <a:t>Get </a:t>
            </a:r>
            <a:r>
              <a:rPr lang="en-US" sz="2600" dirty="0" err="1">
                <a:latin typeface="Arial" charset="0"/>
                <a:ea typeface="Arial" charset="0"/>
                <a:cs typeface="Arial" charset="0"/>
              </a:rPr>
              <a:t>uncore</a:t>
            </a:r>
            <a:r>
              <a:rPr lang="en-US" sz="2600" dirty="0">
                <a:latin typeface="Arial" charset="0"/>
                <a:ea typeface="Arial" charset="0"/>
                <a:cs typeface="Arial" charset="0"/>
              </a:rPr>
              <a:t>, off core </a:t>
            </a:r>
            <a:r>
              <a:rPr lang="en-US" sz="2600" dirty="0" smtClean="0">
                <a:latin typeface="Arial" charset="0"/>
                <a:ea typeface="Arial" charset="0"/>
                <a:cs typeface="Arial" charset="0"/>
              </a:rPr>
              <a:t>measurements</a:t>
            </a:r>
          </a:p>
          <a:p>
            <a:pPr marL="1028700" lvl="1" indent="-571500" algn="l">
              <a:buFont typeface="Arial" charset="0"/>
              <a:buChar char="•"/>
            </a:pPr>
            <a:endParaRPr lang="en-US" sz="3000" b="1" dirty="0" smtClean="0">
              <a:latin typeface="Arial" charset="0"/>
              <a:ea typeface="Arial" charset="0"/>
              <a:cs typeface="Arial" charset="0"/>
            </a:endParaRPr>
          </a:p>
          <a:p>
            <a:pPr marL="571500" indent="-571500" algn="l">
              <a:buFont typeface="Arial" charset="0"/>
              <a:buChar char="•"/>
            </a:pPr>
            <a:r>
              <a:rPr lang="en-US" sz="3000" b="1" dirty="0" smtClean="0">
                <a:latin typeface="Arial" charset="0"/>
                <a:ea typeface="Arial" charset="0"/>
                <a:cs typeface="Arial" charset="0"/>
              </a:rPr>
              <a:t>Profile Current Migration Protocol in </a:t>
            </a:r>
            <a:r>
              <a:rPr lang="en-US" sz="3000" b="1" dirty="0" err="1" smtClean="0">
                <a:latin typeface="Arial" charset="0"/>
                <a:ea typeface="Arial" charset="0"/>
                <a:cs typeface="Arial" charset="0"/>
              </a:rPr>
              <a:t>RAMCloud</a:t>
            </a:r>
            <a:endParaRPr lang="en-US" sz="3000" b="1" dirty="0" smtClean="0">
              <a:latin typeface="Arial" charset="0"/>
              <a:ea typeface="Arial" charset="0"/>
              <a:cs typeface="Arial" charset="0"/>
            </a:endParaRPr>
          </a:p>
          <a:p>
            <a:pPr marL="1028700" lvl="1" indent="-571500" algn="l">
              <a:buFont typeface="Arial" charset="0"/>
              <a:buChar char="•"/>
            </a:pPr>
            <a:r>
              <a:rPr lang="en-US" sz="2600" dirty="0" smtClean="0">
                <a:latin typeface="Arial" charset="0"/>
                <a:ea typeface="Arial" charset="0"/>
                <a:cs typeface="Arial" charset="0"/>
              </a:rPr>
              <a:t>Measure Throughput for large transfers and migrations</a:t>
            </a:r>
          </a:p>
          <a:p>
            <a:pPr marL="1028700" lvl="1" indent="-571500" algn="l">
              <a:buFont typeface="Arial" charset="0"/>
              <a:buChar char="•"/>
            </a:pPr>
            <a:r>
              <a:rPr lang="en-US" sz="2600" dirty="0" smtClean="0">
                <a:latin typeface="Arial" charset="0"/>
                <a:ea typeface="Arial" charset="0"/>
                <a:cs typeface="Arial" charset="0"/>
              </a:rPr>
              <a:t>Compare with Upper bounds</a:t>
            </a:r>
          </a:p>
          <a:p>
            <a:pPr marL="1028700" lvl="1" indent="-571500" algn="l">
              <a:buFont typeface="Arial" charset="0"/>
              <a:buChar char="•"/>
            </a:pPr>
            <a:r>
              <a:rPr lang="en-US" sz="2600" dirty="0" smtClean="0">
                <a:latin typeface="Arial" charset="0"/>
                <a:ea typeface="Arial" charset="0"/>
                <a:cs typeface="Arial" charset="0"/>
              </a:rPr>
              <a:t>Analyze bottlenecks</a:t>
            </a:r>
          </a:p>
          <a:p>
            <a:pPr marL="1028700" lvl="1" indent="-571500" algn="l">
              <a:buFont typeface="Arial" charset="0"/>
              <a:buChar char="•"/>
            </a:pPr>
            <a:endParaRPr lang="en-US" sz="2400" dirty="0" smtClean="0">
              <a:latin typeface="Arial" charset="0"/>
              <a:ea typeface="Arial" charset="0"/>
              <a:cs typeface="Arial" charset="0"/>
            </a:endParaRPr>
          </a:p>
          <a:p>
            <a:pPr marL="571500" indent="-571500" algn="l">
              <a:buFont typeface="Arial" charset="0"/>
              <a:buChar char="•"/>
            </a:pPr>
            <a:r>
              <a:rPr lang="en-US" sz="3000" b="1" dirty="0" smtClean="0">
                <a:latin typeface="Arial" charset="0"/>
                <a:ea typeface="Arial" charset="0"/>
                <a:cs typeface="Arial" charset="0"/>
              </a:rPr>
              <a:t>Suggestions for new migration protocol</a:t>
            </a:r>
            <a:endParaRPr lang="en-US" sz="3000" dirty="0">
              <a:latin typeface="Arial" charset="0"/>
              <a:ea typeface="Arial" charset="0"/>
              <a:cs typeface="Arial" charset="0"/>
            </a:endParaRPr>
          </a:p>
          <a:p>
            <a:pPr marL="1028700" lvl="1" indent="-571500" algn="l">
              <a:buFont typeface="Arial" charset="0"/>
              <a:buChar char="•"/>
            </a:pPr>
            <a:r>
              <a:rPr lang="en-US" sz="2600" dirty="0" smtClean="0">
                <a:latin typeface="Arial" charset="0"/>
                <a:ea typeface="Arial" charset="0"/>
                <a:cs typeface="Arial" charset="0"/>
              </a:rPr>
              <a:t>List out fundamental principles for new migration</a:t>
            </a:r>
            <a:r>
              <a:rPr lang="en-US" sz="26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2600" dirty="0" smtClean="0">
                <a:latin typeface="Arial" charset="0"/>
                <a:ea typeface="Arial" charset="0"/>
                <a:cs typeface="Arial" charset="0"/>
              </a:rPr>
              <a:t>protocol from learnings</a:t>
            </a:r>
          </a:p>
          <a:p>
            <a:pPr marL="1028700" lvl="1" indent="-571500" algn="l">
              <a:buFont typeface="Arial" charset="0"/>
              <a:buChar char="•"/>
            </a:pPr>
            <a:endParaRPr lang="en-US" sz="2600" dirty="0">
              <a:latin typeface="Arial" charset="0"/>
              <a:ea typeface="Arial" charset="0"/>
              <a:cs typeface="Arial" charset="0"/>
            </a:endParaRPr>
          </a:p>
          <a:p>
            <a:pPr marL="571500" indent="-571500" algn="l">
              <a:buFont typeface="Arial" charset="0"/>
              <a:buChar char="•"/>
            </a:pPr>
            <a:r>
              <a:rPr lang="en-US" sz="3000" b="1" dirty="0" smtClean="0">
                <a:latin typeface="Arial" charset="0"/>
                <a:ea typeface="Arial" charset="0"/>
                <a:cs typeface="Arial" charset="0"/>
              </a:rPr>
              <a:t>Write up and defend Thesis</a:t>
            </a:r>
          </a:p>
        </p:txBody>
      </p:sp>
      <p:cxnSp>
        <p:nvCxnSpPr>
          <p:cNvPr id="4" name="Straight Connector 3"/>
          <p:cNvCxnSpPr/>
          <p:nvPr/>
        </p:nvCxnSpPr>
        <p:spPr bwMode="auto">
          <a:xfrm>
            <a:off x="11988800" y="2209800"/>
            <a:ext cx="0" cy="7162800"/>
          </a:xfrm>
          <a:prstGeom prst="line">
            <a:avLst/>
          </a:prstGeom>
          <a:solidFill>
            <a:srgbClr val="6C7472"/>
          </a:solidFill>
          <a:ln w="69850" cap="flat" cmpd="sng" algn="ctr">
            <a:solidFill>
              <a:srgbClr val="FF0000"/>
            </a:solidFill>
            <a:prstDash val="dash"/>
            <a:round/>
            <a:headEnd type="none" w="med" len="med"/>
            <a:tailEnd type="stealth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" name="Oval 5"/>
          <p:cNvSpPr/>
          <p:nvPr/>
        </p:nvSpPr>
        <p:spPr bwMode="auto">
          <a:xfrm>
            <a:off x="11836400" y="4207002"/>
            <a:ext cx="304800" cy="304800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944100" y="3913126"/>
            <a:ext cx="17018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600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Nov - Dec 2016</a:t>
            </a:r>
            <a:endParaRPr lang="en-US" sz="2600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" name="Right Brace 1"/>
          <p:cNvSpPr/>
          <p:nvPr/>
        </p:nvSpPr>
        <p:spPr bwMode="auto">
          <a:xfrm>
            <a:off x="8636000" y="2394205"/>
            <a:ext cx="1143000" cy="3930395"/>
          </a:xfrm>
          <a:prstGeom prst="rightBrace">
            <a:avLst/>
          </a:prstGeom>
          <a:noFill/>
          <a:ln>
            <a:solidFill>
              <a:srgbClr val="FF0000"/>
            </a:solidFill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Oval 9"/>
          <p:cNvSpPr/>
          <p:nvPr/>
        </p:nvSpPr>
        <p:spPr bwMode="auto">
          <a:xfrm>
            <a:off x="11836400" y="7239000"/>
            <a:ext cx="304800" cy="304800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44100" y="7145178"/>
            <a:ext cx="1701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600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Jan 2017</a:t>
            </a:r>
            <a:endParaRPr lang="en-US" sz="2600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039350" y="8412241"/>
            <a:ext cx="1701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600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Feb 2017</a:t>
            </a:r>
            <a:endParaRPr lang="en-US" sz="2600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11836400" y="8506062"/>
            <a:ext cx="304800" cy="304800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4004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355600" y="381000"/>
            <a:ext cx="12293600" cy="1257300"/>
          </a:xfrm>
          <a:ln/>
        </p:spPr>
        <p:txBody>
          <a:bodyPr/>
          <a:lstStyle/>
          <a:p>
            <a:pPr algn="l"/>
            <a:r>
              <a:rPr lang="en-US" altLang="en-US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Memory Bandwidth</a:t>
            </a:r>
            <a:endParaRPr lang="en-US" altLang="en-US" b="1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96175" y="4464424"/>
            <a:ext cx="18473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000" dirty="0"/>
          </a:p>
        </p:txBody>
      </p:sp>
      <p:cxnSp>
        <p:nvCxnSpPr>
          <p:cNvPr id="126" name="Straight Arrow Connector 125"/>
          <p:cNvCxnSpPr/>
          <p:nvPr/>
        </p:nvCxnSpPr>
        <p:spPr bwMode="auto">
          <a:xfrm>
            <a:off x="-279400" y="7772400"/>
            <a:ext cx="914400" cy="914400"/>
          </a:xfrm>
          <a:prstGeom prst="straightConnector1">
            <a:avLst/>
          </a:prstGeom>
          <a:solidFill>
            <a:srgbClr val="6C7472"/>
          </a:solidFill>
          <a:ln>
            <a:noFill/>
            <a:tailEnd type="triangle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9" name="Straight Arrow Connector 128"/>
          <p:cNvCxnSpPr/>
          <p:nvPr/>
        </p:nvCxnSpPr>
        <p:spPr bwMode="auto">
          <a:xfrm>
            <a:off x="1854200" y="5410200"/>
            <a:ext cx="76200" cy="1143000"/>
          </a:xfrm>
          <a:prstGeom prst="straightConnector1">
            <a:avLst/>
          </a:prstGeom>
          <a:solidFill>
            <a:srgbClr val="6C7472"/>
          </a:solidFill>
          <a:ln>
            <a:noFill/>
            <a:tailEnd type="triangle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638299"/>
            <a:ext cx="13004801" cy="8115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1327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355600" y="381000"/>
            <a:ext cx="12293600" cy="1257300"/>
          </a:xfrm>
          <a:ln/>
        </p:spPr>
        <p:txBody>
          <a:bodyPr/>
          <a:lstStyle/>
          <a:p>
            <a:pPr algn="l"/>
            <a:r>
              <a:rPr lang="en-US" altLang="en-US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Memory reads from DDIO</a:t>
            </a:r>
            <a:endParaRPr lang="en-US" altLang="en-US" b="1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96175" y="4464424"/>
            <a:ext cx="18473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000" dirty="0"/>
          </a:p>
        </p:txBody>
      </p:sp>
      <p:cxnSp>
        <p:nvCxnSpPr>
          <p:cNvPr id="126" name="Straight Arrow Connector 125"/>
          <p:cNvCxnSpPr/>
          <p:nvPr/>
        </p:nvCxnSpPr>
        <p:spPr bwMode="auto">
          <a:xfrm>
            <a:off x="-279400" y="7772400"/>
            <a:ext cx="914400" cy="914400"/>
          </a:xfrm>
          <a:prstGeom prst="straightConnector1">
            <a:avLst/>
          </a:prstGeom>
          <a:solidFill>
            <a:srgbClr val="6C7472"/>
          </a:solidFill>
          <a:ln>
            <a:noFill/>
            <a:tailEnd type="triangle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9" name="Straight Arrow Connector 128"/>
          <p:cNvCxnSpPr/>
          <p:nvPr/>
        </p:nvCxnSpPr>
        <p:spPr bwMode="auto">
          <a:xfrm>
            <a:off x="1854200" y="5410200"/>
            <a:ext cx="76200" cy="1143000"/>
          </a:xfrm>
          <a:prstGeom prst="straightConnector1">
            <a:avLst/>
          </a:prstGeom>
          <a:solidFill>
            <a:srgbClr val="6C7472"/>
          </a:solidFill>
          <a:ln>
            <a:noFill/>
            <a:tailEnd type="triangle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41844"/>
            <a:ext cx="13027247" cy="8111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3586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355600" y="381000"/>
            <a:ext cx="12293600" cy="1257300"/>
          </a:xfrm>
          <a:ln/>
        </p:spPr>
        <p:txBody>
          <a:bodyPr/>
          <a:lstStyle/>
          <a:p>
            <a:r>
              <a:rPr lang="en-US" altLang="en-US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Memory / Throughput</a:t>
            </a:r>
            <a:endParaRPr lang="en-US" altLang="en-US" b="1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" y="3048000"/>
            <a:ext cx="13049250" cy="521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4061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355600" y="381000"/>
            <a:ext cx="12293600" cy="1257300"/>
          </a:xfrm>
          <a:ln/>
        </p:spPr>
        <p:txBody>
          <a:bodyPr/>
          <a:lstStyle/>
          <a:p>
            <a:r>
              <a:rPr lang="en-US" altLang="en-US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Throughput Anomaly (</a:t>
            </a:r>
            <a:r>
              <a:rPr lang="en-US" altLang="en-US" b="1" dirty="0" err="1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PCIe</a:t>
            </a:r>
            <a:r>
              <a:rPr lang="en-US" altLang="en-US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)</a:t>
            </a:r>
            <a:endParaRPr lang="en-US" altLang="en-US" b="1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5757" y="3048000"/>
            <a:ext cx="13049250" cy="521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5752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355600" y="381000"/>
            <a:ext cx="12293600" cy="1257300"/>
          </a:xfrm>
          <a:ln/>
        </p:spPr>
        <p:txBody>
          <a:bodyPr/>
          <a:lstStyle/>
          <a:p>
            <a:pPr algn="l"/>
            <a:r>
              <a:rPr lang="en-US" altLang="en-US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Indexed range query</a:t>
            </a:r>
            <a:endParaRPr lang="en-US" altLang="en-US" b="1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17437" name="Elbow Connector 17436"/>
          <p:cNvCxnSpPr/>
          <p:nvPr/>
        </p:nvCxnSpPr>
        <p:spPr bwMode="auto">
          <a:xfrm>
            <a:off x="-584200" y="7274867"/>
            <a:ext cx="914400" cy="914400"/>
          </a:xfrm>
          <a:prstGeom prst="bentConnector3">
            <a:avLst/>
          </a:prstGeom>
          <a:solidFill>
            <a:srgbClr val="6C7472"/>
          </a:solidFill>
          <a:ln>
            <a:noFill/>
            <a:tailEnd type="triangle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" name="Rectangle 1"/>
          <p:cNvSpPr/>
          <p:nvPr/>
        </p:nvSpPr>
        <p:spPr bwMode="auto">
          <a:xfrm>
            <a:off x="5511800" y="2133600"/>
            <a:ext cx="1981200" cy="5334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>
              <a:ln>
                <a:noFill/>
              </a:ln>
              <a:solidFill>
                <a:srgbClr val="414141"/>
              </a:solidFill>
              <a:effectLst/>
              <a:latin typeface="Gill Sans Light" charset="0"/>
              <a:ea typeface="ヒラギノ角ゴ ProN W3" charset="-128"/>
              <a:cs typeface="ヒラギノ角ゴ ProN W3" charset="-128"/>
              <a:sym typeface="Gill Sans Light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59693" y="7054640"/>
            <a:ext cx="612140" cy="792480"/>
            <a:chOff x="1701800" y="4782312"/>
            <a:chExt cx="1143000" cy="1901952"/>
          </a:xfrm>
        </p:grpSpPr>
        <p:sp>
          <p:nvSpPr>
            <p:cNvPr id="5" name="Rounded Rectangle 4"/>
            <p:cNvSpPr/>
            <p:nvPr/>
          </p:nvSpPr>
          <p:spPr bwMode="auto">
            <a:xfrm>
              <a:off x="1701800" y="5617464"/>
              <a:ext cx="1143000" cy="1066800"/>
            </a:xfrm>
            <a:prstGeom prst="roundRect">
              <a:avLst/>
            </a:prstGeom>
            <a:solidFill>
              <a:srgbClr val="6C7472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200" b="0" i="0" u="none" strike="noStrike" cap="none" normalizeH="0" baseline="0">
                <a:ln>
                  <a:noFill/>
                </a:ln>
                <a:solidFill>
                  <a:srgbClr val="414141"/>
                </a:solidFill>
                <a:effectLst/>
                <a:latin typeface="Gill Sans Light" charset="0"/>
                <a:ea typeface="ヒラギノ角ゴ ProN W3" charset="-128"/>
                <a:cs typeface="ヒラギノ角ゴ ProN W3" charset="-128"/>
                <a:sym typeface="Gill Sans Light" charset="0"/>
              </a:endParaRPr>
            </a:p>
          </p:txBody>
        </p:sp>
        <p:sp>
          <p:nvSpPr>
            <p:cNvPr id="6" name="U-Turn Arrow 5"/>
            <p:cNvSpPr/>
            <p:nvPr/>
          </p:nvSpPr>
          <p:spPr bwMode="auto">
            <a:xfrm>
              <a:off x="1854200" y="4782312"/>
              <a:ext cx="838200" cy="838200"/>
            </a:xfrm>
            <a:prstGeom prst="uturnArrow">
              <a:avLst>
                <a:gd name="adj1" fmla="val 25000"/>
                <a:gd name="adj2" fmla="val 10273"/>
                <a:gd name="adj3" fmla="val 0"/>
                <a:gd name="adj4" fmla="val 43750"/>
                <a:gd name="adj5" fmla="val 63849"/>
              </a:avLst>
            </a:prstGeom>
            <a:solidFill>
              <a:srgbClr val="6C7472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200" b="0" i="0" u="none" strike="noStrike" cap="none" normalizeH="0" baseline="0">
                <a:ln>
                  <a:noFill/>
                </a:ln>
                <a:solidFill>
                  <a:srgbClr val="414141"/>
                </a:solidFill>
                <a:effectLst/>
                <a:latin typeface="Gill Sans Light" charset="0"/>
                <a:ea typeface="ヒラギノ角ゴ ProN W3" charset="-128"/>
                <a:cs typeface="ヒラギノ角ゴ ProN W3" charset="-128"/>
                <a:sym typeface="Gill Sans Light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43513" y="4291330"/>
            <a:ext cx="609600" cy="792480"/>
            <a:chOff x="3759200" y="4770120"/>
            <a:chExt cx="1143000" cy="1901952"/>
          </a:xfrm>
        </p:grpSpPr>
        <p:sp>
          <p:nvSpPr>
            <p:cNvPr id="59" name="Rounded Rectangle 58"/>
            <p:cNvSpPr/>
            <p:nvPr/>
          </p:nvSpPr>
          <p:spPr bwMode="auto">
            <a:xfrm>
              <a:off x="3759200" y="5605272"/>
              <a:ext cx="1143000" cy="1066800"/>
            </a:xfrm>
            <a:prstGeom prst="roundRect">
              <a:avLst/>
            </a:prstGeom>
            <a:solidFill>
              <a:srgbClr val="6C7472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200" b="0" i="0" u="none" strike="noStrike" cap="none" normalizeH="0" baseline="0">
                <a:ln>
                  <a:noFill/>
                </a:ln>
                <a:solidFill>
                  <a:srgbClr val="414141"/>
                </a:solidFill>
                <a:effectLst/>
                <a:latin typeface="Gill Sans Light" charset="0"/>
                <a:ea typeface="ヒラギノ角ゴ ProN W3" charset="-128"/>
                <a:cs typeface="ヒラギノ角ゴ ProN W3" charset="-128"/>
                <a:sym typeface="Gill Sans Light" charset="0"/>
              </a:endParaRPr>
            </a:p>
          </p:txBody>
        </p:sp>
        <p:sp>
          <p:nvSpPr>
            <p:cNvPr id="60" name="U-Turn Arrow 59"/>
            <p:cNvSpPr/>
            <p:nvPr/>
          </p:nvSpPr>
          <p:spPr bwMode="auto">
            <a:xfrm>
              <a:off x="3911600" y="4770120"/>
              <a:ext cx="838200" cy="838200"/>
            </a:xfrm>
            <a:prstGeom prst="uturnArrow">
              <a:avLst>
                <a:gd name="adj1" fmla="val 25000"/>
                <a:gd name="adj2" fmla="val 10273"/>
                <a:gd name="adj3" fmla="val 0"/>
                <a:gd name="adj4" fmla="val 43750"/>
                <a:gd name="adj5" fmla="val 100000"/>
              </a:avLst>
            </a:prstGeom>
            <a:solidFill>
              <a:srgbClr val="6C7472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200" b="0" i="0" u="none" strike="noStrike" cap="none" normalizeH="0" baseline="0">
                <a:ln>
                  <a:noFill/>
                </a:ln>
                <a:solidFill>
                  <a:srgbClr val="414141"/>
                </a:solidFill>
                <a:effectLst/>
                <a:latin typeface="Gill Sans Light" charset="0"/>
                <a:ea typeface="ヒラギノ角ゴ ProN W3" charset="-128"/>
                <a:cs typeface="ヒラギノ角ゴ ProN W3" charset="-128"/>
                <a:sym typeface="Gill Sans Light" charset="0"/>
              </a:endParaRPr>
            </a:p>
          </p:txBody>
        </p:sp>
      </p:grpSp>
      <p:sp>
        <p:nvSpPr>
          <p:cNvPr id="72" name="Rectangle 71"/>
          <p:cNvSpPr/>
          <p:nvPr/>
        </p:nvSpPr>
        <p:spPr bwMode="auto">
          <a:xfrm>
            <a:off x="5511800" y="3401049"/>
            <a:ext cx="1981200" cy="5334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>
              <a:ln>
                <a:noFill/>
              </a:ln>
              <a:solidFill>
                <a:srgbClr val="414141"/>
              </a:solidFill>
              <a:effectLst/>
              <a:latin typeface="Gill Sans Light" charset="0"/>
              <a:ea typeface="ヒラギノ角ゴ ProN W3" charset="-128"/>
              <a:cs typeface="ヒラギノ角ゴ ProN W3" charset="-128"/>
              <a:sym typeface="Gill Sans Light" charset="0"/>
            </a:endParaRPr>
          </a:p>
        </p:txBody>
      </p:sp>
      <p:sp>
        <p:nvSpPr>
          <p:cNvPr id="74" name="Rectangle 73"/>
          <p:cNvSpPr/>
          <p:nvPr/>
        </p:nvSpPr>
        <p:spPr bwMode="auto">
          <a:xfrm>
            <a:off x="8216392" y="3401049"/>
            <a:ext cx="1981200" cy="5334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>
              <a:ln>
                <a:noFill/>
              </a:ln>
              <a:solidFill>
                <a:srgbClr val="414141"/>
              </a:solidFill>
              <a:effectLst/>
              <a:latin typeface="Gill Sans Light" charset="0"/>
              <a:ea typeface="ヒラギノ角ゴ ProN W3" charset="-128"/>
              <a:cs typeface="ヒラギノ角ゴ ProN W3" charset="-128"/>
              <a:sym typeface="Gill Sans Light" charset="0"/>
            </a:endParaRPr>
          </a:p>
        </p:txBody>
      </p:sp>
      <p:sp>
        <p:nvSpPr>
          <p:cNvPr id="75" name="Rectangle 74"/>
          <p:cNvSpPr/>
          <p:nvPr/>
        </p:nvSpPr>
        <p:spPr bwMode="auto">
          <a:xfrm>
            <a:off x="789305" y="5257800"/>
            <a:ext cx="757217" cy="393949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>
              <a:ln>
                <a:noFill/>
              </a:ln>
              <a:solidFill>
                <a:srgbClr val="414141"/>
              </a:solidFill>
              <a:effectLst/>
              <a:latin typeface="Gill Sans Light" charset="0"/>
              <a:ea typeface="ヒラギノ角ゴ ProN W3" charset="-128"/>
              <a:cs typeface="ヒラギノ角ゴ ProN W3" charset="-128"/>
              <a:sym typeface="Gill Sans Light" charset="0"/>
            </a:endParaRPr>
          </a:p>
        </p:txBody>
      </p:sp>
      <p:sp>
        <p:nvSpPr>
          <p:cNvPr id="76" name="Rectangle 75"/>
          <p:cNvSpPr/>
          <p:nvPr/>
        </p:nvSpPr>
        <p:spPr bwMode="auto">
          <a:xfrm>
            <a:off x="2870200" y="3401049"/>
            <a:ext cx="1981200" cy="5334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>
              <a:ln>
                <a:noFill/>
              </a:ln>
              <a:solidFill>
                <a:srgbClr val="414141"/>
              </a:solidFill>
              <a:effectLst/>
              <a:latin typeface="Gill Sans Light" charset="0"/>
              <a:ea typeface="ヒラギノ角ゴ ProN W3" charset="-128"/>
              <a:cs typeface="ヒラギノ角ゴ ProN W3" charset="-128"/>
              <a:sym typeface="Gill Sans Light" charset="0"/>
            </a:endParaRPr>
          </a:p>
        </p:txBody>
      </p:sp>
      <p:cxnSp>
        <p:nvCxnSpPr>
          <p:cNvPr id="10" name="Straight Arrow Connector 9"/>
          <p:cNvCxnSpPr>
            <a:stCxn id="2" idx="2"/>
          </p:cNvCxnSpPr>
          <p:nvPr/>
        </p:nvCxnSpPr>
        <p:spPr bwMode="auto">
          <a:xfrm flipH="1">
            <a:off x="3606800" y="2667000"/>
            <a:ext cx="2895600" cy="734049"/>
          </a:xfrm>
          <a:prstGeom prst="straightConnector1">
            <a:avLst/>
          </a:prstGeom>
          <a:solidFill>
            <a:srgbClr val="6C7472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" name="Straight Arrow Connector 11"/>
          <p:cNvCxnSpPr>
            <a:stCxn id="2" idx="2"/>
            <a:endCxn id="72" idx="0"/>
          </p:cNvCxnSpPr>
          <p:nvPr/>
        </p:nvCxnSpPr>
        <p:spPr bwMode="auto">
          <a:xfrm>
            <a:off x="6502400" y="2667000"/>
            <a:ext cx="0" cy="734049"/>
          </a:xfrm>
          <a:prstGeom prst="straightConnector1">
            <a:avLst/>
          </a:prstGeom>
          <a:solidFill>
            <a:srgbClr val="6C7472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" name="Straight Arrow Connector 13"/>
          <p:cNvCxnSpPr>
            <a:stCxn id="2" idx="2"/>
            <a:endCxn id="74" idx="0"/>
          </p:cNvCxnSpPr>
          <p:nvPr/>
        </p:nvCxnSpPr>
        <p:spPr bwMode="auto">
          <a:xfrm>
            <a:off x="6502400" y="2667000"/>
            <a:ext cx="2704592" cy="734049"/>
          </a:xfrm>
          <a:prstGeom prst="straightConnector1">
            <a:avLst/>
          </a:prstGeom>
          <a:solidFill>
            <a:srgbClr val="6C7472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10" name="Rectangle 109"/>
          <p:cNvSpPr/>
          <p:nvPr/>
        </p:nvSpPr>
        <p:spPr bwMode="auto">
          <a:xfrm>
            <a:off x="2178177" y="5257799"/>
            <a:ext cx="757217" cy="393949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>
              <a:ln>
                <a:noFill/>
              </a:ln>
              <a:solidFill>
                <a:srgbClr val="414141"/>
              </a:solidFill>
              <a:effectLst/>
              <a:latin typeface="Gill Sans Light" charset="0"/>
              <a:ea typeface="ヒラギノ角ゴ ProN W3" charset="-128"/>
              <a:cs typeface="ヒラギノ角ゴ ProN W3" charset="-128"/>
              <a:sym typeface="Gill Sans Light" charset="0"/>
            </a:endParaRPr>
          </a:p>
        </p:txBody>
      </p:sp>
      <p:sp>
        <p:nvSpPr>
          <p:cNvPr id="111" name="Rectangle 110"/>
          <p:cNvSpPr/>
          <p:nvPr/>
        </p:nvSpPr>
        <p:spPr bwMode="auto">
          <a:xfrm>
            <a:off x="3482191" y="5257798"/>
            <a:ext cx="757217" cy="393949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>
              <a:ln>
                <a:noFill/>
              </a:ln>
              <a:solidFill>
                <a:srgbClr val="414141"/>
              </a:solidFill>
              <a:effectLst/>
              <a:latin typeface="Gill Sans Light" charset="0"/>
              <a:ea typeface="ヒラギノ角ゴ ProN W3" charset="-128"/>
              <a:cs typeface="ヒラギノ角ゴ ProN W3" charset="-128"/>
              <a:sym typeface="Gill Sans Light" charset="0"/>
            </a:endParaRPr>
          </a:p>
        </p:txBody>
      </p:sp>
      <p:sp>
        <p:nvSpPr>
          <p:cNvPr id="113" name="Rectangle 112"/>
          <p:cNvSpPr/>
          <p:nvPr/>
        </p:nvSpPr>
        <p:spPr bwMode="auto">
          <a:xfrm>
            <a:off x="4739873" y="5257800"/>
            <a:ext cx="757217" cy="393949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>
              <a:ln>
                <a:noFill/>
              </a:ln>
              <a:solidFill>
                <a:srgbClr val="414141"/>
              </a:solidFill>
              <a:effectLst/>
              <a:latin typeface="Gill Sans Light" charset="0"/>
              <a:ea typeface="ヒラギノ角ゴ ProN W3" charset="-128"/>
              <a:cs typeface="ヒラギノ角ゴ ProN W3" charset="-128"/>
              <a:sym typeface="Gill Sans Light" charset="0"/>
            </a:endParaRPr>
          </a:p>
        </p:txBody>
      </p:sp>
      <p:sp>
        <p:nvSpPr>
          <p:cNvPr id="114" name="Rectangle 113"/>
          <p:cNvSpPr/>
          <p:nvPr/>
        </p:nvSpPr>
        <p:spPr bwMode="auto">
          <a:xfrm>
            <a:off x="6128745" y="5257799"/>
            <a:ext cx="757217" cy="393949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>
              <a:ln>
                <a:noFill/>
              </a:ln>
              <a:solidFill>
                <a:srgbClr val="414141"/>
              </a:solidFill>
              <a:effectLst/>
              <a:latin typeface="Gill Sans Light" charset="0"/>
              <a:ea typeface="ヒラギノ角ゴ ProN W3" charset="-128"/>
              <a:cs typeface="ヒラギノ角ゴ ProN W3" charset="-128"/>
              <a:sym typeface="Gill Sans Light" charset="0"/>
            </a:endParaRPr>
          </a:p>
        </p:txBody>
      </p:sp>
      <p:sp>
        <p:nvSpPr>
          <p:cNvPr id="115" name="Rectangle 114"/>
          <p:cNvSpPr/>
          <p:nvPr/>
        </p:nvSpPr>
        <p:spPr bwMode="auto">
          <a:xfrm>
            <a:off x="7432759" y="5257798"/>
            <a:ext cx="757217" cy="393949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>
              <a:ln>
                <a:noFill/>
              </a:ln>
              <a:solidFill>
                <a:srgbClr val="414141"/>
              </a:solidFill>
              <a:effectLst/>
              <a:latin typeface="Gill Sans Light" charset="0"/>
              <a:ea typeface="ヒラギノ角ゴ ProN W3" charset="-128"/>
              <a:cs typeface="ヒラギノ角ゴ ProN W3" charset="-128"/>
              <a:sym typeface="Gill Sans Light" charset="0"/>
            </a:endParaRPr>
          </a:p>
        </p:txBody>
      </p:sp>
      <p:sp>
        <p:nvSpPr>
          <p:cNvPr id="116" name="Rectangle 115"/>
          <p:cNvSpPr/>
          <p:nvPr/>
        </p:nvSpPr>
        <p:spPr bwMode="auto">
          <a:xfrm>
            <a:off x="8677277" y="5257800"/>
            <a:ext cx="757217" cy="393949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>
              <a:ln>
                <a:noFill/>
              </a:ln>
              <a:solidFill>
                <a:srgbClr val="414141"/>
              </a:solidFill>
              <a:effectLst/>
              <a:latin typeface="Gill Sans Light" charset="0"/>
              <a:ea typeface="ヒラギノ角ゴ ProN W3" charset="-128"/>
              <a:cs typeface="ヒラギノ角ゴ ProN W3" charset="-128"/>
              <a:sym typeface="Gill Sans Light" charset="0"/>
            </a:endParaRPr>
          </a:p>
        </p:txBody>
      </p:sp>
      <p:sp>
        <p:nvSpPr>
          <p:cNvPr id="117" name="Rectangle 116"/>
          <p:cNvSpPr/>
          <p:nvPr/>
        </p:nvSpPr>
        <p:spPr bwMode="auto">
          <a:xfrm>
            <a:off x="10066149" y="5257799"/>
            <a:ext cx="757217" cy="393949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>
              <a:ln>
                <a:noFill/>
              </a:ln>
              <a:solidFill>
                <a:srgbClr val="414141"/>
              </a:solidFill>
              <a:effectLst/>
              <a:latin typeface="Gill Sans Light" charset="0"/>
              <a:ea typeface="ヒラギノ角ゴ ProN W3" charset="-128"/>
              <a:cs typeface="ヒラギノ角ゴ ProN W3" charset="-128"/>
              <a:sym typeface="Gill Sans Light" charset="0"/>
            </a:endParaRPr>
          </a:p>
        </p:txBody>
      </p:sp>
      <p:sp>
        <p:nvSpPr>
          <p:cNvPr id="118" name="Rectangle 117"/>
          <p:cNvSpPr/>
          <p:nvPr/>
        </p:nvSpPr>
        <p:spPr bwMode="auto">
          <a:xfrm>
            <a:off x="11370163" y="5257798"/>
            <a:ext cx="757217" cy="393949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>
              <a:ln>
                <a:noFill/>
              </a:ln>
              <a:solidFill>
                <a:srgbClr val="414141"/>
              </a:solidFill>
              <a:effectLst/>
              <a:latin typeface="Gill Sans Light" charset="0"/>
              <a:ea typeface="ヒラギノ角ゴ ProN W3" charset="-128"/>
              <a:cs typeface="ヒラギノ角ゴ ProN W3" charset="-128"/>
              <a:sym typeface="Gill Sans Light" charset="0"/>
            </a:endParaRPr>
          </a:p>
        </p:txBody>
      </p:sp>
      <p:cxnSp>
        <p:nvCxnSpPr>
          <p:cNvPr id="22" name="Straight Arrow Connector 21"/>
          <p:cNvCxnSpPr>
            <a:stCxn id="76" idx="2"/>
            <a:endCxn id="75" idx="0"/>
          </p:cNvCxnSpPr>
          <p:nvPr/>
        </p:nvCxnSpPr>
        <p:spPr bwMode="auto">
          <a:xfrm flipH="1">
            <a:off x="1167914" y="3934449"/>
            <a:ext cx="2692886" cy="1323351"/>
          </a:xfrm>
          <a:prstGeom prst="straightConnector1">
            <a:avLst/>
          </a:prstGeom>
          <a:solidFill>
            <a:srgbClr val="6C7472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19" name="Straight Arrow Connector 118"/>
          <p:cNvCxnSpPr>
            <a:stCxn id="76" idx="2"/>
            <a:endCxn id="110" idx="0"/>
          </p:cNvCxnSpPr>
          <p:nvPr/>
        </p:nvCxnSpPr>
        <p:spPr bwMode="auto">
          <a:xfrm flipH="1">
            <a:off x="2556786" y="3934449"/>
            <a:ext cx="1304014" cy="1323350"/>
          </a:xfrm>
          <a:prstGeom prst="straightConnector1">
            <a:avLst/>
          </a:prstGeom>
          <a:solidFill>
            <a:srgbClr val="6C7472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0" name="Straight Arrow Connector 119"/>
          <p:cNvCxnSpPr>
            <a:stCxn id="76" idx="2"/>
            <a:endCxn id="111" idx="0"/>
          </p:cNvCxnSpPr>
          <p:nvPr/>
        </p:nvCxnSpPr>
        <p:spPr bwMode="auto">
          <a:xfrm>
            <a:off x="3860800" y="3934449"/>
            <a:ext cx="0" cy="1323349"/>
          </a:xfrm>
          <a:prstGeom prst="straightConnector1">
            <a:avLst/>
          </a:prstGeom>
          <a:solidFill>
            <a:srgbClr val="6C7472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1" name="Straight Arrow Connector 120"/>
          <p:cNvCxnSpPr>
            <a:stCxn id="72" idx="2"/>
            <a:endCxn id="113" idx="0"/>
          </p:cNvCxnSpPr>
          <p:nvPr/>
        </p:nvCxnSpPr>
        <p:spPr bwMode="auto">
          <a:xfrm flipH="1">
            <a:off x="5118482" y="3934449"/>
            <a:ext cx="1383918" cy="1323351"/>
          </a:xfrm>
          <a:prstGeom prst="straightConnector1">
            <a:avLst/>
          </a:prstGeom>
          <a:solidFill>
            <a:srgbClr val="6C7472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2" name="Straight Arrow Connector 121"/>
          <p:cNvCxnSpPr>
            <a:stCxn id="72" idx="2"/>
            <a:endCxn id="114" idx="0"/>
          </p:cNvCxnSpPr>
          <p:nvPr/>
        </p:nvCxnSpPr>
        <p:spPr bwMode="auto">
          <a:xfrm>
            <a:off x="6502400" y="3934449"/>
            <a:ext cx="4954" cy="1323350"/>
          </a:xfrm>
          <a:prstGeom prst="straightConnector1">
            <a:avLst/>
          </a:prstGeom>
          <a:solidFill>
            <a:srgbClr val="6C7472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3" name="Straight Arrow Connector 122"/>
          <p:cNvCxnSpPr>
            <a:stCxn id="72" idx="2"/>
            <a:endCxn id="115" idx="0"/>
          </p:cNvCxnSpPr>
          <p:nvPr/>
        </p:nvCxnSpPr>
        <p:spPr bwMode="auto">
          <a:xfrm>
            <a:off x="6502400" y="3934449"/>
            <a:ext cx="1308968" cy="1323349"/>
          </a:xfrm>
          <a:prstGeom prst="straightConnector1">
            <a:avLst/>
          </a:prstGeom>
          <a:solidFill>
            <a:srgbClr val="6C7472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4" name="Straight Arrow Connector 123"/>
          <p:cNvCxnSpPr>
            <a:stCxn id="74" idx="2"/>
            <a:endCxn id="116" idx="0"/>
          </p:cNvCxnSpPr>
          <p:nvPr/>
        </p:nvCxnSpPr>
        <p:spPr bwMode="auto">
          <a:xfrm flipH="1">
            <a:off x="9055886" y="3934449"/>
            <a:ext cx="151106" cy="1323351"/>
          </a:xfrm>
          <a:prstGeom prst="straightConnector1">
            <a:avLst/>
          </a:prstGeom>
          <a:solidFill>
            <a:srgbClr val="6C7472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5" name="Straight Arrow Connector 124"/>
          <p:cNvCxnSpPr>
            <a:stCxn id="74" idx="2"/>
            <a:endCxn id="117" idx="0"/>
          </p:cNvCxnSpPr>
          <p:nvPr/>
        </p:nvCxnSpPr>
        <p:spPr bwMode="auto">
          <a:xfrm>
            <a:off x="9206992" y="3934449"/>
            <a:ext cx="1237766" cy="1323350"/>
          </a:xfrm>
          <a:prstGeom prst="straightConnector1">
            <a:avLst/>
          </a:prstGeom>
          <a:solidFill>
            <a:srgbClr val="6C7472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6" name="Straight Arrow Connector 125"/>
          <p:cNvCxnSpPr>
            <a:stCxn id="74" idx="2"/>
            <a:endCxn id="118" idx="0"/>
          </p:cNvCxnSpPr>
          <p:nvPr/>
        </p:nvCxnSpPr>
        <p:spPr bwMode="auto">
          <a:xfrm>
            <a:off x="9206992" y="3934449"/>
            <a:ext cx="2541780" cy="1323349"/>
          </a:xfrm>
          <a:prstGeom prst="straightConnector1">
            <a:avLst/>
          </a:prstGeom>
          <a:solidFill>
            <a:srgbClr val="6C7472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2" name="Rectangle 51"/>
          <p:cNvSpPr/>
          <p:nvPr/>
        </p:nvSpPr>
        <p:spPr bwMode="auto">
          <a:xfrm>
            <a:off x="4269570" y="6427581"/>
            <a:ext cx="3476519" cy="627059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>
              <a:ln>
                <a:noFill/>
              </a:ln>
              <a:solidFill>
                <a:srgbClr val="414141"/>
              </a:solidFill>
              <a:effectLst/>
              <a:latin typeface="Gill Sans Light" charset="0"/>
              <a:ea typeface="ヒラギノ角ゴ ProN W3" charset="-128"/>
              <a:cs typeface="ヒラギノ角ゴ ProN W3" charset="-128"/>
              <a:sym typeface="Gill Sans Light" charset="0"/>
            </a:endParaRPr>
          </a:p>
        </p:txBody>
      </p:sp>
      <p:sp>
        <p:nvSpPr>
          <p:cNvPr id="160" name="TextBox 159"/>
          <p:cNvSpPr txBox="1"/>
          <p:nvPr/>
        </p:nvSpPr>
        <p:spPr>
          <a:xfrm>
            <a:off x="8189976" y="6494922"/>
            <a:ext cx="297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Result buffer</a:t>
            </a:r>
          </a:p>
        </p:txBody>
      </p:sp>
      <p:sp>
        <p:nvSpPr>
          <p:cNvPr id="49" name="Rectangle 48"/>
          <p:cNvSpPr/>
          <p:nvPr/>
        </p:nvSpPr>
        <p:spPr bwMode="auto">
          <a:xfrm>
            <a:off x="4290936" y="7802297"/>
            <a:ext cx="3476519" cy="627059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>
              <a:ln>
                <a:noFill/>
              </a:ln>
              <a:solidFill>
                <a:srgbClr val="414141"/>
              </a:solidFill>
              <a:effectLst/>
              <a:latin typeface="Gill Sans Light" charset="0"/>
              <a:ea typeface="ヒラギノ角ゴ ProN W3" charset="-128"/>
              <a:cs typeface="ヒラギノ角ゴ ProN W3" charset="-128"/>
              <a:sym typeface="Gill Sans Light" charset="0"/>
            </a:endParaRPr>
          </a:p>
        </p:txBody>
      </p:sp>
      <p:sp>
        <p:nvSpPr>
          <p:cNvPr id="3" name="Down Arrow 2"/>
          <p:cNvSpPr/>
          <p:nvPr/>
        </p:nvSpPr>
        <p:spPr bwMode="auto">
          <a:xfrm>
            <a:off x="887697" y="5679924"/>
            <a:ext cx="10370819" cy="747657"/>
          </a:xfrm>
          <a:prstGeom prst="downArrow">
            <a:avLst/>
          </a:prstGeom>
          <a:solidFill>
            <a:srgbClr val="FF0000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>
              <a:ln>
                <a:noFill/>
              </a:ln>
              <a:solidFill>
                <a:srgbClr val="414141"/>
              </a:solidFill>
              <a:effectLst/>
              <a:latin typeface="Gill Sans Light" charset="0"/>
              <a:ea typeface="ヒラギノ角ゴ ProN W3" charset="-128"/>
              <a:cs typeface="ヒラギノ角ゴ ProN W3" charset="-128"/>
              <a:sym typeface="Gill Sans Light" charset="0"/>
            </a:endParaRPr>
          </a:p>
        </p:txBody>
      </p:sp>
      <p:sp>
        <p:nvSpPr>
          <p:cNvPr id="44" name="Down Arrow 43"/>
          <p:cNvSpPr/>
          <p:nvPr/>
        </p:nvSpPr>
        <p:spPr bwMode="auto">
          <a:xfrm>
            <a:off x="4996301" y="7054640"/>
            <a:ext cx="2023056" cy="747657"/>
          </a:xfrm>
          <a:prstGeom prst="downArrow">
            <a:avLst/>
          </a:prstGeom>
          <a:solidFill>
            <a:srgbClr val="FF0000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>
              <a:ln>
                <a:noFill/>
              </a:ln>
              <a:solidFill>
                <a:srgbClr val="414141"/>
              </a:solidFill>
              <a:effectLst/>
              <a:latin typeface="Gill Sans Light" charset="0"/>
              <a:ea typeface="ヒラギノ角ゴ ProN W3" charset="-128"/>
              <a:cs typeface="ヒラギノ角ゴ ProN W3" charset="-128"/>
              <a:sym typeface="Gill Sans Light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216392" y="7847120"/>
            <a:ext cx="297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Transmit buffer</a:t>
            </a:r>
          </a:p>
        </p:txBody>
      </p:sp>
      <p:sp>
        <p:nvSpPr>
          <p:cNvPr id="46" name="Down Arrow 45"/>
          <p:cNvSpPr/>
          <p:nvPr/>
        </p:nvSpPr>
        <p:spPr bwMode="auto">
          <a:xfrm>
            <a:off x="4957340" y="8429356"/>
            <a:ext cx="2023056" cy="747657"/>
          </a:xfrm>
          <a:prstGeom prst="downArrow">
            <a:avLst/>
          </a:prstGeom>
          <a:solidFill>
            <a:srgbClr val="FF0000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>
              <a:ln>
                <a:noFill/>
              </a:ln>
              <a:solidFill>
                <a:srgbClr val="414141"/>
              </a:solidFill>
              <a:effectLst/>
              <a:latin typeface="Gill Sans Light" charset="0"/>
              <a:ea typeface="ヒラギノ角ゴ ProN W3" charset="-128"/>
              <a:cs typeface="ヒラギノ角ゴ ProN W3" charset="-128"/>
              <a:sym typeface="Gill Sans Light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482968" y="9177013"/>
            <a:ext cx="297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</p:spTree>
    <p:extLst>
      <p:ext uri="{BB962C8B-B14F-4D97-AF65-F5344CB8AC3E}">
        <p14:creationId xmlns:p14="http://schemas.microsoft.com/office/powerpoint/2010/main" val="981222720"/>
      </p:ext>
    </p:extLst>
  </p:cSld>
  <p:clrMapOvr>
    <a:masterClrMapping/>
  </p:clrMapOvr>
  <p:transition advTm="64935"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355600" y="381000"/>
            <a:ext cx="12293600" cy="1257300"/>
          </a:xfrm>
          <a:ln/>
        </p:spPr>
        <p:txBody>
          <a:bodyPr/>
          <a:lstStyle/>
          <a:p>
            <a:pPr algn="l"/>
            <a:r>
              <a:rPr lang="en-US" altLang="en-US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RDMA verbs - Takeaways</a:t>
            </a:r>
            <a:endParaRPr lang="en-US" altLang="en-US" b="1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96175" y="4464424"/>
            <a:ext cx="18473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000" dirty="0"/>
          </a:p>
        </p:txBody>
      </p:sp>
      <p:cxnSp>
        <p:nvCxnSpPr>
          <p:cNvPr id="126" name="Straight Arrow Connector 125"/>
          <p:cNvCxnSpPr/>
          <p:nvPr/>
        </p:nvCxnSpPr>
        <p:spPr bwMode="auto">
          <a:xfrm>
            <a:off x="-279400" y="7772400"/>
            <a:ext cx="914400" cy="914400"/>
          </a:xfrm>
          <a:prstGeom prst="straightConnector1">
            <a:avLst/>
          </a:prstGeom>
          <a:solidFill>
            <a:srgbClr val="6C7472"/>
          </a:solidFill>
          <a:ln>
            <a:noFill/>
            <a:tailEnd type="triangle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9" name="Straight Arrow Connector 128"/>
          <p:cNvCxnSpPr/>
          <p:nvPr/>
        </p:nvCxnSpPr>
        <p:spPr bwMode="auto">
          <a:xfrm>
            <a:off x="1854200" y="5410200"/>
            <a:ext cx="76200" cy="1143000"/>
          </a:xfrm>
          <a:prstGeom prst="straightConnector1">
            <a:avLst/>
          </a:prstGeom>
          <a:solidFill>
            <a:srgbClr val="6C7472"/>
          </a:solidFill>
          <a:ln>
            <a:noFill/>
            <a:tailEnd type="triangle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TextBox 2"/>
          <p:cNvSpPr txBox="1"/>
          <p:nvPr/>
        </p:nvSpPr>
        <p:spPr>
          <a:xfrm>
            <a:off x="635000" y="2286000"/>
            <a:ext cx="6705600" cy="80637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28700" lvl="1" indent="-571500" algn="l">
              <a:buFont typeface="Arial" charset="0"/>
              <a:buChar char="•"/>
            </a:pPr>
            <a:r>
              <a:rPr lang="en-US" sz="2500" b="1" dirty="0" smtClean="0">
                <a:latin typeface="Arial" charset="0"/>
                <a:ea typeface="Arial" charset="0"/>
                <a:cs typeface="Arial" charset="0"/>
              </a:rPr>
              <a:t>RDMA READ</a:t>
            </a:r>
          </a:p>
          <a:p>
            <a:pPr marL="1485900" lvl="2" indent="-571500" algn="l">
              <a:buFont typeface="Arial" charset="0"/>
              <a:buChar char="•"/>
            </a:pPr>
            <a:r>
              <a:rPr lang="en-US" sz="2500" dirty="0" smtClean="0">
                <a:latin typeface="Arial" charset="0"/>
                <a:ea typeface="Arial" charset="0"/>
                <a:cs typeface="Arial" charset="0"/>
              </a:rPr>
              <a:t>Client initiated; One Sided.</a:t>
            </a:r>
          </a:p>
          <a:p>
            <a:pPr marL="1485900" lvl="2" indent="-571500" algn="l">
              <a:buFont typeface="Arial" charset="0"/>
              <a:buChar char="•"/>
            </a:pPr>
            <a:r>
              <a:rPr lang="en-US" sz="2500" dirty="0" smtClean="0">
                <a:latin typeface="Arial" charset="0"/>
                <a:ea typeface="Arial" charset="0"/>
                <a:cs typeface="Arial" charset="0"/>
              </a:rPr>
              <a:t>Server CPU not involved.</a:t>
            </a:r>
          </a:p>
          <a:p>
            <a:pPr marL="1485900" lvl="2" indent="-571500" algn="l">
              <a:buFont typeface="Arial" charset="0"/>
              <a:buChar char="•"/>
            </a:pPr>
            <a:r>
              <a:rPr lang="en-US" sz="2500" dirty="0" smtClean="0">
                <a:latin typeface="Arial" charset="0"/>
                <a:ea typeface="Arial" charset="0"/>
                <a:cs typeface="Arial" charset="0"/>
              </a:rPr>
              <a:t>One read per op</a:t>
            </a:r>
            <a:endParaRPr lang="en-US" sz="2500" dirty="0">
              <a:latin typeface="Arial" charset="0"/>
              <a:ea typeface="Arial" charset="0"/>
              <a:cs typeface="Arial" charset="0"/>
            </a:endParaRPr>
          </a:p>
          <a:p>
            <a:pPr marL="1028700" lvl="1" indent="-571500" algn="l">
              <a:buFont typeface="Arial" charset="0"/>
              <a:buChar char="•"/>
            </a:pPr>
            <a:endParaRPr lang="en-US" sz="2500" b="1" dirty="0" smtClean="0">
              <a:latin typeface="Arial" charset="0"/>
              <a:ea typeface="Arial" charset="0"/>
              <a:cs typeface="Arial" charset="0"/>
            </a:endParaRPr>
          </a:p>
          <a:p>
            <a:pPr marL="1028700" lvl="1" indent="-571500" algn="l">
              <a:buFont typeface="Arial" charset="0"/>
              <a:buChar char="•"/>
            </a:pPr>
            <a:r>
              <a:rPr lang="en-US" sz="2500" b="1" dirty="0" smtClean="0">
                <a:latin typeface="Arial" charset="0"/>
                <a:ea typeface="Arial" charset="0"/>
                <a:cs typeface="Arial" charset="0"/>
              </a:rPr>
              <a:t>RDMA WRITE</a:t>
            </a:r>
          </a:p>
          <a:p>
            <a:pPr marL="1485900" lvl="2" indent="-571500" algn="l">
              <a:buFont typeface="Arial" charset="0"/>
              <a:buChar char="•"/>
            </a:pPr>
            <a:r>
              <a:rPr lang="en-US" sz="2500" dirty="0" smtClean="0">
                <a:latin typeface="Arial" charset="0"/>
                <a:ea typeface="Arial" charset="0"/>
                <a:cs typeface="Arial" charset="0"/>
              </a:rPr>
              <a:t>Server Initiated; One sided.</a:t>
            </a:r>
          </a:p>
          <a:p>
            <a:pPr marL="1485900" lvl="2" indent="-571500" algn="l">
              <a:buFont typeface="Arial" charset="0"/>
              <a:buChar char="•"/>
            </a:pPr>
            <a:r>
              <a:rPr lang="en-US" sz="2500" dirty="0" smtClean="0">
                <a:latin typeface="Arial" charset="0"/>
                <a:ea typeface="Arial" charset="0"/>
                <a:cs typeface="Arial" charset="0"/>
              </a:rPr>
              <a:t>Some CPU offloading from the client.</a:t>
            </a:r>
          </a:p>
          <a:p>
            <a:pPr marL="1485900" lvl="2" indent="-571500" algn="l">
              <a:buFont typeface="Arial" charset="0"/>
              <a:buChar char="•"/>
            </a:pPr>
            <a:r>
              <a:rPr lang="en-US" sz="2500" dirty="0" smtClean="0">
                <a:latin typeface="Arial" charset="0"/>
                <a:ea typeface="Arial" charset="0"/>
                <a:cs typeface="Arial" charset="0"/>
              </a:rPr>
              <a:t>Needs a secondary notification mechanism.</a:t>
            </a:r>
            <a:endParaRPr lang="en-US" sz="2500" dirty="0">
              <a:latin typeface="Arial" charset="0"/>
              <a:ea typeface="Arial" charset="0"/>
              <a:cs typeface="Arial" charset="0"/>
            </a:endParaRPr>
          </a:p>
          <a:p>
            <a:pPr marL="1028700" lvl="1" indent="-571500" algn="l">
              <a:buFont typeface="Arial" charset="0"/>
              <a:buChar char="•"/>
            </a:pPr>
            <a:endParaRPr lang="en-US" sz="2500" b="1" dirty="0" smtClean="0">
              <a:latin typeface="Arial" charset="0"/>
              <a:ea typeface="Arial" charset="0"/>
              <a:cs typeface="Arial" charset="0"/>
            </a:endParaRPr>
          </a:p>
          <a:p>
            <a:pPr marL="1028700" lvl="1" indent="-571500" algn="l">
              <a:buFont typeface="Arial" charset="0"/>
              <a:buChar char="•"/>
            </a:pPr>
            <a:r>
              <a:rPr lang="en-US" sz="2500" b="1" dirty="0" smtClean="0">
                <a:latin typeface="Arial" charset="0"/>
                <a:ea typeface="Arial" charset="0"/>
                <a:cs typeface="Arial" charset="0"/>
              </a:rPr>
              <a:t>SEND/RECIEVE </a:t>
            </a:r>
          </a:p>
          <a:p>
            <a:pPr marL="1485900" lvl="2" indent="-571500" algn="l">
              <a:buFont typeface="Arial" charset="0"/>
              <a:buChar char="•"/>
            </a:pPr>
            <a:r>
              <a:rPr lang="en-US" sz="2500" dirty="0" smtClean="0">
                <a:latin typeface="Arial" charset="0"/>
                <a:ea typeface="Arial" charset="0"/>
                <a:cs typeface="Arial" charset="0"/>
              </a:rPr>
              <a:t> Two sided; Client and Server initiated.</a:t>
            </a:r>
            <a:endParaRPr lang="en-US" sz="2500" dirty="0">
              <a:latin typeface="Arial" charset="0"/>
              <a:ea typeface="Arial" charset="0"/>
              <a:cs typeface="Arial" charset="0"/>
            </a:endParaRPr>
          </a:p>
          <a:p>
            <a:pPr marL="1485900" lvl="2" indent="-571500" algn="l">
              <a:buFont typeface="Arial" charset="0"/>
              <a:buChar char="•"/>
            </a:pPr>
            <a:r>
              <a:rPr lang="en-US" sz="2500" dirty="0" smtClean="0">
                <a:latin typeface="Arial" charset="0"/>
                <a:ea typeface="Arial" charset="0"/>
                <a:cs typeface="Arial" charset="0"/>
              </a:rPr>
              <a:t>WRITE to a registered receive buffer.</a:t>
            </a:r>
          </a:p>
          <a:p>
            <a:pPr marL="1485900" lvl="2" indent="-571500" algn="l">
              <a:buFont typeface="Arial" charset="0"/>
              <a:buChar char="•"/>
            </a:pPr>
            <a:r>
              <a:rPr lang="en-US" sz="2500" dirty="0" smtClean="0">
                <a:latin typeface="Arial" charset="0"/>
                <a:ea typeface="Arial" charset="0"/>
                <a:cs typeface="Arial" charset="0"/>
              </a:rPr>
              <a:t>Can gather entries</a:t>
            </a:r>
            <a:endParaRPr lang="en-US" sz="3400" b="1" dirty="0">
              <a:latin typeface="Arial" charset="0"/>
              <a:ea typeface="Arial" charset="0"/>
              <a:cs typeface="Arial" charset="0"/>
            </a:endParaRPr>
          </a:p>
          <a:p>
            <a:pPr marL="1028700" lvl="1" indent="-571500" algn="l">
              <a:buFont typeface="Arial" charset="0"/>
              <a:buChar char="•"/>
            </a:pPr>
            <a:endParaRPr lang="en-US" sz="3400" b="1" dirty="0">
              <a:latin typeface="Arial" charset="0"/>
              <a:ea typeface="Arial" charset="0"/>
              <a:cs typeface="Arial" charset="0"/>
            </a:endParaRPr>
          </a:p>
          <a:p>
            <a:pPr marL="1028700" lvl="1" indent="-571500" algn="l">
              <a:buFont typeface="Arial" charset="0"/>
              <a:buChar char="•"/>
            </a:pPr>
            <a:endParaRPr lang="en-US" sz="34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7162800" y="2323749"/>
            <a:ext cx="1828800" cy="15240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8077200" y="3390549"/>
            <a:ext cx="914400" cy="4572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NIC</a:t>
            </a:r>
            <a:endParaRPr lang="en-US" sz="24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7380224" y="2622453"/>
            <a:ext cx="696976" cy="387096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ptr</a:t>
            </a:r>
            <a:endParaRPr lang="en-US" sz="24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40600" y="3810000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server</a:t>
            </a:r>
            <a:endParaRPr lang="en-US" sz="24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10642600" y="2323749"/>
            <a:ext cx="1828800" cy="15240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 bwMode="auto">
          <a:xfrm>
            <a:off x="11557000" y="3390549"/>
            <a:ext cx="914400" cy="4572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NIC</a:t>
            </a:r>
            <a:endParaRPr lang="en-US" sz="24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820400" y="3810000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client</a:t>
            </a:r>
            <a:endParaRPr lang="en-US" sz="2400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8" name="Straight Arrow Connector 7"/>
          <p:cNvCxnSpPr>
            <a:stCxn id="14" idx="1"/>
            <a:endCxn id="4" idx="3"/>
          </p:cNvCxnSpPr>
          <p:nvPr/>
        </p:nvCxnSpPr>
        <p:spPr bwMode="auto">
          <a:xfrm flipH="1">
            <a:off x="8991600" y="3085749"/>
            <a:ext cx="1651000" cy="0"/>
          </a:xfrm>
          <a:prstGeom prst="straightConnector1">
            <a:avLst/>
          </a:prstGeom>
          <a:solidFill>
            <a:srgbClr val="6C7472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0" name="TextBox 9"/>
          <p:cNvSpPr txBox="1"/>
          <p:nvPr/>
        </p:nvSpPr>
        <p:spPr>
          <a:xfrm>
            <a:off x="6731000" y="1638300"/>
            <a:ext cx="5715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err="1"/>
              <a:t>i</a:t>
            </a:r>
            <a:r>
              <a:rPr lang="en-US" sz="2600" dirty="0" err="1" smtClean="0"/>
              <a:t>bv_post_send</a:t>
            </a:r>
            <a:r>
              <a:rPr lang="en-US" sz="2600" dirty="0" smtClean="0"/>
              <a:t>(READ, ptr, VA)</a:t>
            </a:r>
            <a:endParaRPr lang="en-US" sz="2600" dirty="0"/>
          </a:p>
        </p:txBody>
      </p:sp>
      <p:sp>
        <p:nvSpPr>
          <p:cNvPr id="39" name="Rectangle 38"/>
          <p:cNvSpPr/>
          <p:nvPr/>
        </p:nvSpPr>
        <p:spPr bwMode="auto">
          <a:xfrm>
            <a:off x="7162800" y="4925461"/>
            <a:ext cx="1828800" cy="15240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Rectangle 39"/>
          <p:cNvSpPr/>
          <p:nvPr/>
        </p:nvSpPr>
        <p:spPr bwMode="auto">
          <a:xfrm>
            <a:off x="8077200" y="5992261"/>
            <a:ext cx="914400" cy="4572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NIC</a:t>
            </a:r>
            <a:endParaRPr lang="en-US" sz="24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7273544" y="5013065"/>
            <a:ext cx="696976" cy="387096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ptr</a:t>
            </a:r>
            <a:endParaRPr lang="en-US" sz="24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162800" y="6449461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server</a:t>
            </a:r>
            <a:endParaRPr lang="en-US" sz="24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10642600" y="4925461"/>
            <a:ext cx="1828800" cy="15240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Rectangle 43"/>
          <p:cNvSpPr/>
          <p:nvPr/>
        </p:nvSpPr>
        <p:spPr bwMode="auto">
          <a:xfrm>
            <a:off x="11557000" y="5992261"/>
            <a:ext cx="914400" cy="4572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NIC</a:t>
            </a:r>
            <a:endParaRPr lang="en-US" sz="24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0642600" y="6449461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client</a:t>
            </a:r>
            <a:endParaRPr lang="en-US" sz="2400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46" name="Straight Arrow Connector 45"/>
          <p:cNvCxnSpPr>
            <a:endCxn id="39" idx="3"/>
          </p:cNvCxnSpPr>
          <p:nvPr/>
        </p:nvCxnSpPr>
        <p:spPr bwMode="auto">
          <a:xfrm flipH="1">
            <a:off x="8991600" y="5551158"/>
            <a:ext cx="1651000" cy="136303"/>
          </a:xfrm>
          <a:prstGeom prst="straightConnector1">
            <a:avLst/>
          </a:prstGeom>
          <a:solidFill>
            <a:srgbClr val="6C7472"/>
          </a:solidFill>
          <a:ln w="12700" cap="flat" cmpd="sng" algn="ctr">
            <a:solidFill>
              <a:srgbClr val="000000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7" name="TextBox 46"/>
          <p:cNvSpPr txBox="1"/>
          <p:nvPr/>
        </p:nvSpPr>
        <p:spPr>
          <a:xfrm>
            <a:off x="6553200" y="4277761"/>
            <a:ext cx="5715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err="1"/>
              <a:t>i</a:t>
            </a:r>
            <a:r>
              <a:rPr lang="en-US" sz="2600" dirty="0" err="1" smtClean="0"/>
              <a:t>bv_post_send</a:t>
            </a:r>
            <a:r>
              <a:rPr lang="en-US" sz="2600" dirty="0" smtClean="0"/>
              <a:t>(WRITE, </a:t>
            </a:r>
            <a:r>
              <a:rPr lang="en-US" sz="2600" dirty="0" err="1" smtClean="0"/>
              <a:t>ptr_list</a:t>
            </a:r>
            <a:r>
              <a:rPr lang="en-US" sz="2600" dirty="0" smtClean="0"/>
              <a:t>,  RVA)</a:t>
            </a:r>
            <a:endParaRPr lang="en-US" sz="2600" dirty="0"/>
          </a:p>
        </p:txBody>
      </p:sp>
      <p:sp>
        <p:nvSpPr>
          <p:cNvPr id="56" name="TextBox 55"/>
          <p:cNvSpPr txBox="1"/>
          <p:nvPr/>
        </p:nvSpPr>
        <p:spPr>
          <a:xfrm>
            <a:off x="6816344" y="6915752"/>
            <a:ext cx="5715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err="1"/>
              <a:t>i</a:t>
            </a:r>
            <a:r>
              <a:rPr lang="en-US" sz="2600" dirty="0" err="1" smtClean="0"/>
              <a:t>bv_post_send</a:t>
            </a:r>
            <a:r>
              <a:rPr lang="en-US" sz="2600" dirty="0" smtClean="0"/>
              <a:t>(SEND, </a:t>
            </a:r>
            <a:r>
              <a:rPr lang="en-US" sz="2600" dirty="0" err="1" smtClean="0"/>
              <a:t>ptr_list</a:t>
            </a:r>
            <a:r>
              <a:rPr lang="en-US" sz="2600" dirty="0" smtClean="0"/>
              <a:t>, RVA)</a:t>
            </a:r>
            <a:endParaRPr lang="en-US" sz="2600" dirty="0"/>
          </a:p>
        </p:txBody>
      </p:sp>
      <p:sp>
        <p:nvSpPr>
          <p:cNvPr id="60" name="Rectangle 59"/>
          <p:cNvSpPr/>
          <p:nvPr/>
        </p:nvSpPr>
        <p:spPr bwMode="auto">
          <a:xfrm>
            <a:off x="7270496" y="5546168"/>
            <a:ext cx="696976" cy="387096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ptr</a:t>
            </a:r>
            <a:endParaRPr lang="en-US" sz="2400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57" name="Straight Arrow Connector 56"/>
          <p:cNvCxnSpPr>
            <a:endCxn id="5" idx="0"/>
          </p:cNvCxnSpPr>
          <p:nvPr/>
        </p:nvCxnSpPr>
        <p:spPr bwMode="auto">
          <a:xfrm>
            <a:off x="8005259" y="3014175"/>
            <a:ext cx="529141" cy="376374"/>
          </a:xfrm>
          <a:prstGeom prst="straightConnector1">
            <a:avLst/>
          </a:prstGeom>
          <a:solidFill>
            <a:srgbClr val="6C7472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4" name="Straight Arrow Connector 63"/>
          <p:cNvCxnSpPr>
            <a:endCxn id="40" idx="0"/>
          </p:cNvCxnSpPr>
          <p:nvPr/>
        </p:nvCxnSpPr>
        <p:spPr bwMode="auto">
          <a:xfrm>
            <a:off x="7967472" y="5377270"/>
            <a:ext cx="566928" cy="614991"/>
          </a:xfrm>
          <a:prstGeom prst="straightConnector1">
            <a:avLst/>
          </a:prstGeom>
          <a:solidFill>
            <a:srgbClr val="6C7472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9" name="Straight Arrow Connector 68"/>
          <p:cNvCxnSpPr>
            <a:stCxn id="60" idx="2"/>
            <a:endCxn id="40" idx="0"/>
          </p:cNvCxnSpPr>
          <p:nvPr/>
        </p:nvCxnSpPr>
        <p:spPr bwMode="auto">
          <a:xfrm>
            <a:off x="7618984" y="5933264"/>
            <a:ext cx="915416" cy="58997"/>
          </a:xfrm>
          <a:prstGeom prst="straightConnector1">
            <a:avLst/>
          </a:prstGeom>
          <a:solidFill>
            <a:srgbClr val="6C7472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72" name="Rectangle 71"/>
          <p:cNvSpPr/>
          <p:nvPr/>
        </p:nvSpPr>
        <p:spPr bwMode="auto">
          <a:xfrm>
            <a:off x="7163308" y="7599046"/>
            <a:ext cx="1828800" cy="15240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" name="Rectangle 72"/>
          <p:cNvSpPr/>
          <p:nvPr/>
        </p:nvSpPr>
        <p:spPr bwMode="auto">
          <a:xfrm>
            <a:off x="8077708" y="8665846"/>
            <a:ext cx="914400" cy="4572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NIC</a:t>
            </a:r>
            <a:endParaRPr lang="en-US" sz="24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4" name="Rectangle 73"/>
          <p:cNvSpPr/>
          <p:nvPr/>
        </p:nvSpPr>
        <p:spPr bwMode="auto">
          <a:xfrm>
            <a:off x="7274052" y="7686650"/>
            <a:ext cx="696976" cy="387096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ptr</a:t>
            </a:r>
            <a:endParaRPr lang="en-US" sz="24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7163308" y="9123046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server</a:t>
            </a:r>
            <a:endParaRPr lang="en-US" sz="24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6" name="Rectangle 75"/>
          <p:cNvSpPr/>
          <p:nvPr/>
        </p:nvSpPr>
        <p:spPr bwMode="auto">
          <a:xfrm>
            <a:off x="10643108" y="7599046"/>
            <a:ext cx="1828800" cy="15240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" name="Rectangle 76"/>
          <p:cNvSpPr/>
          <p:nvPr/>
        </p:nvSpPr>
        <p:spPr bwMode="auto">
          <a:xfrm>
            <a:off x="11557508" y="8665846"/>
            <a:ext cx="914400" cy="4572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NIC</a:t>
            </a:r>
            <a:endParaRPr lang="en-US" sz="24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10643108" y="9123046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client</a:t>
            </a:r>
            <a:endParaRPr lang="en-US" sz="2400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79" name="Straight Arrow Connector 78"/>
          <p:cNvCxnSpPr>
            <a:stCxn id="76" idx="1"/>
          </p:cNvCxnSpPr>
          <p:nvPr/>
        </p:nvCxnSpPr>
        <p:spPr bwMode="auto">
          <a:xfrm flipH="1" flipV="1">
            <a:off x="9012017" y="8157660"/>
            <a:ext cx="1631091" cy="203386"/>
          </a:xfrm>
          <a:prstGeom prst="straightConnector1">
            <a:avLst/>
          </a:prstGeom>
          <a:solidFill>
            <a:srgbClr val="6C7472"/>
          </a:solidFill>
          <a:ln w="12700" cap="flat" cmpd="sng" algn="ctr">
            <a:solidFill>
              <a:srgbClr val="000000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81" name="Rectangle 80"/>
          <p:cNvSpPr/>
          <p:nvPr/>
        </p:nvSpPr>
        <p:spPr bwMode="auto">
          <a:xfrm>
            <a:off x="7271004" y="8219753"/>
            <a:ext cx="696976" cy="387096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ptr</a:t>
            </a:r>
            <a:endParaRPr lang="en-US" sz="2400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82" name="Straight Arrow Connector 81"/>
          <p:cNvCxnSpPr/>
          <p:nvPr/>
        </p:nvCxnSpPr>
        <p:spPr bwMode="auto">
          <a:xfrm>
            <a:off x="7967980" y="8050855"/>
            <a:ext cx="566928" cy="614991"/>
          </a:xfrm>
          <a:prstGeom prst="straightConnector1">
            <a:avLst/>
          </a:prstGeom>
          <a:solidFill>
            <a:srgbClr val="6C7472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84" name="Straight Arrow Connector 83"/>
          <p:cNvCxnSpPr/>
          <p:nvPr/>
        </p:nvCxnSpPr>
        <p:spPr bwMode="auto">
          <a:xfrm>
            <a:off x="7619492" y="8606849"/>
            <a:ext cx="915416" cy="58997"/>
          </a:xfrm>
          <a:prstGeom prst="straightConnector1">
            <a:avLst/>
          </a:prstGeom>
          <a:solidFill>
            <a:srgbClr val="6C7472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86" name="Straight Arrow Connector 85"/>
          <p:cNvCxnSpPr/>
          <p:nvPr/>
        </p:nvCxnSpPr>
        <p:spPr bwMode="auto">
          <a:xfrm flipH="1" flipV="1">
            <a:off x="8992108" y="8435947"/>
            <a:ext cx="1631091" cy="203386"/>
          </a:xfrm>
          <a:prstGeom prst="straightConnector1">
            <a:avLst/>
          </a:prstGeom>
          <a:solidFill>
            <a:srgbClr val="6C7472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87" name="Rectangle 86"/>
          <p:cNvSpPr/>
          <p:nvPr/>
        </p:nvSpPr>
        <p:spPr bwMode="auto">
          <a:xfrm>
            <a:off x="8116824" y="2317004"/>
            <a:ext cx="874776" cy="525004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000" dirty="0" smtClean="0">
                <a:latin typeface="Arial" charset="0"/>
                <a:ea typeface="Arial" charset="0"/>
                <a:cs typeface="Arial" charset="0"/>
              </a:rPr>
              <a:t>CPU</a:t>
            </a:r>
            <a:endParaRPr lang="en-US" sz="2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3" name="Rectangle 92"/>
          <p:cNvSpPr/>
          <p:nvPr/>
        </p:nvSpPr>
        <p:spPr bwMode="auto">
          <a:xfrm>
            <a:off x="8116824" y="4936643"/>
            <a:ext cx="874776" cy="52500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000" dirty="0" smtClean="0">
                <a:latin typeface="Arial" charset="0"/>
                <a:ea typeface="Arial" charset="0"/>
                <a:cs typeface="Arial" charset="0"/>
              </a:rPr>
              <a:t>CPU</a:t>
            </a:r>
            <a:endParaRPr lang="en-US" sz="2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4" name="Rectangle 93"/>
          <p:cNvSpPr/>
          <p:nvPr/>
        </p:nvSpPr>
        <p:spPr bwMode="auto">
          <a:xfrm>
            <a:off x="8127287" y="7628748"/>
            <a:ext cx="874776" cy="52500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000" dirty="0" smtClean="0">
                <a:latin typeface="Arial" charset="0"/>
                <a:ea typeface="Arial" charset="0"/>
                <a:cs typeface="Arial" charset="0"/>
              </a:rPr>
              <a:t>CPU</a:t>
            </a:r>
            <a:endParaRPr lang="en-US" sz="2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5" name="Rectangle 94"/>
          <p:cNvSpPr/>
          <p:nvPr/>
        </p:nvSpPr>
        <p:spPr bwMode="auto">
          <a:xfrm>
            <a:off x="11596624" y="2321569"/>
            <a:ext cx="874776" cy="52500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000" dirty="0" smtClean="0">
                <a:latin typeface="Arial" charset="0"/>
                <a:ea typeface="Arial" charset="0"/>
                <a:cs typeface="Arial" charset="0"/>
              </a:rPr>
              <a:t>CPU</a:t>
            </a:r>
            <a:endParaRPr lang="en-US" sz="2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7" name="Rectangle 96"/>
          <p:cNvSpPr/>
          <p:nvPr/>
        </p:nvSpPr>
        <p:spPr bwMode="auto">
          <a:xfrm>
            <a:off x="11576812" y="4944111"/>
            <a:ext cx="874776" cy="525004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000" dirty="0" smtClean="0">
                <a:latin typeface="Arial" charset="0"/>
                <a:ea typeface="Arial" charset="0"/>
                <a:cs typeface="Arial" charset="0"/>
              </a:rPr>
              <a:t>CPU</a:t>
            </a:r>
            <a:endParaRPr lang="en-US" sz="2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8" name="Rectangle 97"/>
          <p:cNvSpPr/>
          <p:nvPr/>
        </p:nvSpPr>
        <p:spPr bwMode="auto">
          <a:xfrm>
            <a:off x="11596624" y="7588198"/>
            <a:ext cx="874776" cy="52500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000" dirty="0" smtClean="0">
                <a:latin typeface="Arial" charset="0"/>
                <a:ea typeface="Arial" charset="0"/>
                <a:cs typeface="Arial" charset="0"/>
              </a:rPr>
              <a:t>CPU</a:t>
            </a:r>
            <a:endParaRPr lang="en-US" sz="20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788394"/>
      </p:ext>
    </p:extLst>
  </p:cSld>
  <p:clrMapOvr>
    <a:masterClrMapping/>
  </p:clrMapOvr>
  <p:transition advTm="87682"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355600" y="381000"/>
            <a:ext cx="12293600" cy="1257300"/>
          </a:xfrm>
          <a:ln/>
        </p:spPr>
        <p:txBody>
          <a:bodyPr/>
          <a:lstStyle/>
          <a:p>
            <a:pPr algn="l"/>
            <a:r>
              <a:rPr lang="en-US" altLang="en-US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Delta Records (Throughput)</a:t>
            </a:r>
            <a:endParaRPr lang="en-US" altLang="en-US" b="1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96175" y="4464424"/>
            <a:ext cx="18473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000" dirty="0"/>
          </a:p>
        </p:txBody>
      </p:sp>
      <p:cxnSp>
        <p:nvCxnSpPr>
          <p:cNvPr id="126" name="Straight Arrow Connector 125"/>
          <p:cNvCxnSpPr/>
          <p:nvPr/>
        </p:nvCxnSpPr>
        <p:spPr bwMode="auto">
          <a:xfrm>
            <a:off x="-279400" y="7772400"/>
            <a:ext cx="914400" cy="914400"/>
          </a:xfrm>
          <a:prstGeom prst="straightConnector1">
            <a:avLst/>
          </a:prstGeom>
          <a:solidFill>
            <a:srgbClr val="6C7472"/>
          </a:solidFill>
          <a:ln>
            <a:noFill/>
            <a:tailEnd type="triangle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9" name="Straight Arrow Connector 128"/>
          <p:cNvCxnSpPr/>
          <p:nvPr/>
        </p:nvCxnSpPr>
        <p:spPr bwMode="auto">
          <a:xfrm>
            <a:off x="1854200" y="5410200"/>
            <a:ext cx="76200" cy="1143000"/>
          </a:xfrm>
          <a:prstGeom prst="straightConnector1">
            <a:avLst/>
          </a:prstGeom>
          <a:solidFill>
            <a:srgbClr val="6C7472"/>
          </a:solidFill>
          <a:ln>
            <a:noFill/>
            <a:tailEnd type="triangle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638299"/>
            <a:ext cx="13004801" cy="8115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0471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355600" y="381000"/>
            <a:ext cx="12293600" cy="1257300"/>
          </a:xfrm>
          <a:ln/>
        </p:spPr>
        <p:txBody>
          <a:bodyPr/>
          <a:lstStyle/>
          <a:p>
            <a:pPr algn="l"/>
            <a:r>
              <a:rPr lang="en-US" altLang="en-US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Delta Records (memory)</a:t>
            </a:r>
            <a:endParaRPr lang="en-US" altLang="en-US" b="1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96175" y="4464424"/>
            <a:ext cx="18473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000" dirty="0"/>
          </a:p>
        </p:txBody>
      </p:sp>
      <p:cxnSp>
        <p:nvCxnSpPr>
          <p:cNvPr id="126" name="Straight Arrow Connector 125"/>
          <p:cNvCxnSpPr/>
          <p:nvPr/>
        </p:nvCxnSpPr>
        <p:spPr bwMode="auto">
          <a:xfrm>
            <a:off x="-279400" y="7772400"/>
            <a:ext cx="914400" cy="914400"/>
          </a:xfrm>
          <a:prstGeom prst="straightConnector1">
            <a:avLst/>
          </a:prstGeom>
          <a:solidFill>
            <a:srgbClr val="6C7472"/>
          </a:solidFill>
          <a:ln>
            <a:noFill/>
            <a:tailEnd type="triangle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9" name="Straight Arrow Connector 128"/>
          <p:cNvCxnSpPr/>
          <p:nvPr/>
        </p:nvCxnSpPr>
        <p:spPr bwMode="auto">
          <a:xfrm>
            <a:off x="1854200" y="5410200"/>
            <a:ext cx="76200" cy="1143000"/>
          </a:xfrm>
          <a:prstGeom prst="straightConnector1">
            <a:avLst/>
          </a:prstGeom>
          <a:solidFill>
            <a:srgbClr val="6C7472"/>
          </a:solidFill>
          <a:ln>
            <a:noFill/>
            <a:tailEnd type="triangle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638300"/>
            <a:ext cx="13004801" cy="811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3770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355600" y="381000"/>
            <a:ext cx="12471400" cy="1257300"/>
          </a:xfrm>
          <a:ln/>
        </p:spPr>
        <p:txBody>
          <a:bodyPr/>
          <a:lstStyle/>
          <a:p>
            <a:pPr algn="l"/>
            <a:r>
              <a:rPr lang="en-US" altLang="en-US" sz="7000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Throughput (1024 B records)</a:t>
            </a:r>
            <a:endParaRPr lang="en-US" altLang="en-US" sz="7000" b="1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96175" y="4464424"/>
            <a:ext cx="18473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000" dirty="0"/>
          </a:p>
        </p:txBody>
      </p:sp>
      <p:cxnSp>
        <p:nvCxnSpPr>
          <p:cNvPr id="126" name="Straight Arrow Connector 125"/>
          <p:cNvCxnSpPr/>
          <p:nvPr/>
        </p:nvCxnSpPr>
        <p:spPr bwMode="auto">
          <a:xfrm>
            <a:off x="-279400" y="7772400"/>
            <a:ext cx="914400" cy="914400"/>
          </a:xfrm>
          <a:prstGeom prst="straightConnector1">
            <a:avLst/>
          </a:prstGeom>
          <a:solidFill>
            <a:srgbClr val="6C7472"/>
          </a:solidFill>
          <a:ln>
            <a:noFill/>
            <a:tailEnd type="triangle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9" name="Straight Arrow Connector 128"/>
          <p:cNvCxnSpPr/>
          <p:nvPr/>
        </p:nvCxnSpPr>
        <p:spPr bwMode="auto">
          <a:xfrm>
            <a:off x="1854200" y="5410200"/>
            <a:ext cx="76200" cy="1143000"/>
          </a:xfrm>
          <a:prstGeom prst="straightConnector1">
            <a:avLst/>
          </a:prstGeom>
          <a:solidFill>
            <a:srgbClr val="6C7472"/>
          </a:solidFill>
          <a:ln>
            <a:noFill/>
            <a:tailEnd type="triangle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TextBox 2"/>
          <p:cNvSpPr txBox="1"/>
          <p:nvPr/>
        </p:nvSpPr>
        <p:spPr>
          <a:xfrm>
            <a:off x="635000" y="2286000"/>
            <a:ext cx="1135380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28700" lvl="1" indent="-571500" algn="l">
              <a:buFont typeface="Arial" charset="0"/>
              <a:buChar char="•"/>
            </a:pPr>
            <a:endParaRPr lang="en-US" sz="3400" b="1" dirty="0" smtClean="0">
              <a:latin typeface="Arial" charset="0"/>
              <a:ea typeface="Arial" charset="0"/>
              <a:cs typeface="Arial" charset="0"/>
            </a:endParaRPr>
          </a:p>
          <a:p>
            <a:pPr marL="1028700" lvl="1" indent="-571500" algn="l">
              <a:buFont typeface="Arial" charset="0"/>
              <a:buChar char="•"/>
            </a:pPr>
            <a:endParaRPr lang="en-US" sz="3400" b="1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1638300"/>
            <a:ext cx="13004801" cy="811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7321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48336" y="381000"/>
            <a:ext cx="13081000" cy="1257300"/>
          </a:xfrm>
          <a:ln/>
        </p:spPr>
        <p:txBody>
          <a:bodyPr/>
          <a:lstStyle/>
          <a:p>
            <a:pPr algn="l"/>
            <a:r>
              <a:rPr lang="en-US" altLang="en-US" sz="7000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CPU Efficiency (128B)</a:t>
            </a:r>
            <a:endParaRPr lang="en-US" altLang="en-US" sz="7000" b="1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96175" y="4464424"/>
            <a:ext cx="18473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000" dirty="0"/>
          </a:p>
        </p:txBody>
      </p:sp>
      <p:cxnSp>
        <p:nvCxnSpPr>
          <p:cNvPr id="126" name="Straight Arrow Connector 125"/>
          <p:cNvCxnSpPr/>
          <p:nvPr/>
        </p:nvCxnSpPr>
        <p:spPr bwMode="auto">
          <a:xfrm>
            <a:off x="-279400" y="7772400"/>
            <a:ext cx="914400" cy="914400"/>
          </a:xfrm>
          <a:prstGeom prst="straightConnector1">
            <a:avLst/>
          </a:prstGeom>
          <a:solidFill>
            <a:srgbClr val="6C7472"/>
          </a:solidFill>
          <a:ln>
            <a:noFill/>
            <a:tailEnd type="triangle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9" name="Straight Arrow Connector 128"/>
          <p:cNvCxnSpPr/>
          <p:nvPr/>
        </p:nvCxnSpPr>
        <p:spPr bwMode="auto">
          <a:xfrm>
            <a:off x="1854200" y="5410200"/>
            <a:ext cx="76200" cy="1143000"/>
          </a:xfrm>
          <a:prstGeom prst="straightConnector1">
            <a:avLst/>
          </a:prstGeom>
          <a:solidFill>
            <a:srgbClr val="6C7472"/>
          </a:solidFill>
          <a:ln>
            <a:noFill/>
            <a:tailEnd type="triangle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TextBox 2"/>
          <p:cNvSpPr txBox="1"/>
          <p:nvPr/>
        </p:nvSpPr>
        <p:spPr>
          <a:xfrm>
            <a:off x="635000" y="2286000"/>
            <a:ext cx="1135380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28700" lvl="1" indent="-571500" algn="l">
              <a:buFont typeface="Arial" charset="0"/>
              <a:buChar char="•"/>
            </a:pPr>
            <a:endParaRPr lang="en-US" sz="3400" b="1" dirty="0" smtClean="0">
              <a:latin typeface="Arial" charset="0"/>
              <a:ea typeface="Arial" charset="0"/>
              <a:cs typeface="Arial" charset="0"/>
            </a:endParaRPr>
          </a:p>
          <a:p>
            <a:pPr marL="1028700" lvl="1" indent="-571500" algn="l">
              <a:buFont typeface="Arial" charset="0"/>
              <a:buChar char="•"/>
            </a:pPr>
            <a:endParaRPr lang="en-US" sz="3400" b="1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638300"/>
            <a:ext cx="13004801" cy="811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7620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48336" y="381000"/>
            <a:ext cx="13081000" cy="1257300"/>
          </a:xfrm>
          <a:ln/>
        </p:spPr>
        <p:txBody>
          <a:bodyPr/>
          <a:lstStyle/>
          <a:p>
            <a:pPr algn="l"/>
            <a:r>
              <a:rPr lang="en-US" altLang="en-US" sz="7000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CPU Efficiency (combined)</a:t>
            </a:r>
            <a:endParaRPr lang="en-US" altLang="en-US" sz="7000" b="1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96175" y="4464424"/>
            <a:ext cx="18473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000" dirty="0"/>
          </a:p>
        </p:txBody>
      </p:sp>
      <p:cxnSp>
        <p:nvCxnSpPr>
          <p:cNvPr id="126" name="Straight Arrow Connector 125"/>
          <p:cNvCxnSpPr/>
          <p:nvPr/>
        </p:nvCxnSpPr>
        <p:spPr bwMode="auto">
          <a:xfrm>
            <a:off x="-279400" y="7772400"/>
            <a:ext cx="914400" cy="914400"/>
          </a:xfrm>
          <a:prstGeom prst="straightConnector1">
            <a:avLst/>
          </a:prstGeom>
          <a:solidFill>
            <a:srgbClr val="6C7472"/>
          </a:solidFill>
          <a:ln>
            <a:noFill/>
            <a:tailEnd type="triangle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9" name="Straight Arrow Connector 128"/>
          <p:cNvCxnSpPr/>
          <p:nvPr/>
        </p:nvCxnSpPr>
        <p:spPr bwMode="auto">
          <a:xfrm>
            <a:off x="1854200" y="5410200"/>
            <a:ext cx="76200" cy="1143000"/>
          </a:xfrm>
          <a:prstGeom prst="straightConnector1">
            <a:avLst/>
          </a:prstGeom>
          <a:solidFill>
            <a:srgbClr val="6C7472"/>
          </a:solidFill>
          <a:ln>
            <a:noFill/>
            <a:tailEnd type="triangle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TextBox 2"/>
          <p:cNvSpPr txBox="1"/>
          <p:nvPr/>
        </p:nvSpPr>
        <p:spPr>
          <a:xfrm>
            <a:off x="635000" y="2286000"/>
            <a:ext cx="1135380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28700" lvl="1" indent="-571500" algn="l">
              <a:buFont typeface="Arial" charset="0"/>
              <a:buChar char="•"/>
            </a:pPr>
            <a:endParaRPr lang="en-US" sz="3400" b="1" dirty="0" smtClean="0">
              <a:latin typeface="Arial" charset="0"/>
              <a:ea typeface="Arial" charset="0"/>
              <a:cs typeface="Arial" charset="0"/>
            </a:endParaRPr>
          </a:p>
          <a:p>
            <a:pPr marL="1028700" lvl="1" indent="-571500" algn="l">
              <a:buFont typeface="Arial" charset="0"/>
              <a:buChar char="•"/>
            </a:pPr>
            <a:endParaRPr lang="en-US" sz="3400" b="1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675514"/>
            <a:ext cx="13004801" cy="8078086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 bwMode="auto">
          <a:xfrm>
            <a:off x="6883400" y="4464424"/>
            <a:ext cx="0" cy="1631576"/>
          </a:xfrm>
          <a:prstGeom prst="line">
            <a:avLst/>
          </a:prstGeom>
          <a:solidFill>
            <a:srgbClr val="6C7472"/>
          </a:solidFill>
          <a:ln w="12700" cap="flat" cmpd="sng" algn="ctr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0" name="Straight Arrow Connector 9"/>
          <p:cNvCxnSpPr/>
          <p:nvPr/>
        </p:nvCxnSpPr>
        <p:spPr bwMode="auto">
          <a:xfrm flipH="1" flipV="1">
            <a:off x="6883400" y="5280212"/>
            <a:ext cx="1066800" cy="434345"/>
          </a:xfrm>
          <a:prstGeom prst="straightConnector1">
            <a:avLst/>
          </a:prstGeom>
          <a:solidFill>
            <a:srgbClr val="6C7472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stealth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2" name="TextBox 11"/>
          <p:cNvSpPr txBox="1"/>
          <p:nvPr/>
        </p:nvSpPr>
        <p:spPr>
          <a:xfrm>
            <a:off x="7543800" y="5688623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~10x</a:t>
            </a:r>
            <a:endParaRPr lang="en-US" sz="2400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15" name="Straight Connector 14"/>
          <p:cNvCxnSpPr/>
          <p:nvPr/>
        </p:nvCxnSpPr>
        <p:spPr bwMode="auto">
          <a:xfrm>
            <a:off x="10007600" y="4741423"/>
            <a:ext cx="0" cy="3030977"/>
          </a:xfrm>
          <a:prstGeom prst="line">
            <a:avLst/>
          </a:prstGeom>
          <a:solidFill>
            <a:srgbClr val="6C7472"/>
          </a:solidFill>
          <a:ln w="12700" cap="flat" cmpd="sng" algn="ctr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1" name="TextBox 20"/>
          <p:cNvSpPr txBox="1"/>
          <p:nvPr/>
        </p:nvSpPr>
        <p:spPr>
          <a:xfrm>
            <a:off x="9779000" y="7086600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latin typeface="Arial" charset="0"/>
                <a:ea typeface="Arial" charset="0"/>
                <a:cs typeface="Arial" charset="0"/>
              </a:rPr>
              <a:t>~100x</a:t>
            </a:r>
            <a:endParaRPr lang="en-US" sz="24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0606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48336" y="381000"/>
            <a:ext cx="13081000" cy="1257300"/>
          </a:xfrm>
          <a:ln/>
        </p:spPr>
        <p:txBody>
          <a:bodyPr/>
          <a:lstStyle/>
          <a:p>
            <a:pPr algn="l"/>
            <a:r>
              <a:rPr lang="en-US" altLang="en-US" sz="7000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CPU Efficiency (1024B)</a:t>
            </a:r>
            <a:endParaRPr lang="en-US" altLang="en-US" sz="7000" b="1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96175" y="4464424"/>
            <a:ext cx="18473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000" dirty="0"/>
          </a:p>
        </p:txBody>
      </p:sp>
      <p:cxnSp>
        <p:nvCxnSpPr>
          <p:cNvPr id="126" name="Straight Arrow Connector 125"/>
          <p:cNvCxnSpPr/>
          <p:nvPr/>
        </p:nvCxnSpPr>
        <p:spPr bwMode="auto">
          <a:xfrm>
            <a:off x="-279400" y="7772400"/>
            <a:ext cx="914400" cy="914400"/>
          </a:xfrm>
          <a:prstGeom prst="straightConnector1">
            <a:avLst/>
          </a:prstGeom>
          <a:solidFill>
            <a:srgbClr val="6C7472"/>
          </a:solidFill>
          <a:ln>
            <a:noFill/>
            <a:tailEnd type="triangle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9" name="Straight Arrow Connector 128"/>
          <p:cNvCxnSpPr/>
          <p:nvPr/>
        </p:nvCxnSpPr>
        <p:spPr bwMode="auto">
          <a:xfrm>
            <a:off x="1854200" y="5410200"/>
            <a:ext cx="76200" cy="1143000"/>
          </a:xfrm>
          <a:prstGeom prst="straightConnector1">
            <a:avLst/>
          </a:prstGeom>
          <a:solidFill>
            <a:srgbClr val="6C7472"/>
          </a:solidFill>
          <a:ln>
            <a:noFill/>
            <a:tailEnd type="triangle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TextBox 2"/>
          <p:cNvSpPr txBox="1"/>
          <p:nvPr/>
        </p:nvSpPr>
        <p:spPr>
          <a:xfrm>
            <a:off x="635000" y="2286000"/>
            <a:ext cx="1135380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28700" lvl="1" indent="-571500" algn="l">
              <a:buFont typeface="Arial" charset="0"/>
              <a:buChar char="•"/>
            </a:pPr>
            <a:endParaRPr lang="en-US" sz="3400" b="1" dirty="0" smtClean="0">
              <a:latin typeface="Arial" charset="0"/>
              <a:ea typeface="Arial" charset="0"/>
              <a:cs typeface="Arial" charset="0"/>
            </a:endParaRPr>
          </a:p>
          <a:p>
            <a:pPr marL="1028700" lvl="1" indent="-571500" algn="l">
              <a:buFont typeface="Arial" charset="0"/>
              <a:buChar char="•"/>
            </a:pPr>
            <a:endParaRPr lang="en-US" sz="3400" b="1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638300"/>
            <a:ext cx="13004801" cy="811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577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355600" y="381000"/>
            <a:ext cx="12293600" cy="1257300"/>
          </a:xfrm>
          <a:ln/>
        </p:spPr>
        <p:txBody>
          <a:bodyPr/>
          <a:lstStyle/>
          <a:p>
            <a:pPr algn="l"/>
            <a:r>
              <a:rPr lang="en-US" altLang="en-US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Takeaways - Efficiency</a:t>
            </a:r>
            <a:endParaRPr lang="en-US" altLang="en-US" b="1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96175" y="4464424"/>
            <a:ext cx="18473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000" dirty="0"/>
          </a:p>
        </p:txBody>
      </p:sp>
      <p:cxnSp>
        <p:nvCxnSpPr>
          <p:cNvPr id="126" name="Straight Arrow Connector 125"/>
          <p:cNvCxnSpPr/>
          <p:nvPr/>
        </p:nvCxnSpPr>
        <p:spPr bwMode="auto">
          <a:xfrm>
            <a:off x="-279400" y="7772400"/>
            <a:ext cx="914400" cy="914400"/>
          </a:xfrm>
          <a:prstGeom prst="straightConnector1">
            <a:avLst/>
          </a:prstGeom>
          <a:solidFill>
            <a:srgbClr val="6C7472"/>
          </a:solidFill>
          <a:ln>
            <a:noFill/>
            <a:tailEnd type="triangle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9" name="Straight Arrow Connector 128"/>
          <p:cNvCxnSpPr/>
          <p:nvPr/>
        </p:nvCxnSpPr>
        <p:spPr bwMode="auto">
          <a:xfrm>
            <a:off x="1854200" y="5410200"/>
            <a:ext cx="76200" cy="1143000"/>
          </a:xfrm>
          <a:prstGeom prst="straightConnector1">
            <a:avLst/>
          </a:prstGeom>
          <a:solidFill>
            <a:srgbClr val="6C7472"/>
          </a:solidFill>
          <a:ln>
            <a:noFill/>
            <a:tailEnd type="triangle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TextBox 2"/>
          <p:cNvSpPr txBox="1"/>
          <p:nvPr/>
        </p:nvSpPr>
        <p:spPr>
          <a:xfrm>
            <a:off x="635000" y="2286000"/>
            <a:ext cx="113538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28700" lvl="1" indent="-571500" algn="l">
              <a:buFont typeface="Arial" charset="0"/>
              <a:buChar char="•"/>
            </a:pPr>
            <a:r>
              <a:rPr lang="en-US" sz="3200" dirty="0" smtClean="0">
                <a:latin typeface="Arial" charset="0"/>
                <a:ea typeface="Arial" charset="0"/>
                <a:cs typeface="Arial" charset="0"/>
              </a:rPr>
              <a:t>Larger transmissions lead to better CPU Efficiency.</a:t>
            </a:r>
          </a:p>
          <a:p>
            <a:pPr marL="1028700" lvl="1" indent="-571500" algn="l">
              <a:buFont typeface="Arial" charset="0"/>
              <a:buChar char="•"/>
            </a:pPr>
            <a:endParaRPr lang="en-US" sz="3200" dirty="0" smtClean="0">
              <a:latin typeface="Arial" charset="0"/>
              <a:ea typeface="Arial" charset="0"/>
              <a:cs typeface="Arial" charset="0"/>
            </a:endParaRPr>
          </a:p>
          <a:p>
            <a:pPr marL="1028700" lvl="1" indent="-571500" algn="l">
              <a:buFont typeface="Arial" charset="0"/>
              <a:buChar char="•"/>
            </a:pPr>
            <a:r>
              <a:rPr lang="en-US" sz="3200" dirty="0" smtClean="0">
                <a:latin typeface="Arial" charset="0"/>
                <a:ea typeface="Arial" charset="0"/>
                <a:cs typeface="Arial" charset="0"/>
              </a:rPr>
              <a:t>Zero Copy leads to CPU Efficient transmissions.</a:t>
            </a:r>
          </a:p>
          <a:p>
            <a:pPr marL="1028700" lvl="1" indent="-571500" algn="l">
              <a:buFont typeface="Arial" charset="0"/>
              <a:buChar char="•"/>
            </a:pPr>
            <a:endParaRPr lang="en-US" sz="3200" dirty="0" smtClean="0">
              <a:latin typeface="Arial" charset="0"/>
              <a:ea typeface="Arial" charset="0"/>
              <a:cs typeface="Arial" charset="0"/>
            </a:endParaRPr>
          </a:p>
          <a:p>
            <a:pPr marL="1028700" lvl="1" indent="-571500" algn="l">
              <a:buFont typeface="Arial" charset="0"/>
              <a:buChar char="•"/>
            </a:pPr>
            <a:r>
              <a:rPr lang="en-US" sz="3200" dirty="0" smtClean="0">
                <a:latin typeface="Arial" charset="0"/>
                <a:ea typeface="Arial" charset="0"/>
                <a:cs typeface="Arial" charset="0"/>
              </a:rPr>
              <a:t>Efficiency gains of Zero Copy are multiplied at bigger transmissions.</a:t>
            </a:r>
            <a:endParaRPr lang="en-US" sz="3200" dirty="0">
              <a:latin typeface="Arial" charset="0"/>
              <a:ea typeface="Arial" charset="0"/>
              <a:cs typeface="Arial" charset="0"/>
            </a:endParaRPr>
          </a:p>
          <a:p>
            <a:pPr marL="1028700" lvl="1" indent="-571500" algn="l">
              <a:buFont typeface="Arial" charset="0"/>
              <a:buChar char="•"/>
            </a:pPr>
            <a:endParaRPr lang="en-US" sz="3200" dirty="0">
              <a:latin typeface="Arial" charset="0"/>
              <a:ea typeface="Arial" charset="0"/>
              <a:cs typeface="Arial" charset="0"/>
            </a:endParaRPr>
          </a:p>
          <a:p>
            <a:pPr marL="1028700" lvl="1" indent="-571500" algn="l">
              <a:buFont typeface="Arial" charset="0"/>
              <a:buChar char="•"/>
            </a:pPr>
            <a:endParaRPr lang="en-US" sz="3200" b="1" dirty="0" smtClean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93296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355600" y="381000"/>
            <a:ext cx="12293600" cy="1257300"/>
          </a:xfrm>
          <a:ln/>
        </p:spPr>
        <p:txBody>
          <a:bodyPr/>
          <a:lstStyle/>
          <a:p>
            <a:r>
              <a:rPr lang="en-US" altLang="en-US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Copy Out CPU Overhead</a:t>
            </a:r>
            <a:endParaRPr lang="en-US" altLang="en-US" b="1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5400" y="1609947"/>
            <a:ext cx="7874000" cy="787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9427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flipH="1">
            <a:off x="2227895" y="1581758"/>
            <a:ext cx="4113" cy="660173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8174851" y="1585839"/>
            <a:ext cx="2734" cy="6601732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44131" y="5626976"/>
            <a:ext cx="13011507" cy="2067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343397" y="1581758"/>
            <a:ext cx="3506" cy="6601732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1153706" y="1548737"/>
            <a:ext cx="0" cy="6601732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302769" y="1585841"/>
            <a:ext cx="3085046" cy="684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35345" fontAlgn="auto">
              <a:spcBef>
                <a:spcPts val="0"/>
              </a:spcBef>
              <a:spcAft>
                <a:spcPts val="0"/>
              </a:spcAft>
            </a:pPr>
            <a:r>
              <a:rPr lang="en-US" sz="2407" dirty="0">
                <a:solidFill>
                  <a:prstClr val="black"/>
                </a:solidFill>
                <a:latin typeface="Arial" charset="0"/>
                <a:ea typeface="Arial" charset="0"/>
                <a:cs typeface="Arial" charset="0"/>
              </a:rPr>
              <a:t>MMIO</a:t>
            </a:r>
          </a:p>
          <a:p>
            <a:pPr defTabSz="835345" fontAlgn="auto">
              <a:spcBef>
                <a:spcPts val="0"/>
              </a:spcBef>
              <a:spcAft>
                <a:spcPts val="0"/>
              </a:spcAft>
            </a:pPr>
            <a:r>
              <a:rPr lang="en-US" sz="1444" dirty="0">
                <a:solidFill>
                  <a:prstClr val="black"/>
                </a:solidFill>
                <a:latin typeface="Arial" charset="0"/>
                <a:ea typeface="Arial" charset="0"/>
                <a:cs typeface="Arial" charset="0"/>
              </a:rPr>
              <a:t>(Host Mapped Device Memory)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426137" y="1581749"/>
            <a:ext cx="2748712" cy="684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35345" fontAlgn="auto">
              <a:spcBef>
                <a:spcPts val="0"/>
              </a:spcBef>
              <a:spcAft>
                <a:spcPts val="0"/>
              </a:spcAft>
            </a:pPr>
            <a:r>
              <a:rPr lang="en-US" sz="2407" dirty="0">
                <a:solidFill>
                  <a:prstClr val="black"/>
                </a:solidFill>
                <a:latin typeface="Arial" charset="0"/>
                <a:ea typeface="Arial" charset="0"/>
                <a:cs typeface="Arial" charset="0"/>
              </a:rPr>
              <a:t>Thread Stack </a:t>
            </a:r>
            <a:r>
              <a:rPr lang="en-US" sz="1444" dirty="0">
                <a:solidFill>
                  <a:prstClr val="black"/>
                </a:solidFill>
                <a:latin typeface="Arial" charset="0"/>
                <a:ea typeface="Arial" charset="0"/>
                <a:cs typeface="Arial" charset="0"/>
              </a:rPr>
              <a:t>(Unregistered)</a:t>
            </a:r>
          </a:p>
        </p:txBody>
      </p:sp>
      <p:cxnSp>
        <p:nvCxnSpPr>
          <p:cNvPr id="62" name="Straight Connector 61"/>
          <p:cNvCxnSpPr/>
          <p:nvPr/>
        </p:nvCxnSpPr>
        <p:spPr>
          <a:xfrm>
            <a:off x="8467582" y="3800397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extBox 181"/>
          <p:cNvSpPr txBox="1"/>
          <p:nvPr/>
        </p:nvSpPr>
        <p:spPr>
          <a:xfrm>
            <a:off x="160271" y="4976754"/>
            <a:ext cx="2063715" cy="462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35345" fontAlgn="auto">
              <a:spcBef>
                <a:spcPts val="0"/>
              </a:spcBef>
              <a:spcAft>
                <a:spcPts val="0"/>
              </a:spcAft>
            </a:pPr>
            <a:r>
              <a:rPr lang="en-US" sz="2407" dirty="0">
                <a:solidFill>
                  <a:prstClr val="black"/>
                </a:solidFill>
                <a:latin typeface="Arial" charset="0"/>
                <a:ea typeface="Arial" charset="0"/>
                <a:cs typeface="Arial" charset="0"/>
              </a:rPr>
              <a:t>Zero Copy</a:t>
            </a:r>
          </a:p>
        </p:txBody>
      </p:sp>
      <p:sp>
        <p:nvSpPr>
          <p:cNvPr id="183" name="TextBox 182"/>
          <p:cNvSpPr txBox="1"/>
          <p:nvPr/>
        </p:nvSpPr>
        <p:spPr>
          <a:xfrm>
            <a:off x="144134" y="5742857"/>
            <a:ext cx="2095619" cy="462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35345" fontAlgn="auto">
              <a:spcBef>
                <a:spcPts val="0"/>
              </a:spcBef>
              <a:spcAft>
                <a:spcPts val="0"/>
              </a:spcAft>
            </a:pPr>
            <a:r>
              <a:rPr lang="en-US" sz="2407" dirty="0">
                <a:solidFill>
                  <a:prstClr val="black"/>
                </a:solidFill>
                <a:latin typeface="Arial" charset="0"/>
                <a:ea typeface="Arial" charset="0"/>
                <a:cs typeface="Arial" charset="0"/>
              </a:rPr>
              <a:t>Copy Out</a:t>
            </a:r>
          </a:p>
        </p:txBody>
      </p:sp>
      <p:cxnSp>
        <p:nvCxnSpPr>
          <p:cNvPr id="187" name="Straight Arrow Connector 186"/>
          <p:cNvCxnSpPr/>
          <p:nvPr/>
        </p:nvCxnSpPr>
        <p:spPr>
          <a:xfrm flipV="1">
            <a:off x="255686" y="2787952"/>
            <a:ext cx="1516750" cy="106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TextBox 187"/>
          <p:cNvSpPr txBox="1"/>
          <p:nvPr/>
        </p:nvSpPr>
        <p:spPr>
          <a:xfrm>
            <a:off x="32844" y="2204916"/>
            <a:ext cx="2259762" cy="388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835345" fontAlgn="auto">
              <a:spcBef>
                <a:spcPts val="0"/>
              </a:spcBef>
              <a:spcAft>
                <a:spcPts val="0"/>
              </a:spcAft>
            </a:pPr>
            <a:r>
              <a:rPr lang="en-US" sz="1925" dirty="0">
                <a:solidFill>
                  <a:prstClr val="black"/>
                </a:solidFill>
                <a:latin typeface="Arial" charset="0"/>
                <a:ea typeface="Arial" charset="0"/>
                <a:cs typeface="Arial" charset="0"/>
              </a:rPr>
              <a:t>Descriptor Copy</a:t>
            </a:r>
          </a:p>
        </p:txBody>
      </p:sp>
      <p:sp>
        <p:nvSpPr>
          <p:cNvPr id="190" name="TextBox 189"/>
          <p:cNvSpPr txBox="1"/>
          <p:nvPr/>
        </p:nvSpPr>
        <p:spPr>
          <a:xfrm>
            <a:off x="422120" y="3057820"/>
            <a:ext cx="1707534" cy="388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835345" fontAlgn="auto">
              <a:spcBef>
                <a:spcPts val="0"/>
              </a:spcBef>
              <a:spcAft>
                <a:spcPts val="0"/>
              </a:spcAft>
            </a:pPr>
            <a:r>
              <a:rPr lang="en-US" sz="1925" dirty="0" smtClean="0">
                <a:solidFill>
                  <a:prstClr val="black"/>
                </a:solidFill>
                <a:latin typeface="Arial" charset="0"/>
                <a:ea typeface="Arial" charset="0"/>
                <a:cs typeface="Arial" charset="0"/>
              </a:rPr>
              <a:t>memcpy</a:t>
            </a:r>
            <a:endParaRPr lang="en-US" sz="1925" dirty="0">
              <a:solidFill>
                <a:prstClr val="black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38" name="Right Arrow 237"/>
          <p:cNvSpPr/>
          <p:nvPr/>
        </p:nvSpPr>
        <p:spPr>
          <a:xfrm>
            <a:off x="266167" y="3560202"/>
            <a:ext cx="1513876" cy="20833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835345" fontAlgn="auto">
              <a:spcBef>
                <a:spcPts val="0"/>
              </a:spcBef>
              <a:spcAft>
                <a:spcPts val="0"/>
              </a:spcAft>
            </a:pPr>
            <a:endParaRPr lang="en-US" sz="2407">
              <a:solidFill>
                <a:prstClr val="white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257" name="Straight Arrow Connector 256"/>
          <p:cNvCxnSpPr/>
          <p:nvPr/>
        </p:nvCxnSpPr>
        <p:spPr>
          <a:xfrm>
            <a:off x="262349" y="4532039"/>
            <a:ext cx="1543598" cy="286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TextBox 257"/>
          <p:cNvSpPr txBox="1"/>
          <p:nvPr/>
        </p:nvSpPr>
        <p:spPr>
          <a:xfrm>
            <a:off x="409739" y="4003556"/>
            <a:ext cx="1709440" cy="388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835345" fontAlgn="auto">
              <a:spcBef>
                <a:spcPts val="0"/>
              </a:spcBef>
              <a:spcAft>
                <a:spcPts val="0"/>
              </a:spcAft>
            </a:pPr>
            <a:r>
              <a:rPr lang="en-US" sz="1925" dirty="0">
                <a:solidFill>
                  <a:prstClr val="black"/>
                </a:solidFill>
                <a:latin typeface="Arial" charset="0"/>
                <a:ea typeface="Arial" charset="0"/>
                <a:cs typeface="Arial" charset="0"/>
              </a:rPr>
              <a:t>Pointers</a:t>
            </a:r>
          </a:p>
        </p:txBody>
      </p:sp>
      <p:sp>
        <p:nvSpPr>
          <p:cNvPr id="248" name="Rectangle 247"/>
          <p:cNvSpPr/>
          <p:nvPr/>
        </p:nvSpPr>
        <p:spPr>
          <a:xfrm>
            <a:off x="3032174" y="5958271"/>
            <a:ext cx="1840753" cy="7922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835345" fontAlgn="auto">
              <a:spcBef>
                <a:spcPts val="0"/>
              </a:spcBef>
              <a:spcAft>
                <a:spcPts val="0"/>
              </a:spcAft>
            </a:pPr>
            <a:endParaRPr lang="en-US" sz="2407">
              <a:solidFill>
                <a:prstClr val="white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49" name="TextBox 248"/>
          <p:cNvSpPr txBox="1"/>
          <p:nvPr/>
        </p:nvSpPr>
        <p:spPr>
          <a:xfrm>
            <a:off x="3187649" y="5880855"/>
            <a:ext cx="1417376" cy="8331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35345" fontAlgn="auto">
              <a:spcBef>
                <a:spcPts val="0"/>
              </a:spcBef>
              <a:spcAft>
                <a:spcPts val="0"/>
              </a:spcAft>
            </a:pPr>
            <a:r>
              <a:rPr lang="en-US" sz="2407" dirty="0" err="1">
                <a:solidFill>
                  <a:prstClr val="black"/>
                </a:solidFill>
                <a:latin typeface="Arial" charset="0"/>
                <a:ea typeface="Arial" charset="0"/>
                <a:cs typeface="Arial" charset="0"/>
              </a:rPr>
              <a:t>Tx</a:t>
            </a:r>
            <a:r>
              <a:rPr lang="en-US" sz="2407" dirty="0">
                <a:solidFill>
                  <a:prstClr val="black"/>
                </a:solidFill>
                <a:latin typeface="Arial" charset="0"/>
                <a:ea typeface="Arial" charset="0"/>
                <a:cs typeface="Arial" charset="0"/>
              </a:rPr>
              <a:t> Work</a:t>
            </a:r>
          </a:p>
          <a:p>
            <a:pPr defTabSz="835345" fontAlgn="auto">
              <a:spcBef>
                <a:spcPts val="0"/>
              </a:spcBef>
              <a:spcAft>
                <a:spcPts val="0"/>
              </a:spcAft>
            </a:pPr>
            <a:r>
              <a:rPr lang="en-US" sz="2407" dirty="0">
                <a:solidFill>
                  <a:prstClr val="black"/>
                </a:solidFill>
                <a:latin typeface="Arial" charset="0"/>
                <a:ea typeface="Arial" charset="0"/>
                <a:cs typeface="Arial" charset="0"/>
              </a:rPr>
              <a:t> Request</a:t>
            </a:r>
          </a:p>
        </p:txBody>
      </p:sp>
      <p:sp>
        <p:nvSpPr>
          <p:cNvPr id="132" name="Rectangle 131"/>
          <p:cNvSpPr/>
          <p:nvPr/>
        </p:nvSpPr>
        <p:spPr>
          <a:xfrm>
            <a:off x="5726482" y="5956945"/>
            <a:ext cx="1859911" cy="7922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835345" fontAlgn="auto">
              <a:spcBef>
                <a:spcPts val="0"/>
              </a:spcBef>
              <a:spcAft>
                <a:spcPts val="0"/>
              </a:spcAft>
            </a:pPr>
            <a:endParaRPr lang="en-US" sz="2407">
              <a:solidFill>
                <a:prstClr val="white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5901115" y="5879529"/>
            <a:ext cx="1417376" cy="8331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35345" fontAlgn="auto">
              <a:spcBef>
                <a:spcPts val="0"/>
              </a:spcBef>
              <a:spcAft>
                <a:spcPts val="0"/>
              </a:spcAft>
            </a:pPr>
            <a:r>
              <a:rPr lang="en-US" sz="2407" dirty="0" err="1">
                <a:solidFill>
                  <a:prstClr val="black"/>
                </a:solidFill>
                <a:latin typeface="Arial" charset="0"/>
                <a:ea typeface="Arial" charset="0"/>
                <a:cs typeface="Arial" charset="0"/>
              </a:rPr>
              <a:t>Tx</a:t>
            </a:r>
            <a:r>
              <a:rPr lang="en-US" sz="2407" dirty="0">
                <a:solidFill>
                  <a:prstClr val="black"/>
                </a:solidFill>
                <a:latin typeface="Arial" charset="0"/>
                <a:ea typeface="Arial" charset="0"/>
                <a:cs typeface="Arial" charset="0"/>
              </a:rPr>
              <a:t> Work</a:t>
            </a:r>
          </a:p>
          <a:p>
            <a:pPr defTabSz="835345" fontAlgn="auto">
              <a:spcBef>
                <a:spcPts val="0"/>
              </a:spcBef>
              <a:spcAft>
                <a:spcPts val="0"/>
              </a:spcAft>
            </a:pPr>
            <a:r>
              <a:rPr lang="en-US" sz="2407" dirty="0">
                <a:solidFill>
                  <a:prstClr val="black"/>
                </a:solidFill>
                <a:latin typeface="Arial" charset="0"/>
                <a:ea typeface="Arial" charset="0"/>
                <a:cs typeface="Arial" charset="0"/>
              </a:rPr>
              <a:t> Request</a:t>
            </a:r>
          </a:p>
        </p:txBody>
      </p:sp>
      <p:cxnSp>
        <p:nvCxnSpPr>
          <p:cNvPr id="54" name="Elbow Connector 53"/>
          <p:cNvCxnSpPr>
            <a:stCxn id="132" idx="1"/>
            <a:endCxn id="122" idx="1"/>
          </p:cNvCxnSpPr>
          <p:nvPr/>
        </p:nvCxnSpPr>
        <p:spPr>
          <a:xfrm rot="10800000" flipV="1">
            <a:off x="5706612" y="6353090"/>
            <a:ext cx="19871" cy="855148"/>
          </a:xfrm>
          <a:prstGeom prst="bentConnector3">
            <a:avLst>
              <a:gd name="adj1" fmla="val 125042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9225172" y="5666139"/>
            <a:ext cx="853556" cy="4267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835345" fontAlgn="auto">
              <a:spcBef>
                <a:spcPts val="0"/>
              </a:spcBef>
              <a:spcAft>
                <a:spcPts val="0"/>
              </a:spcAft>
            </a:pPr>
            <a:r>
              <a:rPr lang="en-US" sz="2407" dirty="0">
                <a:solidFill>
                  <a:prstClr val="black"/>
                </a:solidFill>
                <a:latin typeface="Arial" charset="0"/>
                <a:ea typeface="Arial" charset="0"/>
                <a:cs typeface="Arial" charset="0"/>
              </a:rPr>
              <a:t>A</a:t>
            </a:r>
          </a:p>
        </p:txBody>
      </p:sp>
      <p:sp>
        <p:nvSpPr>
          <p:cNvPr id="160" name="Rectangle 159"/>
          <p:cNvSpPr/>
          <p:nvPr/>
        </p:nvSpPr>
        <p:spPr>
          <a:xfrm>
            <a:off x="10078728" y="5666139"/>
            <a:ext cx="853556" cy="4267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835345" fontAlgn="auto">
              <a:spcBef>
                <a:spcPts val="0"/>
              </a:spcBef>
              <a:spcAft>
                <a:spcPts val="0"/>
              </a:spcAft>
            </a:pPr>
            <a:r>
              <a:rPr lang="en-US" sz="2407" dirty="0">
                <a:solidFill>
                  <a:prstClr val="black"/>
                </a:solidFill>
                <a:latin typeface="Arial" charset="0"/>
                <a:ea typeface="Arial" charset="0"/>
                <a:cs typeface="Arial" charset="0"/>
              </a:rPr>
              <a:t>10</a:t>
            </a:r>
          </a:p>
        </p:txBody>
      </p:sp>
      <p:sp>
        <p:nvSpPr>
          <p:cNvPr id="165" name="Rectangle 164"/>
          <p:cNvSpPr/>
          <p:nvPr/>
        </p:nvSpPr>
        <p:spPr>
          <a:xfrm>
            <a:off x="8252942" y="6728151"/>
            <a:ext cx="853556" cy="4267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835345" fontAlgn="auto">
              <a:spcBef>
                <a:spcPts val="0"/>
              </a:spcBef>
              <a:spcAft>
                <a:spcPts val="0"/>
              </a:spcAft>
            </a:pPr>
            <a:r>
              <a:rPr lang="en-US" sz="2407" dirty="0">
                <a:solidFill>
                  <a:prstClr val="black"/>
                </a:solidFill>
                <a:latin typeface="Arial" charset="0"/>
                <a:ea typeface="Arial" charset="0"/>
                <a:cs typeface="Arial" charset="0"/>
              </a:rPr>
              <a:t>B</a:t>
            </a:r>
          </a:p>
        </p:txBody>
      </p:sp>
      <p:sp>
        <p:nvSpPr>
          <p:cNvPr id="166" name="Rectangle 165"/>
          <p:cNvSpPr/>
          <p:nvPr/>
        </p:nvSpPr>
        <p:spPr>
          <a:xfrm>
            <a:off x="9106498" y="6728151"/>
            <a:ext cx="853556" cy="4267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835345" fontAlgn="auto">
              <a:spcBef>
                <a:spcPts val="0"/>
              </a:spcBef>
              <a:spcAft>
                <a:spcPts val="0"/>
              </a:spcAft>
            </a:pPr>
            <a:r>
              <a:rPr lang="en-US" sz="2407" dirty="0">
                <a:solidFill>
                  <a:prstClr val="black"/>
                </a:solidFill>
                <a:latin typeface="Arial" charset="0"/>
                <a:ea typeface="Arial" charset="0"/>
                <a:cs typeface="Arial" charset="0"/>
              </a:rPr>
              <a:t>20</a:t>
            </a:r>
          </a:p>
        </p:txBody>
      </p:sp>
      <p:sp>
        <p:nvSpPr>
          <p:cNvPr id="60" name="Rectangle 59"/>
          <p:cNvSpPr/>
          <p:nvPr/>
        </p:nvSpPr>
        <p:spPr>
          <a:xfrm>
            <a:off x="8835673" y="7498172"/>
            <a:ext cx="1907167" cy="4984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835345" fontAlgn="auto">
              <a:spcBef>
                <a:spcPts val="0"/>
              </a:spcBef>
              <a:spcAft>
                <a:spcPts val="0"/>
              </a:spcAft>
            </a:pPr>
            <a:r>
              <a:rPr lang="en-US" sz="2407" dirty="0" err="1">
                <a:solidFill>
                  <a:prstClr val="black"/>
                </a:solidFill>
                <a:latin typeface="Arial" charset="0"/>
                <a:ea typeface="Arial" charset="0"/>
                <a:cs typeface="Arial" charset="0"/>
              </a:rPr>
              <a:t>Tx</a:t>
            </a:r>
            <a:r>
              <a:rPr lang="en-US" sz="2407" dirty="0">
                <a:solidFill>
                  <a:prstClr val="black"/>
                </a:solidFill>
                <a:latin typeface="Arial" charset="0"/>
                <a:ea typeface="Arial" charset="0"/>
                <a:cs typeface="Arial" charset="0"/>
              </a:rPr>
              <a:t> Buffer</a:t>
            </a:r>
          </a:p>
        </p:txBody>
      </p:sp>
      <p:sp>
        <p:nvSpPr>
          <p:cNvPr id="61" name="Down Arrow 60"/>
          <p:cNvSpPr/>
          <p:nvPr/>
        </p:nvSpPr>
        <p:spPr>
          <a:xfrm>
            <a:off x="9313362" y="7170168"/>
            <a:ext cx="277818" cy="328007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835345" fontAlgn="auto">
              <a:spcBef>
                <a:spcPts val="0"/>
              </a:spcBef>
              <a:spcAft>
                <a:spcPts val="0"/>
              </a:spcAft>
            </a:pPr>
            <a:endParaRPr lang="en-US" sz="2407">
              <a:solidFill>
                <a:prstClr val="white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67" name="Down Arrow 166"/>
          <p:cNvSpPr/>
          <p:nvPr/>
        </p:nvSpPr>
        <p:spPr>
          <a:xfrm>
            <a:off x="10366696" y="6092918"/>
            <a:ext cx="270170" cy="1405258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835345" fontAlgn="auto">
              <a:spcBef>
                <a:spcPts val="0"/>
              </a:spcBef>
              <a:spcAft>
                <a:spcPts val="0"/>
              </a:spcAft>
            </a:pPr>
            <a:endParaRPr lang="en-US" sz="2407">
              <a:solidFill>
                <a:prstClr val="white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9804659" y="6234520"/>
            <a:ext cx="517962" cy="1140697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pPr algn="l" defTabSz="835345" fontAlgn="auto">
              <a:spcBef>
                <a:spcPts val="0"/>
              </a:spcBef>
              <a:spcAft>
                <a:spcPts val="0"/>
              </a:spcAft>
            </a:pPr>
            <a:r>
              <a:rPr lang="en-US" sz="2166" dirty="0" err="1">
                <a:solidFill>
                  <a:prstClr val="black"/>
                </a:solidFill>
                <a:latin typeface="Arial" charset="0"/>
                <a:ea typeface="Arial" charset="0"/>
                <a:cs typeface="Arial" charset="0"/>
              </a:rPr>
              <a:t>memcpy</a:t>
            </a:r>
            <a:endParaRPr lang="en-US" sz="2166" dirty="0">
              <a:solidFill>
                <a:prstClr val="black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56" name="Right Arrow 255"/>
          <p:cNvSpPr/>
          <p:nvPr/>
        </p:nvSpPr>
        <p:spPr>
          <a:xfrm>
            <a:off x="10752058" y="7585285"/>
            <a:ext cx="1297744" cy="324236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835345" fontAlgn="auto">
              <a:spcBef>
                <a:spcPts val="0"/>
              </a:spcBef>
              <a:spcAft>
                <a:spcPts val="0"/>
              </a:spcAft>
            </a:pPr>
            <a:endParaRPr lang="en-US" sz="2407">
              <a:solidFill>
                <a:prstClr val="white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60" name="Left Brace 259"/>
          <p:cNvSpPr/>
          <p:nvPr/>
        </p:nvSpPr>
        <p:spPr>
          <a:xfrm>
            <a:off x="2641400" y="5956948"/>
            <a:ext cx="301564" cy="1306051"/>
          </a:xfrm>
          <a:prstGeom prst="leftBrace">
            <a:avLst>
              <a:gd name="adj1" fmla="val 8333"/>
              <a:gd name="adj2" fmla="val 49394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defTabSz="835345" fontAlgn="auto">
              <a:spcBef>
                <a:spcPts val="0"/>
              </a:spcBef>
              <a:spcAft>
                <a:spcPts val="0"/>
              </a:spcAft>
            </a:pPr>
            <a:endParaRPr lang="en-US" sz="2407">
              <a:solidFill>
                <a:prstClr val="black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264" name="Elbow Connector 263"/>
          <p:cNvCxnSpPr>
            <a:stCxn id="260" idx="1"/>
          </p:cNvCxnSpPr>
          <p:nvPr/>
        </p:nvCxnSpPr>
        <p:spPr>
          <a:xfrm rot="10800000" flipH="1" flipV="1">
            <a:off x="2641400" y="6602058"/>
            <a:ext cx="9437218" cy="1456785"/>
          </a:xfrm>
          <a:prstGeom prst="bentConnector3">
            <a:avLst>
              <a:gd name="adj1" fmla="val -346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Elbow Connector 269"/>
          <p:cNvCxnSpPr>
            <a:stCxn id="123" idx="2"/>
            <a:endCxn id="60" idx="1"/>
          </p:cNvCxnSpPr>
          <p:nvPr/>
        </p:nvCxnSpPr>
        <p:spPr>
          <a:xfrm>
            <a:off x="7144054" y="7313976"/>
            <a:ext cx="1691619" cy="43342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TextBox 271"/>
          <p:cNvSpPr txBox="1"/>
          <p:nvPr/>
        </p:nvSpPr>
        <p:spPr>
          <a:xfrm>
            <a:off x="11114114" y="7037896"/>
            <a:ext cx="1511119" cy="4256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835345" fontAlgn="auto">
              <a:spcBef>
                <a:spcPts val="0"/>
              </a:spcBef>
              <a:spcAft>
                <a:spcPts val="0"/>
              </a:spcAft>
            </a:pPr>
            <a:r>
              <a:rPr lang="en-US" sz="2166" dirty="0">
                <a:solidFill>
                  <a:prstClr val="black"/>
                </a:solidFill>
                <a:latin typeface="Arial" charset="0"/>
                <a:ea typeface="Arial" charset="0"/>
                <a:cs typeface="Arial" charset="0"/>
              </a:rPr>
              <a:t>DMA Copy</a:t>
            </a:r>
          </a:p>
        </p:txBody>
      </p:sp>
      <p:sp>
        <p:nvSpPr>
          <p:cNvPr id="181" name="Rectangle 180"/>
          <p:cNvSpPr/>
          <p:nvPr/>
        </p:nvSpPr>
        <p:spPr>
          <a:xfrm>
            <a:off x="2773773" y="2992132"/>
            <a:ext cx="1840753" cy="7922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835345" fontAlgn="auto">
              <a:spcBef>
                <a:spcPts val="0"/>
              </a:spcBef>
              <a:spcAft>
                <a:spcPts val="0"/>
              </a:spcAft>
            </a:pPr>
            <a:endParaRPr lang="en-US" sz="2407">
              <a:solidFill>
                <a:prstClr val="white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84" name="TextBox 183"/>
          <p:cNvSpPr txBox="1"/>
          <p:nvPr/>
        </p:nvSpPr>
        <p:spPr>
          <a:xfrm>
            <a:off x="2929248" y="2914716"/>
            <a:ext cx="1417376" cy="8331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35345" fontAlgn="auto">
              <a:spcBef>
                <a:spcPts val="0"/>
              </a:spcBef>
              <a:spcAft>
                <a:spcPts val="0"/>
              </a:spcAft>
            </a:pPr>
            <a:r>
              <a:rPr lang="en-US" sz="2407" dirty="0" err="1">
                <a:solidFill>
                  <a:prstClr val="black"/>
                </a:solidFill>
                <a:latin typeface="Arial" charset="0"/>
                <a:ea typeface="Arial" charset="0"/>
                <a:cs typeface="Arial" charset="0"/>
              </a:rPr>
              <a:t>Tx</a:t>
            </a:r>
            <a:r>
              <a:rPr lang="en-US" sz="2407" dirty="0">
                <a:solidFill>
                  <a:prstClr val="black"/>
                </a:solidFill>
                <a:latin typeface="Arial" charset="0"/>
                <a:ea typeface="Arial" charset="0"/>
                <a:cs typeface="Arial" charset="0"/>
              </a:rPr>
              <a:t> Work</a:t>
            </a:r>
          </a:p>
          <a:p>
            <a:pPr defTabSz="835345" fontAlgn="auto">
              <a:spcBef>
                <a:spcPts val="0"/>
              </a:spcBef>
              <a:spcAft>
                <a:spcPts val="0"/>
              </a:spcAft>
            </a:pPr>
            <a:r>
              <a:rPr lang="en-US" sz="2407" dirty="0">
                <a:solidFill>
                  <a:prstClr val="black"/>
                </a:solidFill>
                <a:latin typeface="Arial" charset="0"/>
                <a:ea typeface="Arial" charset="0"/>
                <a:cs typeface="Arial" charset="0"/>
              </a:rPr>
              <a:t> Request</a:t>
            </a:r>
          </a:p>
        </p:txBody>
      </p:sp>
      <p:sp>
        <p:nvSpPr>
          <p:cNvPr id="200" name="Rectangle 199"/>
          <p:cNvSpPr/>
          <p:nvPr/>
        </p:nvSpPr>
        <p:spPr>
          <a:xfrm>
            <a:off x="2771793" y="3780073"/>
            <a:ext cx="1838156" cy="5575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835345" fontAlgn="auto">
              <a:spcBef>
                <a:spcPts val="0"/>
              </a:spcBef>
              <a:spcAft>
                <a:spcPts val="0"/>
              </a:spcAft>
            </a:pPr>
            <a:endParaRPr lang="en-US" sz="2407">
              <a:solidFill>
                <a:prstClr val="white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02" name="TextBox 201"/>
          <p:cNvSpPr txBox="1"/>
          <p:nvPr/>
        </p:nvSpPr>
        <p:spPr>
          <a:xfrm>
            <a:off x="2739478" y="3763642"/>
            <a:ext cx="596638" cy="462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835345" fontAlgn="auto">
              <a:spcBef>
                <a:spcPts val="0"/>
              </a:spcBef>
              <a:spcAft>
                <a:spcPts val="0"/>
              </a:spcAft>
            </a:pPr>
            <a:r>
              <a:rPr lang="en-US" sz="2407" dirty="0" err="1">
                <a:solidFill>
                  <a:prstClr val="black"/>
                </a:solidFill>
                <a:latin typeface="Arial" charset="0"/>
                <a:ea typeface="Arial" charset="0"/>
                <a:cs typeface="Arial" charset="0"/>
              </a:rPr>
              <a:t>len</a:t>
            </a:r>
            <a:endParaRPr lang="en-US" sz="2407" dirty="0">
              <a:solidFill>
                <a:prstClr val="black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04" name="Rectangle 203"/>
          <p:cNvSpPr/>
          <p:nvPr/>
        </p:nvSpPr>
        <p:spPr>
          <a:xfrm>
            <a:off x="2776581" y="4337664"/>
            <a:ext cx="1840753" cy="5230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835345" fontAlgn="auto">
              <a:spcBef>
                <a:spcPts val="0"/>
              </a:spcBef>
              <a:spcAft>
                <a:spcPts val="0"/>
              </a:spcAft>
            </a:pPr>
            <a:endParaRPr lang="en-US" sz="2407">
              <a:solidFill>
                <a:prstClr val="white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277" name="Straight Connector 276"/>
          <p:cNvCxnSpPr>
            <a:stCxn id="200" idx="0"/>
            <a:endCxn id="200" idx="2"/>
          </p:cNvCxnSpPr>
          <p:nvPr/>
        </p:nvCxnSpPr>
        <p:spPr>
          <a:xfrm>
            <a:off x="3690871" y="3780073"/>
            <a:ext cx="0" cy="5575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/>
          <p:cNvCxnSpPr/>
          <p:nvPr/>
        </p:nvCxnSpPr>
        <p:spPr>
          <a:xfrm flipH="1">
            <a:off x="3689574" y="4337665"/>
            <a:ext cx="4515" cy="51783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TextBox 209"/>
          <p:cNvSpPr txBox="1"/>
          <p:nvPr/>
        </p:nvSpPr>
        <p:spPr>
          <a:xfrm>
            <a:off x="2746861" y="4267303"/>
            <a:ext cx="596638" cy="462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835345" fontAlgn="auto">
              <a:spcBef>
                <a:spcPts val="0"/>
              </a:spcBef>
              <a:spcAft>
                <a:spcPts val="0"/>
              </a:spcAft>
            </a:pPr>
            <a:r>
              <a:rPr lang="en-US" sz="2407" dirty="0" err="1">
                <a:solidFill>
                  <a:prstClr val="black"/>
                </a:solidFill>
                <a:latin typeface="Arial" charset="0"/>
                <a:ea typeface="Arial" charset="0"/>
                <a:cs typeface="Arial" charset="0"/>
              </a:rPr>
              <a:t>len</a:t>
            </a:r>
            <a:endParaRPr lang="en-US" sz="2407" dirty="0">
              <a:solidFill>
                <a:prstClr val="black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11" name="Oval 210"/>
          <p:cNvSpPr/>
          <p:nvPr/>
        </p:nvSpPr>
        <p:spPr>
          <a:xfrm flipH="1">
            <a:off x="4074280" y="4549405"/>
            <a:ext cx="110026" cy="11002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defTabSz="835345" fontAlgn="auto">
              <a:spcBef>
                <a:spcPts val="0"/>
              </a:spcBef>
              <a:spcAft>
                <a:spcPts val="0"/>
              </a:spcAft>
            </a:pPr>
            <a:endParaRPr lang="en-US" sz="2407">
              <a:solidFill>
                <a:prstClr val="white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17" name="Rectangle 216"/>
          <p:cNvSpPr/>
          <p:nvPr/>
        </p:nvSpPr>
        <p:spPr>
          <a:xfrm>
            <a:off x="5750241" y="2760390"/>
            <a:ext cx="1840753" cy="7922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835345" fontAlgn="auto">
              <a:spcBef>
                <a:spcPts val="0"/>
              </a:spcBef>
              <a:spcAft>
                <a:spcPts val="0"/>
              </a:spcAft>
            </a:pPr>
            <a:endParaRPr lang="en-US" sz="2407">
              <a:solidFill>
                <a:prstClr val="white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18" name="TextBox 217"/>
          <p:cNvSpPr txBox="1"/>
          <p:nvPr/>
        </p:nvSpPr>
        <p:spPr>
          <a:xfrm>
            <a:off x="5905716" y="2682974"/>
            <a:ext cx="1417376" cy="8331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35345" fontAlgn="auto">
              <a:spcBef>
                <a:spcPts val="0"/>
              </a:spcBef>
              <a:spcAft>
                <a:spcPts val="0"/>
              </a:spcAft>
            </a:pPr>
            <a:r>
              <a:rPr lang="en-US" sz="2407" dirty="0" err="1">
                <a:solidFill>
                  <a:prstClr val="black"/>
                </a:solidFill>
                <a:latin typeface="Arial" charset="0"/>
                <a:ea typeface="Arial" charset="0"/>
                <a:cs typeface="Arial" charset="0"/>
              </a:rPr>
              <a:t>Tx</a:t>
            </a:r>
            <a:r>
              <a:rPr lang="en-US" sz="2407" dirty="0">
                <a:solidFill>
                  <a:prstClr val="black"/>
                </a:solidFill>
                <a:latin typeface="Arial" charset="0"/>
                <a:ea typeface="Arial" charset="0"/>
                <a:cs typeface="Arial" charset="0"/>
              </a:rPr>
              <a:t> Work</a:t>
            </a:r>
          </a:p>
          <a:p>
            <a:pPr defTabSz="835345" fontAlgn="auto">
              <a:spcBef>
                <a:spcPts val="0"/>
              </a:spcBef>
              <a:spcAft>
                <a:spcPts val="0"/>
              </a:spcAft>
            </a:pPr>
            <a:r>
              <a:rPr lang="en-US" sz="2407" dirty="0">
                <a:solidFill>
                  <a:prstClr val="black"/>
                </a:solidFill>
                <a:latin typeface="Arial" charset="0"/>
                <a:ea typeface="Arial" charset="0"/>
                <a:cs typeface="Arial" charset="0"/>
              </a:rPr>
              <a:t> Request</a:t>
            </a:r>
          </a:p>
        </p:txBody>
      </p:sp>
      <p:sp>
        <p:nvSpPr>
          <p:cNvPr id="219" name="Rectangle 218"/>
          <p:cNvSpPr/>
          <p:nvPr/>
        </p:nvSpPr>
        <p:spPr>
          <a:xfrm>
            <a:off x="5756387" y="4239542"/>
            <a:ext cx="1840753" cy="5575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835345" fontAlgn="auto">
              <a:spcBef>
                <a:spcPts val="0"/>
              </a:spcBef>
              <a:spcAft>
                <a:spcPts val="0"/>
              </a:spcAft>
            </a:pPr>
            <a:endParaRPr lang="en-US" sz="2407">
              <a:solidFill>
                <a:prstClr val="white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20" name="TextBox 219"/>
          <p:cNvSpPr txBox="1"/>
          <p:nvPr/>
        </p:nvSpPr>
        <p:spPr>
          <a:xfrm>
            <a:off x="5726668" y="4223111"/>
            <a:ext cx="596638" cy="462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835345" fontAlgn="auto">
              <a:spcBef>
                <a:spcPts val="0"/>
              </a:spcBef>
              <a:spcAft>
                <a:spcPts val="0"/>
              </a:spcAft>
            </a:pPr>
            <a:r>
              <a:rPr lang="en-US" sz="2407" dirty="0" err="1">
                <a:solidFill>
                  <a:prstClr val="black"/>
                </a:solidFill>
                <a:latin typeface="Arial" charset="0"/>
                <a:ea typeface="Arial" charset="0"/>
                <a:cs typeface="Arial" charset="0"/>
              </a:rPr>
              <a:t>len</a:t>
            </a:r>
            <a:endParaRPr lang="en-US" sz="2407" dirty="0">
              <a:solidFill>
                <a:prstClr val="black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22" name="Rectangle 221"/>
          <p:cNvSpPr/>
          <p:nvPr/>
        </p:nvSpPr>
        <p:spPr>
          <a:xfrm>
            <a:off x="5763771" y="4797134"/>
            <a:ext cx="1829461" cy="5230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835345" fontAlgn="auto">
              <a:spcBef>
                <a:spcPts val="0"/>
              </a:spcBef>
              <a:spcAft>
                <a:spcPts val="0"/>
              </a:spcAft>
            </a:pPr>
            <a:endParaRPr lang="en-US" sz="2407">
              <a:solidFill>
                <a:prstClr val="white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23" name="TextBox 222"/>
          <p:cNvSpPr txBox="1"/>
          <p:nvPr/>
        </p:nvSpPr>
        <p:spPr>
          <a:xfrm>
            <a:off x="5734051" y="4726773"/>
            <a:ext cx="596638" cy="462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835345" fontAlgn="auto">
              <a:spcBef>
                <a:spcPts val="0"/>
              </a:spcBef>
              <a:spcAft>
                <a:spcPts val="0"/>
              </a:spcAft>
            </a:pPr>
            <a:r>
              <a:rPr lang="en-US" sz="2407" dirty="0" err="1">
                <a:solidFill>
                  <a:prstClr val="black"/>
                </a:solidFill>
                <a:latin typeface="Arial" charset="0"/>
                <a:ea typeface="Arial" charset="0"/>
                <a:cs typeface="Arial" charset="0"/>
              </a:rPr>
              <a:t>len</a:t>
            </a:r>
            <a:endParaRPr lang="en-US" sz="2407" dirty="0">
              <a:solidFill>
                <a:prstClr val="black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283" name="Straight Connector 282"/>
          <p:cNvCxnSpPr>
            <a:stCxn id="219" idx="0"/>
            <a:endCxn id="219" idx="2"/>
          </p:cNvCxnSpPr>
          <p:nvPr/>
        </p:nvCxnSpPr>
        <p:spPr>
          <a:xfrm>
            <a:off x="6676764" y="4239542"/>
            <a:ext cx="0" cy="5575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Connector 284"/>
          <p:cNvCxnSpPr>
            <a:stCxn id="219" idx="2"/>
            <a:endCxn id="222" idx="2"/>
          </p:cNvCxnSpPr>
          <p:nvPr/>
        </p:nvCxnSpPr>
        <p:spPr>
          <a:xfrm>
            <a:off x="6676764" y="4797134"/>
            <a:ext cx="1738" cy="52304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78"/>
          <p:cNvCxnSpPr>
            <a:stCxn id="217" idx="1"/>
            <a:endCxn id="219" idx="1"/>
          </p:cNvCxnSpPr>
          <p:nvPr/>
        </p:nvCxnSpPr>
        <p:spPr>
          <a:xfrm rot="10800000" flipH="1" flipV="1">
            <a:off x="5750240" y="3156535"/>
            <a:ext cx="6146" cy="1361802"/>
          </a:xfrm>
          <a:prstGeom prst="bentConnector3">
            <a:avLst>
              <a:gd name="adj1" fmla="val -8950666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Left Brace 82"/>
          <p:cNvSpPr/>
          <p:nvPr/>
        </p:nvSpPr>
        <p:spPr>
          <a:xfrm>
            <a:off x="2359065" y="2991833"/>
            <a:ext cx="334096" cy="1857772"/>
          </a:xfrm>
          <a:prstGeom prst="leftBrace">
            <a:avLst>
              <a:gd name="adj1" fmla="val 8333"/>
              <a:gd name="adj2" fmla="val 5143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defTabSz="835345" fontAlgn="auto">
              <a:spcBef>
                <a:spcPts val="0"/>
              </a:spcBef>
              <a:spcAft>
                <a:spcPts val="0"/>
              </a:spcAft>
            </a:pPr>
            <a:endParaRPr lang="en-US" sz="2407">
              <a:solidFill>
                <a:prstClr val="black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85" name="Elbow Connector 84"/>
          <p:cNvCxnSpPr>
            <a:stCxn id="83" idx="1"/>
          </p:cNvCxnSpPr>
          <p:nvPr/>
        </p:nvCxnSpPr>
        <p:spPr>
          <a:xfrm rot="10800000" flipH="1" flipV="1">
            <a:off x="2359065" y="3947396"/>
            <a:ext cx="9690737" cy="1496219"/>
          </a:xfrm>
          <a:prstGeom prst="bentConnector3">
            <a:avLst>
              <a:gd name="adj1" fmla="val -86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6" name="Rectangle 295"/>
          <p:cNvSpPr/>
          <p:nvPr/>
        </p:nvSpPr>
        <p:spPr>
          <a:xfrm>
            <a:off x="8874341" y="2981051"/>
            <a:ext cx="799594" cy="3894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835345" fontAlgn="auto">
              <a:spcBef>
                <a:spcPts val="0"/>
              </a:spcBef>
              <a:spcAft>
                <a:spcPts val="0"/>
              </a:spcAft>
            </a:pPr>
            <a:r>
              <a:rPr lang="en-US" sz="2407" dirty="0">
                <a:solidFill>
                  <a:prstClr val="black"/>
                </a:solidFill>
                <a:latin typeface="Arial" charset="0"/>
                <a:ea typeface="Arial" charset="0"/>
                <a:cs typeface="Arial" charset="0"/>
              </a:rPr>
              <a:t>A</a:t>
            </a:r>
          </a:p>
        </p:txBody>
      </p:sp>
      <p:sp>
        <p:nvSpPr>
          <p:cNvPr id="300" name="Rectangle 299"/>
          <p:cNvSpPr/>
          <p:nvPr/>
        </p:nvSpPr>
        <p:spPr>
          <a:xfrm>
            <a:off x="9673935" y="2981051"/>
            <a:ext cx="845848" cy="3899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835345" fontAlgn="auto">
              <a:spcBef>
                <a:spcPts val="0"/>
              </a:spcBef>
              <a:spcAft>
                <a:spcPts val="0"/>
              </a:spcAft>
            </a:pPr>
            <a:r>
              <a:rPr lang="en-US" sz="2407" dirty="0">
                <a:solidFill>
                  <a:prstClr val="black"/>
                </a:solidFill>
                <a:latin typeface="Arial" charset="0"/>
                <a:ea typeface="Arial" charset="0"/>
                <a:cs typeface="Arial" charset="0"/>
              </a:rPr>
              <a:t>10</a:t>
            </a:r>
          </a:p>
        </p:txBody>
      </p:sp>
      <p:sp>
        <p:nvSpPr>
          <p:cNvPr id="301" name="Rectangle 300"/>
          <p:cNvSpPr/>
          <p:nvPr/>
        </p:nvSpPr>
        <p:spPr>
          <a:xfrm>
            <a:off x="8882569" y="3811597"/>
            <a:ext cx="799594" cy="3936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835345" fontAlgn="auto">
              <a:spcBef>
                <a:spcPts val="0"/>
              </a:spcBef>
              <a:spcAft>
                <a:spcPts val="0"/>
              </a:spcAft>
            </a:pPr>
            <a:r>
              <a:rPr lang="en-US" sz="2407" dirty="0">
                <a:solidFill>
                  <a:prstClr val="black"/>
                </a:solidFill>
                <a:latin typeface="Arial" charset="0"/>
                <a:ea typeface="Arial" charset="0"/>
                <a:cs typeface="Arial" charset="0"/>
              </a:rPr>
              <a:t>B</a:t>
            </a:r>
          </a:p>
        </p:txBody>
      </p:sp>
      <p:sp>
        <p:nvSpPr>
          <p:cNvPr id="302" name="Rectangle 301"/>
          <p:cNvSpPr/>
          <p:nvPr/>
        </p:nvSpPr>
        <p:spPr>
          <a:xfrm>
            <a:off x="9682163" y="3812228"/>
            <a:ext cx="845848" cy="3930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835345" fontAlgn="auto">
              <a:spcBef>
                <a:spcPts val="0"/>
              </a:spcBef>
              <a:spcAft>
                <a:spcPts val="0"/>
              </a:spcAft>
            </a:pPr>
            <a:r>
              <a:rPr lang="en-US" sz="2407" dirty="0">
                <a:solidFill>
                  <a:prstClr val="black"/>
                </a:solidFill>
                <a:latin typeface="Arial" charset="0"/>
                <a:ea typeface="Arial" charset="0"/>
                <a:cs typeface="Arial" charset="0"/>
              </a:rPr>
              <a:t>20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8385182" y="1554407"/>
            <a:ext cx="2563522" cy="684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35345" fontAlgn="auto">
              <a:spcBef>
                <a:spcPts val="0"/>
              </a:spcBef>
              <a:spcAft>
                <a:spcPts val="0"/>
              </a:spcAft>
            </a:pPr>
            <a:r>
              <a:rPr lang="en-US" sz="2407" dirty="0">
                <a:solidFill>
                  <a:prstClr val="black"/>
                </a:solidFill>
                <a:latin typeface="Arial" charset="0"/>
                <a:ea typeface="Arial" charset="0"/>
                <a:cs typeface="Arial" charset="0"/>
              </a:rPr>
              <a:t>Record Heap</a:t>
            </a:r>
          </a:p>
          <a:p>
            <a:pPr defTabSz="835345" fontAlgn="auto">
              <a:spcBef>
                <a:spcPts val="0"/>
              </a:spcBef>
              <a:spcAft>
                <a:spcPts val="0"/>
              </a:spcAft>
            </a:pPr>
            <a:r>
              <a:rPr lang="en-US" sz="1444" dirty="0">
                <a:solidFill>
                  <a:prstClr val="black"/>
                </a:solidFill>
                <a:latin typeface="Arial" charset="0"/>
                <a:ea typeface="Arial" charset="0"/>
                <a:cs typeface="Arial" charset="0"/>
              </a:rPr>
              <a:t>(NIC registered Huge Pages)</a:t>
            </a:r>
          </a:p>
        </p:txBody>
      </p:sp>
      <p:cxnSp>
        <p:nvCxnSpPr>
          <p:cNvPr id="92" name="Elbow Connector 91"/>
          <p:cNvCxnSpPr>
            <a:stCxn id="100" idx="2"/>
            <a:endCxn id="296" idx="1"/>
          </p:cNvCxnSpPr>
          <p:nvPr/>
        </p:nvCxnSpPr>
        <p:spPr>
          <a:xfrm flipV="1">
            <a:off x="7197327" y="3175782"/>
            <a:ext cx="1677014" cy="134042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Elbow Connector 302"/>
          <p:cNvCxnSpPr>
            <a:stCxn id="99" idx="2"/>
            <a:endCxn id="301" idx="1"/>
          </p:cNvCxnSpPr>
          <p:nvPr/>
        </p:nvCxnSpPr>
        <p:spPr>
          <a:xfrm flipV="1">
            <a:off x="7197326" y="4008438"/>
            <a:ext cx="1685242" cy="104630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6" name="Right Arrow 305"/>
          <p:cNvSpPr/>
          <p:nvPr/>
        </p:nvSpPr>
        <p:spPr>
          <a:xfrm>
            <a:off x="10528964" y="3023744"/>
            <a:ext cx="1520836" cy="324236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835345" fontAlgn="auto">
              <a:spcBef>
                <a:spcPts val="0"/>
              </a:spcBef>
              <a:spcAft>
                <a:spcPts val="0"/>
              </a:spcAft>
            </a:pPr>
            <a:endParaRPr lang="en-US" sz="2407">
              <a:solidFill>
                <a:srgbClr val="00B05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07" name="Right Arrow 306"/>
          <p:cNvSpPr/>
          <p:nvPr/>
        </p:nvSpPr>
        <p:spPr>
          <a:xfrm>
            <a:off x="10538304" y="3826346"/>
            <a:ext cx="1520836" cy="324236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835345" fontAlgn="auto">
              <a:spcBef>
                <a:spcPts val="0"/>
              </a:spcBef>
              <a:spcAft>
                <a:spcPts val="0"/>
              </a:spcAft>
            </a:pPr>
            <a:endParaRPr lang="en-US" sz="2407">
              <a:solidFill>
                <a:prstClr val="white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08" name="TextBox 307"/>
          <p:cNvSpPr txBox="1"/>
          <p:nvPr/>
        </p:nvSpPr>
        <p:spPr>
          <a:xfrm>
            <a:off x="11095049" y="3297784"/>
            <a:ext cx="1511119" cy="4256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835345" fontAlgn="auto">
              <a:spcBef>
                <a:spcPts val="0"/>
              </a:spcBef>
              <a:spcAft>
                <a:spcPts val="0"/>
              </a:spcAft>
            </a:pPr>
            <a:r>
              <a:rPr lang="en-US" sz="2166" dirty="0">
                <a:solidFill>
                  <a:prstClr val="black"/>
                </a:solidFill>
                <a:latin typeface="Arial" charset="0"/>
                <a:ea typeface="Arial" charset="0"/>
                <a:cs typeface="Arial" charset="0"/>
              </a:rPr>
              <a:t>DMA Copy</a:t>
            </a:r>
          </a:p>
        </p:txBody>
      </p:sp>
      <p:sp>
        <p:nvSpPr>
          <p:cNvPr id="309" name="TextBox 308"/>
          <p:cNvSpPr txBox="1"/>
          <p:nvPr/>
        </p:nvSpPr>
        <p:spPr>
          <a:xfrm>
            <a:off x="11233988" y="1575934"/>
            <a:ext cx="1867819" cy="684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35345" fontAlgn="auto">
              <a:spcBef>
                <a:spcPts val="0"/>
              </a:spcBef>
              <a:spcAft>
                <a:spcPts val="0"/>
              </a:spcAft>
            </a:pPr>
            <a:r>
              <a:rPr lang="en-US" sz="2407" dirty="0">
                <a:solidFill>
                  <a:prstClr val="black"/>
                </a:solidFill>
                <a:latin typeface="Arial" charset="0"/>
                <a:ea typeface="Arial" charset="0"/>
                <a:cs typeface="Arial" charset="0"/>
              </a:rPr>
              <a:t>NIC</a:t>
            </a:r>
          </a:p>
          <a:p>
            <a:pPr defTabSz="835345" fontAlgn="auto">
              <a:spcBef>
                <a:spcPts val="0"/>
              </a:spcBef>
              <a:spcAft>
                <a:spcPts val="0"/>
              </a:spcAft>
            </a:pPr>
            <a:r>
              <a:rPr lang="en-US" sz="1444" dirty="0">
                <a:solidFill>
                  <a:prstClr val="black"/>
                </a:solidFill>
                <a:latin typeface="Arial" charset="0"/>
                <a:ea typeface="Arial" charset="0"/>
                <a:cs typeface="Arial" charset="0"/>
              </a:rPr>
              <a:t>(On-device Memory)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2122850" y="5066316"/>
            <a:ext cx="3410002" cy="314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835345" fontAlgn="auto">
              <a:spcBef>
                <a:spcPts val="0"/>
              </a:spcBef>
              <a:spcAft>
                <a:spcPts val="0"/>
              </a:spcAft>
            </a:pPr>
            <a:r>
              <a:rPr lang="en-US" sz="1444" dirty="0">
                <a:solidFill>
                  <a:prstClr val="black"/>
                </a:solidFill>
                <a:latin typeface="Arial" charset="0"/>
                <a:ea typeface="Arial" charset="0"/>
                <a:cs typeface="Arial" charset="0"/>
              </a:rPr>
              <a:t>Posted </a:t>
            </a:r>
            <a:r>
              <a:rPr lang="en-US" sz="1444" dirty="0" err="1">
                <a:solidFill>
                  <a:prstClr val="black"/>
                </a:solidFill>
                <a:latin typeface="Arial" charset="0"/>
                <a:ea typeface="Arial" charset="0"/>
                <a:cs typeface="Arial" charset="0"/>
              </a:rPr>
              <a:t>PCIe</a:t>
            </a:r>
            <a:r>
              <a:rPr lang="en-US" sz="1444" dirty="0">
                <a:solidFill>
                  <a:prstClr val="black"/>
                </a:solidFill>
                <a:latin typeface="Arial" charset="0"/>
                <a:ea typeface="Arial" charset="0"/>
                <a:cs typeface="Arial" charset="0"/>
              </a:rPr>
              <a:t> Write</a:t>
            </a:r>
          </a:p>
        </p:txBody>
      </p:sp>
      <p:sp>
        <p:nvSpPr>
          <p:cNvPr id="91" name="Oval 90"/>
          <p:cNvSpPr/>
          <p:nvPr/>
        </p:nvSpPr>
        <p:spPr>
          <a:xfrm flipH="1">
            <a:off x="4074280" y="4010868"/>
            <a:ext cx="110026" cy="11002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defTabSz="835345" fontAlgn="auto">
              <a:spcBef>
                <a:spcPts val="0"/>
              </a:spcBef>
              <a:spcAft>
                <a:spcPts val="0"/>
              </a:spcAft>
            </a:pPr>
            <a:endParaRPr lang="en-US" sz="2407">
              <a:solidFill>
                <a:prstClr val="white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0" name="Freeform 19"/>
          <p:cNvSpPr/>
          <p:nvPr/>
        </p:nvSpPr>
        <p:spPr>
          <a:xfrm>
            <a:off x="4656708" y="4612175"/>
            <a:ext cx="1072432" cy="417831"/>
          </a:xfrm>
          <a:custGeom>
            <a:avLst/>
            <a:gdLst>
              <a:gd name="connsiteX0" fmla="*/ 445625 w 445625"/>
              <a:gd name="connsiteY0" fmla="*/ 173620 h 173620"/>
              <a:gd name="connsiteX1" fmla="*/ 0 w 445625"/>
              <a:gd name="connsiteY1" fmla="*/ 0 h 173620"/>
              <a:gd name="connsiteX0" fmla="*/ 445625 w 445625"/>
              <a:gd name="connsiteY0" fmla="*/ 173620 h 173620"/>
              <a:gd name="connsiteX1" fmla="*/ 0 w 445625"/>
              <a:gd name="connsiteY1" fmla="*/ 0 h 173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45625" h="173620">
                <a:moveTo>
                  <a:pt x="445625" y="173620"/>
                </a:moveTo>
                <a:cubicBezTo>
                  <a:pt x="297083" y="115747"/>
                  <a:pt x="189053" y="162045"/>
                  <a:pt x="0" y="0"/>
                </a:cubicBezTo>
              </a:path>
            </a:pathLst>
          </a:custGeom>
          <a:noFill/>
          <a:ln>
            <a:solidFill>
              <a:schemeClr val="accent1"/>
            </a:solidFill>
            <a:prstDash val="sysDot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835345" fontAlgn="auto">
              <a:spcBef>
                <a:spcPts val="0"/>
              </a:spcBef>
              <a:spcAft>
                <a:spcPts val="0"/>
              </a:spcAft>
            </a:pPr>
            <a:endParaRPr lang="en-US" sz="1644">
              <a:solidFill>
                <a:prstClr val="white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2154702" y="7692307"/>
            <a:ext cx="3410002" cy="314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835345" fontAlgn="auto">
              <a:spcBef>
                <a:spcPts val="0"/>
              </a:spcBef>
              <a:spcAft>
                <a:spcPts val="0"/>
              </a:spcAft>
            </a:pPr>
            <a:r>
              <a:rPr lang="en-US" sz="1444" dirty="0">
                <a:solidFill>
                  <a:prstClr val="black"/>
                </a:solidFill>
                <a:latin typeface="Arial" charset="0"/>
                <a:ea typeface="Arial" charset="0"/>
                <a:cs typeface="Arial" charset="0"/>
              </a:rPr>
              <a:t>Posted </a:t>
            </a:r>
            <a:r>
              <a:rPr lang="en-US" sz="1444" dirty="0" err="1">
                <a:solidFill>
                  <a:prstClr val="black"/>
                </a:solidFill>
                <a:latin typeface="Arial" charset="0"/>
                <a:ea typeface="Arial" charset="0"/>
                <a:cs typeface="Arial" charset="0"/>
              </a:rPr>
              <a:t>PCIe</a:t>
            </a:r>
            <a:r>
              <a:rPr lang="en-US" sz="1444" dirty="0">
                <a:solidFill>
                  <a:prstClr val="black"/>
                </a:solidFill>
                <a:latin typeface="Arial" charset="0"/>
                <a:ea typeface="Arial" charset="0"/>
                <a:cs typeface="Arial" charset="0"/>
              </a:rPr>
              <a:t> Write</a:t>
            </a:r>
          </a:p>
        </p:txBody>
      </p:sp>
      <p:sp>
        <p:nvSpPr>
          <p:cNvPr id="99" name="Oval 98"/>
          <p:cNvSpPr/>
          <p:nvPr/>
        </p:nvSpPr>
        <p:spPr>
          <a:xfrm flipH="1">
            <a:off x="7087301" y="4999730"/>
            <a:ext cx="110026" cy="11002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defTabSz="835345" fontAlgn="auto">
              <a:spcBef>
                <a:spcPts val="0"/>
              </a:spcBef>
              <a:spcAft>
                <a:spcPts val="0"/>
              </a:spcAft>
            </a:pPr>
            <a:endParaRPr lang="en-US" sz="2407">
              <a:solidFill>
                <a:prstClr val="white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0" name="Oval 99"/>
          <p:cNvSpPr/>
          <p:nvPr/>
        </p:nvSpPr>
        <p:spPr>
          <a:xfrm flipH="1">
            <a:off x="7087301" y="4461192"/>
            <a:ext cx="110026" cy="11002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defTabSz="835345" fontAlgn="auto">
              <a:spcBef>
                <a:spcPts val="0"/>
              </a:spcBef>
              <a:spcAft>
                <a:spcPts val="0"/>
              </a:spcAft>
            </a:pPr>
            <a:endParaRPr lang="en-US" sz="2407">
              <a:solidFill>
                <a:prstClr val="white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4" name="Freeform 103"/>
          <p:cNvSpPr/>
          <p:nvPr/>
        </p:nvSpPr>
        <p:spPr>
          <a:xfrm>
            <a:off x="4661349" y="4059711"/>
            <a:ext cx="1044576" cy="612816"/>
          </a:xfrm>
          <a:custGeom>
            <a:avLst/>
            <a:gdLst>
              <a:gd name="connsiteX0" fmla="*/ 445625 w 445625"/>
              <a:gd name="connsiteY0" fmla="*/ 173620 h 173620"/>
              <a:gd name="connsiteX1" fmla="*/ 0 w 445625"/>
              <a:gd name="connsiteY1" fmla="*/ 0 h 173620"/>
              <a:gd name="connsiteX0" fmla="*/ 596096 w 596096"/>
              <a:gd name="connsiteY0" fmla="*/ 555584 h 555584"/>
              <a:gd name="connsiteX1" fmla="*/ 0 w 596096"/>
              <a:gd name="connsiteY1" fmla="*/ 0 h 555584"/>
              <a:gd name="connsiteX0" fmla="*/ 434050 w 434050"/>
              <a:gd name="connsiteY0" fmla="*/ 254642 h 254642"/>
              <a:gd name="connsiteX1" fmla="*/ 0 w 434050"/>
              <a:gd name="connsiteY1" fmla="*/ 0 h 254642"/>
              <a:gd name="connsiteX0" fmla="*/ 434050 w 434050"/>
              <a:gd name="connsiteY0" fmla="*/ 254642 h 254642"/>
              <a:gd name="connsiteX1" fmla="*/ 0 w 434050"/>
              <a:gd name="connsiteY1" fmla="*/ 0 h 254642"/>
              <a:gd name="connsiteX0" fmla="*/ 434050 w 434050"/>
              <a:gd name="connsiteY0" fmla="*/ 254642 h 254642"/>
              <a:gd name="connsiteX1" fmla="*/ 0 w 434050"/>
              <a:gd name="connsiteY1" fmla="*/ 0 h 254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34050" h="254642">
                <a:moveTo>
                  <a:pt x="434050" y="254642"/>
                </a:moveTo>
                <a:cubicBezTo>
                  <a:pt x="81023" y="227635"/>
                  <a:pt x="214131" y="189053"/>
                  <a:pt x="0" y="0"/>
                </a:cubicBezTo>
              </a:path>
            </a:pathLst>
          </a:custGeom>
          <a:noFill/>
          <a:ln>
            <a:solidFill>
              <a:schemeClr val="accent1"/>
            </a:solidFill>
            <a:prstDash val="sysDot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835345" fontAlgn="auto">
              <a:spcBef>
                <a:spcPts val="0"/>
              </a:spcBef>
              <a:spcAft>
                <a:spcPts val="0"/>
              </a:spcAft>
            </a:pPr>
            <a:endParaRPr lang="en-US" sz="1644">
              <a:solidFill>
                <a:prstClr val="white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3032176" y="6750942"/>
            <a:ext cx="1853442" cy="5230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835345" fontAlgn="auto">
              <a:spcBef>
                <a:spcPts val="0"/>
              </a:spcBef>
              <a:spcAft>
                <a:spcPts val="0"/>
              </a:spcAft>
            </a:pPr>
            <a:endParaRPr lang="en-US" sz="2407">
              <a:solidFill>
                <a:prstClr val="white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109" name="Straight Connector 108"/>
          <p:cNvCxnSpPr/>
          <p:nvPr/>
        </p:nvCxnSpPr>
        <p:spPr>
          <a:xfrm flipH="1">
            <a:off x="3957857" y="6750943"/>
            <a:ext cx="4515" cy="51783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3015145" y="6680581"/>
            <a:ext cx="596638" cy="462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835345" fontAlgn="auto">
              <a:spcBef>
                <a:spcPts val="0"/>
              </a:spcBef>
              <a:spcAft>
                <a:spcPts val="0"/>
              </a:spcAft>
            </a:pPr>
            <a:r>
              <a:rPr lang="en-US" sz="2407" dirty="0" err="1">
                <a:solidFill>
                  <a:prstClr val="black"/>
                </a:solidFill>
                <a:latin typeface="Arial" charset="0"/>
                <a:ea typeface="Arial" charset="0"/>
                <a:cs typeface="Arial" charset="0"/>
              </a:rPr>
              <a:t>len</a:t>
            </a:r>
            <a:endParaRPr lang="en-US" sz="2407" dirty="0">
              <a:solidFill>
                <a:prstClr val="black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11" name="Oval 110"/>
          <p:cNvSpPr/>
          <p:nvPr/>
        </p:nvSpPr>
        <p:spPr>
          <a:xfrm flipH="1">
            <a:off x="4342563" y="6962683"/>
            <a:ext cx="110026" cy="11002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defTabSz="835345" fontAlgn="auto">
              <a:spcBef>
                <a:spcPts val="0"/>
              </a:spcBef>
              <a:spcAft>
                <a:spcPts val="0"/>
              </a:spcAft>
            </a:pPr>
            <a:endParaRPr lang="en-US" sz="2407">
              <a:solidFill>
                <a:prstClr val="white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5723643" y="7047221"/>
            <a:ext cx="1853442" cy="5230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835345" fontAlgn="auto">
              <a:spcBef>
                <a:spcPts val="0"/>
              </a:spcBef>
              <a:spcAft>
                <a:spcPts val="0"/>
              </a:spcAft>
            </a:pPr>
            <a:endParaRPr lang="en-US" sz="2407">
              <a:solidFill>
                <a:prstClr val="white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121" name="Straight Connector 120"/>
          <p:cNvCxnSpPr/>
          <p:nvPr/>
        </p:nvCxnSpPr>
        <p:spPr>
          <a:xfrm flipH="1">
            <a:off x="6649324" y="7047222"/>
            <a:ext cx="4515" cy="51783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5706611" y="6976860"/>
            <a:ext cx="596638" cy="462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835345" fontAlgn="auto">
              <a:spcBef>
                <a:spcPts val="0"/>
              </a:spcBef>
              <a:spcAft>
                <a:spcPts val="0"/>
              </a:spcAft>
            </a:pPr>
            <a:r>
              <a:rPr lang="en-US" sz="2407" dirty="0" err="1">
                <a:solidFill>
                  <a:prstClr val="black"/>
                </a:solidFill>
                <a:latin typeface="Arial" charset="0"/>
                <a:ea typeface="Arial" charset="0"/>
                <a:cs typeface="Arial" charset="0"/>
              </a:rPr>
              <a:t>len</a:t>
            </a:r>
            <a:endParaRPr lang="en-US" sz="2407" dirty="0">
              <a:solidFill>
                <a:prstClr val="black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3" name="Oval 122"/>
          <p:cNvSpPr/>
          <p:nvPr/>
        </p:nvSpPr>
        <p:spPr>
          <a:xfrm flipH="1">
            <a:off x="7034029" y="7258962"/>
            <a:ext cx="110026" cy="11002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defTabSz="835345" fontAlgn="auto">
              <a:spcBef>
                <a:spcPts val="0"/>
              </a:spcBef>
              <a:spcAft>
                <a:spcPts val="0"/>
              </a:spcAft>
            </a:pPr>
            <a:endParaRPr lang="en-US" sz="2407">
              <a:solidFill>
                <a:prstClr val="white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4" name="Freeform 133"/>
          <p:cNvSpPr/>
          <p:nvPr/>
        </p:nvSpPr>
        <p:spPr>
          <a:xfrm>
            <a:off x="4615821" y="3013322"/>
            <a:ext cx="1086359" cy="414663"/>
          </a:xfrm>
          <a:custGeom>
            <a:avLst/>
            <a:gdLst>
              <a:gd name="connsiteX0" fmla="*/ 445625 w 445625"/>
              <a:gd name="connsiteY0" fmla="*/ 173620 h 173620"/>
              <a:gd name="connsiteX1" fmla="*/ 0 w 445625"/>
              <a:gd name="connsiteY1" fmla="*/ 0 h 173620"/>
              <a:gd name="connsiteX0" fmla="*/ 596096 w 596096"/>
              <a:gd name="connsiteY0" fmla="*/ 555584 h 555584"/>
              <a:gd name="connsiteX1" fmla="*/ 0 w 596096"/>
              <a:gd name="connsiteY1" fmla="*/ 0 h 555584"/>
              <a:gd name="connsiteX0" fmla="*/ 434050 w 434050"/>
              <a:gd name="connsiteY0" fmla="*/ 254642 h 254642"/>
              <a:gd name="connsiteX1" fmla="*/ 0 w 434050"/>
              <a:gd name="connsiteY1" fmla="*/ 0 h 254642"/>
              <a:gd name="connsiteX0" fmla="*/ 434050 w 434050"/>
              <a:gd name="connsiteY0" fmla="*/ 254642 h 254642"/>
              <a:gd name="connsiteX1" fmla="*/ 0 w 434050"/>
              <a:gd name="connsiteY1" fmla="*/ 0 h 254642"/>
              <a:gd name="connsiteX0" fmla="*/ 434050 w 434050"/>
              <a:gd name="connsiteY0" fmla="*/ 254642 h 254642"/>
              <a:gd name="connsiteX1" fmla="*/ 0 w 434050"/>
              <a:gd name="connsiteY1" fmla="*/ 0 h 254642"/>
              <a:gd name="connsiteX0" fmla="*/ 451412 w 451412"/>
              <a:gd name="connsiteY0" fmla="*/ 1368 h 221752"/>
              <a:gd name="connsiteX1" fmla="*/ 0 w 451412"/>
              <a:gd name="connsiteY1" fmla="*/ 169202 h 221752"/>
              <a:gd name="connsiteX0" fmla="*/ 451412 w 451412"/>
              <a:gd name="connsiteY0" fmla="*/ 4470 h 172304"/>
              <a:gd name="connsiteX1" fmla="*/ 0 w 451412"/>
              <a:gd name="connsiteY1" fmla="*/ 172304 h 172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51412" h="172304">
                <a:moveTo>
                  <a:pt x="451412" y="4470"/>
                </a:moveTo>
                <a:cubicBezTo>
                  <a:pt x="98385" y="-22537"/>
                  <a:pt x="98384" y="77778"/>
                  <a:pt x="0" y="172304"/>
                </a:cubicBezTo>
              </a:path>
            </a:pathLst>
          </a:custGeom>
          <a:noFill/>
          <a:ln>
            <a:solidFill>
              <a:schemeClr val="accent1"/>
            </a:solidFill>
            <a:prstDash val="sysDot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835345" fontAlgn="auto">
              <a:spcBef>
                <a:spcPts val="0"/>
              </a:spcBef>
              <a:spcAft>
                <a:spcPts val="0"/>
              </a:spcAft>
            </a:pPr>
            <a:endParaRPr lang="en-US" sz="1644">
              <a:solidFill>
                <a:prstClr val="white"/>
              </a:solidFill>
            </a:endParaRPr>
          </a:p>
        </p:txBody>
      </p:sp>
      <p:sp>
        <p:nvSpPr>
          <p:cNvPr id="135" name="Freeform 134"/>
          <p:cNvSpPr/>
          <p:nvPr/>
        </p:nvSpPr>
        <p:spPr>
          <a:xfrm>
            <a:off x="4853087" y="6090291"/>
            <a:ext cx="877442" cy="82105"/>
          </a:xfrm>
          <a:custGeom>
            <a:avLst/>
            <a:gdLst>
              <a:gd name="connsiteX0" fmla="*/ 445625 w 445625"/>
              <a:gd name="connsiteY0" fmla="*/ 173620 h 173620"/>
              <a:gd name="connsiteX1" fmla="*/ 0 w 445625"/>
              <a:gd name="connsiteY1" fmla="*/ 0 h 173620"/>
              <a:gd name="connsiteX0" fmla="*/ 596096 w 596096"/>
              <a:gd name="connsiteY0" fmla="*/ 555584 h 555584"/>
              <a:gd name="connsiteX1" fmla="*/ 0 w 596096"/>
              <a:gd name="connsiteY1" fmla="*/ 0 h 555584"/>
              <a:gd name="connsiteX0" fmla="*/ 434050 w 434050"/>
              <a:gd name="connsiteY0" fmla="*/ 254642 h 254642"/>
              <a:gd name="connsiteX1" fmla="*/ 0 w 434050"/>
              <a:gd name="connsiteY1" fmla="*/ 0 h 254642"/>
              <a:gd name="connsiteX0" fmla="*/ 434050 w 434050"/>
              <a:gd name="connsiteY0" fmla="*/ 254642 h 254642"/>
              <a:gd name="connsiteX1" fmla="*/ 0 w 434050"/>
              <a:gd name="connsiteY1" fmla="*/ 0 h 254642"/>
              <a:gd name="connsiteX0" fmla="*/ 434050 w 434050"/>
              <a:gd name="connsiteY0" fmla="*/ 254642 h 254642"/>
              <a:gd name="connsiteX1" fmla="*/ 0 w 434050"/>
              <a:gd name="connsiteY1" fmla="*/ 0 h 254642"/>
              <a:gd name="connsiteX0" fmla="*/ 353027 w 353027"/>
              <a:gd name="connsiteY0" fmla="*/ 28936 h 85586"/>
              <a:gd name="connsiteX1" fmla="*/ 0 w 353027"/>
              <a:gd name="connsiteY1" fmla="*/ 0 h 85586"/>
              <a:gd name="connsiteX0" fmla="*/ 364601 w 364601"/>
              <a:gd name="connsiteY0" fmla="*/ 11574 h 81082"/>
              <a:gd name="connsiteX1" fmla="*/ 0 w 364601"/>
              <a:gd name="connsiteY1" fmla="*/ 0 h 81082"/>
              <a:gd name="connsiteX0" fmla="*/ 364601 w 364601"/>
              <a:gd name="connsiteY0" fmla="*/ 26112 h 26112"/>
              <a:gd name="connsiteX1" fmla="*/ 0 w 364601"/>
              <a:gd name="connsiteY1" fmla="*/ 14538 h 26112"/>
              <a:gd name="connsiteX0" fmla="*/ 364601 w 364601"/>
              <a:gd name="connsiteY0" fmla="*/ 28621 h 28621"/>
              <a:gd name="connsiteX1" fmla="*/ 0 w 364601"/>
              <a:gd name="connsiteY1" fmla="*/ 17047 h 28621"/>
              <a:gd name="connsiteX0" fmla="*/ 364601 w 364601"/>
              <a:gd name="connsiteY0" fmla="*/ 34117 h 34117"/>
              <a:gd name="connsiteX1" fmla="*/ 0 w 364601"/>
              <a:gd name="connsiteY1" fmla="*/ 22543 h 34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64601" h="34117">
                <a:moveTo>
                  <a:pt x="364601" y="34117"/>
                </a:moveTo>
                <a:cubicBezTo>
                  <a:pt x="208343" y="-10252"/>
                  <a:pt x="156257" y="-8324"/>
                  <a:pt x="0" y="22543"/>
                </a:cubicBezTo>
              </a:path>
            </a:pathLst>
          </a:custGeom>
          <a:noFill/>
          <a:ln>
            <a:solidFill>
              <a:schemeClr val="accent1"/>
            </a:solidFill>
            <a:prstDash val="sysDot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835345" fontAlgn="auto">
              <a:spcBef>
                <a:spcPts val="0"/>
              </a:spcBef>
              <a:spcAft>
                <a:spcPts val="0"/>
              </a:spcAft>
            </a:pPr>
            <a:endParaRPr lang="en-US" sz="1644">
              <a:solidFill>
                <a:prstClr val="white"/>
              </a:solidFill>
            </a:endParaRPr>
          </a:p>
        </p:txBody>
      </p:sp>
      <p:sp>
        <p:nvSpPr>
          <p:cNvPr id="136" name="Freeform 135"/>
          <p:cNvSpPr/>
          <p:nvPr/>
        </p:nvSpPr>
        <p:spPr>
          <a:xfrm>
            <a:off x="4871210" y="7002329"/>
            <a:ext cx="835661" cy="549078"/>
          </a:xfrm>
          <a:custGeom>
            <a:avLst/>
            <a:gdLst>
              <a:gd name="connsiteX0" fmla="*/ 445625 w 445625"/>
              <a:gd name="connsiteY0" fmla="*/ 173620 h 173620"/>
              <a:gd name="connsiteX1" fmla="*/ 0 w 445625"/>
              <a:gd name="connsiteY1" fmla="*/ 0 h 173620"/>
              <a:gd name="connsiteX0" fmla="*/ 596096 w 596096"/>
              <a:gd name="connsiteY0" fmla="*/ 555584 h 555584"/>
              <a:gd name="connsiteX1" fmla="*/ 0 w 596096"/>
              <a:gd name="connsiteY1" fmla="*/ 0 h 555584"/>
              <a:gd name="connsiteX0" fmla="*/ 434050 w 434050"/>
              <a:gd name="connsiteY0" fmla="*/ 254642 h 254642"/>
              <a:gd name="connsiteX1" fmla="*/ 0 w 434050"/>
              <a:gd name="connsiteY1" fmla="*/ 0 h 254642"/>
              <a:gd name="connsiteX0" fmla="*/ 434050 w 434050"/>
              <a:gd name="connsiteY0" fmla="*/ 254642 h 254642"/>
              <a:gd name="connsiteX1" fmla="*/ 0 w 434050"/>
              <a:gd name="connsiteY1" fmla="*/ 0 h 254642"/>
              <a:gd name="connsiteX0" fmla="*/ 434050 w 434050"/>
              <a:gd name="connsiteY0" fmla="*/ 254642 h 254642"/>
              <a:gd name="connsiteX1" fmla="*/ 0 w 434050"/>
              <a:gd name="connsiteY1" fmla="*/ 0 h 254642"/>
              <a:gd name="connsiteX0" fmla="*/ 353028 w 353028"/>
              <a:gd name="connsiteY0" fmla="*/ 57872 h 94333"/>
              <a:gd name="connsiteX1" fmla="*/ 0 w 353028"/>
              <a:gd name="connsiteY1" fmla="*/ 0 h 94333"/>
              <a:gd name="connsiteX0" fmla="*/ 353028 w 353028"/>
              <a:gd name="connsiteY0" fmla="*/ 57872 h 79265"/>
              <a:gd name="connsiteX1" fmla="*/ 0 w 353028"/>
              <a:gd name="connsiteY1" fmla="*/ 0 h 79265"/>
              <a:gd name="connsiteX0" fmla="*/ 353028 w 353028"/>
              <a:gd name="connsiteY0" fmla="*/ 57872 h 109435"/>
              <a:gd name="connsiteX1" fmla="*/ 0 w 353028"/>
              <a:gd name="connsiteY1" fmla="*/ 0 h 109435"/>
              <a:gd name="connsiteX0" fmla="*/ 353028 w 353028"/>
              <a:gd name="connsiteY0" fmla="*/ 57872 h 101540"/>
              <a:gd name="connsiteX1" fmla="*/ 0 w 353028"/>
              <a:gd name="connsiteY1" fmla="*/ 0 h 101540"/>
              <a:gd name="connsiteX0" fmla="*/ 347240 w 347240"/>
              <a:gd name="connsiteY0" fmla="*/ 214130 h 228157"/>
              <a:gd name="connsiteX1" fmla="*/ 0 w 347240"/>
              <a:gd name="connsiteY1" fmla="*/ 0 h 228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47240" h="228157">
                <a:moveTo>
                  <a:pt x="347240" y="214130"/>
                </a:moveTo>
                <a:cubicBezTo>
                  <a:pt x="162045" y="273933"/>
                  <a:pt x="133108" y="131179"/>
                  <a:pt x="0" y="0"/>
                </a:cubicBezTo>
              </a:path>
            </a:pathLst>
          </a:custGeom>
          <a:noFill/>
          <a:ln>
            <a:solidFill>
              <a:schemeClr val="accent1"/>
            </a:solidFill>
            <a:prstDash val="sysDot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835345" fontAlgn="auto">
              <a:spcBef>
                <a:spcPts val="0"/>
              </a:spcBef>
              <a:spcAft>
                <a:spcPts val="0"/>
              </a:spcAft>
            </a:pPr>
            <a:endParaRPr lang="en-US" sz="1644">
              <a:solidFill>
                <a:prstClr val="white"/>
              </a:solidFill>
            </a:endParaRPr>
          </a:p>
        </p:txBody>
      </p:sp>
      <p:sp>
        <p:nvSpPr>
          <p:cNvPr id="86" name="Rectangle 2"/>
          <p:cNvSpPr txBox="1">
            <a:spLocks noChangeArrowheads="1"/>
          </p:cNvSpPr>
          <p:nvPr/>
        </p:nvSpPr>
        <p:spPr>
          <a:xfrm>
            <a:off x="499730" y="381000"/>
            <a:ext cx="12293600" cy="1257300"/>
          </a:xfrm>
          <a:prstGeom prst="rect">
            <a:avLst/>
          </a:prstGeom>
          <a:ln/>
        </p:spPr>
        <p:txBody>
          <a:bodyPr/>
          <a:lstStyle>
            <a:lvl1pPr algn="l" defTabSz="58692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23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en-US" sz="7200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NIC </a:t>
            </a:r>
            <a:r>
              <a:rPr lang="mr-IN" altLang="en-US" sz="7200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–</a:t>
            </a:r>
            <a:r>
              <a:rPr lang="en-US" altLang="en-US" sz="7200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 key memory regions</a:t>
            </a:r>
            <a:endParaRPr lang="en-US" altLang="en-US" sz="7200" b="1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7" name="Right Arrow 86"/>
          <p:cNvSpPr/>
          <p:nvPr/>
        </p:nvSpPr>
        <p:spPr>
          <a:xfrm>
            <a:off x="262349" y="1816869"/>
            <a:ext cx="1520836" cy="324236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835345" fontAlgn="auto">
              <a:spcBef>
                <a:spcPts val="0"/>
              </a:spcBef>
              <a:spcAft>
                <a:spcPts val="0"/>
              </a:spcAft>
            </a:pPr>
            <a:endParaRPr lang="en-US" sz="2407">
              <a:solidFill>
                <a:srgbClr val="00B05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413353" y="1405874"/>
            <a:ext cx="1974303" cy="388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835345" fontAlgn="auto">
              <a:spcBef>
                <a:spcPts val="0"/>
              </a:spcBef>
              <a:spcAft>
                <a:spcPts val="0"/>
              </a:spcAft>
            </a:pPr>
            <a:r>
              <a:rPr lang="en-US" sz="1925" dirty="0" smtClean="0">
                <a:solidFill>
                  <a:prstClr val="black"/>
                </a:solidFill>
                <a:latin typeface="Arial" charset="0"/>
                <a:ea typeface="Arial" charset="0"/>
                <a:cs typeface="Arial" charset="0"/>
              </a:rPr>
              <a:t>DMA Copy</a:t>
            </a:r>
            <a:endParaRPr lang="en-US" sz="1925" dirty="0">
              <a:solidFill>
                <a:prstClr val="black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University of Utah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67491-638F-9E48-825F-833C625DA4A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0522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877"/>
    </mc:Choice>
    <mc:Fallback xmlns="">
      <p:transition spd="slow" advTm="60877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355600" y="381000"/>
            <a:ext cx="12293600" cy="1257300"/>
          </a:xfrm>
          <a:ln/>
        </p:spPr>
        <p:txBody>
          <a:bodyPr/>
          <a:lstStyle/>
          <a:p>
            <a:pPr algn="l"/>
            <a:r>
              <a:rPr lang="en-US" altLang="en-US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Contributions</a:t>
            </a:r>
            <a:endParaRPr lang="en-US" altLang="en-US" b="1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11200" y="2133600"/>
            <a:ext cx="11582400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l">
              <a:lnSpc>
                <a:spcPct val="150000"/>
              </a:lnSpc>
              <a:buFont typeface="Arial" charset="0"/>
              <a:buChar char="•"/>
            </a:pPr>
            <a:r>
              <a:rPr lang="en-US" sz="4000" dirty="0" smtClean="0">
                <a:latin typeface="Arial" charset="0"/>
                <a:ea typeface="Arial" charset="0"/>
                <a:cs typeface="Arial" charset="0"/>
              </a:rPr>
              <a:t>For </a:t>
            </a:r>
            <a:r>
              <a:rPr lang="en-US" sz="4000" b="1" dirty="0" smtClean="0">
                <a:latin typeface="Arial" charset="0"/>
                <a:ea typeface="Arial" charset="0"/>
                <a:cs typeface="Arial" charset="0"/>
              </a:rPr>
              <a:t>Copy Out </a:t>
            </a:r>
            <a:r>
              <a:rPr lang="en-US" sz="4000" dirty="0" smtClean="0">
                <a:latin typeface="Arial" charset="0"/>
                <a:ea typeface="Arial" charset="0"/>
                <a:cs typeface="Arial" charset="0"/>
              </a:rPr>
              <a:t>and </a:t>
            </a:r>
            <a:r>
              <a:rPr lang="en-US" sz="4000" b="1" dirty="0" smtClean="0">
                <a:latin typeface="Arial" charset="0"/>
                <a:ea typeface="Arial" charset="0"/>
                <a:cs typeface="Arial" charset="0"/>
              </a:rPr>
              <a:t>Zero Copy</a:t>
            </a:r>
            <a:r>
              <a:rPr lang="en-US" sz="4000" dirty="0" smtClean="0">
                <a:latin typeface="Arial" charset="0"/>
                <a:ea typeface="Arial" charset="0"/>
                <a:cs typeface="Arial" charset="0"/>
              </a:rPr>
              <a:t>:</a:t>
            </a:r>
          </a:p>
          <a:p>
            <a:pPr marL="1028700" lvl="1" indent="-571500" algn="l">
              <a:lnSpc>
                <a:spcPct val="150000"/>
              </a:lnSpc>
              <a:buFont typeface="Arial" charset="0"/>
              <a:buChar char="•"/>
            </a:pPr>
            <a:r>
              <a:rPr lang="en-US" sz="3000" i="1" dirty="0">
                <a:latin typeface="Arial" charset="0"/>
                <a:ea typeface="Arial" charset="0"/>
                <a:cs typeface="Arial" charset="0"/>
              </a:rPr>
              <a:t>A</a:t>
            </a:r>
            <a:r>
              <a:rPr lang="en-US" sz="3000" i="1" dirty="0" smtClean="0">
                <a:latin typeface="Arial" charset="0"/>
                <a:ea typeface="Arial" charset="0"/>
                <a:cs typeface="Arial" charset="0"/>
              </a:rPr>
              <a:t>nalysis of NIC’s transmission performance and CPU efficiency.</a:t>
            </a:r>
          </a:p>
          <a:p>
            <a:pPr marL="1028700" lvl="1" indent="-571500" algn="l">
              <a:lnSpc>
                <a:spcPct val="150000"/>
              </a:lnSpc>
              <a:buFont typeface="Arial" charset="0"/>
              <a:buChar char="•"/>
            </a:pPr>
            <a:r>
              <a:rPr lang="en-US" sz="3000" i="1" dirty="0" smtClean="0">
                <a:latin typeface="Arial" charset="0"/>
                <a:ea typeface="Arial" charset="0"/>
                <a:cs typeface="Arial" charset="0"/>
              </a:rPr>
              <a:t>Analysis of impact of Memory </a:t>
            </a:r>
            <a:r>
              <a:rPr lang="en-US" sz="3000" i="1" dirty="0" smtClean="0">
                <a:latin typeface="Arial" charset="0"/>
                <a:ea typeface="Arial" charset="0"/>
                <a:cs typeface="Arial" charset="0"/>
              </a:rPr>
              <a:t>Bandwidth.</a:t>
            </a:r>
            <a:r>
              <a:rPr lang="en-US" sz="4000" dirty="0" smtClean="0">
                <a:latin typeface="Arial" charset="0"/>
                <a:ea typeface="Arial" charset="0"/>
                <a:cs typeface="Arial" charset="0"/>
              </a:rPr>
              <a:t> </a:t>
            </a:r>
            <a:endParaRPr lang="en-US" sz="4000" dirty="0" smtClean="0">
              <a:latin typeface="Arial" charset="0"/>
              <a:ea typeface="Arial" charset="0"/>
              <a:cs typeface="Arial" charset="0"/>
            </a:endParaRPr>
          </a:p>
          <a:p>
            <a:pPr marL="571500" indent="-571500" algn="l">
              <a:lnSpc>
                <a:spcPct val="150000"/>
              </a:lnSpc>
              <a:buFont typeface="Arial" charset="0"/>
              <a:buChar char="•"/>
            </a:pPr>
            <a:r>
              <a:rPr lang="en-US" sz="4000" dirty="0" smtClean="0">
                <a:latin typeface="Arial" charset="0"/>
                <a:ea typeface="Arial" charset="0"/>
                <a:cs typeface="Arial" charset="0"/>
              </a:rPr>
              <a:t>Client assisted design for delta records and column stores using Zero Copy.</a:t>
            </a:r>
          </a:p>
          <a:p>
            <a:pPr marL="571500" indent="-571500" algn="l">
              <a:lnSpc>
                <a:spcPct val="150000"/>
              </a:lnSpc>
              <a:buFont typeface="Arial" charset="0"/>
              <a:buChar char="•"/>
            </a:pPr>
            <a:r>
              <a:rPr lang="en-US" sz="4000" dirty="0" smtClean="0">
                <a:latin typeface="Arial" charset="0"/>
                <a:ea typeface="Arial" charset="0"/>
                <a:cs typeface="Arial" charset="0"/>
              </a:rPr>
              <a:t>Guidelines for the design of a low-impact, fast migration protocol for </a:t>
            </a:r>
            <a:r>
              <a:rPr lang="en-US" sz="4000" dirty="0" err="1" smtClean="0">
                <a:latin typeface="Arial" charset="0"/>
                <a:ea typeface="Arial" charset="0"/>
                <a:cs typeface="Arial" charset="0"/>
              </a:rPr>
              <a:t>RAMCloud</a:t>
            </a:r>
            <a:r>
              <a:rPr lang="en-US" sz="4000" dirty="0" smtClean="0">
                <a:latin typeface="Arial" charset="0"/>
                <a:ea typeface="Arial" charset="0"/>
                <a:cs typeface="Arial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4681558"/>
      </p:ext>
    </p:extLst>
  </p:cSld>
  <p:clrMapOvr>
    <a:masterClrMapping/>
  </p:clrMapOvr>
  <p:transition advTm="42697"/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355600" y="381000"/>
            <a:ext cx="12293600" cy="1257300"/>
          </a:xfrm>
          <a:ln/>
        </p:spPr>
        <p:txBody>
          <a:bodyPr/>
          <a:lstStyle/>
          <a:p>
            <a:pPr algn="l"/>
            <a:r>
              <a:rPr lang="en-US" altLang="en-US" sz="6000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Migration (state of the world)</a:t>
            </a:r>
            <a:endParaRPr lang="en-US" altLang="en-US" sz="6000" b="1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96175" y="4464424"/>
            <a:ext cx="18473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000" dirty="0"/>
          </a:p>
        </p:txBody>
      </p:sp>
      <p:cxnSp>
        <p:nvCxnSpPr>
          <p:cNvPr id="126" name="Straight Arrow Connector 125"/>
          <p:cNvCxnSpPr/>
          <p:nvPr/>
        </p:nvCxnSpPr>
        <p:spPr bwMode="auto">
          <a:xfrm>
            <a:off x="-279400" y="7772400"/>
            <a:ext cx="914400" cy="914400"/>
          </a:xfrm>
          <a:prstGeom prst="straightConnector1">
            <a:avLst/>
          </a:prstGeom>
          <a:solidFill>
            <a:srgbClr val="6C7472"/>
          </a:solidFill>
          <a:ln>
            <a:noFill/>
            <a:tailEnd type="triangle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9" name="Straight Arrow Connector 128"/>
          <p:cNvCxnSpPr/>
          <p:nvPr/>
        </p:nvCxnSpPr>
        <p:spPr bwMode="auto">
          <a:xfrm>
            <a:off x="1854200" y="5410200"/>
            <a:ext cx="76200" cy="1143000"/>
          </a:xfrm>
          <a:prstGeom prst="straightConnector1">
            <a:avLst/>
          </a:prstGeom>
          <a:solidFill>
            <a:srgbClr val="6C7472"/>
          </a:solidFill>
          <a:ln>
            <a:noFill/>
            <a:tailEnd type="triangle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TextBox 2"/>
          <p:cNvSpPr txBox="1"/>
          <p:nvPr/>
        </p:nvSpPr>
        <p:spPr>
          <a:xfrm>
            <a:off x="641350" y="2054810"/>
            <a:ext cx="117348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l">
              <a:buFont typeface="Arial" charset="0"/>
              <a:buChar char="•"/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Squall </a:t>
            </a:r>
            <a:r>
              <a:rPr lang="mr-IN" dirty="0" smtClean="0">
                <a:latin typeface="Arial" charset="0"/>
                <a:ea typeface="Arial" charset="0"/>
                <a:cs typeface="Arial" charset="0"/>
              </a:rPr>
              <a:t>–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 fine grained units, reactive pulls, arbitrary splits.</a:t>
            </a:r>
          </a:p>
          <a:p>
            <a:pPr marL="571500" indent="-571500" algn="l">
              <a:buFont typeface="Arial" charset="0"/>
              <a:buChar char="•"/>
            </a:pP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Morphus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mr-IN" dirty="0" smtClean="0">
                <a:latin typeface="Arial" charset="0"/>
                <a:ea typeface="Arial" charset="0"/>
                <a:cs typeface="Arial" charset="0"/>
              </a:rPr>
              <a:t>–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 Online reconfiguration for </a:t>
            </a: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sharded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 systems, master-slave replication, range partitioning.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 marL="571500" indent="-571500" algn="l">
              <a:buFont typeface="Arial" charset="0"/>
              <a:buChar char="•"/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Common themes:</a:t>
            </a:r>
          </a:p>
          <a:p>
            <a:pPr marL="1028700" lvl="1" indent="-571500" algn="l">
              <a:buFont typeface="Arial" charset="0"/>
              <a:buChar char="•"/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Requires up front partitioning of data</a:t>
            </a:r>
          </a:p>
          <a:p>
            <a:pPr marL="1028700" lvl="1" indent="-571500" algn="l">
              <a:buFont typeface="Arial" charset="0"/>
              <a:buChar char="•"/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~1-20MB/s throughput on latencies 3-5 orders of magnitude worse than </a:t>
            </a: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RAMCloud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.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8672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355600" y="381000"/>
            <a:ext cx="12649200" cy="1257300"/>
          </a:xfrm>
          <a:ln/>
        </p:spPr>
        <p:txBody>
          <a:bodyPr/>
          <a:lstStyle/>
          <a:p>
            <a:pPr algn="l"/>
            <a:r>
              <a:rPr lang="en-US" altLang="en-US" sz="7000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State of </a:t>
            </a:r>
            <a:r>
              <a:rPr lang="en-US" altLang="en-US" sz="7000" b="1" dirty="0" err="1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RAMCloud</a:t>
            </a:r>
            <a:r>
              <a:rPr lang="en-US" altLang="en-US" sz="7000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 Migration</a:t>
            </a:r>
            <a:endParaRPr lang="en-US" altLang="en-US" sz="7000" b="1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96175" y="4464424"/>
            <a:ext cx="18473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000" dirty="0"/>
          </a:p>
        </p:txBody>
      </p:sp>
      <p:cxnSp>
        <p:nvCxnSpPr>
          <p:cNvPr id="126" name="Straight Arrow Connector 125"/>
          <p:cNvCxnSpPr/>
          <p:nvPr/>
        </p:nvCxnSpPr>
        <p:spPr bwMode="auto">
          <a:xfrm>
            <a:off x="-279400" y="7772400"/>
            <a:ext cx="914400" cy="914400"/>
          </a:xfrm>
          <a:prstGeom prst="straightConnector1">
            <a:avLst/>
          </a:prstGeom>
          <a:solidFill>
            <a:srgbClr val="6C7472"/>
          </a:solidFill>
          <a:ln>
            <a:noFill/>
            <a:tailEnd type="triangle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9" name="Straight Arrow Connector 128"/>
          <p:cNvCxnSpPr/>
          <p:nvPr/>
        </p:nvCxnSpPr>
        <p:spPr bwMode="auto">
          <a:xfrm>
            <a:off x="1854200" y="5410200"/>
            <a:ext cx="76200" cy="1143000"/>
          </a:xfrm>
          <a:prstGeom prst="straightConnector1">
            <a:avLst/>
          </a:prstGeom>
          <a:solidFill>
            <a:srgbClr val="6C7472"/>
          </a:solidFill>
          <a:ln>
            <a:noFill/>
            <a:tailEnd type="triangle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TextBox 2"/>
          <p:cNvSpPr txBox="1"/>
          <p:nvPr/>
        </p:nvSpPr>
        <p:spPr>
          <a:xfrm>
            <a:off x="641350" y="2054810"/>
            <a:ext cx="117348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l">
              <a:buFont typeface="Arial" charset="0"/>
              <a:buChar char="•"/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Synchronous and safe</a:t>
            </a:r>
          </a:p>
          <a:p>
            <a:pPr marL="571500" indent="-571500" algn="l">
              <a:buFont typeface="Arial" charset="0"/>
              <a:buChar char="•"/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Migrate tablet/</a:t>
            </a: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indexlet</a:t>
            </a:r>
            <a:endParaRPr lang="en-US" dirty="0" smtClean="0">
              <a:latin typeface="Arial" charset="0"/>
              <a:ea typeface="Arial" charset="0"/>
              <a:cs typeface="Arial" charset="0"/>
            </a:endParaRPr>
          </a:p>
          <a:p>
            <a:pPr marL="1028700" lvl="1" indent="-571500" algn="l">
              <a:buFont typeface="Arial" charset="0"/>
              <a:buChar char="•"/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Scan entire log (data is not contiguous)</a:t>
            </a:r>
          </a:p>
          <a:p>
            <a:pPr marL="1028700" lvl="1" indent="-571500" algn="l">
              <a:buFont typeface="Arial" charset="0"/>
              <a:buChar char="•"/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Synchronously </a:t>
            </a:r>
          </a:p>
          <a:p>
            <a:pPr marL="1485900" lvl="2" indent="-571500" algn="l">
              <a:buFont typeface="Arial" charset="0"/>
              <a:buChar char="•"/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S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end entries (transfer segments)</a:t>
            </a:r>
          </a:p>
          <a:p>
            <a:pPr marL="1485900" lvl="2" indent="-571500" algn="l">
              <a:buFont typeface="Arial" charset="0"/>
              <a:buChar char="•"/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Replays entries on the target</a:t>
            </a:r>
          </a:p>
          <a:p>
            <a:pPr marL="1485900" lvl="2" indent="-571500" algn="l">
              <a:buFont typeface="Arial" charset="0"/>
              <a:buChar char="•"/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Re replicates each entries on 3 backups</a:t>
            </a:r>
          </a:p>
          <a:p>
            <a:pPr marL="1028700" lvl="1" indent="-571500" algn="l">
              <a:buFont typeface="Arial" charset="0"/>
              <a:buChar char="•"/>
            </a:pP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 marL="571500" indent="-571500" algn="l">
              <a:buFont typeface="Arial" charset="0"/>
              <a:buChar char="•"/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Still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slow (~100MB/s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) by the NIC standards</a:t>
            </a:r>
          </a:p>
        </p:txBody>
      </p:sp>
    </p:spTree>
    <p:extLst>
      <p:ext uri="{BB962C8B-B14F-4D97-AF65-F5344CB8AC3E}">
        <p14:creationId xmlns:p14="http://schemas.microsoft.com/office/powerpoint/2010/main" val="7311045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355600" y="381000"/>
            <a:ext cx="12649200" cy="1257300"/>
          </a:xfrm>
          <a:ln/>
        </p:spPr>
        <p:txBody>
          <a:bodyPr/>
          <a:lstStyle/>
          <a:p>
            <a:pPr algn="l"/>
            <a:r>
              <a:rPr lang="en-US" altLang="en-US" sz="7000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Why is it slow?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96175" y="4464424"/>
            <a:ext cx="18473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000" dirty="0"/>
          </a:p>
        </p:txBody>
      </p:sp>
      <p:cxnSp>
        <p:nvCxnSpPr>
          <p:cNvPr id="126" name="Straight Arrow Connector 125"/>
          <p:cNvCxnSpPr/>
          <p:nvPr/>
        </p:nvCxnSpPr>
        <p:spPr bwMode="auto">
          <a:xfrm>
            <a:off x="-279400" y="7772400"/>
            <a:ext cx="914400" cy="914400"/>
          </a:xfrm>
          <a:prstGeom prst="straightConnector1">
            <a:avLst/>
          </a:prstGeom>
          <a:solidFill>
            <a:srgbClr val="6C7472"/>
          </a:solidFill>
          <a:ln>
            <a:noFill/>
            <a:tailEnd type="triangle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9" name="Straight Arrow Connector 128"/>
          <p:cNvCxnSpPr/>
          <p:nvPr/>
        </p:nvCxnSpPr>
        <p:spPr bwMode="auto">
          <a:xfrm>
            <a:off x="1854200" y="5410200"/>
            <a:ext cx="76200" cy="1143000"/>
          </a:xfrm>
          <a:prstGeom prst="straightConnector1">
            <a:avLst/>
          </a:prstGeom>
          <a:solidFill>
            <a:srgbClr val="6C7472"/>
          </a:solidFill>
          <a:ln>
            <a:noFill/>
            <a:tailEnd type="triangle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50" y="2424142"/>
            <a:ext cx="12268200" cy="613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610446"/>
      </p:ext>
    </p:extLst>
  </p:cSld>
  <p:clrMapOvr>
    <a:masterClrMapping/>
  </p:clrMapOvr>
  <p:transition advTm="3802"/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355600" y="381000"/>
            <a:ext cx="12649200" cy="1257300"/>
          </a:xfrm>
          <a:ln/>
        </p:spPr>
        <p:txBody>
          <a:bodyPr/>
          <a:lstStyle/>
          <a:p>
            <a:pPr algn="l"/>
            <a:r>
              <a:rPr lang="en-US" altLang="en-US" sz="6800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Locality within a server</a:t>
            </a:r>
            <a:endParaRPr lang="en-US" altLang="en-US" sz="6800" b="1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96175" y="4464424"/>
            <a:ext cx="18473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000" dirty="0"/>
          </a:p>
        </p:txBody>
      </p:sp>
      <p:cxnSp>
        <p:nvCxnSpPr>
          <p:cNvPr id="126" name="Straight Arrow Connector 125"/>
          <p:cNvCxnSpPr/>
          <p:nvPr/>
        </p:nvCxnSpPr>
        <p:spPr bwMode="auto">
          <a:xfrm>
            <a:off x="-279400" y="7772400"/>
            <a:ext cx="914400" cy="914400"/>
          </a:xfrm>
          <a:prstGeom prst="straightConnector1">
            <a:avLst/>
          </a:prstGeom>
          <a:solidFill>
            <a:srgbClr val="6C7472"/>
          </a:solidFill>
          <a:ln>
            <a:noFill/>
            <a:tailEnd type="triangle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9" name="Straight Arrow Connector 128"/>
          <p:cNvCxnSpPr/>
          <p:nvPr/>
        </p:nvCxnSpPr>
        <p:spPr bwMode="auto">
          <a:xfrm>
            <a:off x="1854200" y="5410200"/>
            <a:ext cx="76200" cy="1143000"/>
          </a:xfrm>
          <a:prstGeom prst="straightConnector1">
            <a:avLst/>
          </a:prstGeom>
          <a:solidFill>
            <a:srgbClr val="6C7472"/>
          </a:solidFill>
          <a:ln>
            <a:noFill/>
            <a:tailEnd type="triangle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TextBox 2"/>
          <p:cNvSpPr txBox="1"/>
          <p:nvPr/>
        </p:nvSpPr>
        <p:spPr>
          <a:xfrm>
            <a:off x="641350" y="2054810"/>
            <a:ext cx="117348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l">
              <a:buFont typeface="Arial" charset="0"/>
              <a:buChar char="•"/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Assumes no locality within a server</a:t>
            </a:r>
          </a:p>
          <a:p>
            <a:pPr marL="571500" indent="-571500" algn="l">
              <a:buFont typeface="Arial" charset="0"/>
              <a:buChar char="•"/>
            </a:pP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 marL="571500" indent="-571500" algn="l">
              <a:buFont typeface="Arial" charset="0"/>
              <a:buChar char="•"/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Stored in temporal order, compacted in a different access order (hot and cold separation)</a:t>
            </a:r>
          </a:p>
          <a:p>
            <a:pPr marL="571500" indent="-571500" algn="l">
              <a:buFont typeface="Arial" charset="0"/>
              <a:buChar char="•"/>
            </a:pP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 marL="571500" indent="-571500" algn="l">
              <a:buFont typeface="Arial" charset="0"/>
              <a:buChar char="•"/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Intra server locality in a machine might hurt memory utilization</a:t>
            </a:r>
          </a:p>
          <a:p>
            <a:pPr marL="571500" indent="-571500" algn="l">
              <a:buFont typeface="Arial" charset="0"/>
              <a:buChar char="•"/>
            </a:pP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9354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355600" y="381000"/>
            <a:ext cx="12649200" cy="1257300"/>
          </a:xfrm>
          <a:ln/>
        </p:spPr>
        <p:txBody>
          <a:bodyPr/>
          <a:lstStyle/>
          <a:p>
            <a:pPr algn="l"/>
            <a:r>
              <a:rPr lang="en-US" altLang="en-US" sz="6400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Locality benefits</a:t>
            </a:r>
            <a:endParaRPr lang="en-US" altLang="en-US" sz="6400" b="1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96175" y="4464424"/>
            <a:ext cx="18473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000" dirty="0"/>
          </a:p>
        </p:txBody>
      </p:sp>
      <p:cxnSp>
        <p:nvCxnSpPr>
          <p:cNvPr id="126" name="Straight Arrow Connector 125"/>
          <p:cNvCxnSpPr/>
          <p:nvPr/>
        </p:nvCxnSpPr>
        <p:spPr bwMode="auto">
          <a:xfrm>
            <a:off x="-279400" y="7772400"/>
            <a:ext cx="914400" cy="914400"/>
          </a:xfrm>
          <a:prstGeom prst="straightConnector1">
            <a:avLst/>
          </a:prstGeom>
          <a:solidFill>
            <a:srgbClr val="6C7472"/>
          </a:solidFill>
          <a:ln>
            <a:noFill/>
            <a:tailEnd type="triangle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9" name="Straight Arrow Connector 128"/>
          <p:cNvCxnSpPr/>
          <p:nvPr/>
        </p:nvCxnSpPr>
        <p:spPr bwMode="auto">
          <a:xfrm>
            <a:off x="1854200" y="5410200"/>
            <a:ext cx="76200" cy="1143000"/>
          </a:xfrm>
          <a:prstGeom prst="straightConnector1">
            <a:avLst/>
          </a:prstGeom>
          <a:solidFill>
            <a:srgbClr val="6C7472"/>
          </a:solidFill>
          <a:ln>
            <a:noFill/>
            <a:tailEnd type="triangle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4200" y="1638300"/>
            <a:ext cx="8051800" cy="805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7457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355600" y="381000"/>
            <a:ext cx="12649200" cy="1257300"/>
          </a:xfrm>
          <a:ln/>
        </p:spPr>
        <p:txBody>
          <a:bodyPr/>
          <a:lstStyle/>
          <a:p>
            <a:pPr algn="l"/>
            <a:r>
              <a:rPr lang="en-US" altLang="en-US" sz="7000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Motivating Experiment</a:t>
            </a:r>
            <a:endParaRPr lang="en-US" altLang="en-US" sz="7000" b="1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96175" y="4464424"/>
            <a:ext cx="18473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000" dirty="0"/>
          </a:p>
        </p:txBody>
      </p:sp>
      <p:cxnSp>
        <p:nvCxnSpPr>
          <p:cNvPr id="126" name="Straight Arrow Connector 125"/>
          <p:cNvCxnSpPr/>
          <p:nvPr/>
        </p:nvCxnSpPr>
        <p:spPr bwMode="auto">
          <a:xfrm>
            <a:off x="-279400" y="7772400"/>
            <a:ext cx="914400" cy="914400"/>
          </a:xfrm>
          <a:prstGeom prst="straightConnector1">
            <a:avLst/>
          </a:prstGeom>
          <a:solidFill>
            <a:srgbClr val="6C7472"/>
          </a:solidFill>
          <a:ln>
            <a:noFill/>
            <a:tailEnd type="triangle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9" name="Straight Arrow Connector 128"/>
          <p:cNvCxnSpPr/>
          <p:nvPr/>
        </p:nvCxnSpPr>
        <p:spPr bwMode="auto">
          <a:xfrm>
            <a:off x="1854200" y="5410200"/>
            <a:ext cx="76200" cy="1143000"/>
          </a:xfrm>
          <a:prstGeom prst="straightConnector1">
            <a:avLst/>
          </a:prstGeom>
          <a:solidFill>
            <a:srgbClr val="6C7472"/>
          </a:solidFill>
          <a:ln>
            <a:noFill/>
            <a:tailEnd type="triangle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TextBox 2"/>
          <p:cNvSpPr txBox="1"/>
          <p:nvPr/>
        </p:nvSpPr>
        <p:spPr>
          <a:xfrm>
            <a:off x="641350" y="2054810"/>
            <a:ext cx="117348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l">
              <a:buFont typeface="Arial" charset="0"/>
              <a:buChar char="•"/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Show the piece wise distribution of time spent on migration.</a:t>
            </a:r>
          </a:p>
          <a:p>
            <a:pPr marL="571500" indent="-571500" algn="l">
              <a:buFont typeface="Arial" charset="0"/>
              <a:buChar char="•"/>
            </a:pP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 marL="571500" indent="-571500" algn="l">
              <a:buFont typeface="Arial" charset="0"/>
              <a:buChar char="•"/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See how far removing each of the bottlenecks takes us.</a:t>
            </a:r>
          </a:p>
          <a:p>
            <a:pPr marL="571500" indent="-571500" algn="l">
              <a:buFont typeface="Arial" charset="0"/>
              <a:buChar char="•"/>
            </a:pP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84384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355600" y="381000"/>
            <a:ext cx="12649200" cy="1257300"/>
          </a:xfrm>
          <a:ln/>
        </p:spPr>
        <p:txBody>
          <a:bodyPr/>
          <a:lstStyle/>
          <a:p>
            <a:pPr algn="l"/>
            <a:r>
              <a:rPr lang="en-US" altLang="en-US" sz="7000" b="1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/>
            </a:r>
            <a:br>
              <a:rPr lang="en-US" altLang="en-US" sz="7000" b="1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</a:br>
            <a:r>
              <a:rPr lang="en-US" altLang="en-US" sz="7000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Factor Analysis - Migration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96175" y="4464424"/>
            <a:ext cx="18473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000" dirty="0"/>
          </a:p>
        </p:txBody>
      </p:sp>
      <p:cxnSp>
        <p:nvCxnSpPr>
          <p:cNvPr id="126" name="Straight Arrow Connector 125"/>
          <p:cNvCxnSpPr/>
          <p:nvPr/>
        </p:nvCxnSpPr>
        <p:spPr bwMode="auto">
          <a:xfrm>
            <a:off x="-279400" y="7772400"/>
            <a:ext cx="914400" cy="914400"/>
          </a:xfrm>
          <a:prstGeom prst="straightConnector1">
            <a:avLst/>
          </a:prstGeom>
          <a:solidFill>
            <a:srgbClr val="6C7472"/>
          </a:solidFill>
          <a:ln>
            <a:noFill/>
            <a:tailEnd type="triangle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9" name="Straight Arrow Connector 128"/>
          <p:cNvCxnSpPr/>
          <p:nvPr/>
        </p:nvCxnSpPr>
        <p:spPr bwMode="auto">
          <a:xfrm>
            <a:off x="1854200" y="5410200"/>
            <a:ext cx="76200" cy="1143000"/>
          </a:xfrm>
          <a:prstGeom prst="straightConnector1">
            <a:avLst/>
          </a:prstGeom>
          <a:solidFill>
            <a:srgbClr val="6C7472"/>
          </a:solidFill>
          <a:ln>
            <a:noFill/>
            <a:tailEnd type="triangle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50" y="2424142"/>
            <a:ext cx="12268200" cy="613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1610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355600" y="381000"/>
            <a:ext cx="12293600" cy="1257300"/>
          </a:xfrm>
          <a:ln/>
        </p:spPr>
        <p:txBody>
          <a:bodyPr/>
          <a:lstStyle/>
          <a:p>
            <a:pPr algn="l"/>
            <a:r>
              <a:rPr lang="en-US" altLang="en-US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Copy Out</a:t>
            </a:r>
            <a:endParaRPr lang="en-US" altLang="en-US" b="1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96175" y="4464424"/>
            <a:ext cx="18473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000" dirty="0"/>
          </a:p>
        </p:txBody>
      </p:sp>
      <p:sp>
        <p:nvSpPr>
          <p:cNvPr id="85" name="Rectangle 84"/>
          <p:cNvSpPr/>
          <p:nvPr/>
        </p:nvSpPr>
        <p:spPr bwMode="auto">
          <a:xfrm>
            <a:off x="787400" y="2441762"/>
            <a:ext cx="3048000" cy="6096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000" b="0" i="0" u="none" strike="noStrike" cap="none" normalizeH="0" baseline="0" dirty="0" smtClean="0">
                <a:ln>
                  <a:noFill/>
                </a:ln>
                <a:solidFill>
                  <a:srgbClr val="414141"/>
                </a:solidFill>
                <a:effectLst/>
                <a:latin typeface="Arial" charset="0"/>
                <a:ea typeface="Arial" charset="0"/>
                <a:cs typeface="Arial" charset="0"/>
                <a:sym typeface="Gill Sans Light" charset="0"/>
              </a:rPr>
              <a:t>A  </a:t>
            </a:r>
            <a:r>
              <a:rPr kumimoji="0" lang="en-US" sz="3000" b="0" i="0" u="none" strike="noStrike" cap="none" normalizeH="0" dirty="0" smtClean="0">
                <a:ln>
                  <a:noFill/>
                </a:ln>
                <a:solidFill>
                  <a:srgbClr val="414141"/>
                </a:solidFill>
                <a:effectLst/>
                <a:latin typeface="Arial" charset="0"/>
                <a:ea typeface="Arial" charset="0"/>
                <a:cs typeface="Arial" charset="0"/>
                <a:sym typeface="Gill Sans Light" charset="0"/>
              </a:rPr>
              <a:t> </a:t>
            </a:r>
            <a:r>
              <a:rPr kumimoji="0" lang="en-US" sz="3000" b="0" i="0" u="none" strike="noStrike" cap="none" normalizeH="0" baseline="0" dirty="0" smtClean="0">
                <a:ln>
                  <a:noFill/>
                </a:ln>
                <a:solidFill>
                  <a:srgbClr val="414141"/>
                </a:solidFill>
                <a:effectLst/>
                <a:latin typeface="Arial" charset="0"/>
                <a:ea typeface="Arial" charset="0"/>
                <a:cs typeface="Arial" charset="0"/>
                <a:sym typeface="Gill Sans Light" charset="0"/>
              </a:rPr>
              <a:t>     10</a:t>
            </a:r>
            <a:endParaRPr kumimoji="0" lang="en-US" sz="3000" b="0" i="0" u="none" strike="noStrike" cap="none" normalizeH="0" baseline="0" dirty="0">
              <a:ln>
                <a:noFill/>
              </a:ln>
              <a:solidFill>
                <a:srgbClr val="414141"/>
              </a:solidFill>
              <a:effectLst/>
              <a:latin typeface="Arial" charset="0"/>
              <a:ea typeface="Arial" charset="0"/>
              <a:cs typeface="Arial" charset="0"/>
              <a:sym typeface="Gill Sans Light" charset="0"/>
            </a:endParaRPr>
          </a:p>
        </p:txBody>
      </p:sp>
      <p:cxnSp>
        <p:nvCxnSpPr>
          <p:cNvPr id="109" name="Straight Connector 108"/>
          <p:cNvCxnSpPr>
            <a:stCxn id="85" idx="0"/>
            <a:endCxn id="85" idx="2"/>
          </p:cNvCxnSpPr>
          <p:nvPr/>
        </p:nvCxnSpPr>
        <p:spPr bwMode="auto">
          <a:xfrm>
            <a:off x="2311400" y="2441762"/>
            <a:ext cx="0" cy="609600"/>
          </a:xfrm>
          <a:prstGeom prst="line">
            <a:avLst/>
          </a:prstGeom>
          <a:solidFill>
            <a:srgbClr val="6C7472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12" name="Rectangle 111"/>
          <p:cNvSpPr/>
          <p:nvPr/>
        </p:nvSpPr>
        <p:spPr bwMode="auto">
          <a:xfrm>
            <a:off x="4978400" y="2441762"/>
            <a:ext cx="3048000" cy="6096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3000" dirty="0" smtClean="0">
                <a:latin typeface="Arial" charset="0"/>
                <a:ea typeface="Arial" charset="0"/>
                <a:cs typeface="Arial" charset="0"/>
              </a:rPr>
              <a:t>B</a:t>
            </a:r>
            <a:r>
              <a:rPr kumimoji="0" lang="en-US" sz="3000" b="0" i="0" u="none" strike="noStrike" cap="none" normalizeH="0" baseline="0" dirty="0" smtClean="0">
                <a:ln>
                  <a:noFill/>
                </a:ln>
                <a:solidFill>
                  <a:srgbClr val="414141"/>
                </a:solidFill>
                <a:effectLst/>
                <a:latin typeface="Arial" charset="0"/>
                <a:ea typeface="Arial" charset="0"/>
                <a:cs typeface="Arial" charset="0"/>
                <a:sym typeface="Gill Sans Light" charset="0"/>
              </a:rPr>
              <a:t>  </a:t>
            </a:r>
            <a:r>
              <a:rPr kumimoji="0" lang="en-US" sz="3000" b="0" i="0" u="none" strike="noStrike" cap="none" normalizeH="0" dirty="0" smtClean="0">
                <a:ln>
                  <a:noFill/>
                </a:ln>
                <a:solidFill>
                  <a:srgbClr val="414141"/>
                </a:solidFill>
                <a:effectLst/>
                <a:latin typeface="Arial" charset="0"/>
                <a:ea typeface="Arial" charset="0"/>
                <a:cs typeface="Arial" charset="0"/>
                <a:sym typeface="Gill Sans Light" charset="0"/>
              </a:rPr>
              <a:t> </a:t>
            </a:r>
            <a:r>
              <a:rPr kumimoji="0" lang="en-US" sz="3000" b="0" i="0" u="none" strike="noStrike" cap="none" normalizeH="0" baseline="0" dirty="0" smtClean="0">
                <a:ln>
                  <a:noFill/>
                </a:ln>
                <a:solidFill>
                  <a:srgbClr val="414141"/>
                </a:solidFill>
                <a:effectLst/>
                <a:latin typeface="Arial" charset="0"/>
                <a:ea typeface="Arial" charset="0"/>
                <a:cs typeface="Arial" charset="0"/>
                <a:sym typeface="Gill Sans Light" charset="0"/>
              </a:rPr>
              <a:t>     </a:t>
            </a:r>
            <a:r>
              <a:rPr lang="en-US" sz="3000" dirty="0">
                <a:latin typeface="Arial" charset="0"/>
                <a:ea typeface="Arial" charset="0"/>
                <a:cs typeface="Arial" charset="0"/>
              </a:rPr>
              <a:t>2</a:t>
            </a:r>
            <a:r>
              <a:rPr kumimoji="0" lang="en-US" sz="3000" b="0" i="0" u="none" strike="noStrike" cap="none" normalizeH="0" baseline="0" dirty="0" smtClean="0">
                <a:ln>
                  <a:noFill/>
                </a:ln>
                <a:solidFill>
                  <a:srgbClr val="414141"/>
                </a:solidFill>
                <a:effectLst/>
                <a:latin typeface="Arial" charset="0"/>
                <a:ea typeface="Arial" charset="0"/>
                <a:cs typeface="Arial" charset="0"/>
                <a:sym typeface="Gill Sans Light" charset="0"/>
              </a:rPr>
              <a:t>0</a:t>
            </a:r>
            <a:endParaRPr kumimoji="0" lang="en-US" sz="3000" b="0" i="0" u="none" strike="noStrike" cap="none" normalizeH="0" baseline="0" dirty="0">
              <a:ln>
                <a:noFill/>
              </a:ln>
              <a:solidFill>
                <a:srgbClr val="414141"/>
              </a:solidFill>
              <a:effectLst/>
              <a:latin typeface="Arial" charset="0"/>
              <a:ea typeface="Arial" charset="0"/>
              <a:cs typeface="Arial" charset="0"/>
              <a:sym typeface="Gill Sans Light" charset="0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3835400" y="2441762"/>
            <a:ext cx="1143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sz="3000" dirty="0" smtClean="0">
                <a:solidFill>
                  <a:sysClr val="windowText" lastClr="000000"/>
                </a:solidFill>
              </a:rPr>
              <a:t>…</a:t>
            </a:r>
            <a:endParaRPr lang="en-US" sz="3000" dirty="0">
              <a:solidFill>
                <a:sysClr val="windowText" lastClr="00000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635000" y="3180426"/>
            <a:ext cx="1828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latin typeface="Arial" charset="0"/>
                <a:ea typeface="Arial" charset="0"/>
                <a:cs typeface="Arial" charset="0"/>
              </a:rPr>
              <a:t>Record 1</a:t>
            </a:r>
            <a:endParaRPr lang="en-US" sz="3000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117" name="Straight Connector 116"/>
          <p:cNvCxnSpPr/>
          <p:nvPr/>
        </p:nvCxnSpPr>
        <p:spPr bwMode="auto">
          <a:xfrm>
            <a:off x="6502400" y="2441762"/>
            <a:ext cx="0" cy="609600"/>
          </a:xfrm>
          <a:prstGeom prst="line">
            <a:avLst/>
          </a:prstGeom>
          <a:solidFill>
            <a:srgbClr val="6C7472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15" name="Rectangle 114"/>
          <p:cNvSpPr/>
          <p:nvPr/>
        </p:nvSpPr>
        <p:spPr bwMode="auto">
          <a:xfrm>
            <a:off x="790388" y="5224844"/>
            <a:ext cx="6400800" cy="8382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000" i="0" u="none" strike="noStrike" cap="none" normalizeH="0" baseline="0" dirty="0" smtClean="0">
                <a:ln>
                  <a:noFill/>
                </a:ln>
                <a:solidFill>
                  <a:srgbClr val="414141"/>
                </a:solidFill>
                <a:effectLst/>
                <a:latin typeface="Arial" charset="0"/>
                <a:ea typeface="Arial" charset="0"/>
                <a:cs typeface="Arial" charset="0"/>
                <a:sym typeface="Gill Sans Light" charset="0"/>
              </a:rPr>
              <a:t>                        </a:t>
            </a:r>
            <a:endParaRPr kumimoji="0" lang="en-US" sz="3000" i="0" u="none" strike="noStrike" cap="none" normalizeH="0" baseline="0" dirty="0">
              <a:ln>
                <a:noFill/>
              </a:ln>
              <a:solidFill>
                <a:srgbClr val="414141"/>
              </a:solidFill>
              <a:effectLst/>
              <a:latin typeface="Arial" charset="0"/>
              <a:ea typeface="Arial" charset="0"/>
              <a:cs typeface="Arial" charset="0"/>
              <a:sym typeface="Gill Sans Light" charset="0"/>
            </a:endParaRPr>
          </a:p>
        </p:txBody>
      </p:sp>
      <p:cxnSp>
        <p:nvCxnSpPr>
          <p:cNvPr id="126" name="Straight Arrow Connector 125"/>
          <p:cNvCxnSpPr/>
          <p:nvPr/>
        </p:nvCxnSpPr>
        <p:spPr bwMode="auto">
          <a:xfrm>
            <a:off x="-279400" y="7772400"/>
            <a:ext cx="914400" cy="914400"/>
          </a:xfrm>
          <a:prstGeom prst="straightConnector1">
            <a:avLst/>
          </a:prstGeom>
          <a:solidFill>
            <a:srgbClr val="6C7472"/>
          </a:solidFill>
          <a:ln>
            <a:noFill/>
            <a:tailEnd type="triangle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28" name="TextBox 127"/>
          <p:cNvSpPr txBox="1"/>
          <p:nvPr/>
        </p:nvSpPr>
        <p:spPr>
          <a:xfrm>
            <a:off x="4770746" y="3180426"/>
            <a:ext cx="1828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latin typeface="Arial" charset="0"/>
                <a:ea typeface="Arial" charset="0"/>
                <a:cs typeface="Arial" charset="0"/>
              </a:rPr>
              <a:t>Record 2</a:t>
            </a:r>
            <a:endParaRPr lang="en-US" sz="3000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129" name="Straight Arrow Connector 128"/>
          <p:cNvCxnSpPr/>
          <p:nvPr/>
        </p:nvCxnSpPr>
        <p:spPr bwMode="auto">
          <a:xfrm>
            <a:off x="1854200" y="5410200"/>
            <a:ext cx="76200" cy="1143000"/>
          </a:xfrm>
          <a:prstGeom prst="straightConnector1">
            <a:avLst/>
          </a:prstGeom>
          <a:solidFill>
            <a:srgbClr val="6C7472"/>
          </a:solidFill>
          <a:ln>
            <a:noFill/>
            <a:tailEnd type="triangle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40" name="Rectangle 139"/>
          <p:cNvSpPr/>
          <p:nvPr/>
        </p:nvSpPr>
        <p:spPr bwMode="auto">
          <a:xfrm>
            <a:off x="9550400" y="3642091"/>
            <a:ext cx="1981200" cy="618796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000" b="0" i="0" u="none" strike="noStrike" cap="none" normalizeH="0" baseline="0" dirty="0" smtClean="0">
                <a:ln>
                  <a:noFill/>
                </a:ln>
                <a:solidFill>
                  <a:srgbClr val="414141"/>
                </a:solidFill>
                <a:effectLst/>
                <a:latin typeface="Arial" charset="0"/>
                <a:ea typeface="Arial" charset="0"/>
                <a:cs typeface="Arial" charset="0"/>
                <a:sym typeface="Gill Sans Light" charset="0"/>
              </a:rPr>
              <a:t>Header</a:t>
            </a:r>
            <a:endParaRPr kumimoji="0" lang="en-US" sz="3000" b="0" i="0" u="none" strike="noStrike" cap="none" normalizeH="0" baseline="0" dirty="0">
              <a:ln>
                <a:noFill/>
              </a:ln>
              <a:solidFill>
                <a:srgbClr val="414141"/>
              </a:solidFill>
              <a:effectLst/>
              <a:latin typeface="Arial" charset="0"/>
              <a:ea typeface="Arial" charset="0"/>
              <a:cs typeface="Arial" charset="0"/>
              <a:sym typeface="Gill Sans Light" charset="0"/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635000" y="6210087"/>
            <a:ext cx="507701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latin typeface="Arial" charset="0"/>
                <a:ea typeface="Arial" charset="0"/>
                <a:cs typeface="Arial" charset="0"/>
              </a:rPr>
              <a:t>Transmit Buffer (In Memory)</a:t>
            </a:r>
          </a:p>
        </p:txBody>
      </p:sp>
      <p:sp>
        <p:nvSpPr>
          <p:cNvPr id="159" name="TextBox 158"/>
          <p:cNvSpPr txBox="1"/>
          <p:nvPr/>
        </p:nvSpPr>
        <p:spPr>
          <a:xfrm>
            <a:off x="9702800" y="5018422"/>
            <a:ext cx="1828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latin typeface="Arial" charset="0"/>
                <a:ea typeface="Arial" charset="0"/>
                <a:cs typeface="Arial" charset="0"/>
              </a:rPr>
              <a:t>NIC</a:t>
            </a:r>
          </a:p>
          <a:p>
            <a:r>
              <a:rPr lang="en-US" sz="3000" dirty="0" smtClean="0">
                <a:latin typeface="Arial" charset="0"/>
                <a:ea typeface="Arial" charset="0"/>
                <a:cs typeface="Arial" charset="0"/>
              </a:rPr>
              <a:t>WQE</a:t>
            </a:r>
            <a:endParaRPr lang="en-US" sz="3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2311400" y="8374626"/>
            <a:ext cx="5889543" cy="957455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3000" dirty="0" smtClean="0">
                <a:latin typeface="Arial" charset="0"/>
                <a:ea typeface="Arial" charset="0"/>
                <a:cs typeface="Arial" charset="0"/>
              </a:rPr>
              <a:t>NIC Buffer (On Device) </a:t>
            </a:r>
            <a:endParaRPr lang="en-US" sz="30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1253311"/>
      </p:ext>
    </p:extLst>
  </p:cSld>
  <p:clrMapOvr>
    <a:masterClrMapping/>
  </p:clrMapOvr>
  <p:transition advTm="33648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355600" y="381000"/>
            <a:ext cx="12293600" cy="1257300"/>
          </a:xfrm>
          <a:ln/>
        </p:spPr>
        <p:txBody>
          <a:bodyPr/>
          <a:lstStyle/>
          <a:p>
            <a:pPr algn="l"/>
            <a:r>
              <a:rPr lang="en-US" altLang="en-US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Copy Out</a:t>
            </a:r>
            <a:endParaRPr lang="en-US" altLang="en-US" b="1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96175" y="4464424"/>
            <a:ext cx="18473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000" dirty="0"/>
          </a:p>
        </p:txBody>
      </p:sp>
      <p:sp>
        <p:nvSpPr>
          <p:cNvPr id="85" name="Rectangle 84"/>
          <p:cNvSpPr/>
          <p:nvPr/>
        </p:nvSpPr>
        <p:spPr bwMode="auto">
          <a:xfrm>
            <a:off x="787400" y="2441762"/>
            <a:ext cx="3048000" cy="6096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000" b="0" i="0" u="none" strike="noStrike" cap="none" normalizeH="0" baseline="0" dirty="0" smtClean="0">
                <a:ln>
                  <a:noFill/>
                </a:ln>
                <a:solidFill>
                  <a:srgbClr val="414141"/>
                </a:solidFill>
                <a:effectLst/>
                <a:latin typeface="Arial" charset="0"/>
                <a:ea typeface="Arial" charset="0"/>
                <a:cs typeface="Arial" charset="0"/>
                <a:sym typeface="Gill Sans Light" charset="0"/>
              </a:rPr>
              <a:t>A  </a:t>
            </a:r>
            <a:r>
              <a:rPr kumimoji="0" lang="en-US" sz="3000" b="0" i="0" u="none" strike="noStrike" cap="none" normalizeH="0" dirty="0" smtClean="0">
                <a:ln>
                  <a:noFill/>
                </a:ln>
                <a:solidFill>
                  <a:srgbClr val="414141"/>
                </a:solidFill>
                <a:effectLst/>
                <a:latin typeface="Arial" charset="0"/>
                <a:ea typeface="Arial" charset="0"/>
                <a:cs typeface="Arial" charset="0"/>
                <a:sym typeface="Gill Sans Light" charset="0"/>
              </a:rPr>
              <a:t> </a:t>
            </a:r>
            <a:r>
              <a:rPr kumimoji="0" lang="en-US" sz="3000" b="0" i="0" u="none" strike="noStrike" cap="none" normalizeH="0" baseline="0" dirty="0" smtClean="0">
                <a:ln>
                  <a:noFill/>
                </a:ln>
                <a:solidFill>
                  <a:srgbClr val="414141"/>
                </a:solidFill>
                <a:effectLst/>
                <a:latin typeface="Arial" charset="0"/>
                <a:ea typeface="Arial" charset="0"/>
                <a:cs typeface="Arial" charset="0"/>
                <a:sym typeface="Gill Sans Light" charset="0"/>
              </a:rPr>
              <a:t>     10</a:t>
            </a:r>
            <a:endParaRPr kumimoji="0" lang="en-US" sz="3000" b="0" i="0" u="none" strike="noStrike" cap="none" normalizeH="0" baseline="0" dirty="0">
              <a:ln>
                <a:noFill/>
              </a:ln>
              <a:solidFill>
                <a:srgbClr val="414141"/>
              </a:solidFill>
              <a:effectLst/>
              <a:latin typeface="Arial" charset="0"/>
              <a:ea typeface="Arial" charset="0"/>
              <a:cs typeface="Arial" charset="0"/>
              <a:sym typeface="Gill Sans Light" charset="0"/>
            </a:endParaRPr>
          </a:p>
        </p:txBody>
      </p:sp>
      <p:cxnSp>
        <p:nvCxnSpPr>
          <p:cNvPr id="109" name="Straight Connector 108"/>
          <p:cNvCxnSpPr>
            <a:stCxn id="85" idx="0"/>
            <a:endCxn id="85" idx="2"/>
          </p:cNvCxnSpPr>
          <p:nvPr/>
        </p:nvCxnSpPr>
        <p:spPr bwMode="auto">
          <a:xfrm>
            <a:off x="2311400" y="2441762"/>
            <a:ext cx="0" cy="609600"/>
          </a:xfrm>
          <a:prstGeom prst="line">
            <a:avLst/>
          </a:prstGeom>
          <a:solidFill>
            <a:srgbClr val="6C7472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12" name="Rectangle 111"/>
          <p:cNvSpPr/>
          <p:nvPr/>
        </p:nvSpPr>
        <p:spPr bwMode="auto">
          <a:xfrm>
            <a:off x="4978400" y="2441762"/>
            <a:ext cx="3048000" cy="6096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3000" dirty="0" smtClean="0">
                <a:latin typeface="Arial" charset="0"/>
                <a:ea typeface="Arial" charset="0"/>
                <a:cs typeface="Arial" charset="0"/>
              </a:rPr>
              <a:t>B</a:t>
            </a:r>
            <a:r>
              <a:rPr kumimoji="0" lang="en-US" sz="3000" b="0" i="0" u="none" strike="noStrike" cap="none" normalizeH="0" baseline="0" dirty="0" smtClean="0">
                <a:ln>
                  <a:noFill/>
                </a:ln>
                <a:solidFill>
                  <a:srgbClr val="414141"/>
                </a:solidFill>
                <a:effectLst/>
                <a:latin typeface="Arial" charset="0"/>
                <a:ea typeface="Arial" charset="0"/>
                <a:cs typeface="Arial" charset="0"/>
                <a:sym typeface="Gill Sans Light" charset="0"/>
              </a:rPr>
              <a:t>  </a:t>
            </a:r>
            <a:r>
              <a:rPr kumimoji="0" lang="en-US" sz="3000" b="0" i="0" u="none" strike="noStrike" cap="none" normalizeH="0" dirty="0" smtClean="0">
                <a:ln>
                  <a:noFill/>
                </a:ln>
                <a:solidFill>
                  <a:srgbClr val="414141"/>
                </a:solidFill>
                <a:effectLst/>
                <a:latin typeface="Arial" charset="0"/>
                <a:ea typeface="Arial" charset="0"/>
                <a:cs typeface="Arial" charset="0"/>
                <a:sym typeface="Gill Sans Light" charset="0"/>
              </a:rPr>
              <a:t> </a:t>
            </a:r>
            <a:r>
              <a:rPr kumimoji="0" lang="en-US" sz="3000" b="0" i="0" u="none" strike="noStrike" cap="none" normalizeH="0" baseline="0" dirty="0" smtClean="0">
                <a:ln>
                  <a:noFill/>
                </a:ln>
                <a:solidFill>
                  <a:srgbClr val="414141"/>
                </a:solidFill>
                <a:effectLst/>
                <a:latin typeface="Arial" charset="0"/>
                <a:ea typeface="Arial" charset="0"/>
                <a:cs typeface="Arial" charset="0"/>
                <a:sym typeface="Gill Sans Light" charset="0"/>
              </a:rPr>
              <a:t>     </a:t>
            </a:r>
            <a:r>
              <a:rPr lang="en-US" sz="3000" dirty="0">
                <a:latin typeface="Arial" charset="0"/>
                <a:ea typeface="Arial" charset="0"/>
                <a:cs typeface="Arial" charset="0"/>
              </a:rPr>
              <a:t>2</a:t>
            </a:r>
            <a:r>
              <a:rPr kumimoji="0" lang="en-US" sz="3000" b="0" i="0" u="none" strike="noStrike" cap="none" normalizeH="0" baseline="0" dirty="0" smtClean="0">
                <a:ln>
                  <a:noFill/>
                </a:ln>
                <a:solidFill>
                  <a:srgbClr val="414141"/>
                </a:solidFill>
                <a:effectLst/>
                <a:latin typeface="Arial" charset="0"/>
                <a:ea typeface="Arial" charset="0"/>
                <a:cs typeface="Arial" charset="0"/>
                <a:sym typeface="Gill Sans Light" charset="0"/>
              </a:rPr>
              <a:t>0</a:t>
            </a:r>
            <a:endParaRPr kumimoji="0" lang="en-US" sz="3000" b="0" i="0" u="none" strike="noStrike" cap="none" normalizeH="0" baseline="0" dirty="0">
              <a:ln>
                <a:noFill/>
              </a:ln>
              <a:solidFill>
                <a:srgbClr val="414141"/>
              </a:solidFill>
              <a:effectLst/>
              <a:latin typeface="Arial" charset="0"/>
              <a:ea typeface="Arial" charset="0"/>
              <a:cs typeface="Arial" charset="0"/>
              <a:sym typeface="Gill Sans Light" charset="0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3835400" y="2441762"/>
            <a:ext cx="1143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sz="3000" dirty="0" smtClean="0">
                <a:solidFill>
                  <a:sysClr val="windowText" lastClr="000000"/>
                </a:solidFill>
              </a:rPr>
              <a:t>…</a:t>
            </a:r>
            <a:endParaRPr lang="en-US" sz="3000" dirty="0">
              <a:solidFill>
                <a:sysClr val="windowText" lastClr="00000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564820" y="3202732"/>
            <a:ext cx="1828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latin typeface="Arial" charset="0"/>
                <a:ea typeface="Arial" charset="0"/>
                <a:cs typeface="Arial" charset="0"/>
              </a:rPr>
              <a:t>Record 1</a:t>
            </a:r>
            <a:endParaRPr lang="en-US" sz="3000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117" name="Straight Connector 116"/>
          <p:cNvCxnSpPr/>
          <p:nvPr/>
        </p:nvCxnSpPr>
        <p:spPr bwMode="auto">
          <a:xfrm>
            <a:off x="6502400" y="2441762"/>
            <a:ext cx="0" cy="609600"/>
          </a:xfrm>
          <a:prstGeom prst="line">
            <a:avLst/>
          </a:prstGeom>
          <a:solidFill>
            <a:srgbClr val="6C7472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15" name="Rectangle 114"/>
          <p:cNvSpPr/>
          <p:nvPr/>
        </p:nvSpPr>
        <p:spPr bwMode="auto">
          <a:xfrm>
            <a:off x="790388" y="5224844"/>
            <a:ext cx="6400800" cy="8382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000" i="0" u="none" strike="noStrike" cap="none" normalizeH="0" baseline="0" dirty="0" smtClean="0">
                <a:ln>
                  <a:noFill/>
                </a:ln>
                <a:solidFill>
                  <a:srgbClr val="414141"/>
                </a:solidFill>
                <a:effectLst/>
                <a:latin typeface="Arial" charset="0"/>
                <a:ea typeface="Arial" charset="0"/>
                <a:cs typeface="Arial" charset="0"/>
                <a:sym typeface="Gill Sans Light" charset="0"/>
              </a:rPr>
              <a:t>A       10          B       20</a:t>
            </a:r>
            <a:endParaRPr kumimoji="0" lang="en-US" sz="3000" i="0" u="none" strike="noStrike" cap="none" normalizeH="0" baseline="0" dirty="0">
              <a:ln>
                <a:noFill/>
              </a:ln>
              <a:solidFill>
                <a:srgbClr val="414141"/>
              </a:solidFill>
              <a:effectLst/>
              <a:latin typeface="Arial" charset="0"/>
              <a:ea typeface="Arial" charset="0"/>
              <a:cs typeface="Arial" charset="0"/>
              <a:sym typeface="Gill Sans Light" charset="0"/>
            </a:endParaRPr>
          </a:p>
        </p:txBody>
      </p:sp>
      <p:cxnSp>
        <p:nvCxnSpPr>
          <p:cNvPr id="124" name="Straight Connector 123"/>
          <p:cNvCxnSpPr>
            <a:stCxn id="115" idx="0"/>
            <a:endCxn id="115" idx="2"/>
          </p:cNvCxnSpPr>
          <p:nvPr/>
        </p:nvCxnSpPr>
        <p:spPr bwMode="auto">
          <a:xfrm>
            <a:off x="3990788" y="5224844"/>
            <a:ext cx="0" cy="838200"/>
          </a:xfrm>
          <a:prstGeom prst="line">
            <a:avLst/>
          </a:prstGeom>
          <a:solidFill>
            <a:srgbClr val="6C7472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6" name="Straight Arrow Connector 125"/>
          <p:cNvCxnSpPr/>
          <p:nvPr/>
        </p:nvCxnSpPr>
        <p:spPr bwMode="auto">
          <a:xfrm>
            <a:off x="-279400" y="7772400"/>
            <a:ext cx="914400" cy="914400"/>
          </a:xfrm>
          <a:prstGeom prst="straightConnector1">
            <a:avLst/>
          </a:prstGeom>
          <a:solidFill>
            <a:srgbClr val="6C7472"/>
          </a:solidFill>
          <a:ln>
            <a:noFill/>
            <a:tailEnd type="triangle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28" name="TextBox 127"/>
          <p:cNvSpPr txBox="1"/>
          <p:nvPr/>
        </p:nvSpPr>
        <p:spPr>
          <a:xfrm>
            <a:off x="4770746" y="3180426"/>
            <a:ext cx="1828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latin typeface="Arial" charset="0"/>
                <a:ea typeface="Arial" charset="0"/>
                <a:cs typeface="Arial" charset="0"/>
              </a:rPr>
              <a:t>Record 2</a:t>
            </a:r>
            <a:endParaRPr lang="en-US" sz="3000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129" name="Straight Arrow Connector 128"/>
          <p:cNvCxnSpPr/>
          <p:nvPr/>
        </p:nvCxnSpPr>
        <p:spPr bwMode="auto">
          <a:xfrm>
            <a:off x="1854200" y="5410200"/>
            <a:ext cx="76200" cy="1143000"/>
          </a:xfrm>
          <a:prstGeom prst="straightConnector1">
            <a:avLst/>
          </a:prstGeom>
          <a:solidFill>
            <a:srgbClr val="6C7472"/>
          </a:solidFill>
          <a:ln>
            <a:noFill/>
            <a:tailEnd type="triangle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2" name="Straight Arrow Connector 131"/>
          <p:cNvCxnSpPr>
            <a:stCxn id="85" idx="2"/>
          </p:cNvCxnSpPr>
          <p:nvPr/>
        </p:nvCxnSpPr>
        <p:spPr bwMode="auto">
          <a:xfrm>
            <a:off x="2311400" y="3051362"/>
            <a:ext cx="0" cy="2173483"/>
          </a:xfrm>
          <a:prstGeom prst="straightConnector1">
            <a:avLst/>
          </a:prstGeom>
          <a:solidFill>
            <a:srgbClr val="6C7472"/>
          </a:solidFill>
          <a:ln w="1016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9" name="Straight Arrow Connector 138"/>
          <p:cNvCxnSpPr/>
          <p:nvPr/>
        </p:nvCxnSpPr>
        <p:spPr bwMode="auto">
          <a:xfrm>
            <a:off x="6624946" y="3051361"/>
            <a:ext cx="0" cy="2173483"/>
          </a:xfrm>
          <a:prstGeom prst="straightConnector1">
            <a:avLst/>
          </a:prstGeom>
          <a:solidFill>
            <a:srgbClr val="6C7472"/>
          </a:solidFill>
          <a:ln w="1016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38" name="TextBox 137"/>
          <p:cNvSpPr txBox="1"/>
          <p:nvPr/>
        </p:nvSpPr>
        <p:spPr>
          <a:xfrm>
            <a:off x="2341282" y="3983888"/>
            <a:ext cx="192917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memcpy</a:t>
            </a:r>
            <a:endParaRPr lang="en-US" sz="3000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6665555" y="3983888"/>
            <a:ext cx="192917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memcpy</a:t>
            </a:r>
            <a:endParaRPr lang="en-US" sz="3000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40" name="Rectangle 139"/>
          <p:cNvSpPr/>
          <p:nvPr/>
        </p:nvSpPr>
        <p:spPr bwMode="auto">
          <a:xfrm>
            <a:off x="9550400" y="3642091"/>
            <a:ext cx="1981200" cy="618796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000" b="0" i="0" u="none" strike="noStrike" cap="none" normalizeH="0" baseline="0" dirty="0" smtClean="0">
                <a:ln>
                  <a:noFill/>
                </a:ln>
                <a:solidFill>
                  <a:srgbClr val="414141"/>
                </a:solidFill>
                <a:effectLst/>
                <a:latin typeface="Arial" charset="0"/>
                <a:ea typeface="Arial" charset="0"/>
                <a:cs typeface="Arial" charset="0"/>
                <a:sym typeface="Gill Sans Light" charset="0"/>
              </a:rPr>
              <a:t>Header</a:t>
            </a:r>
            <a:endParaRPr kumimoji="0" lang="en-US" sz="3000" b="0" i="0" u="none" strike="noStrike" cap="none" normalizeH="0" baseline="0" dirty="0">
              <a:ln>
                <a:noFill/>
              </a:ln>
              <a:solidFill>
                <a:srgbClr val="414141"/>
              </a:solidFill>
              <a:effectLst/>
              <a:latin typeface="Arial" charset="0"/>
              <a:ea typeface="Arial" charset="0"/>
              <a:cs typeface="Arial" charset="0"/>
              <a:sym typeface="Gill Sans Light" charset="0"/>
            </a:endParaRPr>
          </a:p>
        </p:txBody>
      </p:sp>
      <p:sp>
        <p:nvSpPr>
          <p:cNvPr id="146" name="Rectangle 145"/>
          <p:cNvSpPr/>
          <p:nvPr/>
        </p:nvSpPr>
        <p:spPr bwMode="auto">
          <a:xfrm>
            <a:off x="9550400" y="4260887"/>
            <a:ext cx="1981200" cy="618796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3000" dirty="0" smtClean="0">
                <a:latin typeface="Arial" charset="0"/>
                <a:ea typeface="Arial" charset="0"/>
                <a:cs typeface="Arial" charset="0"/>
              </a:rPr>
              <a:t>ptr</a:t>
            </a:r>
            <a:endParaRPr lang="en-US" sz="3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635000" y="6210087"/>
            <a:ext cx="507701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latin typeface="Arial" charset="0"/>
                <a:ea typeface="Arial" charset="0"/>
                <a:cs typeface="Arial" charset="0"/>
              </a:rPr>
              <a:t>Transmit Buffer (In Memory)</a:t>
            </a:r>
          </a:p>
        </p:txBody>
      </p:sp>
      <p:sp>
        <p:nvSpPr>
          <p:cNvPr id="159" name="TextBox 158"/>
          <p:cNvSpPr txBox="1"/>
          <p:nvPr/>
        </p:nvSpPr>
        <p:spPr>
          <a:xfrm>
            <a:off x="9702800" y="5018422"/>
            <a:ext cx="1828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latin typeface="Arial" charset="0"/>
                <a:ea typeface="Arial" charset="0"/>
                <a:cs typeface="Arial" charset="0"/>
              </a:rPr>
              <a:t>NIC</a:t>
            </a:r>
          </a:p>
          <a:p>
            <a:r>
              <a:rPr lang="en-US" sz="3000" dirty="0" smtClean="0">
                <a:latin typeface="Arial" charset="0"/>
                <a:ea typeface="Arial" charset="0"/>
                <a:cs typeface="Arial" charset="0"/>
              </a:rPr>
              <a:t>WQE</a:t>
            </a:r>
            <a:endParaRPr lang="en-US" sz="3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2311400" y="8374626"/>
            <a:ext cx="5889543" cy="957455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3000" dirty="0" smtClean="0">
                <a:latin typeface="Arial" charset="0"/>
                <a:ea typeface="Arial" charset="0"/>
                <a:cs typeface="Arial" charset="0"/>
              </a:rPr>
              <a:t>NIC Buffer (On Device) </a:t>
            </a:r>
            <a:endParaRPr lang="en-US" sz="30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4598006"/>
      </p:ext>
    </p:extLst>
  </p:cSld>
  <p:clrMapOvr>
    <a:masterClrMapping/>
  </p:clrMapOvr>
  <p:transition advTm="19432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tle &amp; Subtitle">
  <a:themeElements>
    <a:clrScheme name="">
      <a:dk1>
        <a:srgbClr val="414141"/>
      </a:dk1>
      <a:lt1>
        <a:srgbClr val="FFFFFF"/>
      </a:lt1>
      <a:dk2>
        <a:srgbClr val="000000"/>
      </a:dk2>
      <a:lt2>
        <a:srgbClr val="808080"/>
      </a:lt2>
      <a:accent1>
        <a:srgbClr val="6C7472"/>
      </a:accent1>
      <a:accent2>
        <a:srgbClr val="333399"/>
      </a:accent2>
      <a:accent3>
        <a:srgbClr val="FFFFFF"/>
      </a:accent3>
      <a:accent4>
        <a:srgbClr val="363636"/>
      </a:accent4>
      <a:accent5>
        <a:srgbClr val="BABCBC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Subtitle">
      <a:majorFont>
        <a:latin typeface="Gill Sans Light"/>
        <a:ea typeface="ヒラギノ角ゴ ProN W3"/>
        <a:cs typeface="ヒラギノ角ゴ ProN W3"/>
      </a:majorFont>
      <a:minorFont>
        <a:latin typeface="Gill Sans Ligh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4200" b="0" i="0" u="none" strike="noStrike" cap="none" normalizeH="0" baseline="0">
            <a:ln>
              <a:noFill/>
            </a:ln>
            <a:solidFill>
              <a:srgbClr val="414141"/>
            </a:solidFill>
            <a:effectLst/>
            <a:latin typeface="Gill Sans Light" charset="0"/>
            <a:ea typeface="ヒラギノ角ゴ ProN W3" charset="-128"/>
            <a:cs typeface="ヒラギノ角ゴ ProN W3" charset="-128"/>
            <a:sym typeface="Gill Sans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4200" b="0" i="0" u="none" strike="noStrike" cap="none" normalizeH="0" baseline="0">
            <a:ln>
              <a:noFill/>
            </a:ln>
            <a:solidFill>
              <a:srgbClr val="414141"/>
            </a:solidFill>
            <a:effectLst/>
            <a:latin typeface="Gill Sans Light" charset="0"/>
            <a:ea typeface="ヒラギノ角ゴ ProN W3" charset="-128"/>
            <a:cs typeface="ヒラギノ角ゴ ProN W3" charset="-128"/>
            <a:sym typeface="Gill Sans Light" charset="0"/>
          </a:defRPr>
        </a:defPPr>
      </a:lstStyle>
    </a:lnDef>
  </a:objectDefaults>
  <a:extraClrSchemeLst>
    <a:extraClrScheme>
      <a:clrScheme name="Title &amp; Sub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Title, Bullets &amp; Photo">
  <a:themeElements>
    <a:clrScheme name="">
      <a:dk1>
        <a:srgbClr val="414141"/>
      </a:dk1>
      <a:lt1>
        <a:srgbClr val="FFFFFF"/>
      </a:lt1>
      <a:dk2>
        <a:srgbClr val="000000"/>
      </a:dk2>
      <a:lt2>
        <a:srgbClr val="808080"/>
      </a:lt2>
      <a:accent1>
        <a:srgbClr val="6C7472"/>
      </a:accent1>
      <a:accent2>
        <a:srgbClr val="333399"/>
      </a:accent2>
      <a:accent3>
        <a:srgbClr val="FFFFFF"/>
      </a:accent3>
      <a:accent4>
        <a:srgbClr val="363636"/>
      </a:accent4>
      <a:accent5>
        <a:srgbClr val="BABCBC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, Bullets &amp; Photo">
      <a:majorFont>
        <a:latin typeface="Gill Sans Light"/>
        <a:ea typeface="ヒラギノ角ゴ ProN W3"/>
        <a:cs typeface="ヒラギノ角ゴ ProN W3"/>
      </a:majorFont>
      <a:minorFont>
        <a:latin typeface="Gill Sans Ligh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4200" b="0" i="0" u="none" strike="noStrike" cap="none" normalizeH="0" baseline="0">
            <a:ln>
              <a:noFill/>
            </a:ln>
            <a:solidFill>
              <a:srgbClr val="414141"/>
            </a:solidFill>
            <a:effectLst/>
            <a:latin typeface="Gill Sans Light" charset="0"/>
            <a:ea typeface="ヒラギノ角ゴ ProN W3" charset="-128"/>
            <a:cs typeface="ヒラギノ角ゴ ProN W3" charset="-128"/>
            <a:sym typeface="Gill Sans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4200" b="0" i="0" u="none" strike="noStrike" cap="none" normalizeH="0" baseline="0">
            <a:ln>
              <a:noFill/>
            </a:ln>
            <a:solidFill>
              <a:srgbClr val="414141"/>
            </a:solidFill>
            <a:effectLst/>
            <a:latin typeface="Gill Sans Light" charset="0"/>
            <a:ea typeface="ヒラギノ角ゴ ProN W3" charset="-128"/>
            <a:cs typeface="ヒラギノ角ゴ ProN W3" charset="-128"/>
            <a:sym typeface="Gill Sans Light" charset="0"/>
          </a:defRPr>
        </a:defPPr>
      </a:lstStyle>
    </a:lnDef>
  </a:objectDefaults>
  <a:extraClrSchemeLst>
    <a:extraClrScheme>
      <a:clrScheme name="Title, Bullets &amp; Phot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Bullets">
  <a:themeElements>
    <a:clrScheme name="">
      <a:dk1>
        <a:srgbClr val="414141"/>
      </a:dk1>
      <a:lt1>
        <a:srgbClr val="FFFFFF"/>
      </a:lt1>
      <a:dk2>
        <a:srgbClr val="000000"/>
      </a:dk2>
      <a:lt2>
        <a:srgbClr val="808080"/>
      </a:lt2>
      <a:accent1>
        <a:srgbClr val="6C7472"/>
      </a:accent1>
      <a:accent2>
        <a:srgbClr val="333399"/>
      </a:accent2>
      <a:accent3>
        <a:srgbClr val="FFFFFF"/>
      </a:accent3>
      <a:accent4>
        <a:srgbClr val="363636"/>
      </a:accent4>
      <a:accent5>
        <a:srgbClr val="BABCBC"/>
      </a:accent5>
      <a:accent6>
        <a:srgbClr val="2D2D8A"/>
      </a:accent6>
      <a:hlink>
        <a:srgbClr val="009999"/>
      </a:hlink>
      <a:folHlink>
        <a:srgbClr val="99CC00"/>
      </a:folHlink>
    </a:clrScheme>
    <a:fontScheme name="Bullets">
      <a:majorFont>
        <a:latin typeface="Gill Sans Light"/>
        <a:ea typeface="ヒラギノ角ゴ ProN W3"/>
        <a:cs typeface="ヒラギノ角ゴ ProN W3"/>
      </a:majorFont>
      <a:minorFont>
        <a:latin typeface="Gill Sans Ligh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4200" b="0" i="0" u="none" strike="noStrike" cap="none" normalizeH="0" baseline="0">
            <a:ln>
              <a:noFill/>
            </a:ln>
            <a:solidFill>
              <a:srgbClr val="414141"/>
            </a:solidFill>
            <a:effectLst/>
            <a:latin typeface="Gill Sans Light" charset="0"/>
            <a:ea typeface="ヒラギノ角ゴ ProN W3" charset="-128"/>
            <a:cs typeface="ヒラギノ角ゴ ProN W3" charset="-128"/>
            <a:sym typeface="Gill Sans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4200" b="0" i="0" u="none" strike="noStrike" cap="none" normalizeH="0" baseline="0">
            <a:ln>
              <a:noFill/>
            </a:ln>
            <a:solidFill>
              <a:srgbClr val="414141"/>
            </a:solidFill>
            <a:effectLst/>
            <a:latin typeface="Gill Sans Light" charset="0"/>
            <a:ea typeface="ヒラギノ角ゴ ProN W3" charset="-128"/>
            <a:cs typeface="ヒラギノ角ゴ ProN W3" charset="-128"/>
            <a:sym typeface="Gill Sans Light" charset="0"/>
          </a:defRPr>
        </a:defPPr>
      </a:lstStyle>
    </a:lnDef>
  </a:objectDefaults>
  <a:extraClrSchemeLst>
    <a:extraClrScheme>
      <a:clrScheme name="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Blank">
  <a:themeElements>
    <a:clrScheme name="">
      <a:dk1>
        <a:srgbClr val="414141"/>
      </a:dk1>
      <a:lt1>
        <a:srgbClr val="FFFFFF"/>
      </a:lt1>
      <a:dk2>
        <a:srgbClr val="000000"/>
      </a:dk2>
      <a:lt2>
        <a:srgbClr val="808080"/>
      </a:lt2>
      <a:accent1>
        <a:srgbClr val="6C7472"/>
      </a:accent1>
      <a:accent2>
        <a:srgbClr val="333399"/>
      </a:accent2>
      <a:accent3>
        <a:srgbClr val="FFFFFF"/>
      </a:accent3>
      <a:accent4>
        <a:srgbClr val="363636"/>
      </a:accent4>
      <a:accent5>
        <a:srgbClr val="BABCBC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Gill Sans Light"/>
        <a:ea typeface="ヒラギノ角ゴ ProN W3"/>
        <a:cs typeface="ヒラギノ角ゴ ProN W3"/>
      </a:majorFont>
      <a:minorFont>
        <a:latin typeface="Gill Sans Ligh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4200" b="0" i="0" u="none" strike="noStrike" cap="none" normalizeH="0" baseline="0">
            <a:ln>
              <a:noFill/>
            </a:ln>
            <a:solidFill>
              <a:srgbClr val="414141"/>
            </a:solidFill>
            <a:effectLst/>
            <a:latin typeface="Gill Sans Light" charset="0"/>
            <a:ea typeface="ヒラギノ角ゴ ProN W3" charset="-128"/>
            <a:cs typeface="ヒラギノ角ゴ ProN W3" charset="-128"/>
            <a:sym typeface="Gill Sans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4200" b="0" i="0" u="none" strike="noStrike" cap="none" normalizeH="0" baseline="0">
            <a:ln>
              <a:noFill/>
            </a:ln>
            <a:solidFill>
              <a:srgbClr val="414141"/>
            </a:solidFill>
            <a:effectLst/>
            <a:latin typeface="Gill Sans Light" charset="0"/>
            <a:ea typeface="ヒラギノ角ゴ ProN W3" charset="-128"/>
            <a:cs typeface="ヒラギノ角ゴ ProN W3" charset="-128"/>
            <a:sym typeface="Gill Sans Light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Blank - Plain">
  <a:themeElements>
    <a:clrScheme name="">
      <a:dk1>
        <a:srgbClr val="414141"/>
      </a:dk1>
      <a:lt1>
        <a:srgbClr val="FFFFFF"/>
      </a:lt1>
      <a:dk2>
        <a:srgbClr val="000000"/>
      </a:dk2>
      <a:lt2>
        <a:srgbClr val="808080"/>
      </a:lt2>
      <a:accent1>
        <a:srgbClr val="6C7472"/>
      </a:accent1>
      <a:accent2>
        <a:srgbClr val="333399"/>
      </a:accent2>
      <a:accent3>
        <a:srgbClr val="FFFFFF"/>
      </a:accent3>
      <a:accent4>
        <a:srgbClr val="363636"/>
      </a:accent4>
      <a:accent5>
        <a:srgbClr val="BABCBC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- Plain">
      <a:majorFont>
        <a:latin typeface="Gill Sans Light"/>
        <a:ea typeface="ヒラギノ角ゴ ProN W3"/>
        <a:cs typeface="ヒラギノ角ゴ ProN W3"/>
      </a:majorFont>
      <a:minorFont>
        <a:latin typeface="Gill Sans Ligh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4200" b="0" i="0" u="none" strike="noStrike" cap="none" normalizeH="0" baseline="0">
            <a:ln>
              <a:noFill/>
            </a:ln>
            <a:solidFill>
              <a:srgbClr val="414141"/>
            </a:solidFill>
            <a:effectLst/>
            <a:latin typeface="Gill Sans Light" charset="0"/>
            <a:ea typeface="ヒラギノ角ゴ ProN W3" charset="-128"/>
            <a:cs typeface="ヒラギノ角ゴ ProN W3" charset="-128"/>
            <a:sym typeface="Gill Sans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4200" b="0" i="0" u="none" strike="noStrike" cap="none" normalizeH="0" baseline="0">
            <a:ln>
              <a:noFill/>
            </a:ln>
            <a:solidFill>
              <a:srgbClr val="414141"/>
            </a:solidFill>
            <a:effectLst/>
            <a:latin typeface="Gill Sans Light" charset="0"/>
            <a:ea typeface="ヒラギノ角ゴ ProN W3" charset="-128"/>
            <a:cs typeface="ヒラギノ角ゴ ProN W3" charset="-128"/>
            <a:sym typeface="Gill Sans Light" charset="0"/>
          </a:defRPr>
        </a:defPPr>
      </a:lstStyle>
    </a:lnDef>
  </a:objectDefaults>
  <a:extraClrSchemeLst>
    <a:extraClrScheme>
      <a:clrScheme name="Blank - Plai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4.xml><?xml version="1.0" encoding="utf-8"?>
<a:theme xmlns:a="http://schemas.openxmlformats.org/drawingml/2006/main" name="Title - Top">
  <a:themeElements>
    <a:clrScheme name="">
      <a:dk1>
        <a:srgbClr val="414141"/>
      </a:dk1>
      <a:lt1>
        <a:srgbClr val="FFFFFF"/>
      </a:lt1>
      <a:dk2>
        <a:srgbClr val="000000"/>
      </a:dk2>
      <a:lt2>
        <a:srgbClr val="808080"/>
      </a:lt2>
      <a:accent1>
        <a:srgbClr val="6C7472"/>
      </a:accent1>
      <a:accent2>
        <a:srgbClr val="333399"/>
      </a:accent2>
      <a:accent3>
        <a:srgbClr val="FFFFFF"/>
      </a:accent3>
      <a:accent4>
        <a:srgbClr val="363636"/>
      </a:accent4>
      <a:accent5>
        <a:srgbClr val="BABCBC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- Top">
      <a:majorFont>
        <a:latin typeface="Gill Sans Light"/>
        <a:ea typeface="ヒラギノ角ゴ ProN W3"/>
        <a:cs typeface="ヒラギノ角ゴ ProN W3"/>
      </a:majorFont>
      <a:minorFont>
        <a:latin typeface="Gill Sans Ligh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4200" b="0" i="0" u="none" strike="noStrike" cap="none" normalizeH="0" baseline="0">
            <a:ln>
              <a:noFill/>
            </a:ln>
            <a:solidFill>
              <a:srgbClr val="414141"/>
            </a:solidFill>
            <a:effectLst/>
            <a:latin typeface="Gill Sans Light" charset="0"/>
            <a:ea typeface="ヒラギノ角ゴ ProN W3" charset="-128"/>
            <a:cs typeface="ヒラギノ角ゴ ProN W3" charset="-128"/>
            <a:sym typeface="Gill Sans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4200" b="0" i="0" u="none" strike="noStrike" cap="none" normalizeH="0" baseline="0">
            <a:ln>
              <a:noFill/>
            </a:ln>
            <a:solidFill>
              <a:srgbClr val="414141"/>
            </a:solidFill>
            <a:effectLst/>
            <a:latin typeface="Gill Sans Light" charset="0"/>
            <a:ea typeface="ヒラギノ角ゴ ProN W3" charset="-128"/>
            <a:cs typeface="ヒラギノ角ゴ ProN W3" charset="-128"/>
            <a:sym typeface="Gill Sans Light" charset="0"/>
          </a:defRPr>
        </a:defPPr>
      </a:lstStyle>
    </a:lnDef>
  </a:objectDefaults>
  <a:extraClrSchemeLst>
    <a:extraClrScheme>
      <a:clrScheme name="Title - Top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5.xml><?xml version="1.0" encoding="utf-8"?>
<a:theme xmlns:a="http://schemas.openxmlformats.org/drawingml/2006/main" name="Title - Top - Medallion">
  <a:themeElements>
    <a:clrScheme name="">
      <a:dk1>
        <a:srgbClr val="414141"/>
      </a:dk1>
      <a:lt1>
        <a:srgbClr val="FFFFFF"/>
      </a:lt1>
      <a:dk2>
        <a:srgbClr val="000000"/>
      </a:dk2>
      <a:lt2>
        <a:srgbClr val="808080"/>
      </a:lt2>
      <a:accent1>
        <a:srgbClr val="6C7472"/>
      </a:accent1>
      <a:accent2>
        <a:srgbClr val="333399"/>
      </a:accent2>
      <a:accent3>
        <a:srgbClr val="FFFFFF"/>
      </a:accent3>
      <a:accent4>
        <a:srgbClr val="363636"/>
      </a:accent4>
      <a:accent5>
        <a:srgbClr val="BABCBC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- Top - Medallion">
      <a:majorFont>
        <a:latin typeface="Gill Sans Light"/>
        <a:ea typeface="ヒラギノ角ゴ ProN W3"/>
        <a:cs typeface="ヒラギノ角ゴ ProN W3"/>
      </a:majorFont>
      <a:minorFont>
        <a:latin typeface="Gill Sans Ligh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4200" b="0" i="0" u="none" strike="noStrike" cap="none" normalizeH="0" baseline="0">
            <a:ln>
              <a:noFill/>
            </a:ln>
            <a:solidFill>
              <a:srgbClr val="414141"/>
            </a:solidFill>
            <a:effectLst/>
            <a:latin typeface="Gill Sans Light" charset="0"/>
            <a:ea typeface="ヒラギノ角ゴ ProN W3" charset="-128"/>
            <a:cs typeface="ヒラギノ角ゴ ProN W3" charset="-128"/>
            <a:sym typeface="Gill Sans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4200" b="0" i="0" u="none" strike="noStrike" cap="none" normalizeH="0" baseline="0">
            <a:ln>
              <a:noFill/>
            </a:ln>
            <a:solidFill>
              <a:srgbClr val="414141"/>
            </a:solidFill>
            <a:effectLst/>
            <a:latin typeface="Gill Sans Light" charset="0"/>
            <a:ea typeface="ヒラギノ角ゴ ProN W3" charset="-128"/>
            <a:cs typeface="ヒラギノ角ゴ ProN W3" charset="-128"/>
            <a:sym typeface="Gill Sans Light" charset="0"/>
          </a:defRPr>
        </a:defPPr>
      </a:lstStyle>
    </a:lnDef>
  </a:objectDefaults>
  <a:extraClrSchemeLst>
    <a:extraClrScheme>
      <a:clrScheme name="Title - Top - Medall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6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icstructure" id="{3386F86A-F749-2C4F-AABB-EE7D3DFD2914}" vid="{F191DB77-746F-F442-80CD-5A14F38C788A}"/>
    </a:ext>
  </a:extLst>
</a:theme>
</file>

<file path=ppt/theme/theme1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itle &amp; Subtitle - Photo">
  <a:themeElements>
    <a:clrScheme name="">
      <a:dk1>
        <a:srgbClr val="414141"/>
      </a:dk1>
      <a:lt1>
        <a:srgbClr val="FFFFFF"/>
      </a:lt1>
      <a:dk2>
        <a:srgbClr val="000000"/>
      </a:dk2>
      <a:lt2>
        <a:srgbClr val="808080"/>
      </a:lt2>
      <a:accent1>
        <a:srgbClr val="6C7472"/>
      </a:accent1>
      <a:accent2>
        <a:srgbClr val="333399"/>
      </a:accent2>
      <a:accent3>
        <a:srgbClr val="FFFFFF"/>
      </a:accent3>
      <a:accent4>
        <a:srgbClr val="363636"/>
      </a:accent4>
      <a:accent5>
        <a:srgbClr val="BABCBC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Subtitle - Photo">
      <a:majorFont>
        <a:latin typeface="Gill Sans Light"/>
        <a:ea typeface="ヒラギノ角ゴ ProN W3"/>
        <a:cs typeface="ヒラギノ角ゴ ProN W3"/>
      </a:majorFont>
      <a:minorFont>
        <a:latin typeface="Gill Sans Ligh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4200" b="0" i="0" u="none" strike="noStrike" cap="none" normalizeH="0" baseline="0">
            <a:ln>
              <a:noFill/>
            </a:ln>
            <a:solidFill>
              <a:srgbClr val="414141"/>
            </a:solidFill>
            <a:effectLst/>
            <a:latin typeface="Gill Sans Light" charset="0"/>
            <a:ea typeface="ヒラギノ角ゴ ProN W3" charset="-128"/>
            <a:cs typeface="ヒラギノ角ゴ ProN W3" charset="-128"/>
            <a:sym typeface="Gill Sans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4200" b="0" i="0" u="none" strike="noStrike" cap="none" normalizeH="0" baseline="0">
            <a:ln>
              <a:noFill/>
            </a:ln>
            <a:solidFill>
              <a:srgbClr val="414141"/>
            </a:solidFill>
            <a:effectLst/>
            <a:latin typeface="Gill Sans Light" charset="0"/>
            <a:ea typeface="ヒラギノ角ゴ ProN W3" charset="-128"/>
            <a:cs typeface="ヒラギノ角ゴ ProN W3" charset="-128"/>
            <a:sym typeface="Gill Sans Light" charset="0"/>
          </a:defRPr>
        </a:defPPr>
      </a:lstStyle>
    </a:lnDef>
  </a:objectDefaults>
  <a:extraClrSchemeLst>
    <a:extraClrScheme>
      <a:clrScheme name="Title &amp; Subtitle - Phot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Photo - Vertical">
  <a:themeElements>
    <a:clrScheme name="">
      <a:dk1>
        <a:srgbClr val="414141"/>
      </a:dk1>
      <a:lt1>
        <a:srgbClr val="FFFFFF"/>
      </a:lt1>
      <a:dk2>
        <a:srgbClr val="000000"/>
      </a:dk2>
      <a:lt2>
        <a:srgbClr val="808080"/>
      </a:lt2>
      <a:accent1>
        <a:srgbClr val="6C7472"/>
      </a:accent1>
      <a:accent2>
        <a:srgbClr val="333399"/>
      </a:accent2>
      <a:accent3>
        <a:srgbClr val="FFFFFF"/>
      </a:accent3>
      <a:accent4>
        <a:srgbClr val="363636"/>
      </a:accent4>
      <a:accent5>
        <a:srgbClr val="BABCBC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Vertical">
      <a:majorFont>
        <a:latin typeface="Gill Sans Light"/>
        <a:ea typeface="ヒラギノ角ゴ ProN W3"/>
        <a:cs typeface="ヒラギノ角ゴ ProN W3"/>
      </a:majorFont>
      <a:minorFont>
        <a:latin typeface="Gill Sans Ligh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4200" b="0" i="0" u="none" strike="noStrike" cap="none" normalizeH="0" baseline="0">
            <a:ln>
              <a:noFill/>
            </a:ln>
            <a:solidFill>
              <a:srgbClr val="414141"/>
            </a:solidFill>
            <a:effectLst/>
            <a:latin typeface="Gill Sans Light" charset="0"/>
            <a:ea typeface="ヒラギノ角ゴ ProN W3" charset="-128"/>
            <a:cs typeface="ヒラギノ角ゴ ProN W3" charset="-128"/>
            <a:sym typeface="Gill Sans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4200" b="0" i="0" u="none" strike="noStrike" cap="none" normalizeH="0" baseline="0">
            <a:ln>
              <a:noFill/>
            </a:ln>
            <a:solidFill>
              <a:srgbClr val="414141"/>
            </a:solidFill>
            <a:effectLst/>
            <a:latin typeface="Gill Sans Light" charset="0"/>
            <a:ea typeface="ヒラギノ角ゴ ProN W3" charset="-128"/>
            <a:cs typeface="ヒラギノ角ゴ ProN W3" charset="-128"/>
            <a:sym typeface="Gill Sans Light" charset="0"/>
          </a:defRPr>
        </a:defPPr>
      </a:lstStyle>
    </a:lnDef>
  </a:objectDefaults>
  <a:extraClrSchemeLst>
    <a:extraClrScheme>
      <a:clrScheme name="Photo - Vertic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itle - Center">
  <a:themeElements>
    <a:clrScheme name="">
      <a:dk1>
        <a:srgbClr val="414141"/>
      </a:dk1>
      <a:lt1>
        <a:srgbClr val="FFFFFF"/>
      </a:lt1>
      <a:dk2>
        <a:srgbClr val="000000"/>
      </a:dk2>
      <a:lt2>
        <a:srgbClr val="808080"/>
      </a:lt2>
      <a:accent1>
        <a:srgbClr val="6C7472"/>
      </a:accent1>
      <a:accent2>
        <a:srgbClr val="333399"/>
      </a:accent2>
      <a:accent3>
        <a:srgbClr val="FFFFFF"/>
      </a:accent3>
      <a:accent4>
        <a:srgbClr val="363636"/>
      </a:accent4>
      <a:accent5>
        <a:srgbClr val="BABCBC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- Center">
      <a:majorFont>
        <a:latin typeface="Gill Sans Light"/>
        <a:ea typeface="ヒラギノ角ゴ ProN W3"/>
        <a:cs typeface="ヒラギノ角ゴ ProN W3"/>
      </a:majorFont>
      <a:minorFont>
        <a:latin typeface="Gill Sans Ligh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4200" b="0" i="0" u="none" strike="noStrike" cap="none" normalizeH="0" baseline="0">
            <a:ln>
              <a:noFill/>
            </a:ln>
            <a:solidFill>
              <a:srgbClr val="414141"/>
            </a:solidFill>
            <a:effectLst/>
            <a:latin typeface="Gill Sans Light" charset="0"/>
            <a:ea typeface="ヒラギノ角ゴ ProN W3" charset="-128"/>
            <a:cs typeface="ヒラギノ角ゴ ProN W3" charset="-128"/>
            <a:sym typeface="Gill Sans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4200" b="0" i="0" u="none" strike="noStrike" cap="none" normalizeH="0" baseline="0">
            <a:ln>
              <a:noFill/>
            </a:ln>
            <a:solidFill>
              <a:srgbClr val="414141"/>
            </a:solidFill>
            <a:effectLst/>
            <a:latin typeface="Gill Sans Light" charset="0"/>
            <a:ea typeface="ヒラギノ角ゴ ProN W3" charset="-128"/>
            <a:cs typeface="ヒラギノ角ゴ ProN W3" charset="-128"/>
            <a:sym typeface="Gill Sans Light" charset="0"/>
          </a:defRPr>
        </a:defPPr>
      </a:lstStyle>
    </a:lnDef>
  </a:objectDefaults>
  <a:extraClrSchemeLst>
    <a:extraClrScheme>
      <a:clrScheme name="Title - Cent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Photo - Horizontal">
  <a:themeElements>
    <a:clrScheme name="">
      <a:dk1>
        <a:srgbClr val="414141"/>
      </a:dk1>
      <a:lt1>
        <a:srgbClr val="FFFFFF"/>
      </a:lt1>
      <a:dk2>
        <a:srgbClr val="000000"/>
      </a:dk2>
      <a:lt2>
        <a:srgbClr val="808080"/>
      </a:lt2>
      <a:accent1>
        <a:srgbClr val="6C7472"/>
      </a:accent1>
      <a:accent2>
        <a:srgbClr val="333399"/>
      </a:accent2>
      <a:accent3>
        <a:srgbClr val="FFFFFF"/>
      </a:accent3>
      <a:accent4>
        <a:srgbClr val="363636"/>
      </a:accent4>
      <a:accent5>
        <a:srgbClr val="BABCBC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Horizontal">
      <a:majorFont>
        <a:latin typeface="Gill Sans Light"/>
        <a:ea typeface="ヒラギノ角ゴ ProN W3"/>
        <a:cs typeface="ヒラギノ角ゴ ProN W3"/>
      </a:majorFont>
      <a:minorFont>
        <a:latin typeface="Gill Sans Ligh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4200" b="0" i="0" u="none" strike="noStrike" cap="none" normalizeH="0" baseline="0">
            <a:ln>
              <a:noFill/>
            </a:ln>
            <a:solidFill>
              <a:srgbClr val="414141"/>
            </a:solidFill>
            <a:effectLst/>
            <a:latin typeface="Gill Sans Light" charset="0"/>
            <a:ea typeface="ヒラギノ角ゴ ProN W3" charset="-128"/>
            <a:cs typeface="ヒラギノ角ゴ ProN W3" charset="-128"/>
            <a:sym typeface="Gill Sans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4200" b="0" i="0" u="none" strike="noStrike" cap="none" normalizeH="0" baseline="0">
            <a:ln>
              <a:noFill/>
            </a:ln>
            <a:solidFill>
              <a:srgbClr val="414141"/>
            </a:solidFill>
            <a:effectLst/>
            <a:latin typeface="Gill Sans Light" charset="0"/>
            <a:ea typeface="ヒラギノ角ゴ ProN W3" charset="-128"/>
            <a:cs typeface="ヒラギノ角ゴ ProN W3" charset="-128"/>
            <a:sym typeface="Gill Sans Light" charset="0"/>
          </a:defRPr>
        </a:defPPr>
      </a:lstStyle>
    </a:lnDef>
  </a:objectDefaults>
  <a:extraClrSchemeLst>
    <a:extraClrScheme>
      <a:clrScheme name="Photo - Horizont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Title &amp; Bullets">
  <a:themeElements>
    <a:clrScheme name="">
      <a:dk1>
        <a:srgbClr val="414141"/>
      </a:dk1>
      <a:lt1>
        <a:srgbClr val="FFFFFF"/>
      </a:lt1>
      <a:dk2>
        <a:srgbClr val="000000"/>
      </a:dk2>
      <a:lt2>
        <a:srgbClr val="808080"/>
      </a:lt2>
      <a:accent1>
        <a:srgbClr val="6C7472"/>
      </a:accent1>
      <a:accent2>
        <a:srgbClr val="333399"/>
      </a:accent2>
      <a:accent3>
        <a:srgbClr val="FFFFFF"/>
      </a:accent3>
      <a:accent4>
        <a:srgbClr val="363636"/>
      </a:accent4>
      <a:accent5>
        <a:srgbClr val="BABCBC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">
      <a:majorFont>
        <a:latin typeface="Gill Sans Light"/>
        <a:ea typeface="ヒラギノ角ゴ ProN W3"/>
        <a:cs typeface="ヒラギノ角ゴ ProN W3"/>
      </a:majorFont>
      <a:minorFont>
        <a:latin typeface="Gill Sans Ligh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4200" b="0" i="0" u="none" strike="noStrike" cap="none" normalizeH="0" baseline="0">
            <a:ln>
              <a:noFill/>
            </a:ln>
            <a:solidFill>
              <a:srgbClr val="414141"/>
            </a:solidFill>
            <a:effectLst/>
            <a:latin typeface="Gill Sans Light" charset="0"/>
            <a:ea typeface="ヒラギノ角ゴ ProN W3" charset="-128"/>
            <a:cs typeface="ヒラギノ角ゴ ProN W3" charset="-128"/>
            <a:sym typeface="Gill Sans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4200" b="0" i="0" u="none" strike="noStrike" cap="none" normalizeH="0" baseline="0">
            <a:ln>
              <a:noFill/>
            </a:ln>
            <a:solidFill>
              <a:srgbClr val="414141"/>
            </a:solidFill>
            <a:effectLst/>
            <a:latin typeface="Gill Sans Light" charset="0"/>
            <a:ea typeface="ヒラギノ角ゴ ProN W3" charset="-128"/>
            <a:cs typeface="ヒラギノ角ゴ ProN W3" charset="-128"/>
            <a:sym typeface="Gill Sans Light" charset="0"/>
          </a:defRPr>
        </a:defPPr>
      </a:lstStyle>
    </a:lnDef>
  </a:objectDefaults>
  <a:extraClrSchemeLst>
    <a:extraClrScheme>
      <a:clrScheme name="Title &amp; 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Title &amp; Bullets - Right">
  <a:themeElements>
    <a:clrScheme name="">
      <a:dk1>
        <a:srgbClr val="414141"/>
      </a:dk1>
      <a:lt1>
        <a:srgbClr val="FFFFFF"/>
      </a:lt1>
      <a:dk2>
        <a:srgbClr val="000000"/>
      </a:dk2>
      <a:lt2>
        <a:srgbClr val="808080"/>
      </a:lt2>
      <a:accent1>
        <a:srgbClr val="6C7472"/>
      </a:accent1>
      <a:accent2>
        <a:srgbClr val="333399"/>
      </a:accent2>
      <a:accent3>
        <a:srgbClr val="FFFFFF"/>
      </a:accent3>
      <a:accent4>
        <a:srgbClr val="363636"/>
      </a:accent4>
      <a:accent5>
        <a:srgbClr val="BABCBC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- Right">
      <a:majorFont>
        <a:latin typeface="Gill Sans Light"/>
        <a:ea typeface="ヒラギノ角ゴ ProN W3"/>
        <a:cs typeface="ヒラギノ角ゴ ProN W3"/>
      </a:majorFont>
      <a:minorFont>
        <a:latin typeface="Gill Sans Ligh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4200" b="0" i="0" u="none" strike="noStrike" cap="none" normalizeH="0" baseline="0">
            <a:ln>
              <a:noFill/>
            </a:ln>
            <a:solidFill>
              <a:srgbClr val="414141"/>
            </a:solidFill>
            <a:effectLst/>
            <a:latin typeface="Gill Sans Light" charset="0"/>
            <a:ea typeface="ヒラギノ角ゴ ProN W3" charset="-128"/>
            <a:cs typeface="ヒラギノ角ゴ ProN W3" charset="-128"/>
            <a:sym typeface="Gill Sans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4200" b="0" i="0" u="none" strike="noStrike" cap="none" normalizeH="0" baseline="0">
            <a:ln>
              <a:noFill/>
            </a:ln>
            <a:solidFill>
              <a:srgbClr val="414141"/>
            </a:solidFill>
            <a:effectLst/>
            <a:latin typeface="Gill Sans Light" charset="0"/>
            <a:ea typeface="ヒラギノ角ゴ ProN W3" charset="-128"/>
            <a:cs typeface="ヒラギノ角ゴ ProN W3" charset="-128"/>
            <a:sym typeface="Gill Sans Light" charset="0"/>
          </a:defRPr>
        </a:defPPr>
      </a:lstStyle>
    </a:lnDef>
  </a:objectDefaults>
  <a:extraClrSchemeLst>
    <a:extraClrScheme>
      <a:clrScheme name="Title &amp; Bullets - Righ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Title &amp; Bullets - 2 Column">
  <a:themeElements>
    <a:clrScheme name="">
      <a:dk1>
        <a:srgbClr val="414141"/>
      </a:dk1>
      <a:lt1>
        <a:srgbClr val="FFFFFF"/>
      </a:lt1>
      <a:dk2>
        <a:srgbClr val="000000"/>
      </a:dk2>
      <a:lt2>
        <a:srgbClr val="808080"/>
      </a:lt2>
      <a:accent1>
        <a:srgbClr val="6C7472"/>
      </a:accent1>
      <a:accent2>
        <a:srgbClr val="333399"/>
      </a:accent2>
      <a:accent3>
        <a:srgbClr val="FFFFFF"/>
      </a:accent3>
      <a:accent4>
        <a:srgbClr val="363636"/>
      </a:accent4>
      <a:accent5>
        <a:srgbClr val="BABCBC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- 2 Column">
      <a:majorFont>
        <a:latin typeface="Gill Sans Light"/>
        <a:ea typeface="ヒラギノ角ゴ ProN W3"/>
        <a:cs typeface="ヒラギノ角ゴ ProN W3"/>
      </a:majorFont>
      <a:minorFont>
        <a:latin typeface="Gill Sans Ligh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4200" b="0" i="0" u="none" strike="noStrike" cap="none" normalizeH="0" baseline="0">
            <a:ln>
              <a:noFill/>
            </a:ln>
            <a:solidFill>
              <a:srgbClr val="414141"/>
            </a:solidFill>
            <a:effectLst/>
            <a:latin typeface="Gill Sans Light" charset="0"/>
            <a:ea typeface="ヒラギノ角ゴ ProN W3" charset="-128"/>
            <a:cs typeface="ヒラギノ角ゴ ProN W3" charset="-128"/>
            <a:sym typeface="Gill Sans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4200" b="0" i="0" u="none" strike="noStrike" cap="none" normalizeH="0" baseline="0">
            <a:ln>
              <a:noFill/>
            </a:ln>
            <a:solidFill>
              <a:srgbClr val="414141"/>
            </a:solidFill>
            <a:effectLst/>
            <a:latin typeface="Gill Sans Light" charset="0"/>
            <a:ea typeface="ヒラギノ角ゴ ProN W3" charset="-128"/>
            <a:cs typeface="ヒラギノ角ゴ ProN W3" charset="-128"/>
            <a:sym typeface="Gill Sans Light" charset="0"/>
          </a:defRPr>
        </a:defPPr>
      </a:lstStyle>
    </a:lnDef>
  </a:objectDefaults>
  <a:extraClrSchemeLst>
    <a:extraClrScheme>
      <a:clrScheme name="Title &amp; Bullets - 2 Colum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Title &amp; Bullets - Left">
  <a:themeElements>
    <a:clrScheme name="">
      <a:dk1>
        <a:srgbClr val="414141"/>
      </a:dk1>
      <a:lt1>
        <a:srgbClr val="FFFFFF"/>
      </a:lt1>
      <a:dk2>
        <a:srgbClr val="000000"/>
      </a:dk2>
      <a:lt2>
        <a:srgbClr val="808080"/>
      </a:lt2>
      <a:accent1>
        <a:srgbClr val="6C7472"/>
      </a:accent1>
      <a:accent2>
        <a:srgbClr val="333399"/>
      </a:accent2>
      <a:accent3>
        <a:srgbClr val="FFFFFF"/>
      </a:accent3>
      <a:accent4>
        <a:srgbClr val="363636"/>
      </a:accent4>
      <a:accent5>
        <a:srgbClr val="BABCBC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- Left">
      <a:majorFont>
        <a:latin typeface="Gill Sans Light"/>
        <a:ea typeface="ヒラギノ角ゴ ProN W3"/>
        <a:cs typeface="ヒラギノ角ゴ ProN W3"/>
      </a:majorFont>
      <a:minorFont>
        <a:latin typeface="Gill Sans Ligh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4200" b="0" i="0" u="none" strike="noStrike" cap="none" normalizeH="0" baseline="0">
            <a:ln>
              <a:noFill/>
            </a:ln>
            <a:solidFill>
              <a:srgbClr val="414141"/>
            </a:solidFill>
            <a:effectLst/>
            <a:latin typeface="Gill Sans Light" charset="0"/>
            <a:ea typeface="ヒラギノ角ゴ ProN W3" charset="-128"/>
            <a:cs typeface="ヒラギノ角ゴ ProN W3" charset="-128"/>
            <a:sym typeface="Gill Sans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4200" b="0" i="0" u="none" strike="noStrike" cap="none" normalizeH="0" baseline="0">
            <a:ln>
              <a:noFill/>
            </a:ln>
            <a:solidFill>
              <a:srgbClr val="414141"/>
            </a:solidFill>
            <a:effectLst/>
            <a:latin typeface="Gill Sans Light" charset="0"/>
            <a:ea typeface="ヒラギノ角ゴ ProN W3" charset="-128"/>
            <a:cs typeface="ヒラギノ角ゴ ProN W3" charset="-128"/>
            <a:sym typeface="Gill Sans Light" charset="0"/>
          </a:defRPr>
        </a:defPPr>
      </a:lstStyle>
    </a:lnDef>
  </a:objectDefaults>
  <a:extraClrSchemeLst>
    <a:extraClrScheme>
      <a:clrScheme name="Title &amp; Bullets - Lef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38730</TotalTime>
  <Pages>0</Pages>
  <Words>2698</Words>
  <Characters>0</Characters>
  <Application>Microsoft Macintosh PowerPoint</Application>
  <PresentationFormat>Custom</PresentationFormat>
  <Lines>0</Lines>
  <Paragraphs>667</Paragraphs>
  <Slides>76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16</vt:i4>
      </vt:variant>
      <vt:variant>
        <vt:lpstr>Slide Titles</vt:lpstr>
      </vt:variant>
      <vt:variant>
        <vt:i4>76</vt:i4>
      </vt:variant>
    </vt:vector>
  </HeadingPairs>
  <TitlesOfParts>
    <vt:vector size="100" baseType="lpstr">
      <vt:lpstr>Calibri</vt:lpstr>
      <vt:lpstr>Calibri Light</vt:lpstr>
      <vt:lpstr>Courier</vt:lpstr>
      <vt:lpstr>Courier-Bold</vt:lpstr>
      <vt:lpstr>Gill Sans Light</vt:lpstr>
      <vt:lpstr>Mangal</vt:lpstr>
      <vt:lpstr>ヒラギノ角ゴ ProN W3</vt:lpstr>
      <vt:lpstr>Arial</vt:lpstr>
      <vt:lpstr>Title &amp; Subtitle</vt:lpstr>
      <vt:lpstr>Title &amp; Subtitle - Photo</vt:lpstr>
      <vt:lpstr>Photo - Vertical</vt:lpstr>
      <vt:lpstr>Title - Center</vt:lpstr>
      <vt:lpstr>Photo - Horizontal</vt:lpstr>
      <vt:lpstr>Title &amp; Bullets</vt:lpstr>
      <vt:lpstr>Title &amp; Bullets - Right</vt:lpstr>
      <vt:lpstr>Title &amp; Bullets - 2 Column</vt:lpstr>
      <vt:lpstr>Title &amp; Bullets - Left</vt:lpstr>
      <vt:lpstr>Title, Bullets &amp; Photo</vt:lpstr>
      <vt:lpstr>Bullets</vt:lpstr>
      <vt:lpstr>Blank</vt:lpstr>
      <vt:lpstr>Blank - Plain</vt:lpstr>
      <vt:lpstr>Title - Top</vt:lpstr>
      <vt:lpstr>Title - Top - Medallion</vt:lpstr>
      <vt:lpstr>Office Theme</vt:lpstr>
      <vt:lpstr>MAKING LARGE TRANSFERS FAST FOR IN-MEMORY DATABASES IN MODERN NETWORKS </vt:lpstr>
      <vt:lpstr>Today’s world</vt:lpstr>
      <vt:lpstr>Why does the NIC matter?</vt:lpstr>
      <vt:lpstr>Migration (RAMCloud)</vt:lpstr>
      <vt:lpstr>Why is it slow?</vt:lpstr>
      <vt:lpstr>Indexed range query</vt:lpstr>
      <vt:lpstr>Contributions</vt:lpstr>
      <vt:lpstr>Copy Out</vt:lpstr>
      <vt:lpstr>Copy Out</vt:lpstr>
      <vt:lpstr>Copy Out</vt:lpstr>
      <vt:lpstr>Copy Out</vt:lpstr>
      <vt:lpstr>Copy Out</vt:lpstr>
      <vt:lpstr>Takeaways – Copy Out </vt:lpstr>
      <vt:lpstr>Zero Copy</vt:lpstr>
      <vt:lpstr>Zero Copy</vt:lpstr>
      <vt:lpstr>Zero Copy</vt:lpstr>
      <vt:lpstr>Zero Copy</vt:lpstr>
      <vt:lpstr>Zero Copy</vt:lpstr>
      <vt:lpstr>Zero Copy</vt:lpstr>
      <vt:lpstr>Takeaways – Zero Copy</vt:lpstr>
      <vt:lpstr>Complications – Zero Copy</vt:lpstr>
      <vt:lpstr>Experiment Setup</vt:lpstr>
      <vt:lpstr>Zero Copy vs Copy Out</vt:lpstr>
      <vt:lpstr>Throughput (128 B records)</vt:lpstr>
      <vt:lpstr>Throughput (Combined)</vt:lpstr>
      <vt:lpstr>Takeaways - Throughput</vt:lpstr>
      <vt:lpstr>What is a copy (memcpy) ?</vt:lpstr>
      <vt:lpstr>When is a copy not a copy?</vt:lpstr>
      <vt:lpstr>Memory Bandwidth</vt:lpstr>
      <vt:lpstr>Memory reads from DDIO</vt:lpstr>
      <vt:lpstr>Takeaways</vt:lpstr>
      <vt:lpstr>CPU Efficiency (combined)</vt:lpstr>
      <vt:lpstr>Takeaways – Efficiency</vt:lpstr>
      <vt:lpstr>What does the NIC like?</vt:lpstr>
      <vt:lpstr>PowerPoint Presentation</vt:lpstr>
      <vt:lpstr>Bw-Tree</vt:lpstr>
      <vt:lpstr>Bw-Tree</vt:lpstr>
      <vt:lpstr>Bw-Tree</vt:lpstr>
      <vt:lpstr>Bw-Tree</vt:lpstr>
      <vt:lpstr>Bw-Tree</vt:lpstr>
      <vt:lpstr>Bw-Tree</vt:lpstr>
      <vt:lpstr>Bw-Tree</vt:lpstr>
      <vt:lpstr>Bw-Tree</vt:lpstr>
      <vt:lpstr>Delta Records (Throughput)</vt:lpstr>
      <vt:lpstr>Takeaways – Delta Records</vt:lpstr>
      <vt:lpstr>Column Stores - Thoughts</vt:lpstr>
      <vt:lpstr>Column Stores - Suggestions</vt:lpstr>
      <vt:lpstr>Migration (Ongoing work)</vt:lpstr>
      <vt:lpstr>Future Directions</vt:lpstr>
      <vt:lpstr>Conclusion</vt:lpstr>
      <vt:lpstr>Questions</vt:lpstr>
      <vt:lpstr>THANK YOU</vt:lpstr>
      <vt:lpstr>Timeline</vt:lpstr>
      <vt:lpstr>Throughput (Combined)</vt:lpstr>
      <vt:lpstr>Timeline (contd)</vt:lpstr>
      <vt:lpstr>Memory Bandwidth</vt:lpstr>
      <vt:lpstr>Memory reads from DDIO</vt:lpstr>
      <vt:lpstr>Memory / Throughput</vt:lpstr>
      <vt:lpstr>Throughput Anomaly (PCIe)</vt:lpstr>
      <vt:lpstr>RDMA verbs - Takeaways</vt:lpstr>
      <vt:lpstr>Delta Records (Throughput)</vt:lpstr>
      <vt:lpstr>Delta Records (memory)</vt:lpstr>
      <vt:lpstr>Throughput (1024 B records)</vt:lpstr>
      <vt:lpstr>CPU Efficiency (128B)</vt:lpstr>
      <vt:lpstr>CPU Efficiency (combined)</vt:lpstr>
      <vt:lpstr>CPU Efficiency (1024B)</vt:lpstr>
      <vt:lpstr>Takeaways - Efficiency</vt:lpstr>
      <vt:lpstr>Copy Out CPU Overhead</vt:lpstr>
      <vt:lpstr>PowerPoint Presentation</vt:lpstr>
      <vt:lpstr>Migration (state of the world)</vt:lpstr>
      <vt:lpstr>State of RAMCloud Migration</vt:lpstr>
      <vt:lpstr>Why is it slow?</vt:lpstr>
      <vt:lpstr>Locality within a server</vt:lpstr>
      <vt:lpstr>Locality benefits</vt:lpstr>
      <vt:lpstr>Motivating Experiment</vt:lpstr>
      <vt:lpstr> Factor Analysis - Migration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Transferring Large Amounts of Data made Fast and Discreet</dc:title>
  <dc:subject/>
  <dc:creator/>
  <cp:keywords/>
  <dc:description/>
  <cp:lastModifiedBy>Aniraj Kesavan</cp:lastModifiedBy>
  <cp:revision>916</cp:revision>
  <dcterms:modified xsi:type="dcterms:W3CDTF">2017-02-23T21:38:42Z</dcterms:modified>
</cp:coreProperties>
</file>