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36F55-1BAB-4E83-88AC-5A734809C9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525A160-9572-4D43-B2BD-4468FAEB26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93E8DA-E63C-45E0-9167-B5EEB8B1B377}" type="datetimeFigureOut">
              <a:rPr lang="en-IN" smtClean="0"/>
              <a:t>November 19</a:t>
            </a:fld>
            <a:endParaRPr lang="en-IN"/>
          </a:p>
        </p:txBody>
      </p:sp>
      <p:sp>
        <p:nvSpPr>
          <p:cNvPr id="4" name="Footer Placeholder 3">
            <a:extLst>
              <a:ext uri="{FF2B5EF4-FFF2-40B4-BE49-F238E27FC236}">
                <a16:creationId xmlns:a16="http://schemas.microsoft.com/office/drawing/2014/main" id="{534E20C7-1668-4D7E-AEFD-01465DDA35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18F6DF5-2A29-4ED7-9804-FDE0505549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F10FEC-4FC9-4168-A752-25207276FA63}" type="slidenum">
              <a:rPr lang="en-IN" smtClean="0"/>
              <a:t>‹#›</a:t>
            </a:fld>
            <a:endParaRPr lang="en-IN"/>
          </a:p>
        </p:txBody>
      </p:sp>
    </p:spTree>
    <p:extLst>
      <p:ext uri="{BB962C8B-B14F-4D97-AF65-F5344CB8AC3E}">
        <p14:creationId xmlns:p14="http://schemas.microsoft.com/office/powerpoint/2010/main" val="15293491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8F039-D089-409E-A94D-75E03D874574}" type="datetimeFigureOut">
              <a:rPr lang="en-IN" smtClean="0"/>
              <a:t>November 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1C63D-6A19-43EE-BC11-C0A89A69E630}" type="slidenum">
              <a:rPr lang="en-IN" smtClean="0"/>
              <a:t>‹#›</a:t>
            </a:fld>
            <a:endParaRPr lang="en-IN"/>
          </a:p>
        </p:txBody>
      </p:sp>
    </p:spTree>
    <p:extLst>
      <p:ext uri="{BB962C8B-B14F-4D97-AF65-F5344CB8AC3E}">
        <p14:creationId xmlns:p14="http://schemas.microsoft.com/office/powerpoint/2010/main" val="42248684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CF4196-15D4-41DF-93EB-DC62A54E988E}" type="datetime1">
              <a:rPr lang="en-US" smtClean="0"/>
              <a:t>11/19/2021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EE0D6-E764-4436-B3E4-6933461D66AF}"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27A3C-5943-4148-88D7-45E00749AFE6}"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96287A-3577-48BB-8235-C2DC888DF804}"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591EC0-AA09-417F-8B79-B6E6ECE465D2}" type="datetime1">
              <a:rPr lang="en-US" smtClean="0"/>
              <a:t>11/19/2021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9F2C4-BC22-49CC-A161-47585FD4478E}"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36D626-E2EC-4848-91F3-88A3BA224260}" type="datetime1">
              <a:rPr lang="en-US" smtClean="0"/>
              <a:t>11/19/2021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7F266-0F0A-4FA2-9A1B-E2F4ADD427E6}" type="datetime1">
              <a:rPr lang="en-US" smtClean="0"/>
              <a:t>11/19/2021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BF7D7-7542-4728-B8A1-DC909D83E120}" type="datetime1">
              <a:rPr lang="en-US" smtClean="0"/>
              <a:t>11/19/2021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365CE7-7EAD-4E63-A6D6-139E26A6E1CF}" type="datetime1">
              <a:rPr lang="en-US" smtClean="0"/>
              <a:t>11/19/2021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6B15FE-4386-4862-A3B3-7EA216B51278}" type="datetime1">
              <a:rPr lang="en-US" smtClean="0"/>
              <a:t>11/19/2021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123DCD-70F5-4E43-B175-52A8C14EE4C8}" type="datetime1">
              <a:rPr lang="en-US" smtClean="0"/>
              <a:t>11/19/2021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E7DD-43AF-497F-AA4C-A432CC03B5CF}"/>
              </a:ext>
            </a:extLst>
          </p:cNvPr>
          <p:cNvSpPr>
            <a:spLocks noGrp="1"/>
          </p:cNvSpPr>
          <p:nvPr>
            <p:ph type="ctrTitle"/>
          </p:nvPr>
        </p:nvSpPr>
        <p:spPr/>
        <p:txBody>
          <a:bodyPr/>
          <a:lstStyle/>
          <a:p>
            <a:r>
              <a:rPr lang="en-US" dirty="0"/>
              <a:t>Minor project</a:t>
            </a:r>
            <a:endParaRPr lang="en-IN" dirty="0"/>
          </a:p>
        </p:txBody>
      </p:sp>
      <p:sp>
        <p:nvSpPr>
          <p:cNvPr id="3" name="Subtitle 2">
            <a:extLst>
              <a:ext uri="{FF2B5EF4-FFF2-40B4-BE49-F238E27FC236}">
                <a16:creationId xmlns:a16="http://schemas.microsoft.com/office/drawing/2014/main" id="{0E36C812-D8C8-4DED-8ED3-03EAE2F66DFB}"/>
              </a:ext>
            </a:extLst>
          </p:cNvPr>
          <p:cNvSpPr>
            <a:spLocks noGrp="1"/>
          </p:cNvSpPr>
          <p:nvPr>
            <p:ph type="subTitle" idx="1"/>
          </p:nvPr>
        </p:nvSpPr>
        <p:spPr>
          <a:xfrm>
            <a:off x="2417779" y="3429000"/>
            <a:ext cx="8637073" cy="1085184"/>
          </a:xfrm>
        </p:spPr>
        <p:txBody>
          <a:bodyPr>
            <a:noAutofit/>
          </a:bodyPr>
          <a:lstStyle/>
          <a:p>
            <a:r>
              <a:rPr lang="en-US" sz="2800" dirty="0"/>
              <a:t>Automated ad-profiling and ad-detection using convolutional neural networks</a:t>
            </a:r>
          </a:p>
        </p:txBody>
      </p:sp>
      <p:sp>
        <p:nvSpPr>
          <p:cNvPr id="4" name="TextBox 3">
            <a:extLst>
              <a:ext uri="{FF2B5EF4-FFF2-40B4-BE49-F238E27FC236}">
                <a16:creationId xmlns:a16="http://schemas.microsoft.com/office/drawing/2014/main" id="{7CF68EAA-B04A-44D1-8F5D-3BFA60EC6E2B}"/>
              </a:ext>
            </a:extLst>
          </p:cNvPr>
          <p:cNvSpPr txBox="1"/>
          <p:nvPr/>
        </p:nvSpPr>
        <p:spPr>
          <a:xfrm>
            <a:off x="2417779" y="4599455"/>
            <a:ext cx="8637073" cy="1107996"/>
          </a:xfrm>
          <a:prstGeom prst="rect">
            <a:avLst/>
          </a:prstGeom>
          <a:noFill/>
        </p:spPr>
        <p:txBody>
          <a:bodyPr wrap="square" rtlCol="0">
            <a:spAutoFit/>
          </a:bodyPr>
          <a:lstStyle/>
          <a:p>
            <a:r>
              <a:rPr lang="en-US" sz="1600" b="1" dirty="0"/>
              <a:t>PROJECT GUIDE: </a:t>
            </a:r>
            <a:r>
              <a:rPr lang="en-IN" sz="1600" dirty="0"/>
              <a:t>DR.  ARUNA TIWARI</a:t>
            </a:r>
            <a:endParaRPr lang="en-US" sz="1600" dirty="0"/>
          </a:p>
          <a:p>
            <a:pPr>
              <a:spcBef>
                <a:spcPts val="0"/>
              </a:spcBef>
            </a:pPr>
            <a:r>
              <a:rPr lang="en-US" sz="1600" b="1" dirty="0"/>
              <a:t>STUDENT NAME: </a:t>
            </a:r>
            <a:r>
              <a:rPr lang="en-US" sz="1600" dirty="0"/>
              <a:t>ANIRBAN NATH</a:t>
            </a:r>
            <a:endParaRPr lang="en-US" sz="1600" b="1" dirty="0"/>
          </a:p>
          <a:p>
            <a:pPr>
              <a:spcBef>
                <a:spcPts val="0"/>
              </a:spcBef>
            </a:pPr>
            <a:r>
              <a:rPr lang="en-US" sz="1600" b="1" dirty="0"/>
              <a:t>ROLL NO.: </a:t>
            </a:r>
            <a:r>
              <a:rPr lang="en-US" sz="1600" dirty="0"/>
              <a:t>2104101001</a:t>
            </a:r>
            <a:endParaRPr lang="en-IN" sz="1600" dirty="0"/>
          </a:p>
          <a:p>
            <a:endParaRPr lang="en-IN" dirty="0"/>
          </a:p>
        </p:txBody>
      </p:sp>
    </p:spTree>
    <p:extLst>
      <p:ext uri="{BB962C8B-B14F-4D97-AF65-F5344CB8AC3E}">
        <p14:creationId xmlns:p14="http://schemas.microsoft.com/office/powerpoint/2010/main" val="75056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1D69-BCD8-419D-A30A-48E66FD6A44E}"/>
              </a:ext>
            </a:extLst>
          </p:cNvPr>
          <p:cNvSpPr>
            <a:spLocks noGrp="1"/>
          </p:cNvSpPr>
          <p:nvPr>
            <p:ph type="title"/>
          </p:nvPr>
        </p:nvSpPr>
        <p:spPr/>
        <p:txBody>
          <a:bodyPr/>
          <a:lstStyle/>
          <a:p>
            <a:r>
              <a:rPr lang="en-US" dirty="0"/>
              <a:t>Lit. review 2</a:t>
            </a:r>
            <a:endParaRPr lang="en-IN" dirty="0"/>
          </a:p>
        </p:txBody>
      </p:sp>
      <p:sp>
        <p:nvSpPr>
          <p:cNvPr id="3" name="Content Placeholder 2">
            <a:extLst>
              <a:ext uri="{FF2B5EF4-FFF2-40B4-BE49-F238E27FC236}">
                <a16:creationId xmlns:a16="http://schemas.microsoft.com/office/drawing/2014/main" id="{211304D4-33B1-4A1A-832F-864E8C15CC65}"/>
              </a:ext>
            </a:extLst>
          </p:cNvPr>
          <p:cNvSpPr>
            <a:spLocks noGrp="1"/>
          </p:cNvSpPr>
          <p:nvPr>
            <p:ph idx="1"/>
          </p:nvPr>
        </p:nvSpPr>
        <p:spPr/>
        <p:txBody>
          <a:bodyPr>
            <a:normAutofit fontScale="85000" lnSpcReduction="10000"/>
          </a:bodyPr>
          <a:lstStyle/>
          <a:p>
            <a:r>
              <a:rPr lang="en-US" dirty="0"/>
              <a:t>Cardinal, Patrick, Vishwa Gupta, and Gilles </a:t>
            </a:r>
            <a:r>
              <a:rPr lang="en-US" dirty="0" err="1"/>
              <a:t>Boulianne</a:t>
            </a:r>
            <a:r>
              <a:rPr lang="en-US" dirty="0"/>
              <a:t>. "Content-based advertisement detection." In </a:t>
            </a:r>
            <a:r>
              <a:rPr lang="en-US" i="1" dirty="0"/>
              <a:t>Eleventh Annual Conference of the International Speech Communication Association</a:t>
            </a:r>
            <a:r>
              <a:rPr lang="en-US" dirty="0"/>
              <a:t>. 2010.</a:t>
            </a:r>
          </a:p>
          <a:p>
            <a:pPr marL="0" indent="0">
              <a:buNone/>
            </a:pPr>
            <a:r>
              <a:rPr lang="en-US" dirty="0"/>
              <a:t>This paper too stresses on using audio matching for ad-detection known as the energy-difference fingerprint. The authors take a window of audio and match it to the clips at hand. They take 15 bits/frame (low-bitrate) and match it to the query audio clip after passing through a low-pass filter and Fourier transformation. They also use the nearest-neighbor kernel found in the CUDA library to cross-check the audio match by comparing frames of the video to frames of the ads. </a:t>
            </a:r>
          </a:p>
          <a:p>
            <a:pPr marL="0" indent="0">
              <a:buNone/>
            </a:pPr>
            <a:r>
              <a:rPr lang="en-US" dirty="0"/>
              <a:t>Their combined two-pass approach performs at 0.003x real time, processing 322 ads during their testing. Our process takes 0.0004 seconds for frame-matching, which can do almost 4700+ ads in real time.</a:t>
            </a:r>
            <a:br>
              <a:rPr lang="en-US" dirty="0"/>
            </a:br>
            <a:endParaRPr lang="en-IN" dirty="0"/>
          </a:p>
        </p:txBody>
      </p:sp>
    </p:spTree>
    <p:extLst>
      <p:ext uri="{BB962C8B-B14F-4D97-AF65-F5344CB8AC3E}">
        <p14:creationId xmlns:p14="http://schemas.microsoft.com/office/powerpoint/2010/main" val="350512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EFC5-7709-475C-9D11-ED6C90A8F323}"/>
              </a:ext>
            </a:extLst>
          </p:cNvPr>
          <p:cNvSpPr>
            <a:spLocks noGrp="1"/>
          </p:cNvSpPr>
          <p:nvPr>
            <p:ph type="title"/>
          </p:nvPr>
        </p:nvSpPr>
        <p:spPr/>
        <p:txBody>
          <a:bodyPr>
            <a:normAutofit/>
          </a:bodyPr>
          <a:lstStyle/>
          <a:p>
            <a:r>
              <a:rPr lang="en-US" sz="6000" dirty="0"/>
              <a:t>PERFORMANCE</a:t>
            </a:r>
            <a:endParaRPr lang="en-IN" sz="6000" dirty="0"/>
          </a:p>
        </p:txBody>
      </p:sp>
      <p:pic>
        <p:nvPicPr>
          <p:cNvPr id="5" name="Content Placeholder 4">
            <a:extLst>
              <a:ext uri="{FF2B5EF4-FFF2-40B4-BE49-F238E27FC236}">
                <a16:creationId xmlns:a16="http://schemas.microsoft.com/office/drawing/2014/main" id="{D1998FFD-C5D0-4A0A-960A-8F51CEB452FB}"/>
              </a:ext>
            </a:extLst>
          </p:cNvPr>
          <p:cNvPicPr>
            <a:picLocks noGrp="1" noChangeAspect="1"/>
          </p:cNvPicPr>
          <p:nvPr>
            <p:ph idx="1"/>
          </p:nvPr>
        </p:nvPicPr>
        <p:blipFill>
          <a:blip r:embed="rId2"/>
          <a:stretch>
            <a:fillRect/>
          </a:stretch>
        </p:blipFill>
        <p:spPr>
          <a:xfrm>
            <a:off x="359322" y="2039728"/>
            <a:ext cx="6419776" cy="2778543"/>
          </a:xfrm>
        </p:spPr>
      </p:pic>
      <p:sp>
        <p:nvSpPr>
          <p:cNvPr id="6" name="TextBox 5">
            <a:extLst>
              <a:ext uri="{FF2B5EF4-FFF2-40B4-BE49-F238E27FC236}">
                <a16:creationId xmlns:a16="http://schemas.microsoft.com/office/drawing/2014/main" id="{C777B072-7EA3-4D71-B7FB-0AC45AB842DA}"/>
              </a:ext>
            </a:extLst>
          </p:cNvPr>
          <p:cNvSpPr txBox="1"/>
          <p:nvPr/>
        </p:nvSpPr>
        <p:spPr>
          <a:xfrm>
            <a:off x="6853382" y="1864926"/>
            <a:ext cx="4765963" cy="3416320"/>
          </a:xfrm>
          <a:prstGeom prst="rect">
            <a:avLst/>
          </a:prstGeom>
          <a:noFill/>
        </p:spPr>
        <p:txBody>
          <a:bodyPr wrap="square" rtlCol="0">
            <a:spAutoFit/>
          </a:bodyPr>
          <a:lstStyle/>
          <a:p>
            <a:r>
              <a:rPr lang="en-US" dirty="0"/>
              <a:t>To process this 10-minute video, the algorithm took 322.</a:t>
            </a:r>
            <a:r>
              <a:rPr lang="en-IN" dirty="0"/>
              <a:t>651seconds or 5.37 minutes</a:t>
            </a:r>
          </a:p>
          <a:p>
            <a:endParaRPr lang="en-US" dirty="0"/>
          </a:p>
          <a:p>
            <a:pPr marL="285750" indent="-285750">
              <a:buFont typeface="Arial" panose="020B0604020202020204" pitchFamily="34" charset="0"/>
              <a:buChar char="•"/>
            </a:pPr>
            <a:r>
              <a:rPr lang="en-US" dirty="0"/>
              <a:t>T</a:t>
            </a:r>
            <a:r>
              <a:rPr lang="en-IN" dirty="0"/>
              <a:t>he first number in each row shows how much time it took to run inference on one frame to detect various objects (as per COCO dataset)</a:t>
            </a:r>
          </a:p>
          <a:p>
            <a:endParaRPr lang="en-US" dirty="0"/>
          </a:p>
          <a:p>
            <a:pPr marL="285750" indent="-285750">
              <a:buFont typeface="Arial" panose="020B0604020202020204" pitchFamily="34" charset="0"/>
              <a:buChar char="•"/>
            </a:pPr>
            <a:r>
              <a:rPr lang="en-US" dirty="0"/>
              <a:t>T</a:t>
            </a:r>
            <a:r>
              <a:rPr lang="en-IN" dirty="0"/>
              <a:t>he second number says how much time was needed to match the total number of objects in the 125-frame sliding window with every ad-profile in the database.</a:t>
            </a:r>
            <a:endParaRPr lang="en-US" dirty="0"/>
          </a:p>
        </p:txBody>
      </p:sp>
    </p:spTree>
    <p:extLst>
      <p:ext uri="{BB962C8B-B14F-4D97-AF65-F5344CB8AC3E}">
        <p14:creationId xmlns:p14="http://schemas.microsoft.com/office/powerpoint/2010/main" val="413802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2B79-2269-4D6A-AFDC-5A90FCF6C12F}"/>
              </a:ext>
            </a:extLst>
          </p:cNvPr>
          <p:cNvSpPr>
            <a:spLocks noGrp="1"/>
          </p:cNvSpPr>
          <p:nvPr>
            <p:ph type="title"/>
          </p:nvPr>
        </p:nvSpPr>
        <p:spPr/>
        <p:txBody>
          <a:bodyPr>
            <a:normAutofit/>
          </a:bodyPr>
          <a:lstStyle/>
          <a:p>
            <a:r>
              <a:rPr lang="en-US" sz="4800" dirty="0"/>
              <a:t>CONSIDERATIONS and result</a:t>
            </a:r>
            <a:endParaRPr lang="en-IN" sz="4800" dirty="0"/>
          </a:p>
        </p:txBody>
      </p:sp>
      <p:sp>
        <p:nvSpPr>
          <p:cNvPr id="3" name="Content Placeholder 2">
            <a:extLst>
              <a:ext uri="{FF2B5EF4-FFF2-40B4-BE49-F238E27FC236}">
                <a16:creationId xmlns:a16="http://schemas.microsoft.com/office/drawing/2014/main" id="{9440B942-F10F-4035-B048-1AC26503612F}"/>
              </a:ext>
            </a:extLst>
          </p:cNvPr>
          <p:cNvSpPr>
            <a:spLocks noGrp="1"/>
          </p:cNvSpPr>
          <p:nvPr>
            <p:ph idx="1"/>
          </p:nvPr>
        </p:nvSpPr>
        <p:spPr>
          <a:xfrm>
            <a:off x="1330771" y="1853754"/>
            <a:ext cx="9844890" cy="4199727"/>
          </a:xfrm>
        </p:spPr>
        <p:txBody>
          <a:bodyPr>
            <a:normAutofit fontScale="92500" lnSpcReduction="10000"/>
          </a:bodyPr>
          <a:lstStyle/>
          <a:p>
            <a:r>
              <a:rPr lang="en-US" dirty="0"/>
              <a:t>We use only one modality of matching (video) and so far, haven’t made considerations for frame drops as is typical with HLS streams. In its current state, the project focuses on exact matching.</a:t>
            </a:r>
          </a:p>
          <a:p>
            <a:r>
              <a:rPr lang="en-US" dirty="0"/>
              <a:t>This is an extremely lightweight application which is focused mostly on scalability.</a:t>
            </a:r>
          </a:p>
          <a:p>
            <a:r>
              <a:rPr lang="en-US" dirty="0"/>
              <a:t>Result: -</a:t>
            </a:r>
          </a:p>
          <a:p>
            <a:pPr>
              <a:buFont typeface="Wingdings" panose="05000000000000000000" pitchFamily="2" charset="2"/>
              <a:buChar char="à"/>
            </a:pPr>
            <a:r>
              <a:rPr lang="en-US" dirty="0"/>
              <a:t> For a 25 fps stream, we get one frame every 1/25 = 0.04 seconds, which is how much time we have to process it. On an RTX 3060 mobile GPU, inference takes approximately 0.02 seconds (more or less constant).</a:t>
            </a:r>
          </a:p>
          <a:p>
            <a:pPr>
              <a:buFont typeface="Wingdings" panose="05000000000000000000" pitchFamily="2" charset="2"/>
              <a:buChar char="à"/>
            </a:pPr>
            <a:r>
              <a:rPr lang="en-US" dirty="0"/>
              <a:t> This leaves us with 0.02 seconds for matching.  At its current state, with a database of almost 120 ad signatures, we could make a prediction in 0.001 seconds. That means, we can theoretically expand our database 20x i.e. </a:t>
            </a:r>
            <a:r>
              <a:rPr lang="en-US" dirty="0" err="1"/>
              <a:t>upto</a:t>
            </a:r>
            <a:r>
              <a:rPr lang="en-US" dirty="0"/>
              <a:t> 120*20 = 2400 advertisements before we violate real-time inferencing with current hardware.</a:t>
            </a:r>
            <a:endParaRPr lang="en-IN" dirty="0"/>
          </a:p>
        </p:txBody>
      </p:sp>
    </p:spTree>
    <p:extLst>
      <p:ext uri="{BB962C8B-B14F-4D97-AF65-F5344CB8AC3E}">
        <p14:creationId xmlns:p14="http://schemas.microsoft.com/office/powerpoint/2010/main" val="45583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2CB86-E473-438D-8C44-9115E0511A94}"/>
              </a:ext>
            </a:extLst>
          </p:cNvPr>
          <p:cNvSpPr txBox="1"/>
          <p:nvPr/>
        </p:nvSpPr>
        <p:spPr>
          <a:xfrm>
            <a:off x="2770909" y="1982450"/>
            <a:ext cx="8837032" cy="1446550"/>
          </a:xfrm>
          <a:prstGeom prst="rect">
            <a:avLst/>
          </a:prstGeom>
          <a:noFill/>
        </p:spPr>
        <p:txBody>
          <a:bodyPr wrap="square" rtlCol="0">
            <a:spAutoFit/>
          </a:bodyPr>
          <a:lstStyle/>
          <a:p>
            <a:r>
              <a:rPr lang="en-US" sz="8800" dirty="0"/>
              <a:t>THANK YOU</a:t>
            </a:r>
            <a:endParaRPr lang="en-IN" sz="8800" dirty="0"/>
          </a:p>
        </p:txBody>
      </p:sp>
    </p:spTree>
    <p:extLst>
      <p:ext uri="{BB962C8B-B14F-4D97-AF65-F5344CB8AC3E}">
        <p14:creationId xmlns:p14="http://schemas.microsoft.com/office/powerpoint/2010/main" val="401559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E876-9AE9-4361-B393-FC2B14F68DEE}"/>
              </a:ext>
            </a:extLst>
          </p:cNvPr>
          <p:cNvSpPr>
            <a:spLocks noGrp="1"/>
          </p:cNvSpPr>
          <p:nvPr>
            <p:ph type="title"/>
          </p:nvPr>
        </p:nvSpPr>
        <p:spPr>
          <a:xfrm>
            <a:off x="1451579" y="804519"/>
            <a:ext cx="9603275" cy="1051990"/>
          </a:xfrm>
        </p:spPr>
        <p:txBody>
          <a:bodyPr>
            <a:normAutofit/>
          </a:bodyPr>
          <a:lstStyle/>
          <a:p>
            <a:r>
              <a:rPr lang="en-US" sz="6000" dirty="0"/>
              <a:t>MOTIVATION</a:t>
            </a:r>
            <a:endParaRPr lang="en-IN" sz="6000" dirty="0"/>
          </a:p>
        </p:txBody>
      </p:sp>
      <p:sp>
        <p:nvSpPr>
          <p:cNvPr id="3" name="Content Placeholder 2">
            <a:extLst>
              <a:ext uri="{FF2B5EF4-FFF2-40B4-BE49-F238E27FC236}">
                <a16:creationId xmlns:a16="http://schemas.microsoft.com/office/drawing/2014/main" id="{395FBF47-471E-4A79-A355-5B4CA557A9FA}"/>
              </a:ext>
            </a:extLst>
          </p:cNvPr>
          <p:cNvSpPr>
            <a:spLocks noGrp="1"/>
          </p:cNvSpPr>
          <p:nvPr>
            <p:ph idx="1"/>
          </p:nvPr>
        </p:nvSpPr>
        <p:spPr>
          <a:xfrm>
            <a:off x="1451579" y="2015732"/>
            <a:ext cx="9603275" cy="3877068"/>
          </a:xfrm>
        </p:spPr>
        <p:txBody>
          <a:bodyPr>
            <a:normAutofit fontScale="92500" lnSpcReduction="10000"/>
          </a:bodyPr>
          <a:lstStyle/>
          <a:p>
            <a:r>
              <a:rPr lang="en-US" sz="2400" dirty="0"/>
              <a:t>Online advertising has been steadily growing over the past few years and today,  fueled by the rise of OTT platforms, there are more players in this space than ever. </a:t>
            </a:r>
          </a:p>
          <a:p>
            <a:r>
              <a:rPr lang="en-US" sz="2400" dirty="0"/>
              <a:t>As people move increasingly away from traditional media such as TV and newspapers and more towards OTT platforms, there is a big opportunity for increased ad-revenue.</a:t>
            </a:r>
          </a:p>
          <a:p>
            <a:r>
              <a:rPr lang="en-US" sz="2400" dirty="0"/>
              <a:t>The above can be achieved by diversification i.e. by showing different advertisements on different platforms,  OTT content companies can multiply their ad-revenue as well as serve curated ads to the viewer.</a:t>
            </a:r>
            <a:endParaRPr lang="en-IN" sz="2400" dirty="0"/>
          </a:p>
        </p:txBody>
      </p:sp>
    </p:spTree>
    <p:extLst>
      <p:ext uri="{BB962C8B-B14F-4D97-AF65-F5344CB8AC3E}">
        <p14:creationId xmlns:p14="http://schemas.microsoft.com/office/powerpoint/2010/main" val="151652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0A0B0AD-4E98-4F13-9F98-8D914DCF8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32" y="376497"/>
            <a:ext cx="10541028" cy="5333555"/>
          </a:xfrm>
          <a:prstGeom prst="rect">
            <a:avLst/>
          </a:prstGeom>
        </p:spPr>
      </p:pic>
      <p:cxnSp>
        <p:nvCxnSpPr>
          <p:cNvPr id="14" name="Connector: Elbow 13">
            <a:extLst>
              <a:ext uri="{FF2B5EF4-FFF2-40B4-BE49-F238E27FC236}">
                <a16:creationId xmlns:a16="http://schemas.microsoft.com/office/drawing/2014/main" id="{5F7BE0C1-9D37-4ADD-83E7-C8C0C831FAC1}"/>
              </a:ext>
            </a:extLst>
          </p:cNvPr>
          <p:cNvCxnSpPr>
            <a:cxnSpLocks/>
          </p:cNvCxnSpPr>
          <p:nvPr/>
        </p:nvCxnSpPr>
        <p:spPr>
          <a:xfrm rot="16200000" flipH="1">
            <a:off x="3260328" y="2475237"/>
            <a:ext cx="2106106" cy="720437"/>
          </a:xfrm>
          <a:prstGeom prst="bentConnector3">
            <a:avLst>
              <a:gd name="adj1" fmla="val 29388"/>
            </a:avLst>
          </a:prstGeom>
          <a:ln>
            <a:tailEnd type="triangle"/>
          </a:ln>
          <a:effectLst>
            <a:outerShdw blurRad="50800" dist="38100" dir="16200000"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B9E1A3C0-0618-4FD4-B9C8-6F423183D602}"/>
              </a:ext>
            </a:extLst>
          </p:cNvPr>
          <p:cNvSpPr txBox="1"/>
          <p:nvPr/>
        </p:nvSpPr>
        <p:spPr>
          <a:xfrm>
            <a:off x="2586182" y="1136073"/>
            <a:ext cx="2908810" cy="646331"/>
          </a:xfrm>
          <a:prstGeom prst="rect">
            <a:avLst/>
          </a:prstGeom>
          <a:noFill/>
        </p:spPr>
        <p:txBody>
          <a:bodyPr wrap="none" rtlCol="0">
            <a:spAutoFit/>
          </a:bodyPr>
          <a:lstStyle/>
          <a:p>
            <a:r>
              <a:rPr lang="en-US" dirty="0"/>
              <a:t>Project deals with this phase </a:t>
            </a:r>
          </a:p>
          <a:p>
            <a:r>
              <a:rPr lang="en-US" dirty="0"/>
              <a:t>of the pipeline</a:t>
            </a:r>
            <a:endParaRPr lang="en-IN" dirty="0"/>
          </a:p>
        </p:txBody>
      </p:sp>
      <p:sp>
        <p:nvSpPr>
          <p:cNvPr id="28" name="TextBox 27">
            <a:extLst>
              <a:ext uri="{FF2B5EF4-FFF2-40B4-BE49-F238E27FC236}">
                <a16:creationId xmlns:a16="http://schemas.microsoft.com/office/drawing/2014/main" id="{53A2E687-8E36-418D-81BA-87AF3B52B391}"/>
              </a:ext>
            </a:extLst>
          </p:cNvPr>
          <p:cNvSpPr txBox="1"/>
          <p:nvPr/>
        </p:nvSpPr>
        <p:spPr>
          <a:xfrm>
            <a:off x="8500905" y="5340720"/>
            <a:ext cx="2911791" cy="369332"/>
          </a:xfrm>
          <a:prstGeom prst="rect">
            <a:avLst/>
          </a:prstGeom>
          <a:noFill/>
        </p:spPr>
        <p:txBody>
          <a:bodyPr wrap="square" rtlCol="0">
            <a:spAutoFit/>
          </a:bodyPr>
          <a:lstStyle/>
          <a:p>
            <a:r>
              <a:rPr lang="en-US" dirty="0"/>
              <a:t>Source: streamingmedia.com</a:t>
            </a:r>
            <a:endParaRPr lang="en-IN" dirty="0"/>
          </a:p>
        </p:txBody>
      </p:sp>
    </p:spTree>
    <p:extLst>
      <p:ext uri="{BB962C8B-B14F-4D97-AF65-F5344CB8AC3E}">
        <p14:creationId xmlns:p14="http://schemas.microsoft.com/office/powerpoint/2010/main" val="11269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FC92-5B20-46B7-8ABE-9DE3DCA34897}"/>
              </a:ext>
            </a:extLst>
          </p:cNvPr>
          <p:cNvPicPr>
            <a:picLocks noChangeAspect="1"/>
          </p:cNvPicPr>
          <p:nvPr/>
        </p:nvPicPr>
        <p:blipFill>
          <a:blip r:embed="rId2"/>
          <a:stretch>
            <a:fillRect/>
          </a:stretch>
        </p:blipFill>
        <p:spPr>
          <a:xfrm>
            <a:off x="1656489" y="614871"/>
            <a:ext cx="8879021" cy="4938956"/>
          </a:xfrm>
          <a:prstGeom prst="rect">
            <a:avLst/>
          </a:prstGeom>
        </p:spPr>
      </p:pic>
    </p:spTree>
    <p:extLst>
      <p:ext uri="{BB962C8B-B14F-4D97-AF65-F5344CB8AC3E}">
        <p14:creationId xmlns:p14="http://schemas.microsoft.com/office/powerpoint/2010/main" val="10106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7CCD-A0CE-49E6-93FD-867656027CC2}"/>
              </a:ext>
            </a:extLst>
          </p:cNvPr>
          <p:cNvSpPr>
            <a:spLocks noGrp="1"/>
          </p:cNvSpPr>
          <p:nvPr>
            <p:ph type="title"/>
          </p:nvPr>
        </p:nvSpPr>
        <p:spPr>
          <a:xfrm>
            <a:off x="937689" y="1191490"/>
            <a:ext cx="10631053" cy="618837"/>
          </a:xfrm>
        </p:spPr>
        <p:txBody>
          <a:bodyPr>
            <a:noAutofit/>
          </a:bodyPr>
          <a:lstStyle/>
          <a:p>
            <a:r>
              <a:rPr lang="en-US" sz="3600" dirty="0"/>
              <a:t>TECHNICAL CHALLENGES AND REQUIREMENTS</a:t>
            </a:r>
            <a:endParaRPr lang="en-IN" sz="3600" dirty="0"/>
          </a:p>
        </p:txBody>
      </p:sp>
      <p:sp>
        <p:nvSpPr>
          <p:cNvPr id="3" name="Content Placeholder 2">
            <a:extLst>
              <a:ext uri="{FF2B5EF4-FFF2-40B4-BE49-F238E27FC236}">
                <a16:creationId xmlns:a16="http://schemas.microsoft.com/office/drawing/2014/main" id="{86EBB407-DE8C-459F-A600-A7DE019541B3}"/>
              </a:ext>
            </a:extLst>
          </p:cNvPr>
          <p:cNvSpPr>
            <a:spLocks noGrp="1"/>
          </p:cNvSpPr>
          <p:nvPr>
            <p:ph idx="1"/>
          </p:nvPr>
        </p:nvSpPr>
        <p:spPr>
          <a:xfrm>
            <a:off x="822036" y="2015733"/>
            <a:ext cx="11139055" cy="3650778"/>
          </a:xfrm>
        </p:spPr>
        <p:txBody>
          <a:bodyPr>
            <a:noAutofit/>
          </a:bodyPr>
          <a:lstStyle/>
          <a:p>
            <a:r>
              <a:rPr lang="en-US" sz="2500" dirty="0"/>
              <a:t>In the absence of ad markers in the incoming broadcast feeds, it’s almost impossible to know </a:t>
            </a:r>
            <a:r>
              <a:rPr lang="en-US" sz="2500" b="1" dirty="0"/>
              <a:t>where to insert a personalized ad </a:t>
            </a:r>
            <a:r>
              <a:rPr lang="en-US" sz="2500" dirty="0"/>
              <a:t>within any given stream.</a:t>
            </a:r>
          </a:p>
          <a:p>
            <a:r>
              <a:rPr lang="en-US" sz="2500" dirty="0"/>
              <a:t>Different ads use different resolutions and contain widely differing artefacts within them : some use only graphics, some are almost movie-like.</a:t>
            </a:r>
          </a:p>
          <a:p>
            <a:r>
              <a:rPr lang="en-US" sz="2500" dirty="0"/>
              <a:t>Framerates vary between different channels, ranging anywhere between 23 – 30 fps.</a:t>
            </a:r>
          </a:p>
          <a:p>
            <a:r>
              <a:rPr lang="en-US" sz="2500" dirty="0"/>
              <a:t>All ads must be processed and matched in near real-time.</a:t>
            </a:r>
          </a:p>
          <a:p>
            <a:endParaRPr lang="en-US" sz="2500" dirty="0"/>
          </a:p>
          <a:p>
            <a:endParaRPr lang="en-IN" sz="2500" dirty="0"/>
          </a:p>
        </p:txBody>
      </p:sp>
    </p:spTree>
    <p:extLst>
      <p:ext uri="{BB962C8B-B14F-4D97-AF65-F5344CB8AC3E}">
        <p14:creationId xmlns:p14="http://schemas.microsoft.com/office/powerpoint/2010/main" val="29157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EC5F-EAFB-4B32-8D6D-963D9A1AA0D8}"/>
              </a:ext>
            </a:extLst>
          </p:cNvPr>
          <p:cNvSpPr>
            <a:spLocks noGrp="1"/>
          </p:cNvSpPr>
          <p:nvPr>
            <p:ph type="title"/>
          </p:nvPr>
        </p:nvSpPr>
        <p:spPr/>
        <p:txBody>
          <a:bodyPr>
            <a:normAutofit/>
          </a:bodyPr>
          <a:lstStyle/>
          <a:p>
            <a:r>
              <a:rPr lang="en-US" sz="5400" dirty="0"/>
              <a:t>proposed pipeline</a:t>
            </a:r>
            <a:endParaRPr lang="en-IN" sz="5400" dirty="0"/>
          </a:p>
        </p:txBody>
      </p:sp>
      <p:sp>
        <p:nvSpPr>
          <p:cNvPr id="3" name="Rectangle 2">
            <a:extLst>
              <a:ext uri="{FF2B5EF4-FFF2-40B4-BE49-F238E27FC236}">
                <a16:creationId xmlns:a16="http://schemas.microsoft.com/office/drawing/2014/main" id="{CD5502CD-2775-475D-90E8-364DC8812DED}"/>
              </a:ext>
            </a:extLst>
          </p:cNvPr>
          <p:cNvSpPr/>
          <p:nvPr/>
        </p:nvSpPr>
        <p:spPr>
          <a:xfrm>
            <a:off x="1451579" y="2253673"/>
            <a:ext cx="2981876" cy="150552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ad-signatures from the available database of advertisements</a:t>
            </a:r>
            <a:endParaRPr lang="en-IN" dirty="0">
              <a:solidFill>
                <a:schemeClr val="tx1"/>
              </a:solidFill>
            </a:endParaRPr>
          </a:p>
        </p:txBody>
      </p:sp>
      <p:cxnSp>
        <p:nvCxnSpPr>
          <p:cNvPr id="7" name="Straight Arrow Connector 6">
            <a:extLst>
              <a:ext uri="{FF2B5EF4-FFF2-40B4-BE49-F238E27FC236}">
                <a16:creationId xmlns:a16="http://schemas.microsoft.com/office/drawing/2014/main" id="{92AE35E8-AE93-4D36-BD35-3AF7935791A7}"/>
              </a:ext>
            </a:extLst>
          </p:cNvPr>
          <p:cNvCxnSpPr>
            <a:cxnSpLocks/>
          </p:cNvCxnSpPr>
          <p:nvPr/>
        </p:nvCxnSpPr>
        <p:spPr>
          <a:xfrm>
            <a:off x="4775200" y="2844800"/>
            <a:ext cx="7481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D0064E0E-01D5-44B2-BA93-B247EA9FF334}"/>
              </a:ext>
            </a:extLst>
          </p:cNvPr>
          <p:cNvSpPr/>
          <p:nvPr/>
        </p:nvSpPr>
        <p:spPr>
          <a:xfrm>
            <a:off x="5865090" y="2299966"/>
            <a:ext cx="2540000" cy="13761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Database of Ad-Signatures</a:t>
            </a:r>
          </a:p>
          <a:p>
            <a:pPr algn="ctr"/>
            <a:r>
              <a:rPr lang="en-US" dirty="0"/>
              <a:t>(Pre-processed)</a:t>
            </a:r>
            <a:endParaRPr lang="en-IN" dirty="0"/>
          </a:p>
        </p:txBody>
      </p:sp>
      <p:sp>
        <p:nvSpPr>
          <p:cNvPr id="9" name="Oval 8">
            <a:extLst>
              <a:ext uri="{FF2B5EF4-FFF2-40B4-BE49-F238E27FC236}">
                <a16:creationId xmlns:a16="http://schemas.microsoft.com/office/drawing/2014/main" id="{0EFC45F5-0707-4204-B019-58CD921EEDCE}"/>
              </a:ext>
            </a:extLst>
          </p:cNvPr>
          <p:cNvSpPr/>
          <p:nvPr/>
        </p:nvSpPr>
        <p:spPr>
          <a:xfrm>
            <a:off x="2148190" y="4304144"/>
            <a:ext cx="1588654" cy="150552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OTT</a:t>
            </a:r>
          </a:p>
          <a:p>
            <a:pPr algn="ctr"/>
            <a:r>
              <a:rPr lang="en-US" dirty="0"/>
              <a:t>Stream</a:t>
            </a:r>
            <a:endParaRPr lang="en-IN" dirty="0"/>
          </a:p>
        </p:txBody>
      </p:sp>
      <p:cxnSp>
        <p:nvCxnSpPr>
          <p:cNvPr id="11" name="Straight Arrow Connector 10">
            <a:extLst>
              <a:ext uri="{FF2B5EF4-FFF2-40B4-BE49-F238E27FC236}">
                <a16:creationId xmlns:a16="http://schemas.microsoft.com/office/drawing/2014/main" id="{9B2F12F9-57B0-4018-99F3-3A6D3159AB10}"/>
              </a:ext>
            </a:extLst>
          </p:cNvPr>
          <p:cNvCxnSpPr>
            <a:cxnSpLocks/>
          </p:cNvCxnSpPr>
          <p:nvPr/>
        </p:nvCxnSpPr>
        <p:spPr>
          <a:xfrm>
            <a:off x="3980872" y="4978402"/>
            <a:ext cx="1607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D1B40EDA-7397-432F-9E74-68F1F2245BA2}"/>
              </a:ext>
            </a:extLst>
          </p:cNvPr>
          <p:cNvSpPr/>
          <p:nvPr/>
        </p:nvSpPr>
        <p:spPr>
          <a:xfrm>
            <a:off x="5865090" y="4230255"/>
            <a:ext cx="2540000" cy="1440871"/>
          </a:xfrm>
          <a:prstGeom prst="rect">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Use database to find when an ad starts and how many frames it runs for</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2437B9A8-F0CF-433A-9C25-E3A0ABE14A9B}"/>
              </a:ext>
            </a:extLst>
          </p:cNvPr>
          <p:cNvCxnSpPr>
            <a:cxnSpLocks/>
          </p:cNvCxnSpPr>
          <p:nvPr/>
        </p:nvCxnSpPr>
        <p:spPr>
          <a:xfrm>
            <a:off x="7876309" y="3629835"/>
            <a:ext cx="0" cy="6004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FF36AC3-8B75-4726-8DB2-3281D9C03316}"/>
              </a:ext>
            </a:extLst>
          </p:cNvPr>
          <p:cNvCxnSpPr>
            <a:cxnSpLocks/>
          </p:cNvCxnSpPr>
          <p:nvPr/>
        </p:nvCxnSpPr>
        <p:spPr>
          <a:xfrm>
            <a:off x="8515927" y="4830618"/>
            <a:ext cx="674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749761AF-25BF-4088-8D67-AC5FBB74F12C}"/>
              </a:ext>
            </a:extLst>
          </p:cNvPr>
          <p:cNvSpPr/>
          <p:nvPr/>
        </p:nvSpPr>
        <p:spPr>
          <a:xfrm>
            <a:off x="9295665" y="4304144"/>
            <a:ext cx="2142837" cy="1293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Stream with ad markers </a:t>
            </a:r>
            <a:endParaRPr lang="en-IN" dirty="0"/>
          </a:p>
        </p:txBody>
      </p:sp>
    </p:spTree>
    <p:extLst>
      <p:ext uri="{BB962C8B-B14F-4D97-AF65-F5344CB8AC3E}">
        <p14:creationId xmlns:p14="http://schemas.microsoft.com/office/powerpoint/2010/main" val="420377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B48CC4-00C6-4E9A-B10A-9CED5BD0A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659" y="526661"/>
            <a:ext cx="8633260" cy="5039280"/>
          </a:xfrm>
          <a:prstGeom prst="rect">
            <a:avLst/>
          </a:prstGeom>
        </p:spPr>
      </p:pic>
      <p:sp>
        <p:nvSpPr>
          <p:cNvPr id="3" name="TextBox 2">
            <a:extLst>
              <a:ext uri="{FF2B5EF4-FFF2-40B4-BE49-F238E27FC236}">
                <a16:creationId xmlns:a16="http://schemas.microsoft.com/office/drawing/2014/main" id="{04F922EC-4536-4A43-B439-101D543FF4EE}"/>
              </a:ext>
            </a:extLst>
          </p:cNvPr>
          <p:cNvSpPr txBox="1"/>
          <p:nvPr/>
        </p:nvSpPr>
        <p:spPr>
          <a:xfrm>
            <a:off x="147782" y="628073"/>
            <a:ext cx="2872509" cy="1077218"/>
          </a:xfrm>
          <a:prstGeom prst="rect">
            <a:avLst/>
          </a:prstGeom>
          <a:noFill/>
        </p:spPr>
        <p:txBody>
          <a:bodyPr wrap="square" rtlCol="0">
            <a:spAutoFit/>
          </a:bodyPr>
          <a:lstStyle/>
          <a:p>
            <a:r>
              <a:rPr lang="en-US" sz="3200" dirty="0"/>
              <a:t>ALGORITHM:</a:t>
            </a:r>
          </a:p>
          <a:p>
            <a:r>
              <a:rPr lang="en-US" sz="3200" dirty="0"/>
              <a:t>YOLOV3 - SPP</a:t>
            </a:r>
            <a:endParaRPr lang="en-IN" sz="3200" dirty="0"/>
          </a:p>
        </p:txBody>
      </p:sp>
      <p:sp>
        <p:nvSpPr>
          <p:cNvPr id="4" name="TextBox 3">
            <a:extLst>
              <a:ext uri="{FF2B5EF4-FFF2-40B4-BE49-F238E27FC236}">
                <a16:creationId xmlns:a16="http://schemas.microsoft.com/office/drawing/2014/main" id="{AADFEA84-0059-4119-A4D7-8EB74EA939C9}"/>
              </a:ext>
            </a:extLst>
          </p:cNvPr>
          <p:cNvSpPr txBox="1"/>
          <p:nvPr/>
        </p:nvSpPr>
        <p:spPr>
          <a:xfrm>
            <a:off x="147783" y="2087418"/>
            <a:ext cx="2650836" cy="3416320"/>
          </a:xfrm>
          <a:prstGeom prst="rect">
            <a:avLst/>
          </a:prstGeom>
          <a:noFill/>
        </p:spPr>
        <p:txBody>
          <a:bodyPr wrap="square" rtlCol="0">
            <a:spAutoFit/>
          </a:bodyPr>
          <a:lstStyle/>
          <a:p>
            <a:r>
              <a:rPr lang="en-US" dirty="0"/>
              <a:t>{ Why use SPP? :  The Spatial Pyramidal Pooling or SPP block is a pooling layer that removes the fixed-size constraint of the network by using pooling filters of varying dimensions to give an output that has fixed dimensionality irrespective of input image resolution. }</a:t>
            </a:r>
            <a:endParaRPr lang="en-IN" dirty="0"/>
          </a:p>
        </p:txBody>
      </p:sp>
    </p:spTree>
    <p:extLst>
      <p:ext uri="{BB962C8B-B14F-4D97-AF65-F5344CB8AC3E}">
        <p14:creationId xmlns:p14="http://schemas.microsoft.com/office/powerpoint/2010/main" val="136314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F72F3-2B05-4146-B181-DEDE7385A38F}"/>
              </a:ext>
            </a:extLst>
          </p:cNvPr>
          <p:cNvPicPr>
            <a:picLocks noChangeAspect="1"/>
          </p:cNvPicPr>
          <p:nvPr/>
        </p:nvPicPr>
        <p:blipFill>
          <a:blip r:embed="rId2"/>
          <a:stretch>
            <a:fillRect/>
          </a:stretch>
        </p:blipFill>
        <p:spPr>
          <a:xfrm>
            <a:off x="1930576" y="489527"/>
            <a:ext cx="7933861" cy="4942182"/>
          </a:xfrm>
          <a:prstGeom prst="rect">
            <a:avLst/>
          </a:prstGeom>
        </p:spPr>
      </p:pic>
      <p:sp>
        <p:nvSpPr>
          <p:cNvPr id="4" name="Rectangle 3">
            <a:extLst>
              <a:ext uri="{FF2B5EF4-FFF2-40B4-BE49-F238E27FC236}">
                <a16:creationId xmlns:a16="http://schemas.microsoft.com/office/drawing/2014/main" id="{FDB23CD2-F92B-4942-ABA1-D4485C015CC5}"/>
              </a:ext>
            </a:extLst>
          </p:cNvPr>
          <p:cNvSpPr/>
          <p:nvPr/>
        </p:nvSpPr>
        <p:spPr>
          <a:xfrm>
            <a:off x="1930576" y="287142"/>
            <a:ext cx="8645237" cy="5421745"/>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3212AF06-BC70-4606-B706-D493F4C7099D}"/>
              </a:ext>
            </a:extLst>
          </p:cNvPr>
          <p:cNvPicPr>
            <a:picLocks noChangeAspect="1"/>
          </p:cNvPicPr>
          <p:nvPr/>
        </p:nvPicPr>
        <p:blipFill>
          <a:blip r:embed="rId2"/>
          <a:stretch>
            <a:fillRect/>
          </a:stretch>
        </p:blipFill>
        <p:spPr>
          <a:xfrm>
            <a:off x="1930576" y="489527"/>
            <a:ext cx="8331024" cy="5016977"/>
          </a:xfrm>
          <a:prstGeom prst="rect">
            <a:avLst/>
          </a:prstGeom>
        </p:spPr>
      </p:pic>
      <p:sp>
        <p:nvSpPr>
          <p:cNvPr id="7" name="TextBox 6">
            <a:extLst>
              <a:ext uri="{FF2B5EF4-FFF2-40B4-BE49-F238E27FC236}">
                <a16:creationId xmlns:a16="http://schemas.microsoft.com/office/drawing/2014/main" id="{87C2B929-A053-440D-99F1-08D1FE82C0CB}"/>
              </a:ext>
            </a:extLst>
          </p:cNvPr>
          <p:cNvSpPr txBox="1"/>
          <p:nvPr/>
        </p:nvSpPr>
        <p:spPr>
          <a:xfrm>
            <a:off x="8085235" y="5726606"/>
            <a:ext cx="4106765" cy="369332"/>
          </a:xfrm>
          <a:prstGeom prst="rect">
            <a:avLst/>
          </a:prstGeom>
          <a:noFill/>
        </p:spPr>
        <p:txBody>
          <a:bodyPr wrap="none" rtlCol="0">
            <a:spAutoFit/>
          </a:bodyPr>
          <a:lstStyle/>
          <a:p>
            <a:r>
              <a:rPr lang="en-US" dirty="0"/>
              <a:t>Source: https://pjreddie.com/darknet/yolo/</a:t>
            </a:r>
            <a:endParaRPr lang="en-IN" dirty="0"/>
          </a:p>
        </p:txBody>
      </p:sp>
    </p:spTree>
    <p:extLst>
      <p:ext uri="{BB962C8B-B14F-4D97-AF65-F5344CB8AC3E}">
        <p14:creationId xmlns:p14="http://schemas.microsoft.com/office/powerpoint/2010/main" val="406379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B113-58A1-44F7-8B31-2EE6B74CAAD6}"/>
              </a:ext>
            </a:extLst>
          </p:cNvPr>
          <p:cNvSpPr>
            <a:spLocks noGrp="1"/>
          </p:cNvSpPr>
          <p:nvPr>
            <p:ph type="title"/>
          </p:nvPr>
        </p:nvSpPr>
        <p:spPr/>
        <p:txBody>
          <a:bodyPr/>
          <a:lstStyle/>
          <a:p>
            <a:r>
              <a:rPr lang="en-US" dirty="0"/>
              <a:t>Lit. review 1</a:t>
            </a:r>
            <a:endParaRPr lang="en-IN" dirty="0"/>
          </a:p>
        </p:txBody>
      </p:sp>
      <p:sp>
        <p:nvSpPr>
          <p:cNvPr id="3" name="Content Placeholder 2">
            <a:extLst>
              <a:ext uri="{FF2B5EF4-FFF2-40B4-BE49-F238E27FC236}">
                <a16:creationId xmlns:a16="http://schemas.microsoft.com/office/drawing/2014/main" id="{03867C7B-F75F-42D1-B2D2-88FBC163634A}"/>
              </a:ext>
            </a:extLst>
          </p:cNvPr>
          <p:cNvSpPr>
            <a:spLocks noGrp="1"/>
          </p:cNvSpPr>
          <p:nvPr>
            <p:ph idx="1"/>
          </p:nvPr>
        </p:nvSpPr>
        <p:spPr>
          <a:xfrm>
            <a:off x="1294362" y="2024968"/>
            <a:ext cx="9603275" cy="3450613"/>
          </a:xfrm>
        </p:spPr>
        <p:txBody>
          <a:bodyPr>
            <a:normAutofit fontScale="92500"/>
          </a:bodyPr>
          <a:lstStyle/>
          <a:p>
            <a:r>
              <a:rPr lang="en-US" dirty="0"/>
              <a:t>Covell, Michele, </a:t>
            </a:r>
            <a:r>
              <a:rPr lang="en-US" dirty="0" err="1"/>
              <a:t>Shumeet</a:t>
            </a:r>
            <a:r>
              <a:rPr lang="en-US" dirty="0"/>
              <a:t> </a:t>
            </a:r>
            <a:r>
              <a:rPr lang="en-US" dirty="0" err="1"/>
              <a:t>Baluja</a:t>
            </a:r>
            <a:r>
              <a:rPr lang="en-US" dirty="0"/>
              <a:t>, and Michael Fink. "Advertisement detection and replacement using acoustic and visual repetition." In </a:t>
            </a:r>
            <a:r>
              <a:rPr lang="en-US" i="1" dirty="0"/>
              <a:t>2006 IEEE Workshop on Multimedia Signal Processing</a:t>
            </a:r>
            <a:r>
              <a:rPr lang="en-US" dirty="0"/>
              <a:t>, pp. 461-466. IEEE, 2006.</a:t>
            </a:r>
          </a:p>
          <a:p>
            <a:pPr marL="0" indent="0">
              <a:buNone/>
            </a:pPr>
            <a:r>
              <a:rPr lang="en-US" dirty="0"/>
              <a:t>This paper proposes a two-pass algorithm for ad detection.  An audio snippet match, followed by video verification of the starting and ending frames using pixel matching. </a:t>
            </a:r>
            <a:r>
              <a:rPr lang="en-IN" dirty="0"/>
              <a:t>The algorithm requires the creation of a large database of audio query snippets and video snippets and the visual matching is done after reducing each frame of the video to 5x5 24bit image, which obviously loses out on detail. Furthermore, this approach is time consuming.  Also, audio and video are often broadcast as different HLS streams, which may cause further discrepancies.</a:t>
            </a:r>
            <a:endParaRPr lang="en-US" dirty="0"/>
          </a:p>
        </p:txBody>
      </p:sp>
    </p:spTree>
    <p:extLst>
      <p:ext uri="{BB962C8B-B14F-4D97-AF65-F5344CB8AC3E}">
        <p14:creationId xmlns:p14="http://schemas.microsoft.com/office/powerpoint/2010/main" val="19969144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338</TotalTime>
  <Words>858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Gallery</vt:lpstr>
      <vt:lpstr>Minor project</vt:lpstr>
      <vt:lpstr>MOTIVATION</vt:lpstr>
      <vt:lpstr>PowerPoint Presentation</vt:lpstr>
      <vt:lpstr>PowerPoint Presentation</vt:lpstr>
      <vt:lpstr>TECHNICAL CHALLENGES AND REQUIREMENTS</vt:lpstr>
      <vt:lpstr>proposed pipeline</vt:lpstr>
      <vt:lpstr>PowerPoint Presentation</vt:lpstr>
      <vt:lpstr>PowerPoint Presentation</vt:lpstr>
      <vt:lpstr>Lit. review 1</vt:lpstr>
      <vt:lpstr>Lit. review 2</vt:lpstr>
      <vt:lpstr>PERFORMANCE</vt:lpstr>
      <vt:lpstr>CONSIDERATIONS and 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Anirban Nath</dc:creator>
  <cp:lastModifiedBy>Anirban Nath</cp:lastModifiedBy>
  <cp:revision>22</cp:revision>
  <dcterms:created xsi:type="dcterms:W3CDTF">2021-11-18T13:18:56Z</dcterms:created>
  <dcterms:modified xsi:type="dcterms:W3CDTF">2021-11-19T05:12:59Z</dcterms:modified>
</cp:coreProperties>
</file>