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68253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60075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39010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63793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388607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94412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9341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567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08849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2445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8" name="Footer Placeholder 7"/>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5435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77596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92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2573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71424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9709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83911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354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6733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6651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404517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47452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solidFill>
                  <a:srgbClr val="FFFFFF">
                    <a:lumMod val="60000"/>
                    <a:lumOff val="40000"/>
                  </a:srgbClr>
                </a:solidFill>
              </a:rPr>
              <a:pPr/>
              <a:t>7/2/2015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93977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1299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84284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grpSp>
    </p:spTree>
    <p:extLst>
      <p:ext uri="{BB962C8B-B14F-4D97-AF65-F5344CB8AC3E}">
        <p14:creationId xmlns:p14="http://schemas.microsoft.com/office/powerpoint/2010/main" val="194434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325038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solidFill>
                  <a:srgbClr val="5F5F5F">
                    <a:lumMod val="60000"/>
                    <a:lumOff val="40000"/>
                  </a:srgbClr>
                </a:solidFill>
              </a:rPr>
              <a:pPr/>
              <a:t>7/2/2015</a:t>
            </a:fld>
            <a:endParaRPr lang="en-US">
              <a:solidFill>
                <a:srgbClr val="5F5F5F">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lumMod val="60000"/>
                    <a:lumOff val="40000"/>
                  </a:srgbClr>
                </a:solidFill>
              </a:rPr>
              <a:pPr/>
              <a:t>‹#›</a:t>
            </a:fld>
            <a:endParaRPr lang="en-US">
              <a:solidFill>
                <a:srgbClr val="5F5F5F">
                  <a:lumMod val="60000"/>
                  <a:lumOff val="40000"/>
                </a:srgbClr>
              </a:solidFill>
            </a:endParaRPr>
          </a:p>
        </p:txBody>
      </p:sp>
    </p:spTree>
    <p:extLst>
      <p:ext uri="{BB962C8B-B14F-4D97-AF65-F5344CB8AC3E}">
        <p14:creationId xmlns:p14="http://schemas.microsoft.com/office/powerpoint/2010/main" val="67864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69323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753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O_signature_clr_rgb.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177" y="1772129"/>
            <a:ext cx="9753600" cy="2999232"/>
          </a:xfrm>
          <a:prstGeom prst="rect">
            <a:avLst/>
          </a:prstGeom>
        </p:spPr>
      </p:pic>
    </p:spTree>
    <p:extLst>
      <p:ext uri="{BB962C8B-B14F-4D97-AF65-F5344CB8AC3E}">
        <p14:creationId xmlns:p14="http://schemas.microsoft.com/office/powerpoint/2010/main" val="2421838337"/>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1_Title Slide with Picture">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5" name="Shape 25" descr="Full slide 4-color photo can be inserted here"/>
          <p:cNvSpPr/>
          <p:nvPr/>
        </p:nvSpPr>
        <p:spPr>
          <a:xfrm>
            <a:off x="2" y="0"/>
            <a:ext cx="12201534" cy="6858000"/>
          </a:xfrm>
          <a:prstGeom prst="rect">
            <a:avLst/>
          </a:prstGeom>
          <a:solidFill>
            <a:srgbClr val="46575E">
              <a:alpha val="40000"/>
            </a:srgbClr>
          </a:solidFill>
          <a:ln w="12700">
            <a:miter lim="400000"/>
          </a:ln>
        </p:spPr>
        <p:txBody>
          <a:bodyPr lIns="0" tIns="0" rIns="0" bIns="0" anchor="ctr"/>
          <a:lstStyle/>
          <a:p>
            <a:pPr algn="ctr">
              <a:defRPr>
                <a:solidFill>
                  <a:srgbClr val="FFFFFF"/>
                </a:solidFill>
              </a:defRPr>
            </a:pPr>
            <a:endParaRPr sz="1800">
              <a:solidFill>
                <a:srgbClr val="FFFFFF"/>
              </a:solidFill>
            </a:endParaRPr>
          </a:p>
        </p:txBody>
      </p:sp>
      <p:sp>
        <p:nvSpPr>
          <p:cNvPr id="26" name="Shape 26"/>
          <p:cNvSpPr>
            <a:spLocks noGrp="1"/>
          </p:cNvSpPr>
          <p:nvPr>
            <p:ph type="title"/>
          </p:nvPr>
        </p:nvSpPr>
        <p:spPr>
          <a:xfrm>
            <a:off x="532370" y="0"/>
            <a:ext cx="8772138" cy="2209800"/>
          </a:xfrm>
          <a:prstGeom prst="rect">
            <a:avLst/>
          </a:prstGeom>
        </p:spPr>
        <p:txBody>
          <a:bodyPr/>
          <a:lstStyle>
            <a:lvl1pP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27" name="Shape 27"/>
          <p:cNvSpPr>
            <a:spLocks noGrp="1"/>
          </p:cNvSpPr>
          <p:nvPr>
            <p:ph type="body" idx="1"/>
          </p:nvPr>
        </p:nvSpPr>
        <p:spPr>
          <a:xfrm>
            <a:off x="532317" y="2286000"/>
            <a:ext cx="8773282" cy="2628900"/>
          </a:xfrm>
          <a:prstGeom prst="rect">
            <a:avLst/>
          </a:prstGeom>
        </p:spPr>
        <p:txBody>
          <a:bodyPr/>
          <a:lstStyle>
            <a:lvl1pPr marL="0" indent="0">
              <a:spcBef>
                <a:spcPts val="0"/>
              </a:spcBef>
              <a:buClrTx/>
              <a:buSzTx/>
              <a:buFontTx/>
              <a:buNone/>
              <a:defRPr sz="2400" b="1">
                <a:solidFill>
                  <a:srgbClr val="FFFFFF"/>
                </a:solidFill>
              </a:defRPr>
            </a:lvl1pPr>
            <a:lvl2pPr marL="0" indent="457200">
              <a:spcBef>
                <a:spcPts val="0"/>
              </a:spcBef>
              <a:buClrTx/>
              <a:buSzTx/>
              <a:buFontTx/>
              <a:buNone/>
              <a:defRPr sz="2400" b="1">
                <a:solidFill>
                  <a:srgbClr val="FFFFFF"/>
                </a:solidFill>
              </a:defRPr>
            </a:lvl2pPr>
            <a:lvl3pPr marL="0" indent="914400">
              <a:spcBef>
                <a:spcPts val="0"/>
              </a:spcBef>
              <a:buClrTx/>
              <a:buSzTx/>
              <a:buFontTx/>
              <a:buNone/>
              <a:defRPr sz="2400" b="1">
                <a:solidFill>
                  <a:srgbClr val="FFFFFF"/>
                </a:solidFill>
              </a:defRPr>
            </a:lvl3pPr>
            <a:lvl4pPr marL="0" indent="1371600">
              <a:spcBef>
                <a:spcPts val="0"/>
              </a:spcBef>
              <a:buClrTx/>
              <a:buSzTx/>
              <a:buFontTx/>
              <a:buNone/>
              <a:defRPr sz="2400" b="1">
                <a:solidFill>
                  <a:srgbClr val="FFFFFF"/>
                </a:solidFill>
              </a:defRPr>
            </a:lvl4pPr>
            <a:lvl5pPr marL="0" indent="1828800">
              <a:spcBef>
                <a:spcPts val="0"/>
              </a:spcBef>
              <a:buClrTx/>
              <a:buSzTx/>
              <a:buFontTx/>
              <a:buNone/>
              <a:defRPr sz="2400" b="1">
                <a:solidFill>
                  <a:srgbClr val="FFFFFF"/>
                </a:solidFill>
              </a:defRPr>
            </a:lvl5pPr>
          </a:lstStyle>
          <a:p>
            <a:pPr lvl="0">
              <a:defRPr sz="1800" b="0">
                <a:solidFill>
                  <a:srgbClr val="000000"/>
                </a:solidFill>
              </a:defRPr>
            </a:pPr>
            <a:r>
              <a:rPr sz="2400" b="1">
                <a:solidFill>
                  <a:srgbClr val="FFFFFF"/>
                </a:solidFill>
              </a:rPr>
              <a:t>Body Level One</a:t>
            </a:r>
          </a:p>
          <a:p>
            <a:pPr lvl="1">
              <a:defRPr sz="1800" b="0">
                <a:solidFill>
                  <a:srgbClr val="000000"/>
                </a:solidFill>
              </a:defRPr>
            </a:pPr>
            <a:r>
              <a:rPr sz="2400" b="1">
                <a:solidFill>
                  <a:srgbClr val="FFFFFF"/>
                </a:solidFill>
              </a:rPr>
              <a:t>Body Level Two</a:t>
            </a:r>
          </a:p>
          <a:p>
            <a:pPr lvl="2">
              <a:defRPr sz="1800" b="0">
                <a:solidFill>
                  <a:srgbClr val="000000"/>
                </a:solidFill>
              </a:defRPr>
            </a:pPr>
            <a:r>
              <a:rPr sz="2400" b="1">
                <a:solidFill>
                  <a:srgbClr val="FFFFFF"/>
                </a:solidFill>
              </a:rPr>
              <a:t>Body Level Three</a:t>
            </a:r>
          </a:p>
          <a:p>
            <a:pPr lvl="3">
              <a:defRPr sz="1800" b="0">
                <a:solidFill>
                  <a:srgbClr val="000000"/>
                </a:solidFill>
              </a:defRPr>
            </a:pPr>
            <a:r>
              <a:rPr sz="2400" b="1">
                <a:solidFill>
                  <a:srgbClr val="FFFFFF"/>
                </a:solidFill>
              </a:rPr>
              <a:t>Body Level Four</a:t>
            </a:r>
          </a:p>
          <a:p>
            <a:pPr lvl="4">
              <a:defRPr sz="1800" b="0">
                <a:solidFill>
                  <a:srgbClr val="000000"/>
                </a:solidFill>
              </a:defRPr>
            </a:pPr>
            <a:r>
              <a:rPr sz="2400" b="1">
                <a:solidFill>
                  <a:srgbClr val="FFFFFF"/>
                </a:solidFill>
              </a:rPr>
              <a:t>Body Level Five</a:t>
            </a:r>
          </a:p>
        </p:txBody>
      </p:sp>
      <p:sp>
        <p:nvSpPr>
          <p:cNvPr id="28" name="Shape 28"/>
          <p:cNvSpPr/>
          <p:nvPr/>
        </p:nvSpPr>
        <p:spPr>
          <a:xfrm>
            <a:off x="5995884" y="6509191"/>
            <a:ext cx="6221464"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defRPr sz="800">
                <a:solidFill>
                  <a:srgbClr val="FFFFFF"/>
                </a:solidFill>
              </a:defRPr>
            </a:lvl1pPr>
          </a:lstStyle>
          <a:p>
            <a:pPr>
              <a:defRPr sz="1800">
                <a:solidFill>
                  <a:srgbClr val="000000"/>
                </a:solidFill>
              </a:defRPr>
            </a:pPr>
            <a:r>
              <a:rPr sz="1800"/>
              <a:t>Copyright © 2014 Oracle and/or its affiliates. All rights reserved.  |</a:t>
            </a:r>
          </a:p>
        </p:txBody>
      </p:sp>
      <p:sp>
        <p:nvSpPr>
          <p:cNvPr id="29" name="Shape 29"/>
          <p:cNvSpPr>
            <a:spLocks noGrp="1"/>
          </p:cNvSpPr>
          <p:nvPr>
            <p:ph type="sldNum" sz="quarter" idx="2"/>
          </p:nvPr>
        </p:nvSpPr>
        <p:spPr>
          <a:xfrm>
            <a:off x="11542696" y="6962142"/>
            <a:ext cx="127133" cy="127001"/>
          </a:xfrm>
          <a:prstGeom prst="rect">
            <a:avLst/>
          </a:prstGeom>
        </p:spPr>
        <p:txBody>
          <a:bodyPr/>
          <a:lstStyle>
            <a:lvl1pPr>
              <a:defRPr>
                <a:solidFill>
                  <a:srgbClr val="BDC1C5"/>
                </a:solidFill>
              </a:defRPr>
            </a:lvl1pPr>
          </a:lstStyle>
          <a:p>
            <a:fld id="{86CB4B4D-7CA3-9044-876B-883B54F8677D}" type="slidenum">
              <a:rPr/>
              <a:pPr/>
              <a:t>‹#›</a:t>
            </a:fld>
            <a:endParaRPr/>
          </a:p>
        </p:txBody>
      </p:sp>
      <p:pic>
        <p:nvPicPr>
          <p:cNvPr id="30" name="image1.png" descr="Oracle logo in white on red staging background"/>
          <p:cNvPicPr/>
          <p:nvPr/>
        </p:nvPicPr>
        <p:blipFill>
          <a:blip r:embed="rId3" cstate="print">
            <a:extLst/>
          </a:blip>
          <a:stretch>
            <a:fillRect/>
          </a:stretch>
        </p:blipFill>
        <p:spPr>
          <a:xfrm>
            <a:off x="532367" y="6263642"/>
            <a:ext cx="1624554" cy="594361"/>
          </a:xfrm>
          <a:prstGeom prst="rect">
            <a:avLst/>
          </a:prstGeom>
          <a:ln w="12700">
            <a:miter lim="400000"/>
          </a:ln>
        </p:spPr>
      </p:pic>
    </p:spTree>
    <p:extLst>
      <p:ext uri="{BB962C8B-B14F-4D97-AF65-F5344CB8AC3E}">
        <p14:creationId xmlns:p14="http://schemas.microsoft.com/office/powerpoint/2010/main" val="19728873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7/2/2015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093049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Picture and Log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384274" y="0"/>
            <a:ext cx="12576275" cy="6858000"/>
          </a:xfrm>
          <a:prstGeom prst="rect">
            <a:avLst/>
          </a:prstGeom>
        </p:spPr>
      </p:pic>
      <p:sp>
        <p:nvSpPr>
          <p:cNvPr id="22" name="Rectangle 21"/>
          <p:cNvSpPr/>
          <p:nvPr/>
        </p:nvSpPr>
        <p:spPr bwMode="hidden">
          <a:xfrm>
            <a:off x="-384985" y="0"/>
            <a:ext cx="1257698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7/2/2015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09896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01100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30461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81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8396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6" y="0"/>
            <a:ext cx="12192574"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4403" y="6556248"/>
            <a:ext cx="1226717"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solidFill>
                  <a:srgbClr val="5F5F5F">
                    <a:lumMod val="60000"/>
                    <a:lumOff val="40000"/>
                  </a:srgbClr>
                </a:solidFill>
              </a:rPr>
              <a:pPr/>
              <a:t>7/2/2015</a:t>
            </a:fld>
            <a:endParaRPr dirty="0">
              <a:solidFill>
                <a:srgbClr val="5F5F5F">
                  <a:lumMod val="60000"/>
                  <a:lumOff val="40000"/>
                </a:srgbClr>
              </a:solidFill>
            </a:endParaRPr>
          </a:p>
        </p:txBody>
      </p:sp>
      <p:sp>
        <p:nvSpPr>
          <p:cNvPr id="5" name="Footer Placeholder 4"/>
          <p:cNvSpPr>
            <a:spLocks noGrp="1"/>
          </p:cNvSpPr>
          <p:nvPr>
            <p:ph type="ftr" sz="quarter" idx="3"/>
          </p:nvPr>
        </p:nvSpPr>
        <p:spPr>
          <a:xfrm>
            <a:off x="8779576" y="6556248"/>
            <a:ext cx="2499374"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5" name="TextBox 14"/>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665508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8676059" y="7185977"/>
            <a:ext cx="2499374" cy="182880"/>
          </a:xfrm>
        </p:spPr>
        <p:txBody>
          <a:bodyPr/>
          <a:lstStyle/>
          <a:p>
            <a:r>
              <a:rPr lang="en-US" smtClean="0">
                <a:solidFill>
                  <a:srgbClr val="5F5F5F">
                    <a:lumMod val="60000"/>
                    <a:lumOff val="40000"/>
                  </a:srgbClr>
                </a:solidFill>
              </a:rPr>
              <a:t>Oracle Confidential – Internal/Restricted/Highly Restricted</a:t>
            </a:r>
            <a:endParaRPr lang="en-US" dirty="0">
              <a:solidFill>
                <a:srgbClr val="5F5F5F">
                  <a:lumMod val="60000"/>
                  <a:lumOff val="40000"/>
                </a:srgbClr>
              </a:solidFill>
            </a:endParaRPr>
          </a:p>
        </p:txBody>
      </p:sp>
      <p:sp>
        <p:nvSpPr>
          <p:cNvPr id="5" name="Slide Number Placeholder 4"/>
          <p:cNvSpPr>
            <a:spLocks noGrp="1"/>
          </p:cNvSpPr>
          <p:nvPr>
            <p:ph type="sldNum" sz="quarter" idx="12"/>
          </p:nvPr>
        </p:nvSpPr>
        <p:spPr>
          <a:xfrm>
            <a:off x="11175432" y="7563929"/>
            <a:ext cx="381760" cy="182880"/>
          </a:xfrm>
        </p:spPr>
        <p:txBody>
          <a:bodyPr/>
          <a:lstStyle/>
          <a:p>
            <a:fld id="{C51EAA63-D034-42AE-91FA-B13B9518C7BE}" type="slidenum">
              <a:rPr lang="en-US" smtClean="0">
                <a:solidFill>
                  <a:srgbClr val="5F5F5F">
                    <a:lumMod val="60000"/>
                    <a:lumOff val="40000"/>
                  </a:srgbClr>
                </a:solidFill>
              </a:rPr>
              <a:pPr/>
              <a:t>1</a:t>
            </a:fld>
            <a:endParaRPr lang="en-US" dirty="0">
              <a:solidFill>
                <a:srgbClr val="5F5F5F">
                  <a:lumMod val="60000"/>
                  <a:lumOff val="40000"/>
                </a:srgbClr>
              </a:solidFill>
            </a:endParaRPr>
          </a:p>
        </p:txBody>
      </p:sp>
      <p:pic>
        <p:nvPicPr>
          <p:cNvPr id="6" name="Picture 3" descr="corp_logo_master_brand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036" y="241308"/>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7" name="Cloud 6"/>
          <p:cNvSpPr/>
          <p:nvPr/>
        </p:nvSpPr>
        <p:spPr>
          <a:xfrm>
            <a:off x="3915270" y="3842392"/>
            <a:ext cx="3934767" cy="2541156"/>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p:cNvSpPr/>
          <p:nvPr/>
        </p:nvSpPr>
        <p:spPr>
          <a:xfrm>
            <a:off x="3896983" y="928293"/>
            <a:ext cx="3557016" cy="2815275"/>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http://digitalsplashmedia.com/wp-content/uploads/2013/06/computer-icon-downloads-600x35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9995" y="2549597"/>
            <a:ext cx="970771" cy="57275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067415" y="2135888"/>
            <a:ext cx="1463040" cy="704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Cloud Service</a:t>
            </a:r>
            <a:endParaRPr lang="en-US" dirty="0"/>
          </a:p>
        </p:txBody>
      </p:sp>
      <p:sp>
        <p:nvSpPr>
          <p:cNvPr id="12" name="TextBox 11"/>
          <p:cNvSpPr txBox="1"/>
          <p:nvPr/>
        </p:nvSpPr>
        <p:spPr>
          <a:xfrm>
            <a:off x="4660507" y="1290014"/>
            <a:ext cx="2130552" cy="646331"/>
          </a:xfrm>
          <a:prstGeom prst="rect">
            <a:avLst/>
          </a:prstGeom>
          <a:noFill/>
        </p:spPr>
        <p:txBody>
          <a:bodyPr wrap="square" rtlCol="0">
            <a:spAutoFit/>
          </a:bodyPr>
          <a:lstStyle/>
          <a:p>
            <a:r>
              <a:rPr lang="en-US" dirty="0" smtClean="0"/>
              <a:t>Oracle Public Cloud</a:t>
            </a:r>
          </a:p>
          <a:p>
            <a:endParaRPr lang="en-US" dirty="0"/>
          </a:p>
        </p:txBody>
      </p:sp>
      <p:sp>
        <p:nvSpPr>
          <p:cNvPr id="13" name="Rectangle 12"/>
          <p:cNvSpPr/>
          <p:nvPr/>
        </p:nvSpPr>
        <p:spPr>
          <a:xfrm>
            <a:off x="5067415" y="4720592"/>
            <a:ext cx="1463040" cy="704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Cloud Service</a:t>
            </a:r>
            <a:endParaRPr lang="en-US" dirty="0"/>
          </a:p>
        </p:txBody>
      </p:sp>
      <p:sp>
        <p:nvSpPr>
          <p:cNvPr id="14" name="TextBox 13"/>
          <p:cNvSpPr txBox="1"/>
          <p:nvPr/>
        </p:nvSpPr>
        <p:spPr>
          <a:xfrm>
            <a:off x="4660507" y="5501155"/>
            <a:ext cx="3776472" cy="584775"/>
          </a:xfrm>
          <a:prstGeom prst="rect">
            <a:avLst/>
          </a:prstGeom>
          <a:noFill/>
        </p:spPr>
        <p:txBody>
          <a:bodyPr wrap="square" rtlCol="0">
            <a:spAutoFit/>
          </a:bodyPr>
          <a:lstStyle/>
          <a:p>
            <a:r>
              <a:rPr lang="en-US" dirty="0" smtClean="0"/>
              <a:t>GSE Internal Hosted – </a:t>
            </a:r>
            <a:r>
              <a:rPr lang="en-US" sz="1400" dirty="0" smtClean="0"/>
              <a:t>Behind Oracle Firewall</a:t>
            </a:r>
            <a:endParaRPr lang="en-US" sz="1400" dirty="0"/>
          </a:p>
        </p:txBody>
      </p:sp>
      <p:sp>
        <p:nvSpPr>
          <p:cNvPr id="15" name="Rectangle 14"/>
          <p:cNvSpPr/>
          <p:nvPr/>
        </p:nvSpPr>
        <p:spPr>
          <a:xfrm>
            <a:off x="9195931" y="911938"/>
            <a:ext cx="1536192" cy="1445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a:t>
            </a:r>
            <a:r>
              <a:rPr lang="en-US" dirty="0" err="1" smtClean="0"/>
              <a:t>Siteminder</a:t>
            </a:r>
            <a:endParaRPr lang="en-US" dirty="0"/>
          </a:p>
        </p:txBody>
      </p:sp>
      <p:cxnSp>
        <p:nvCxnSpPr>
          <p:cNvPr id="16" name="Straight Arrow Connector 15"/>
          <p:cNvCxnSpPr>
            <a:stCxn id="10" idx="3"/>
          </p:cNvCxnSpPr>
          <p:nvPr/>
        </p:nvCxnSpPr>
        <p:spPr>
          <a:xfrm flipV="1">
            <a:off x="2310766" y="2328205"/>
            <a:ext cx="1574649" cy="507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82099" y="3850961"/>
            <a:ext cx="772668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10431" y="1275107"/>
            <a:ext cx="301752" cy="2308324"/>
          </a:xfrm>
          <a:prstGeom prst="rect">
            <a:avLst/>
          </a:prstGeom>
          <a:noFill/>
        </p:spPr>
        <p:txBody>
          <a:bodyPr wrap="square" rtlCol="0">
            <a:spAutoFit/>
          </a:bodyPr>
          <a:lstStyle/>
          <a:p>
            <a:r>
              <a:rPr lang="en-US" dirty="0" smtClean="0"/>
              <a:t>INTERNET</a:t>
            </a:r>
            <a:endParaRPr lang="en-US" dirty="0"/>
          </a:p>
        </p:txBody>
      </p:sp>
      <p:cxnSp>
        <p:nvCxnSpPr>
          <p:cNvPr id="19" name="Straight Arrow Connector 18"/>
          <p:cNvCxnSpPr/>
          <p:nvPr/>
        </p:nvCxnSpPr>
        <p:spPr>
          <a:xfrm flipV="1">
            <a:off x="7435435" y="1622364"/>
            <a:ext cx="1737360" cy="85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07095" y="2768580"/>
            <a:ext cx="1408176" cy="369332"/>
          </a:xfrm>
          <a:prstGeom prst="rect">
            <a:avLst/>
          </a:prstGeom>
          <a:noFill/>
        </p:spPr>
        <p:txBody>
          <a:bodyPr wrap="square" rtlCol="0">
            <a:spAutoFit/>
          </a:bodyPr>
          <a:lstStyle/>
          <a:p>
            <a:r>
              <a:rPr lang="en-US" dirty="0" smtClean="0"/>
              <a:t>Authenticate</a:t>
            </a:r>
            <a:endParaRPr lang="en-US" dirty="0"/>
          </a:p>
        </p:txBody>
      </p:sp>
      <p:sp>
        <p:nvSpPr>
          <p:cNvPr id="21" name="TextBox 20"/>
          <p:cNvSpPr txBox="1"/>
          <p:nvPr/>
        </p:nvSpPr>
        <p:spPr>
          <a:xfrm>
            <a:off x="7435711" y="1414919"/>
            <a:ext cx="1737360" cy="646331"/>
          </a:xfrm>
          <a:prstGeom prst="rect">
            <a:avLst/>
          </a:prstGeom>
          <a:noFill/>
        </p:spPr>
        <p:txBody>
          <a:bodyPr wrap="square" rtlCol="0">
            <a:spAutoFit/>
          </a:bodyPr>
          <a:lstStyle/>
          <a:p>
            <a:r>
              <a:rPr lang="en-US" sz="1200" dirty="0" smtClean="0"/>
              <a:t>Authentication happens against Customers SSO solution</a:t>
            </a:r>
            <a:endParaRPr lang="en-US" sz="1200" dirty="0"/>
          </a:p>
        </p:txBody>
      </p:sp>
      <p:sp>
        <p:nvSpPr>
          <p:cNvPr id="22" name="Rectangle 21"/>
          <p:cNvSpPr/>
          <p:nvPr/>
        </p:nvSpPr>
        <p:spPr>
          <a:xfrm>
            <a:off x="9195931" y="2495814"/>
            <a:ext cx="1536192" cy="1284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RESTful </a:t>
            </a:r>
            <a:r>
              <a:rPr lang="en-US" dirty="0" err="1" smtClean="0"/>
              <a:t>Webservice</a:t>
            </a:r>
            <a:endParaRPr lang="en-US" dirty="0"/>
          </a:p>
        </p:txBody>
      </p:sp>
      <p:sp>
        <p:nvSpPr>
          <p:cNvPr id="23" name="Line Callout 1 (Accent Bar) 22"/>
          <p:cNvSpPr/>
          <p:nvPr/>
        </p:nvSpPr>
        <p:spPr>
          <a:xfrm>
            <a:off x="10210915" y="4428265"/>
            <a:ext cx="1700784" cy="1036390"/>
          </a:xfrm>
          <a:prstGeom prst="accentCallout1">
            <a:avLst>
              <a:gd name="adj1" fmla="val 18750"/>
              <a:gd name="adj2" fmla="val -8333"/>
              <a:gd name="adj3" fmla="val -76549"/>
              <a:gd name="adj4" fmla="val -2360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Unsecured access during POC.</a:t>
            </a:r>
          </a:p>
          <a:p>
            <a:pPr algn="ctr"/>
            <a:r>
              <a:rPr lang="en-US" sz="1050" dirty="0" smtClean="0">
                <a:solidFill>
                  <a:schemeClr val="tx1"/>
                </a:solidFill>
              </a:rPr>
              <a:t>Secured using Service Accounts in Production</a:t>
            </a:r>
            <a:endParaRPr lang="en-US" sz="1050" dirty="0">
              <a:solidFill>
                <a:schemeClr val="tx1"/>
              </a:solidFill>
            </a:endParaRPr>
          </a:p>
        </p:txBody>
      </p:sp>
      <p:cxnSp>
        <p:nvCxnSpPr>
          <p:cNvPr id="24" name="Straight Arrow Connector 23"/>
          <p:cNvCxnSpPr>
            <a:stCxn id="10" idx="3"/>
            <a:endCxn id="7" idx="2"/>
          </p:cNvCxnSpPr>
          <p:nvPr/>
        </p:nvCxnSpPr>
        <p:spPr>
          <a:xfrm>
            <a:off x="2310766" y="2835975"/>
            <a:ext cx="1616709" cy="227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74582" y="3915426"/>
            <a:ext cx="1408176" cy="369332"/>
          </a:xfrm>
          <a:prstGeom prst="rect">
            <a:avLst/>
          </a:prstGeom>
          <a:noFill/>
        </p:spPr>
        <p:txBody>
          <a:bodyPr wrap="square" rtlCol="0">
            <a:spAutoFit/>
          </a:bodyPr>
          <a:lstStyle/>
          <a:p>
            <a:r>
              <a:rPr lang="en-US" dirty="0" smtClean="0"/>
              <a:t>Authenticate</a:t>
            </a:r>
            <a:endParaRPr lang="en-US" dirty="0"/>
          </a:p>
        </p:txBody>
      </p:sp>
      <p:cxnSp>
        <p:nvCxnSpPr>
          <p:cNvPr id="26" name="Straight Arrow Connector 25"/>
          <p:cNvCxnSpPr>
            <a:stCxn id="7" idx="0"/>
            <a:endCxn id="22" idx="1"/>
          </p:cNvCxnSpPr>
          <p:nvPr/>
        </p:nvCxnSpPr>
        <p:spPr>
          <a:xfrm flipV="1">
            <a:off x="7846758" y="3137912"/>
            <a:ext cx="1349173" cy="197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846758" y="3906595"/>
            <a:ext cx="1737360" cy="830997"/>
          </a:xfrm>
          <a:prstGeom prst="rect">
            <a:avLst/>
          </a:prstGeom>
          <a:noFill/>
        </p:spPr>
        <p:txBody>
          <a:bodyPr wrap="square" rtlCol="0">
            <a:spAutoFit/>
          </a:bodyPr>
          <a:lstStyle/>
          <a:p>
            <a:r>
              <a:rPr lang="en-US" sz="1200" dirty="0" smtClean="0"/>
              <a:t>POC: Unauthenticated Service Call</a:t>
            </a:r>
          </a:p>
          <a:p>
            <a:r>
              <a:rPr lang="en-US" sz="1200" dirty="0" smtClean="0"/>
              <a:t>Production: Service Account Call</a:t>
            </a:r>
            <a:endParaRPr lang="en-US" sz="1200" dirty="0"/>
          </a:p>
        </p:txBody>
      </p:sp>
      <p:sp>
        <p:nvSpPr>
          <p:cNvPr id="28" name="Line Callout 1 (Accent Bar) 27"/>
          <p:cNvSpPr/>
          <p:nvPr/>
        </p:nvSpPr>
        <p:spPr>
          <a:xfrm>
            <a:off x="224287" y="3645682"/>
            <a:ext cx="2663775" cy="2463345"/>
          </a:xfrm>
          <a:prstGeom prst="accentCallout1">
            <a:avLst>
              <a:gd name="adj1" fmla="val 47866"/>
              <a:gd name="adj2" fmla="val 105108"/>
              <a:gd name="adj3" fmla="val 42212"/>
              <a:gd name="adj4" fmla="val 10567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User needs to be authenticated against JCS which should internally utilize Cummins </a:t>
            </a:r>
            <a:r>
              <a:rPr lang="en-US" sz="1050" dirty="0" err="1" smtClean="0">
                <a:solidFill>
                  <a:schemeClr val="tx1"/>
                </a:solidFill>
              </a:rPr>
              <a:t>Siteminder</a:t>
            </a:r>
            <a:r>
              <a:rPr lang="en-US" sz="1050" dirty="0" smtClean="0">
                <a:solidFill>
                  <a:schemeClr val="tx1"/>
                </a:solidFill>
              </a:rPr>
              <a:t> for the actual authentication.</a:t>
            </a:r>
          </a:p>
          <a:p>
            <a:endParaRPr lang="en-US" sz="1050" dirty="0" smtClean="0">
              <a:solidFill>
                <a:schemeClr val="tx1"/>
              </a:solidFill>
            </a:endParaRPr>
          </a:p>
          <a:p>
            <a:r>
              <a:rPr lang="en-US" sz="1050" dirty="0" smtClean="0">
                <a:solidFill>
                  <a:schemeClr val="tx1"/>
                </a:solidFill>
              </a:rPr>
              <a:t>Can MCS inside Oracle Network go against Cummins </a:t>
            </a:r>
            <a:r>
              <a:rPr lang="en-US" sz="1050" dirty="0" err="1" smtClean="0">
                <a:solidFill>
                  <a:schemeClr val="tx1"/>
                </a:solidFill>
              </a:rPr>
              <a:t>Siteminder</a:t>
            </a:r>
            <a:r>
              <a:rPr lang="en-US" sz="1050" dirty="0" smtClean="0">
                <a:solidFill>
                  <a:schemeClr val="tx1"/>
                </a:solidFill>
              </a:rPr>
              <a:t>?</a:t>
            </a:r>
          </a:p>
          <a:p>
            <a:r>
              <a:rPr lang="en-US" sz="1050" dirty="0" smtClean="0">
                <a:solidFill>
                  <a:schemeClr val="tx1"/>
                </a:solidFill>
              </a:rPr>
              <a:t>If  YES , then we can disable any authentication on the JCS side.</a:t>
            </a:r>
          </a:p>
          <a:p>
            <a:endParaRPr lang="en-US" sz="1050" dirty="0" smtClean="0">
              <a:solidFill>
                <a:schemeClr val="tx1"/>
              </a:solidFill>
            </a:endParaRPr>
          </a:p>
          <a:p>
            <a:endParaRPr lang="en-US" sz="1050" dirty="0">
              <a:solidFill>
                <a:schemeClr val="tx1"/>
              </a:solidFill>
            </a:endParaRPr>
          </a:p>
        </p:txBody>
      </p:sp>
      <p:sp>
        <p:nvSpPr>
          <p:cNvPr id="31" name="Rectangle 30"/>
          <p:cNvSpPr/>
          <p:nvPr/>
        </p:nvSpPr>
        <p:spPr>
          <a:xfrm>
            <a:off x="3074582" y="333877"/>
            <a:ext cx="5641031" cy="369332"/>
          </a:xfrm>
          <a:prstGeom prst="rect">
            <a:avLst/>
          </a:prstGeom>
        </p:spPr>
        <p:txBody>
          <a:bodyPr wrap="none">
            <a:spAutoFit/>
          </a:bodyPr>
          <a:lstStyle/>
          <a:p>
            <a:pPr algn="ctr">
              <a:lnSpc>
                <a:spcPct val="90000"/>
              </a:lnSpc>
            </a:pPr>
            <a:r>
              <a:rPr lang="en-US" sz="2000" b="1" dirty="0"/>
              <a:t>CSS – Access from Laptop Web and Mobile Browser</a:t>
            </a:r>
            <a:endParaRPr lang="en-US" sz="2000" b="1" dirty="0"/>
          </a:p>
        </p:txBody>
      </p:sp>
    </p:spTree>
    <p:extLst>
      <p:ext uri="{BB962C8B-B14F-4D97-AF65-F5344CB8AC3E}">
        <p14:creationId xmlns:p14="http://schemas.microsoft.com/office/powerpoint/2010/main" val="3681549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srgbClr val="5F5F5F">
                    <a:lumMod val="60000"/>
                    <a:lumOff val="40000"/>
                  </a:srgbClr>
                </a:solidFill>
              </a:rPr>
              <a:t>Oracle Confidential – Internal/Restricted/Highly Restricted</a:t>
            </a:r>
            <a:endParaRPr lang="en-US" dirty="0">
              <a:solidFill>
                <a:srgbClr val="5F5F5F">
                  <a:lumMod val="60000"/>
                  <a:lumOff val="40000"/>
                </a:srgbClr>
              </a:solidFill>
            </a:endParaRP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2</a:t>
            </a:fld>
            <a:endParaRPr lang="en-US" dirty="0">
              <a:solidFill>
                <a:srgbClr val="5F5F5F">
                  <a:lumMod val="60000"/>
                  <a:lumOff val="40000"/>
                </a:srgbClr>
              </a:solidFill>
            </a:endParaRPr>
          </a:p>
        </p:txBody>
      </p:sp>
      <p:sp>
        <p:nvSpPr>
          <p:cNvPr id="6" name="TextBox 5"/>
          <p:cNvSpPr txBox="1"/>
          <p:nvPr/>
        </p:nvSpPr>
        <p:spPr>
          <a:xfrm>
            <a:off x="1029462" y="248103"/>
            <a:ext cx="9448038" cy="471438"/>
          </a:xfrm>
          <a:prstGeom prst="rect">
            <a:avLst/>
          </a:prstGeom>
          <a:noFill/>
        </p:spPr>
        <p:txBody>
          <a:bodyPr wrap="square" lIns="0" tIns="0" rIns="0" bIns="0" rtlCol="0">
            <a:noAutofit/>
          </a:bodyPr>
          <a:lstStyle/>
          <a:p>
            <a:pPr algn="ctr">
              <a:lnSpc>
                <a:spcPct val="90000"/>
              </a:lnSpc>
            </a:pPr>
            <a:r>
              <a:rPr lang="en-US" sz="2400" b="1" dirty="0" smtClean="0"/>
              <a:t>CSS – Access from Native Mobile App</a:t>
            </a:r>
            <a:endParaRPr lang="en-US" sz="2400" b="1" dirty="0"/>
          </a:p>
        </p:txBody>
      </p:sp>
      <p:pic>
        <p:nvPicPr>
          <p:cNvPr id="7" name="Picture 3" descr="corp_logo_master_brand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p:cNvSpPr/>
          <p:nvPr/>
        </p:nvSpPr>
        <p:spPr>
          <a:xfrm>
            <a:off x="3975824" y="1445125"/>
            <a:ext cx="3557016" cy="2815275"/>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63084" y="2345577"/>
            <a:ext cx="1463040" cy="704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Cloud Service</a:t>
            </a:r>
            <a:endParaRPr lang="en-US" dirty="0"/>
          </a:p>
        </p:txBody>
      </p:sp>
      <p:sp>
        <p:nvSpPr>
          <p:cNvPr id="10" name="TextBox 9"/>
          <p:cNvSpPr txBox="1"/>
          <p:nvPr/>
        </p:nvSpPr>
        <p:spPr>
          <a:xfrm>
            <a:off x="4210604" y="4368068"/>
            <a:ext cx="3319272" cy="584775"/>
          </a:xfrm>
          <a:prstGeom prst="rect">
            <a:avLst/>
          </a:prstGeom>
          <a:noFill/>
        </p:spPr>
        <p:txBody>
          <a:bodyPr wrap="square" rtlCol="0">
            <a:spAutoFit/>
          </a:bodyPr>
          <a:lstStyle/>
          <a:p>
            <a:r>
              <a:rPr lang="en-US" dirty="0" smtClean="0"/>
              <a:t>GSE Internal Hosted – </a:t>
            </a:r>
            <a:r>
              <a:rPr lang="en-US" sz="1400" dirty="0" smtClean="0"/>
              <a:t>Behind Oracle Firewall</a:t>
            </a:r>
            <a:endParaRPr lang="en-US" sz="1400" dirty="0"/>
          </a:p>
        </p:txBody>
      </p:sp>
      <p:sp>
        <p:nvSpPr>
          <p:cNvPr id="11" name="Rectangle 10"/>
          <p:cNvSpPr/>
          <p:nvPr/>
        </p:nvSpPr>
        <p:spPr>
          <a:xfrm>
            <a:off x="10124517" y="1198434"/>
            <a:ext cx="1536192" cy="1445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a:t>
            </a:r>
            <a:r>
              <a:rPr lang="en-US" dirty="0" err="1" smtClean="0"/>
              <a:t>Siteminder</a:t>
            </a:r>
            <a:endParaRPr lang="en-US" dirty="0"/>
          </a:p>
        </p:txBody>
      </p:sp>
      <p:cxnSp>
        <p:nvCxnSpPr>
          <p:cNvPr id="12" name="Straight Arrow Connector 11"/>
          <p:cNvCxnSpPr>
            <a:stCxn id="22" idx="3"/>
            <a:endCxn id="15" idx="3"/>
          </p:cNvCxnSpPr>
          <p:nvPr/>
        </p:nvCxnSpPr>
        <p:spPr>
          <a:xfrm flipV="1">
            <a:off x="2339516" y="2771192"/>
            <a:ext cx="1698322" cy="5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0"/>
            <a:endCxn id="11" idx="1"/>
          </p:cNvCxnSpPr>
          <p:nvPr/>
        </p:nvCxnSpPr>
        <p:spPr>
          <a:xfrm flipV="1">
            <a:off x="7529876" y="1921065"/>
            <a:ext cx="2594641" cy="93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29662" y="2586526"/>
            <a:ext cx="1408176" cy="369332"/>
          </a:xfrm>
          <a:prstGeom prst="rect">
            <a:avLst/>
          </a:prstGeom>
          <a:noFill/>
        </p:spPr>
        <p:txBody>
          <a:bodyPr wrap="square" rtlCol="0">
            <a:spAutoFit/>
          </a:bodyPr>
          <a:lstStyle/>
          <a:p>
            <a:r>
              <a:rPr lang="en-US" dirty="0" smtClean="0"/>
              <a:t>Authenticate</a:t>
            </a:r>
            <a:endParaRPr lang="en-US" dirty="0"/>
          </a:p>
        </p:txBody>
      </p:sp>
      <p:sp>
        <p:nvSpPr>
          <p:cNvPr id="16" name="TextBox 15"/>
          <p:cNvSpPr txBox="1"/>
          <p:nvPr/>
        </p:nvSpPr>
        <p:spPr>
          <a:xfrm>
            <a:off x="7558278" y="1232865"/>
            <a:ext cx="1737360" cy="646331"/>
          </a:xfrm>
          <a:prstGeom prst="rect">
            <a:avLst/>
          </a:prstGeom>
          <a:noFill/>
        </p:spPr>
        <p:txBody>
          <a:bodyPr wrap="square" rtlCol="0">
            <a:spAutoFit/>
          </a:bodyPr>
          <a:lstStyle/>
          <a:p>
            <a:r>
              <a:rPr lang="en-US" sz="1200" dirty="0" smtClean="0"/>
              <a:t>Authentication happens against Customers SSO solution</a:t>
            </a:r>
            <a:endParaRPr lang="en-US" sz="1200" dirty="0"/>
          </a:p>
        </p:txBody>
      </p:sp>
      <p:sp>
        <p:nvSpPr>
          <p:cNvPr id="17" name="Rectangle 16"/>
          <p:cNvSpPr/>
          <p:nvPr/>
        </p:nvSpPr>
        <p:spPr>
          <a:xfrm>
            <a:off x="10124517" y="4002778"/>
            <a:ext cx="1536192" cy="1284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RESTful </a:t>
            </a:r>
            <a:r>
              <a:rPr lang="en-US" dirty="0" err="1" smtClean="0"/>
              <a:t>Webservice</a:t>
            </a:r>
            <a:endParaRPr lang="en-US" dirty="0"/>
          </a:p>
        </p:txBody>
      </p:sp>
      <p:cxnSp>
        <p:nvCxnSpPr>
          <p:cNvPr id="19" name="Straight Arrow Connector 18"/>
          <p:cNvCxnSpPr>
            <a:stCxn id="8" idx="0"/>
            <a:endCxn id="17" idx="1"/>
          </p:cNvCxnSpPr>
          <p:nvPr/>
        </p:nvCxnSpPr>
        <p:spPr>
          <a:xfrm>
            <a:off x="7529876" y="2852763"/>
            <a:ext cx="2594641" cy="179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10896" y="4229377"/>
            <a:ext cx="1737360" cy="830997"/>
          </a:xfrm>
          <a:prstGeom prst="rect">
            <a:avLst/>
          </a:prstGeom>
          <a:noFill/>
        </p:spPr>
        <p:txBody>
          <a:bodyPr wrap="square" rtlCol="0">
            <a:spAutoFit/>
          </a:bodyPr>
          <a:lstStyle/>
          <a:p>
            <a:r>
              <a:rPr lang="en-US" sz="1200" dirty="0" smtClean="0"/>
              <a:t>POC: Unauthenticated Service Call</a:t>
            </a:r>
          </a:p>
          <a:p>
            <a:r>
              <a:rPr lang="en-US" sz="1200" dirty="0" smtClean="0"/>
              <a:t>Production: Service Account Call</a:t>
            </a:r>
            <a:endParaRPr lang="en-US" sz="1200" dirty="0"/>
          </a:p>
        </p:txBody>
      </p:sp>
      <p:sp>
        <p:nvSpPr>
          <p:cNvPr id="21" name="Line Callout 1 (Accent Bar) 20"/>
          <p:cNvSpPr/>
          <p:nvPr/>
        </p:nvSpPr>
        <p:spPr>
          <a:xfrm>
            <a:off x="293887" y="4260400"/>
            <a:ext cx="2708115" cy="1680761"/>
          </a:xfrm>
          <a:prstGeom prst="accentCallout1">
            <a:avLst>
              <a:gd name="adj1" fmla="val 47866"/>
              <a:gd name="adj2" fmla="val 105108"/>
              <a:gd name="adj3" fmla="val -79293"/>
              <a:gd name="adj4" fmla="val 7062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Can MCS inside Oracle Network go against Cummins </a:t>
            </a:r>
            <a:r>
              <a:rPr lang="en-US" sz="1050" dirty="0" err="1">
                <a:solidFill>
                  <a:schemeClr val="tx1"/>
                </a:solidFill>
              </a:rPr>
              <a:t>Siteminder</a:t>
            </a:r>
            <a:r>
              <a:rPr lang="en-US" sz="1050" dirty="0" smtClean="0">
                <a:solidFill>
                  <a:schemeClr val="tx1"/>
                </a:solidFill>
              </a:rPr>
              <a:t>?</a:t>
            </a:r>
          </a:p>
          <a:p>
            <a:endParaRPr lang="en-US" sz="1050" dirty="0">
              <a:solidFill>
                <a:schemeClr val="tx1"/>
              </a:solidFill>
            </a:endParaRPr>
          </a:p>
        </p:txBody>
      </p:sp>
      <p:pic>
        <p:nvPicPr>
          <p:cNvPr id="22" name="Picture 14" descr="http://www.leszynski.com/content/img/icon_apple_table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7600" y="2643696"/>
            <a:ext cx="321916" cy="37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70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1893</TotalTime>
  <Words>163</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NEW</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Anirban Bagchi</dc:creator>
  <cp:lastModifiedBy>Anirban Bagchi</cp:lastModifiedBy>
  <cp:revision>89</cp:revision>
  <dcterms:created xsi:type="dcterms:W3CDTF">2015-06-08T22:08:26Z</dcterms:created>
  <dcterms:modified xsi:type="dcterms:W3CDTF">2015-07-02T14:51:50Z</dcterms:modified>
</cp:coreProperties>
</file>