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4" r:id="rId3"/>
    <p:sldId id="261" r:id="rId4"/>
    <p:sldId id="262" r:id="rId5"/>
    <p:sldId id="263"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out Picture">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1AB1A54-131B-434B-AAD1-AD1F7D7DAA2B}"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3" name="Text Placeholder 12"/>
          <p:cNvSpPr>
            <a:spLocks noGrp="1"/>
          </p:cNvSpPr>
          <p:nvPr>
            <p:ph type="body" sz="quarter" idx="13" hasCustomPrompt="1"/>
          </p:nvPr>
        </p:nvSpPr>
        <p:spPr>
          <a:xfrm>
            <a:off x="531952" y="3429452"/>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68253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with Picture">
    <p:spTree>
      <p:nvGrpSpPr>
        <p:cNvPr id="1" name=""/>
        <p:cNvGrpSpPr/>
        <p:nvPr/>
      </p:nvGrpSpPr>
      <p:grpSpPr>
        <a:xfrm>
          <a:off x="0" y="0"/>
          <a:ext cx="0" cy="0"/>
          <a:chOff x="0" y="0"/>
          <a:chExt cx="0" cy="0"/>
        </a:xfrm>
      </p:grpSpPr>
      <p:sp>
        <p:nvSpPr>
          <p:cNvPr id="18" name="Rectangle 1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grpSp>
        <p:nvGrpSpPr>
          <p:cNvPr id="7" name="Group 6"/>
          <p:cNvGrpSpPr/>
          <p:nvPr/>
        </p:nvGrpSpPr>
        <p:grpSpPr bwMode="gray">
          <a:xfrm>
            <a:off x="-286"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lumMod val="60000"/>
                    <a:lumOff val="40000"/>
                  </a:schemeClr>
                </a:solidFill>
              </a:defRPr>
            </a:lvl1pPr>
          </a:lstStyle>
          <a:p>
            <a:fld id="{19816439-F3A6-4E53-9E59-0015DD1FA257}"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600751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951" y="1905000"/>
            <a:ext cx="480185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9912" y="533400"/>
            <a:ext cx="6070139"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3657600"/>
            <a:ext cx="480184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F0A86-8A92-4FBC-80CD-36517BAA55B7}"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39010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63793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Picture Placeholder 15"/>
          <p:cNvSpPr>
            <a:spLocks noGrp="1" noChangeAspect="1"/>
          </p:cNvSpPr>
          <p:nvPr>
            <p:ph type="pic" sz="quarter" idx="14" hasCustomPrompt="1"/>
          </p:nvPr>
        </p:nvSpPr>
        <p:spPr>
          <a:xfrm>
            <a:off x="531950" y="1905000"/>
            <a:ext cx="2195132"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388607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2" y="1524001"/>
            <a:ext cx="541160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1"/>
            <a:ext cx="5411607"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189F9BA-FB97-45D5-8F27-56629FBBC98C}"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94412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8187"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A91E92C-9068-4C32-AE92-C97502324FE4}"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3"/>
          <p:cNvSpPr>
            <a:spLocks noGrp="1"/>
          </p:cNvSpPr>
          <p:nvPr>
            <p:ph sz="half" idx="13"/>
          </p:nvPr>
        </p:nvSpPr>
        <p:spPr>
          <a:xfrm>
            <a:off x="818442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9341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5EDC5EE-48A0-4FB5-B27F-88FDBE6F1684}"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2"/>
          <p:cNvSpPr>
            <a:spLocks noGrp="1"/>
          </p:cNvSpPr>
          <p:nvPr>
            <p:ph sz="half" idx="13"/>
          </p:nvPr>
        </p:nvSpPr>
        <p:spPr>
          <a:xfrm>
            <a:off x="531952" y="3810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8441" y="3810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75674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744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952" y="3733800"/>
            <a:ext cx="11128099"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393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744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393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08849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7582" y="1524000"/>
            <a:ext cx="503051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hasCustomPrompt="1"/>
          </p:nvPr>
        </p:nvSpPr>
        <p:spPr>
          <a:xfrm>
            <a:off x="760610" y="1524000"/>
            <a:ext cx="4077762"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244513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951"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951"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5390"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5390"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35287FB7-DD26-4AD5-8D24-298016D86790}"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8" name="Footer Placeholder 7"/>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5435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CD2CDC6-9352-4ED5-B272-74DDB6DCFEAF}"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277596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2D99EC-ABE5-42A5-B15B-B8C044BE7365}"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192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2D53DD-9B43-42E6-B664-927F3AEBDA21}"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2573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D265-744D-4F8C-A86B-A5B53F14B0D6}"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271424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1" y="1524000"/>
            <a:ext cx="7393474"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153935" y="1524001"/>
            <a:ext cx="350611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C216A-5BF3-4B4A-AA09-367DB23952FA}"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9709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952" y="1524000"/>
            <a:ext cx="6097587"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7010638"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E2FA5-E451-48BD-84C5-AAF06D19CB12}"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83911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64933-8490-48F1-856F-778E124FF883}"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248439"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6248438"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3543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F5346-BDDE-46E4-B222-C487F9E706DD}"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358187"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4358187"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4423"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4" name="Text Placeholder 3"/>
          <p:cNvSpPr>
            <a:spLocks noGrp="1"/>
          </p:cNvSpPr>
          <p:nvPr>
            <p:ph type="body" sz="half" idx="16"/>
          </p:nvPr>
        </p:nvSpPr>
        <p:spPr>
          <a:xfrm>
            <a:off x="818442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46733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7737" y="1522827"/>
            <a:ext cx="6497058"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955" y="1827862"/>
            <a:ext cx="1841355" cy="3887139"/>
          </a:xfrm>
          <a:prstGeom prst="rect">
            <a:avLst/>
          </a:prstGeom>
        </p:spPr>
      </p:pic>
      <p:sp>
        <p:nvSpPr>
          <p:cNvPr id="3" name="Picture Placeholder 2"/>
          <p:cNvSpPr>
            <a:spLocks noGrp="1"/>
          </p:cNvSpPr>
          <p:nvPr>
            <p:ph type="pic" idx="1"/>
          </p:nvPr>
        </p:nvSpPr>
        <p:spPr bwMode="gray">
          <a:xfrm>
            <a:off x="1889614" y="2364583"/>
            <a:ext cx="1618910"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533492" y="1850231"/>
            <a:ext cx="5248055"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6651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50657" y="1112973"/>
            <a:ext cx="6007047" cy="4568613"/>
          </a:xfrm>
          <a:prstGeom prst="rect">
            <a:avLst/>
          </a:prstGeom>
        </p:spPr>
      </p:pic>
      <p:sp>
        <p:nvSpPr>
          <p:cNvPr id="2" name="Title 1"/>
          <p:cNvSpPr>
            <a:spLocks noGrp="1"/>
          </p:cNvSpPr>
          <p:nvPr>
            <p:ph type="title"/>
          </p:nvPr>
        </p:nvSpPr>
        <p:spPr>
          <a:xfrm>
            <a:off x="531951" y="406400"/>
            <a:ext cx="556405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749431" y="1013144"/>
            <a:ext cx="3963169"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1844" y="1905001"/>
            <a:ext cx="1841355" cy="3887139"/>
          </a:xfrm>
          <a:prstGeom prst="rect">
            <a:avLst/>
          </a:prstGeom>
        </p:spPr>
      </p:pic>
      <p:sp>
        <p:nvSpPr>
          <p:cNvPr id="14" name="Picture Placeholder 2"/>
          <p:cNvSpPr>
            <a:spLocks noGrp="1"/>
          </p:cNvSpPr>
          <p:nvPr>
            <p:ph type="pic" idx="1"/>
          </p:nvPr>
        </p:nvSpPr>
        <p:spPr bwMode="gray">
          <a:xfrm>
            <a:off x="4080505" y="2448864"/>
            <a:ext cx="1618910"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Tree>
    <p:extLst>
      <p:ext uri="{BB962C8B-B14F-4D97-AF65-F5344CB8AC3E}">
        <p14:creationId xmlns:p14="http://schemas.microsoft.com/office/powerpoint/2010/main" val="404517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etric with Picture">
    <p:spTree>
      <p:nvGrpSpPr>
        <p:cNvPr id="1" name=""/>
        <p:cNvGrpSpPr/>
        <p:nvPr/>
      </p:nvGrpSpPr>
      <p:grpSpPr>
        <a:xfrm>
          <a:off x="0" y="0"/>
          <a:ext cx="0" cy="0"/>
          <a:chOff x="0" y="0"/>
          <a:chExt cx="0" cy="0"/>
        </a:xfrm>
      </p:grpSpPr>
      <p:sp>
        <p:nvSpPr>
          <p:cNvPr id="8" name="Rectangle 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grpSp>
        <p:nvGrpSpPr>
          <p:cNvPr id="2" name="Group 1"/>
          <p:cNvGrpSpPr/>
          <p:nvPr/>
        </p:nvGrpSpPr>
        <p:grpSpPr>
          <a:xfrm>
            <a:off x="-286" y="0"/>
            <a:ext cx="12192574"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43D5EDE7-61B4-4C98-ADE6-D86346041BA3}"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2" name="Text Placeholder 12"/>
          <p:cNvSpPr>
            <a:spLocks noGrp="1"/>
          </p:cNvSpPr>
          <p:nvPr>
            <p:ph type="body" sz="quarter" idx="13" hasCustomPrompt="1"/>
          </p:nvPr>
        </p:nvSpPr>
        <p:spPr>
          <a:xfrm>
            <a:off x="760610" y="2666999"/>
            <a:ext cx="4573191"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
        <p:nvSpPr>
          <p:cNvPr id="3" name="Title 2"/>
          <p:cNvSpPr>
            <a:spLocks noGrp="1"/>
          </p:cNvSpPr>
          <p:nvPr>
            <p:ph type="title" hasCustomPrompt="1"/>
          </p:nvPr>
        </p:nvSpPr>
        <p:spPr>
          <a:xfrm>
            <a:off x="760610" y="609600"/>
            <a:ext cx="4573191" cy="2044700"/>
          </a:xfrm>
        </p:spPr>
        <p:txBody>
          <a:bodyPr/>
          <a:lstStyle>
            <a:lvl1pPr>
              <a:defRPr sz="13800" b="1"/>
            </a:lvl1pPr>
          </a:lstStyle>
          <a:p>
            <a:r>
              <a:rPr lang="en-US" dirty="0" smtClean="0"/>
              <a:t>XX</a:t>
            </a:r>
            <a:endParaRPr lang="en-US" dirty="0"/>
          </a:p>
        </p:txBody>
      </p:sp>
    </p:spTree>
    <p:extLst>
      <p:ext uri="{BB962C8B-B14F-4D97-AF65-F5344CB8AC3E}">
        <p14:creationId xmlns:p14="http://schemas.microsoft.com/office/powerpoint/2010/main" val="47452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0" name="Rectangle 9"/>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7481E7-6827-45FD-8717-13B961EEBD99}" type="datetime1">
              <a:rPr lang="en-US">
                <a:solidFill>
                  <a:srgbClr val="FFFFFF">
                    <a:lumMod val="60000"/>
                    <a:lumOff val="40000"/>
                  </a:srgbClr>
                </a:solidFill>
              </a:rPr>
              <a:pPr/>
              <a:t>7/22/2015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DC1C5"/>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293977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56FF2-64EC-4614-951E-8B8E4681BF2B}"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71299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51CE8-BCD3-4683-83D4-D0AC55C5EB15}"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84284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9802F-4D43-4C32-8177-0644B387545A}"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grpSp>
        <p:nvGrpSpPr>
          <p:cNvPr id="3093" name="Group 3092"/>
          <p:cNvGrpSpPr/>
          <p:nvPr/>
        </p:nvGrpSpPr>
        <p:grpSpPr bwMode="gray">
          <a:xfrm>
            <a:off x="3264751" y="2743200"/>
            <a:ext cx="5670439"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grpSp>
    </p:spTree>
    <p:extLst>
      <p:ext uri="{BB962C8B-B14F-4D97-AF65-F5344CB8AC3E}">
        <p14:creationId xmlns:p14="http://schemas.microsoft.com/office/powerpoint/2010/main" val="194434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59" y="129398"/>
            <a:ext cx="11915881" cy="6547450"/>
          </a:xfrm>
          <a:prstGeom prst="rect">
            <a:avLst/>
          </a:prstGeom>
          <a:noFill/>
          <a:ln>
            <a:noFill/>
          </a:ln>
        </p:spPr>
      </p:pic>
      <p:sp>
        <p:nvSpPr>
          <p:cNvPr id="6" name="Rectangle 5"/>
          <p:cNvSpPr/>
          <p:nvPr/>
        </p:nvSpPr>
        <p:spPr bwMode="gray">
          <a:xfrm>
            <a:off x="-287" y="0"/>
            <a:ext cx="194013"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7" name="Rectangle 6"/>
          <p:cNvSpPr/>
          <p:nvPr/>
        </p:nvSpPr>
        <p:spPr bwMode="gray">
          <a:xfrm>
            <a:off x="11998275" y="5854"/>
            <a:ext cx="19401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9" name="Rectangle 8"/>
          <p:cNvSpPr/>
          <p:nvPr/>
        </p:nvSpPr>
        <p:spPr bwMode="gray">
          <a:xfrm>
            <a:off x="-286"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3823123" y="2843827"/>
            <a:ext cx="4545752" cy="569547"/>
          </a:xfrm>
          <a:prstGeom prst="rect">
            <a:avLst/>
          </a:prstGeom>
        </p:spPr>
      </p:pic>
    </p:spTree>
    <p:extLst>
      <p:ext uri="{BB962C8B-B14F-4D97-AF65-F5344CB8AC3E}">
        <p14:creationId xmlns:p14="http://schemas.microsoft.com/office/powerpoint/2010/main" val="325038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289" y="1524001"/>
            <a:ext cx="11129420"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91926-9D37-40E7-80C4-EC5F27AFCB67}" type="datetimeFigureOut">
              <a:rPr lang="en-US" smtClean="0">
                <a:solidFill>
                  <a:srgbClr val="5F5F5F">
                    <a:lumMod val="60000"/>
                    <a:lumOff val="40000"/>
                  </a:srgbClr>
                </a:solidFill>
              </a:rPr>
              <a:pPr/>
              <a:t>7/22/2015</a:t>
            </a:fld>
            <a:endParaRPr lang="en-US">
              <a:solidFill>
                <a:srgbClr val="5F5F5F">
                  <a:lumMod val="60000"/>
                  <a:lumOff val="40000"/>
                </a:srgbClr>
              </a:solidFill>
            </a:endParaRPr>
          </a:p>
        </p:txBody>
      </p:sp>
      <p:sp>
        <p:nvSpPr>
          <p:cNvPr id="5" name="Footer Placeholder 4"/>
          <p:cNvSpPr>
            <a:spLocks noGrp="1"/>
          </p:cNvSpPr>
          <p:nvPr>
            <p:ph type="ftr" sz="quarter" idx="11"/>
          </p:nvPr>
        </p:nvSpPr>
        <p:spPr/>
        <p:txBody>
          <a:bodyPr/>
          <a:lstStyle/>
          <a:p>
            <a:endParaRPr lang="en-US">
              <a:solidFill>
                <a:srgbClr val="5F5F5F">
                  <a:lumMod val="60000"/>
                  <a:lumOff val="40000"/>
                </a:srgbClr>
              </a:solidFill>
            </a:endParaRPr>
          </a:p>
        </p:txBody>
      </p:sp>
      <p:sp>
        <p:nvSpPr>
          <p:cNvPr id="6" name="Slide Number Placeholder 5"/>
          <p:cNvSpPr>
            <a:spLocks noGrp="1"/>
          </p:cNvSpPr>
          <p:nvPr>
            <p:ph type="sldNum" sz="quarter" idx="12"/>
          </p:nvPr>
        </p:nvSpPr>
        <p:spPr/>
        <p:txBody>
          <a:bodyPr/>
          <a:lstStyle/>
          <a:p>
            <a:fld id="{D4EAF17A-378C-49D5-A479-C71FF9D7F1E7}" type="slidenum">
              <a:rPr lang="en-US" smtClean="0">
                <a:solidFill>
                  <a:srgbClr val="5F5F5F">
                    <a:lumMod val="60000"/>
                    <a:lumOff val="40000"/>
                  </a:srgbClr>
                </a:solidFill>
              </a:rPr>
              <a:pPr/>
              <a:t>‹#›</a:t>
            </a:fld>
            <a:endParaRPr lang="en-US">
              <a:solidFill>
                <a:srgbClr val="5F5F5F">
                  <a:lumMod val="60000"/>
                  <a:lumOff val="40000"/>
                </a:srgbClr>
              </a:solidFill>
            </a:endParaRPr>
          </a:p>
        </p:txBody>
      </p:sp>
    </p:spTree>
    <p:extLst>
      <p:ext uri="{BB962C8B-B14F-4D97-AF65-F5344CB8AC3E}">
        <p14:creationId xmlns:p14="http://schemas.microsoft.com/office/powerpoint/2010/main" val="67864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533400"/>
            <a:ext cx="1371957"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952" y="533400"/>
            <a:ext cx="952748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D3D3DC0-E8DA-4DFB-93A6-6089D43271B1}"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69323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753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O_signature_clr_rgb.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177" y="1772129"/>
            <a:ext cx="9753600" cy="2999232"/>
          </a:xfrm>
          <a:prstGeom prst="rect">
            <a:avLst/>
          </a:prstGeom>
        </p:spPr>
      </p:pic>
    </p:spTree>
    <p:extLst>
      <p:ext uri="{BB962C8B-B14F-4D97-AF65-F5344CB8AC3E}">
        <p14:creationId xmlns:p14="http://schemas.microsoft.com/office/powerpoint/2010/main" val="2421838337"/>
      </p:ext>
    </p:extLst>
  </p:cSld>
  <p:clrMapOvr>
    <a:masterClrMapping/>
  </p:clrMapOvr>
  <p:transition spd="med">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1_Title Slide with Picture">
    <p:bg>
      <p:bgPr>
        <a:blipFill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5" name="Shape 25" descr="Full slide 4-color photo can be inserted here"/>
          <p:cNvSpPr/>
          <p:nvPr/>
        </p:nvSpPr>
        <p:spPr>
          <a:xfrm>
            <a:off x="2" y="0"/>
            <a:ext cx="12201534" cy="6858000"/>
          </a:xfrm>
          <a:prstGeom prst="rect">
            <a:avLst/>
          </a:prstGeom>
          <a:solidFill>
            <a:srgbClr val="46575E">
              <a:alpha val="40000"/>
            </a:srgbClr>
          </a:solidFill>
          <a:ln w="12700">
            <a:miter lim="400000"/>
          </a:ln>
        </p:spPr>
        <p:txBody>
          <a:bodyPr lIns="0" tIns="0" rIns="0" bIns="0" anchor="ctr"/>
          <a:lstStyle/>
          <a:p>
            <a:pPr algn="ctr">
              <a:defRPr>
                <a:solidFill>
                  <a:srgbClr val="FFFFFF"/>
                </a:solidFill>
              </a:defRPr>
            </a:pPr>
            <a:endParaRPr sz="1800">
              <a:solidFill>
                <a:srgbClr val="FFFFFF"/>
              </a:solidFill>
            </a:endParaRPr>
          </a:p>
        </p:txBody>
      </p:sp>
      <p:sp>
        <p:nvSpPr>
          <p:cNvPr id="26" name="Shape 26"/>
          <p:cNvSpPr>
            <a:spLocks noGrp="1"/>
          </p:cNvSpPr>
          <p:nvPr>
            <p:ph type="title"/>
          </p:nvPr>
        </p:nvSpPr>
        <p:spPr>
          <a:xfrm>
            <a:off x="532370" y="0"/>
            <a:ext cx="8772138" cy="2209800"/>
          </a:xfrm>
          <a:prstGeom prst="rect">
            <a:avLst/>
          </a:prstGeom>
        </p:spPr>
        <p:txBody>
          <a:bodyPr/>
          <a:lstStyle>
            <a:lvl1pPr>
              <a:defRPr sz="4800">
                <a:solidFill>
                  <a:srgbClr val="FFFFFF"/>
                </a:solidFill>
              </a:defRPr>
            </a:lvl1pPr>
          </a:lstStyle>
          <a:p>
            <a:pPr lvl="0">
              <a:defRPr sz="1800">
                <a:solidFill>
                  <a:srgbClr val="000000"/>
                </a:solidFill>
              </a:defRPr>
            </a:pPr>
            <a:r>
              <a:rPr sz="4800">
                <a:solidFill>
                  <a:srgbClr val="FFFFFF"/>
                </a:solidFill>
              </a:rPr>
              <a:t>Title Text</a:t>
            </a:r>
          </a:p>
        </p:txBody>
      </p:sp>
      <p:sp>
        <p:nvSpPr>
          <p:cNvPr id="27" name="Shape 27"/>
          <p:cNvSpPr>
            <a:spLocks noGrp="1"/>
          </p:cNvSpPr>
          <p:nvPr>
            <p:ph type="body" idx="1"/>
          </p:nvPr>
        </p:nvSpPr>
        <p:spPr>
          <a:xfrm>
            <a:off x="532317" y="2286000"/>
            <a:ext cx="8773282" cy="2628900"/>
          </a:xfrm>
          <a:prstGeom prst="rect">
            <a:avLst/>
          </a:prstGeom>
        </p:spPr>
        <p:txBody>
          <a:bodyPr/>
          <a:lstStyle>
            <a:lvl1pPr marL="0" indent="0">
              <a:spcBef>
                <a:spcPts val="0"/>
              </a:spcBef>
              <a:buClrTx/>
              <a:buSzTx/>
              <a:buFontTx/>
              <a:buNone/>
              <a:defRPr sz="2400" b="1">
                <a:solidFill>
                  <a:srgbClr val="FFFFFF"/>
                </a:solidFill>
              </a:defRPr>
            </a:lvl1pPr>
            <a:lvl2pPr marL="0" indent="457200">
              <a:spcBef>
                <a:spcPts val="0"/>
              </a:spcBef>
              <a:buClrTx/>
              <a:buSzTx/>
              <a:buFontTx/>
              <a:buNone/>
              <a:defRPr sz="2400" b="1">
                <a:solidFill>
                  <a:srgbClr val="FFFFFF"/>
                </a:solidFill>
              </a:defRPr>
            </a:lvl2pPr>
            <a:lvl3pPr marL="0" indent="914400">
              <a:spcBef>
                <a:spcPts val="0"/>
              </a:spcBef>
              <a:buClrTx/>
              <a:buSzTx/>
              <a:buFontTx/>
              <a:buNone/>
              <a:defRPr sz="2400" b="1">
                <a:solidFill>
                  <a:srgbClr val="FFFFFF"/>
                </a:solidFill>
              </a:defRPr>
            </a:lvl3pPr>
            <a:lvl4pPr marL="0" indent="1371600">
              <a:spcBef>
                <a:spcPts val="0"/>
              </a:spcBef>
              <a:buClrTx/>
              <a:buSzTx/>
              <a:buFontTx/>
              <a:buNone/>
              <a:defRPr sz="2400" b="1">
                <a:solidFill>
                  <a:srgbClr val="FFFFFF"/>
                </a:solidFill>
              </a:defRPr>
            </a:lvl4pPr>
            <a:lvl5pPr marL="0" indent="1828800">
              <a:spcBef>
                <a:spcPts val="0"/>
              </a:spcBef>
              <a:buClrTx/>
              <a:buSzTx/>
              <a:buFontTx/>
              <a:buNone/>
              <a:defRPr sz="2400" b="1">
                <a:solidFill>
                  <a:srgbClr val="FFFFFF"/>
                </a:solidFill>
              </a:defRPr>
            </a:lvl5pPr>
          </a:lstStyle>
          <a:p>
            <a:pPr lvl="0">
              <a:defRPr sz="1800" b="0">
                <a:solidFill>
                  <a:srgbClr val="000000"/>
                </a:solidFill>
              </a:defRPr>
            </a:pPr>
            <a:r>
              <a:rPr sz="2400" b="1">
                <a:solidFill>
                  <a:srgbClr val="FFFFFF"/>
                </a:solidFill>
              </a:rPr>
              <a:t>Body Level One</a:t>
            </a:r>
          </a:p>
          <a:p>
            <a:pPr lvl="1">
              <a:defRPr sz="1800" b="0">
                <a:solidFill>
                  <a:srgbClr val="000000"/>
                </a:solidFill>
              </a:defRPr>
            </a:pPr>
            <a:r>
              <a:rPr sz="2400" b="1">
                <a:solidFill>
                  <a:srgbClr val="FFFFFF"/>
                </a:solidFill>
              </a:rPr>
              <a:t>Body Level Two</a:t>
            </a:r>
          </a:p>
          <a:p>
            <a:pPr lvl="2">
              <a:defRPr sz="1800" b="0">
                <a:solidFill>
                  <a:srgbClr val="000000"/>
                </a:solidFill>
              </a:defRPr>
            </a:pPr>
            <a:r>
              <a:rPr sz="2400" b="1">
                <a:solidFill>
                  <a:srgbClr val="FFFFFF"/>
                </a:solidFill>
              </a:rPr>
              <a:t>Body Level Three</a:t>
            </a:r>
          </a:p>
          <a:p>
            <a:pPr lvl="3">
              <a:defRPr sz="1800" b="0">
                <a:solidFill>
                  <a:srgbClr val="000000"/>
                </a:solidFill>
              </a:defRPr>
            </a:pPr>
            <a:r>
              <a:rPr sz="2400" b="1">
                <a:solidFill>
                  <a:srgbClr val="FFFFFF"/>
                </a:solidFill>
              </a:rPr>
              <a:t>Body Level Four</a:t>
            </a:r>
          </a:p>
          <a:p>
            <a:pPr lvl="4">
              <a:defRPr sz="1800" b="0">
                <a:solidFill>
                  <a:srgbClr val="000000"/>
                </a:solidFill>
              </a:defRPr>
            </a:pPr>
            <a:r>
              <a:rPr sz="2400" b="1">
                <a:solidFill>
                  <a:srgbClr val="FFFFFF"/>
                </a:solidFill>
              </a:rPr>
              <a:t>Body Level Five</a:t>
            </a:r>
          </a:p>
        </p:txBody>
      </p:sp>
      <p:sp>
        <p:nvSpPr>
          <p:cNvPr id="28" name="Shape 28"/>
          <p:cNvSpPr/>
          <p:nvPr/>
        </p:nvSpPr>
        <p:spPr>
          <a:xfrm>
            <a:off x="5995884" y="6509191"/>
            <a:ext cx="6221464"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defRPr sz="800">
                <a:solidFill>
                  <a:srgbClr val="FFFFFF"/>
                </a:solidFill>
              </a:defRPr>
            </a:lvl1pPr>
          </a:lstStyle>
          <a:p>
            <a:pPr>
              <a:defRPr sz="1800">
                <a:solidFill>
                  <a:srgbClr val="000000"/>
                </a:solidFill>
              </a:defRPr>
            </a:pPr>
            <a:r>
              <a:rPr sz="1800"/>
              <a:t>Copyright © 2014 Oracle and/or its affiliates. All rights reserved.  |</a:t>
            </a:r>
          </a:p>
        </p:txBody>
      </p:sp>
      <p:sp>
        <p:nvSpPr>
          <p:cNvPr id="29" name="Shape 29"/>
          <p:cNvSpPr>
            <a:spLocks noGrp="1"/>
          </p:cNvSpPr>
          <p:nvPr>
            <p:ph type="sldNum" sz="quarter" idx="2"/>
          </p:nvPr>
        </p:nvSpPr>
        <p:spPr>
          <a:xfrm>
            <a:off x="11542696" y="6962142"/>
            <a:ext cx="127133" cy="127001"/>
          </a:xfrm>
          <a:prstGeom prst="rect">
            <a:avLst/>
          </a:prstGeom>
        </p:spPr>
        <p:txBody>
          <a:bodyPr/>
          <a:lstStyle>
            <a:lvl1pPr>
              <a:defRPr>
                <a:solidFill>
                  <a:srgbClr val="BDC1C5"/>
                </a:solidFill>
              </a:defRPr>
            </a:lvl1pPr>
          </a:lstStyle>
          <a:p>
            <a:fld id="{86CB4B4D-7CA3-9044-876B-883B54F8677D}" type="slidenum">
              <a:rPr/>
              <a:pPr/>
              <a:t>‹#›</a:t>
            </a:fld>
            <a:endParaRPr/>
          </a:p>
        </p:txBody>
      </p:sp>
      <p:pic>
        <p:nvPicPr>
          <p:cNvPr id="30" name="image1.png" descr="Oracle logo in white on red staging background"/>
          <p:cNvPicPr/>
          <p:nvPr/>
        </p:nvPicPr>
        <p:blipFill>
          <a:blip r:embed="rId3" cstate="print">
            <a:extLst/>
          </a:blip>
          <a:stretch>
            <a:fillRect/>
          </a:stretch>
        </p:blipFill>
        <p:spPr>
          <a:xfrm>
            <a:off x="532367" y="6263642"/>
            <a:ext cx="1624554" cy="594361"/>
          </a:xfrm>
          <a:prstGeom prst="rect">
            <a:avLst/>
          </a:prstGeom>
          <a:ln w="12700">
            <a:miter lim="400000"/>
          </a:ln>
        </p:spPr>
      </p:pic>
    </p:spTree>
    <p:extLst>
      <p:ext uri="{BB962C8B-B14F-4D97-AF65-F5344CB8AC3E}">
        <p14:creationId xmlns:p14="http://schemas.microsoft.com/office/powerpoint/2010/main" val="19728873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Picture and Logo">
    <p:spTree>
      <p:nvGrpSpPr>
        <p:cNvPr id="1" name=""/>
        <p:cNvGrpSpPr/>
        <p:nvPr/>
      </p:nvGrpSpPr>
      <p:grpSpPr>
        <a:xfrm>
          <a:off x="0" y="0"/>
          <a:ext cx="0" cy="0"/>
          <a:chOff x="0" y="0"/>
          <a:chExt cx="0" cy="0"/>
        </a:xfrm>
      </p:grpSpPr>
      <p:sp>
        <p:nvSpPr>
          <p:cNvPr id="22" name="Rectangle 21"/>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7/22/2015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0930498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Picture and Log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stretch>
            <a:fillRect/>
          </a:stretch>
        </p:blipFill>
        <p:spPr>
          <a:xfrm>
            <a:off x="-384274" y="0"/>
            <a:ext cx="12576275" cy="6858000"/>
          </a:xfrm>
          <a:prstGeom prst="rect">
            <a:avLst/>
          </a:prstGeom>
        </p:spPr>
      </p:pic>
      <p:sp>
        <p:nvSpPr>
          <p:cNvPr id="22" name="Rectangle 21"/>
          <p:cNvSpPr/>
          <p:nvPr/>
        </p:nvSpPr>
        <p:spPr bwMode="hidden">
          <a:xfrm>
            <a:off x="-384985" y="0"/>
            <a:ext cx="1257698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7/22/2015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098961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524001"/>
            <a:ext cx="1112942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101100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981200"/>
            <a:ext cx="1112942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248A2DF-98E5-4437-B842-E0DCD9A6A408}"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230461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818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35900-9CAD-4F88-ADA2-63803E0474C8}"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8396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286" y="0"/>
            <a:ext cx="12192574"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2" name="Title Placeholder 1"/>
          <p:cNvSpPr>
            <a:spLocks noGrp="1"/>
          </p:cNvSpPr>
          <p:nvPr>
            <p:ph type="title"/>
          </p:nvPr>
        </p:nvSpPr>
        <p:spPr>
          <a:xfrm>
            <a:off x="531950" y="406400"/>
            <a:ext cx="11128098"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289" y="1524001"/>
            <a:ext cx="11129420" cy="4419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4403" y="6556248"/>
            <a:ext cx="1226717"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1EE11BFD-AD4C-4A98-9D38-1958507EA4E5}" type="datetime1">
              <a:rPr lang="en-US">
                <a:solidFill>
                  <a:srgbClr val="5F5F5F">
                    <a:lumMod val="60000"/>
                    <a:lumOff val="40000"/>
                  </a:srgbClr>
                </a:solidFill>
              </a:rPr>
              <a:pPr/>
              <a:t>7/22/2015</a:t>
            </a:fld>
            <a:endParaRPr dirty="0">
              <a:solidFill>
                <a:srgbClr val="5F5F5F">
                  <a:lumMod val="60000"/>
                  <a:lumOff val="40000"/>
                </a:srgbClr>
              </a:solidFill>
            </a:endParaRPr>
          </a:p>
        </p:txBody>
      </p:sp>
      <p:sp>
        <p:nvSpPr>
          <p:cNvPr id="5" name="Footer Placeholder 4"/>
          <p:cNvSpPr>
            <a:spLocks noGrp="1"/>
          </p:cNvSpPr>
          <p:nvPr>
            <p:ph type="ftr" sz="quarter" idx="3"/>
          </p:nvPr>
        </p:nvSpPr>
        <p:spPr>
          <a:xfrm>
            <a:off x="8779576" y="6556248"/>
            <a:ext cx="2499374"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4"/>
          </p:nvPr>
        </p:nvSpPr>
        <p:spPr>
          <a:xfrm>
            <a:off x="11278949" y="6556248"/>
            <a:ext cx="381760"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5" name="TextBox 14"/>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pic>
        <p:nvPicPr>
          <p:cNvPr id="19" name="Picture 18" descr="1.5X red tab for PPT.png"/>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665508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gif"/><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2.jpeg"/><Relationship Id="rId7" Type="http://schemas.openxmlformats.org/officeDocument/2006/relationships/image" Target="../media/image2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14.jpe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51" y="664234"/>
            <a:ext cx="10324371" cy="5589917"/>
          </a:xfrm>
          <a:prstGeom prst="rect">
            <a:avLst/>
          </a:prstGeom>
        </p:spPr>
      </p:pic>
      <p:sp>
        <p:nvSpPr>
          <p:cNvPr id="35" name="TextBox 34"/>
          <p:cNvSpPr txBox="1"/>
          <p:nvPr/>
        </p:nvSpPr>
        <p:spPr>
          <a:xfrm>
            <a:off x="1768415" y="179537"/>
            <a:ext cx="8238226" cy="657225"/>
          </a:xfrm>
          <a:prstGeom prst="rect">
            <a:avLst/>
          </a:prstGeom>
          <a:noFill/>
        </p:spPr>
        <p:txBody>
          <a:bodyPr wrap="square" lIns="0" tIns="0" rIns="0" bIns="0" rtlCol="0">
            <a:noAutofit/>
          </a:bodyPr>
          <a:lstStyle/>
          <a:p>
            <a:pPr algn="ctr">
              <a:lnSpc>
                <a:spcPct val="90000"/>
              </a:lnSpc>
            </a:pPr>
            <a:r>
              <a:rPr lang="en-US" sz="3200" b="1" dirty="0" smtClean="0"/>
              <a:t>Cummins – Customer Service System Process</a:t>
            </a:r>
            <a:endParaRPr lang="en-US" sz="3200" b="1" dirty="0"/>
          </a:p>
        </p:txBody>
      </p:sp>
    </p:spTree>
    <p:extLst>
      <p:ext uri="{BB962C8B-B14F-4D97-AF65-F5344CB8AC3E}">
        <p14:creationId xmlns:p14="http://schemas.microsoft.com/office/powerpoint/2010/main" val="392631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629320" y="1952487"/>
            <a:ext cx="1110160" cy="1200215"/>
          </a:xfrm>
          <a:prstGeom prst="rect">
            <a:avLst/>
          </a:prstGeom>
          <a:solidFill>
            <a:schemeClr val="tx2">
              <a:lumMod val="20000"/>
              <a:lumOff val="80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2" name="Rectangle 11"/>
          <p:cNvSpPr/>
          <p:nvPr/>
        </p:nvSpPr>
        <p:spPr>
          <a:xfrm>
            <a:off x="2629320" y="2023514"/>
            <a:ext cx="1110160" cy="1129188"/>
          </a:xfrm>
          <a:prstGeom prst="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2227491" y="1197515"/>
            <a:ext cx="9064486" cy="2183859"/>
          </a:xfrm>
          <a:prstGeom prst="rect">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extBox 1"/>
          <p:cNvSpPr txBox="1"/>
          <p:nvPr/>
        </p:nvSpPr>
        <p:spPr>
          <a:xfrm>
            <a:off x="821305" y="2524914"/>
            <a:ext cx="992037" cy="197114"/>
          </a:xfrm>
          <a:prstGeom prst="rect">
            <a:avLst/>
          </a:prstGeom>
          <a:noFill/>
        </p:spPr>
        <p:txBody>
          <a:bodyPr wrap="square" lIns="0" tIns="0" rIns="0" bIns="0" rtlCol="0">
            <a:noAutofit/>
          </a:bodyPr>
          <a:lstStyle/>
          <a:p>
            <a:pPr>
              <a:lnSpc>
                <a:spcPct val="90000"/>
              </a:lnSpc>
            </a:pPr>
            <a:r>
              <a:rPr lang="en-US" sz="1200" dirty="0" smtClean="0"/>
              <a:t>Service Writer</a:t>
            </a:r>
            <a:endParaRPr lang="en-US" sz="1200" dirty="0"/>
          </a:p>
        </p:txBody>
      </p:sp>
      <p:sp>
        <p:nvSpPr>
          <p:cNvPr id="3" name="Right Arrow 2"/>
          <p:cNvSpPr/>
          <p:nvPr/>
        </p:nvSpPr>
        <p:spPr>
          <a:xfrm>
            <a:off x="1589087" y="2251858"/>
            <a:ext cx="921439" cy="45720"/>
          </a:xfrm>
          <a:prstGeom prst="right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32" name="Picture 14" descr="http://www.leszynski.com/content/img/icon_apple_table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0037" y="2077518"/>
            <a:ext cx="321916" cy="373422"/>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4033748" y="1980095"/>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a:t>Open Work Order</a:t>
            </a:r>
          </a:p>
        </p:txBody>
      </p:sp>
      <p:pic>
        <p:nvPicPr>
          <p:cNvPr id="39" name="Picture 2" descr="https://cdn1.iconfinder.com/data/icons/IconsLandVistaPeopleIconsDemo/256/TechnicalSupportRepresentative_Female_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938" y="1904862"/>
            <a:ext cx="506383" cy="50638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2227491" y="1198424"/>
            <a:ext cx="2525961" cy="369332"/>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Cummins Service System</a:t>
            </a:r>
          </a:p>
        </p:txBody>
      </p:sp>
      <p:sp>
        <p:nvSpPr>
          <p:cNvPr id="42" name="Rounded Rectangle 41"/>
          <p:cNvSpPr/>
          <p:nvPr/>
        </p:nvSpPr>
        <p:spPr>
          <a:xfrm>
            <a:off x="6457770" y="1975889"/>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Determine Warranty Coverage</a:t>
            </a:r>
            <a:endParaRPr lang="en-US" sz="1200" dirty="0"/>
          </a:p>
        </p:txBody>
      </p:sp>
      <p:sp>
        <p:nvSpPr>
          <p:cNvPr id="43" name="Down Arrow 42"/>
          <p:cNvSpPr/>
          <p:nvPr/>
        </p:nvSpPr>
        <p:spPr>
          <a:xfrm>
            <a:off x="7099467" y="2619264"/>
            <a:ext cx="246584" cy="1846797"/>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45" name="Rounded Rectangle 44"/>
          <p:cNvSpPr/>
          <p:nvPr/>
        </p:nvSpPr>
        <p:spPr>
          <a:xfrm>
            <a:off x="8631626" y="1975889"/>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Find Available Technician</a:t>
            </a:r>
            <a:endParaRPr lang="en-US" sz="1200" dirty="0"/>
          </a:p>
        </p:txBody>
      </p:sp>
      <p:sp>
        <p:nvSpPr>
          <p:cNvPr id="46" name="Down Arrow 45"/>
          <p:cNvSpPr/>
          <p:nvPr/>
        </p:nvSpPr>
        <p:spPr>
          <a:xfrm>
            <a:off x="9248381" y="2619264"/>
            <a:ext cx="299801" cy="1869976"/>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1" name="Rounded Rectangle 50"/>
          <p:cNvSpPr/>
          <p:nvPr/>
        </p:nvSpPr>
        <p:spPr>
          <a:xfrm>
            <a:off x="6170941" y="4466063"/>
            <a:ext cx="2148914"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Warranty System</a:t>
            </a:r>
            <a:endParaRPr lang="en-US" dirty="0"/>
          </a:p>
        </p:txBody>
      </p:sp>
      <p:sp>
        <p:nvSpPr>
          <p:cNvPr id="52" name="Rounded Rectangle 51"/>
          <p:cNvSpPr/>
          <p:nvPr/>
        </p:nvSpPr>
        <p:spPr>
          <a:xfrm>
            <a:off x="8432417" y="4478552"/>
            <a:ext cx="1942546"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Scheduling System</a:t>
            </a:r>
            <a:endParaRPr lang="en-US" dirty="0"/>
          </a:p>
        </p:txBody>
      </p:sp>
      <p:pic>
        <p:nvPicPr>
          <p:cNvPr id="53" name="Picture 6" descr="http://digitalsplashmedia.com/wp-content/uploads/2013/06/computer-icon-downloads-600x35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7803" y="2501969"/>
            <a:ext cx="970771" cy="57275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3414802" y="1919683"/>
            <a:ext cx="458158" cy="223034"/>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dirty="0" smtClean="0"/>
              <a:t>UX</a:t>
            </a:r>
            <a:endParaRPr lang="en-US" dirty="0"/>
          </a:p>
        </p:txBody>
      </p:sp>
      <p:cxnSp>
        <p:nvCxnSpPr>
          <p:cNvPr id="41" name="Straight Connector 40"/>
          <p:cNvCxnSpPr/>
          <p:nvPr/>
        </p:nvCxnSpPr>
        <p:spPr>
          <a:xfrm>
            <a:off x="2526997" y="1916269"/>
            <a:ext cx="1351296"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878293" y="1916269"/>
            <a:ext cx="8326" cy="134188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526997" y="1916269"/>
            <a:ext cx="0" cy="135124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526997" y="3258154"/>
            <a:ext cx="1351296" cy="9357"/>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2056" name="TextBox 2055"/>
          <p:cNvSpPr txBox="1"/>
          <p:nvPr/>
        </p:nvSpPr>
        <p:spPr>
          <a:xfrm>
            <a:off x="3872960" y="247650"/>
            <a:ext cx="4899565" cy="657225"/>
          </a:xfrm>
          <a:prstGeom prst="rect">
            <a:avLst/>
          </a:prstGeom>
          <a:noFill/>
        </p:spPr>
        <p:txBody>
          <a:bodyPr wrap="square" lIns="0" tIns="0" rIns="0" bIns="0" rtlCol="0">
            <a:noAutofit/>
          </a:bodyPr>
          <a:lstStyle/>
          <a:p>
            <a:pPr algn="ctr">
              <a:lnSpc>
                <a:spcPct val="90000"/>
              </a:lnSpc>
            </a:pPr>
            <a:r>
              <a:rPr lang="en-US" sz="3200" b="1" dirty="0" smtClean="0"/>
              <a:t>Service Writer</a:t>
            </a:r>
            <a:endParaRPr lang="en-US" sz="3200" b="1" dirty="0"/>
          </a:p>
        </p:txBody>
      </p:sp>
      <p:pic>
        <p:nvPicPr>
          <p:cNvPr id="87" name="Picture 3" descr="corp_logo_master_brandblac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61791" y="301624"/>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88" name="Right Arrow 87"/>
          <p:cNvSpPr/>
          <p:nvPr/>
        </p:nvSpPr>
        <p:spPr>
          <a:xfrm>
            <a:off x="5577876" y="2142717"/>
            <a:ext cx="879894" cy="30607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9" name="Right Arrow 88"/>
          <p:cNvSpPr/>
          <p:nvPr/>
        </p:nvSpPr>
        <p:spPr>
          <a:xfrm>
            <a:off x="8001896" y="2142717"/>
            <a:ext cx="672909" cy="30607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90" name="Right Arrow 89"/>
          <p:cNvSpPr/>
          <p:nvPr/>
        </p:nvSpPr>
        <p:spPr>
          <a:xfrm>
            <a:off x="3872960" y="2160106"/>
            <a:ext cx="160788" cy="30607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 name="Bent Arrow 4"/>
          <p:cNvSpPr/>
          <p:nvPr/>
        </p:nvSpPr>
        <p:spPr>
          <a:xfrm rot="5400000">
            <a:off x="10133797" y="2368914"/>
            <a:ext cx="363893" cy="221221"/>
          </a:xfrm>
          <a:prstGeom prst="bentArrow">
            <a:avLst/>
          </a:prstGeom>
          <a:solidFill>
            <a:schemeClr val="tx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
        <p:nvSpPr>
          <p:cNvPr id="7" name="TextBox 6"/>
          <p:cNvSpPr txBox="1"/>
          <p:nvPr/>
        </p:nvSpPr>
        <p:spPr>
          <a:xfrm>
            <a:off x="10205133" y="2023514"/>
            <a:ext cx="715909" cy="228344"/>
          </a:xfrm>
          <a:prstGeom prst="rect">
            <a:avLst/>
          </a:prstGeom>
          <a:noFill/>
        </p:spPr>
        <p:txBody>
          <a:bodyPr wrap="square" lIns="0" tIns="0" rIns="0" bIns="0" rtlCol="0">
            <a:noAutofit/>
          </a:bodyPr>
          <a:lstStyle/>
          <a:p>
            <a:pPr>
              <a:lnSpc>
                <a:spcPct val="90000"/>
              </a:lnSpc>
            </a:pPr>
            <a:endParaRPr lang="en-US" dirty="0"/>
          </a:p>
        </p:txBody>
      </p:sp>
      <p:sp>
        <p:nvSpPr>
          <p:cNvPr id="33" name="Oval Callout 32"/>
          <p:cNvSpPr/>
          <p:nvPr/>
        </p:nvSpPr>
        <p:spPr>
          <a:xfrm>
            <a:off x="9083614" y="5451894"/>
            <a:ext cx="2270185" cy="701256"/>
          </a:xfrm>
          <a:prstGeom prst="wedgeEllipseCallout">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smtClean="0">
                <a:solidFill>
                  <a:schemeClr val="tx1"/>
                </a:solidFill>
              </a:rPr>
              <a:t>CSS will </a:t>
            </a:r>
            <a:r>
              <a:rPr lang="en-US" sz="1200" b="1" dirty="0">
                <a:solidFill>
                  <a:schemeClr val="tx1"/>
                </a:solidFill>
              </a:rPr>
              <a:t>record the entire audit trail of the service </a:t>
            </a:r>
            <a:r>
              <a:rPr lang="en-US" sz="1200" b="1" dirty="0" smtClean="0">
                <a:solidFill>
                  <a:schemeClr val="tx1"/>
                </a:solidFill>
              </a:rPr>
              <a:t>event</a:t>
            </a:r>
            <a:endParaRPr lang="en-US" sz="1100" dirty="0">
              <a:solidFill>
                <a:schemeClr val="tx1"/>
              </a:solidFill>
            </a:endParaRPr>
          </a:p>
        </p:txBody>
      </p:sp>
      <p:sp>
        <p:nvSpPr>
          <p:cNvPr id="9" name="Flowchart: Stored Data 8"/>
          <p:cNvSpPr/>
          <p:nvPr/>
        </p:nvSpPr>
        <p:spPr>
          <a:xfrm>
            <a:off x="9885872" y="2707191"/>
            <a:ext cx="1345720" cy="641845"/>
          </a:xfrm>
          <a:prstGeom prst="flowChartOnlineStorage">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90000"/>
              </a:lnSpc>
            </a:pPr>
            <a:r>
              <a:rPr lang="en-US" sz="1050" dirty="0" smtClean="0"/>
              <a:t>Store Process Info, Assigned Tech</a:t>
            </a:r>
            <a:endParaRPr lang="en-US" sz="1050" dirty="0"/>
          </a:p>
        </p:txBody>
      </p:sp>
    </p:spTree>
    <p:extLst>
      <p:ext uri="{BB962C8B-B14F-4D97-AF65-F5344CB8AC3E}">
        <p14:creationId xmlns:p14="http://schemas.microsoft.com/office/powerpoint/2010/main" val="53017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326369" y="2808859"/>
            <a:ext cx="1110160" cy="1200215"/>
          </a:xfrm>
          <a:prstGeom prst="rect">
            <a:avLst/>
          </a:prstGeom>
          <a:solidFill>
            <a:schemeClr val="tx2">
              <a:lumMod val="20000"/>
              <a:lumOff val="80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2" name="Rectangle 11"/>
          <p:cNvSpPr/>
          <p:nvPr/>
        </p:nvSpPr>
        <p:spPr>
          <a:xfrm>
            <a:off x="2326369" y="2879886"/>
            <a:ext cx="1110160" cy="1129188"/>
          </a:xfrm>
          <a:prstGeom prst="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2000250" y="2181225"/>
            <a:ext cx="8910008" cy="2676525"/>
          </a:xfrm>
          <a:prstGeom prst="rect">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extBox 1"/>
          <p:cNvSpPr txBox="1"/>
          <p:nvPr/>
        </p:nvSpPr>
        <p:spPr>
          <a:xfrm>
            <a:off x="537570" y="3483906"/>
            <a:ext cx="1444262" cy="340291"/>
          </a:xfrm>
          <a:prstGeom prst="rect">
            <a:avLst/>
          </a:prstGeom>
          <a:noFill/>
        </p:spPr>
        <p:txBody>
          <a:bodyPr wrap="square" lIns="0" tIns="0" rIns="0" bIns="0" rtlCol="0">
            <a:noAutofit/>
          </a:bodyPr>
          <a:lstStyle/>
          <a:p>
            <a:pPr>
              <a:lnSpc>
                <a:spcPct val="90000"/>
              </a:lnSpc>
            </a:pPr>
            <a:r>
              <a:rPr lang="en-US" sz="1200" dirty="0" smtClean="0"/>
              <a:t>Diagnostic Technician</a:t>
            </a:r>
            <a:endParaRPr lang="en-US" sz="1200" dirty="0"/>
          </a:p>
        </p:txBody>
      </p:sp>
      <p:pic>
        <p:nvPicPr>
          <p:cNvPr id="32" name="Picture 14" descr="http://www.leszynski.com/content/img/icon_apple_table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5267" y="3106932"/>
            <a:ext cx="471656" cy="54712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4672940" y="2917925"/>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Review Work </a:t>
            </a:r>
            <a:r>
              <a:rPr lang="en-US" sz="1200" dirty="0"/>
              <a:t>Order</a:t>
            </a:r>
          </a:p>
        </p:txBody>
      </p:sp>
      <p:sp>
        <p:nvSpPr>
          <p:cNvPr id="40" name="TextBox 39"/>
          <p:cNvSpPr txBox="1"/>
          <p:nvPr/>
        </p:nvSpPr>
        <p:spPr>
          <a:xfrm>
            <a:off x="2010096" y="2180180"/>
            <a:ext cx="2525961" cy="369332"/>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Cummins Service System</a:t>
            </a:r>
          </a:p>
        </p:txBody>
      </p:sp>
      <p:sp>
        <p:nvSpPr>
          <p:cNvPr id="42" name="Rounded Rectangle 41"/>
          <p:cNvSpPr/>
          <p:nvPr/>
        </p:nvSpPr>
        <p:spPr>
          <a:xfrm>
            <a:off x="6632473" y="2910239"/>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Validate Customer Complaint</a:t>
            </a:r>
            <a:endParaRPr lang="en-US" sz="1200" dirty="0"/>
          </a:p>
        </p:txBody>
      </p:sp>
      <p:sp>
        <p:nvSpPr>
          <p:cNvPr id="45" name="Rounded Rectangle 44"/>
          <p:cNvSpPr/>
          <p:nvPr/>
        </p:nvSpPr>
        <p:spPr>
          <a:xfrm>
            <a:off x="8537371" y="2923039"/>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Fetch Fault Codes</a:t>
            </a:r>
            <a:endParaRPr lang="en-US" sz="1200" dirty="0"/>
          </a:p>
        </p:txBody>
      </p:sp>
      <p:sp>
        <p:nvSpPr>
          <p:cNvPr id="51" name="Rounded Rectangle 50"/>
          <p:cNvSpPr/>
          <p:nvPr/>
        </p:nvSpPr>
        <p:spPr>
          <a:xfrm>
            <a:off x="6453598" y="1188622"/>
            <a:ext cx="1585502"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ECM</a:t>
            </a:r>
            <a:endParaRPr lang="en-US" dirty="0"/>
          </a:p>
        </p:txBody>
      </p:sp>
      <p:sp>
        <p:nvSpPr>
          <p:cNvPr id="52" name="Rounded Rectangle 51"/>
          <p:cNvSpPr/>
          <p:nvPr/>
        </p:nvSpPr>
        <p:spPr>
          <a:xfrm>
            <a:off x="8268749" y="5138481"/>
            <a:ext cx="2316193"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Expert Diagnostic System</a:t>
            </a:r>
            <a:endParaRPr lang="en-US" dirty="0"/>
          </a:p>
        </p:txBody>
      </p:sp>
      <p:sp>
        <p:nvSpPr>
          <p:cNvPr id="55" name="TextBox 54"/>
          <p:cNvSpPr txBox="1"/>
          <p:nvPr/>
        </p:nvSpPr>
        <p:spPr>
          <a:xfrm>
            <a:off x="3101123" y="2813785"/>
            <a:ext cx="458158" cy="223034"/>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dirty="0" smtClean="0"/>
              <a:t>UX</a:t>
            </a:r>
            <a:endParaRPr lang="en-US" dirty="0"/>
          </a:p>
        </p:txBody>
      </p:sp>
      <p:grpSp>
        <p:nvGrpSpPr>
          <p:cNvPr id="21" name="Group 20"/>
          <p:cNvGrpSpPr/>
          <p:nvPr/>
        </p:nvGrpSpPr>
        <p:grpSpPr>
          <a:xfrm>
            <a:off x="2514341" y="2797766"/>
            <a:ext cx="1079406" cy="997167"/>
            <a:chOff x="2631772" y="2802994"/>
            <a:chExt cx="1391589" cy="1351243"/>
          </a:xfrm>
        </p:grpSpPr>
        <p:cxnSp>
          <p:nvCxnSpPr>
            <p:cNvPr id="41" name="Straight Connector 40"/>
            <p:cNvCxnSpPr/>
            <p:nvPr/>
          </p:nvCxnSpPr>
          <p:spPr>
            <a:xfrm>
              <a:off x="2631772" y="2802994"/>
              <a:ext cx="1351296"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983068" y="2802994"/>
              <a:ext cx="8326" cy="134188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31772" y="2802994"/>
              <a:ext cx="0" cy="135124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631772" y="4144879"/>
              <a:ext cx="1391589" cy="935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grpSp>
      <p:sp>
        <p:nvSpPr>
          <p:cNvPr id="2056" name="TextBox 2055"/>
          <p:cNvSpPr txBox="1"/>
          <p:nvPr/>
        </p:nvSpPr>
        <p:spPr>
          <a:xfrm>
            <a:off x="3872960" y="247650"/>
            <a:ext cx="4899565" cy="657225"/>
          </a:xfrm>
          <a:prstGeom prst="rect">
            <a:avLst/>
          </a:prstGeom>
          <a:noFill/>
        </p:spPr>
        <p:txBody>
          <a:bodyPr wrap="square" lIns="0" tIns="0" rIns="0" bIns="0" rtlCol="0">
            <a:noAutofit/>
          </a:bodyPr>
          <a:lstStyle/>
          <a:p>
            <a:pPr>
              <a:lnSpc>
                <a:spcPct val="90000"/>
              </a:lnSpc>
            </a:pPr>
            <a:r>
              <a:rPr lang="en-US" sz="3200" b="1" dirty="0" smtClean="0"/>
              <a:t>Diagnostic Technician</a:t>
            </a:r>
            <a:endParaRPr lang="en-US" sz="3200" b="1" dirty="0"/>
          </a:p>
        </p:txBody>
      </p:sp>
      <p:pic>
        <p:nvPicPr>
          <p:cNvPr id="29" name="Picture 10" descr="http://www.cpscentral.com/wp-content/uploads/2011/05/qa-disk-repai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266" y="2866695"/>
            <a:ext cx="543526" cy="543526"/>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29"/>
          <p:cNvSpPr/>
          <p:nvPr/>
        </p:nvSpPr>
        <p:spPr>
          <a:xfrm>
            <a:off x="8176601" y="1188622"/>
            <a:ext cx="1585502"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 Fault Codes System</a:t>
            </a:r>
            <a:endParaRPr lang="en-US" dirty="0"/>
          </a:p>
        </p:txBody>
      </p:sp>
      <p:sp>
        <p:nvSpPr>
          <p:cNvPr id="31" name="Rounded Rectangle 30"/>
          <p:cNvSpPr/>
          <p:nvPr/>
        </p:nvSpPr>
        <p:spPr>
          <a:xfrm>
            <a:off x="8537371" y="3778153"/>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Fetch Solution Tree for Faults</a:t>
            </a:r>
            <a:endParaRPr lang="en-US" sz="1200" dirty="0"/>
          </a:p>
        </p:txBody>
      </p:sp>
      <p:sp>
        <p:nvSpPr>
          <p:cNvPr id="33" name="Rounded Rectangle 32"/>
          <p:cNvSpPr/>
          <p:nvPr/>
        </p:nvSpPr>
        <p:spPr>
          <a:xfrm>
            <a:off x="6632473" y="3778153"/>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Troubleshoot by downloading Manuals</a:t>
            </a:r>
            <a:endParaRPr lang="en-US" sz="1200" dirty="0"/>
          </a:p>
        </p:txBody>
      </p:sp>
      <p:sp>
        <p:nvSpPr>
          <p:cNvPr id="34" name="Rounded Rectangle 33"/>
          <p:cNvSpPr/>
          <p:nvPr/>
        </p:nvSpPr>
        <p:spPr>
          <a:xfrm>
            <a:off x="6621262" y="5138481"/>
            <a:ext cx="1496503" cy="83727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QSOL Manuals System</a:t>
            </a:r>
            <a:endParaRPr lang="en-US" dirty="0"/>
          </a:p>
        </p:txBody>
      </p:sp>
      <p:sp>
        <p:nvSpPr>
          <p:cNvPr id="35" name="Rounded Rectangle 34"/>
          <p:cNvSpPr/>
          <p:nvPr/>
        </p:nvSpPr>
        <p:spPr>
          <a:xfrm>
            <a:off x="3693173" y="3774881"/>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Update Root Cause, Faulty Part Number,</a:t>
            </a:r>
            <a:endParaRPr lang="en-US" sz="1200" dirty="0"/>
          </a:p>
        </p:txBody>
      </p:sp>
      <p:sp>
        <p:nvSpPr>
          <p:cNvPr id="4" name="AutoShape 2" descr="https://camo.githubusercontent.com/607e9558a1222c0d8ae35568f277a4ccaa47b541/687474703a2f2f75787265706f2e636f6d2f7374617469632f69636f6e2d736574732f696f6e69636f6e732f7376672f6c6f6f702e737667"/>
          <p:cNvSpPr>
            <a:spLocks noChangeAspect="1" noChangeArrowheads="1"/>
          </p:cNvSpPr>
          <p:nvPr/>
        </p:nvSpPr>
        <p:spPr bwMode="auto">
          <a:xfrm>
            <a:off x="4811996" y="2979764"/>
            <a:ext cx="47876" cy="47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descr="https://cdn4.iconfinder.com/data/icons/defaulticon/icons/png/256x256/media-repeat-al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7595" y="4082078"/>
            <a:ext cx="383010" cy="383010"/>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6217068" y="3136776"/>
            <a:ext cx="404194" cy="27406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44" name="Right Arrow 43"/>
          <p:cNvSpPr/>
          <p:nvPr/>
        </p:nvSpPr>
        <p:spPr>
          <a:xfrm>
            <a:off x="8165390" y="3133015"/>
            <a:ext cx="404194" cy="27406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49" name="Right Arrow 48"/>
          <p:cNvSpPr/>
          <p:nvPr/>
        </p:nvSpPr>
        <p:spPr>
          <a:xfrm rot="10800000">
            <a:off x="6349964" y="4009073"/>
            <a:ext cx="271298" cy="27559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0" name="Right Arrow 49"/>
          <p:cNvSpPr/>
          <p:nvPr/>
        </p:nvSpPr>
        <p:spPr>
          <a:xfrm rot="10800000">
            <a:off x="8179674" y="3960923"/>
            <a:ext cx="404194" cy="27406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6" name="Curved Left Arrow 15"/>
          <p:cNvSpPr/>
          <p:nvPr/>
        </p:nvSpPr>
        <p:spPr>
          <a:xfrm>
            <a:off x="10081499" y="3184301"/>
            <a:ext cx="494486" cy="1050691"/>
          </a:xfrm>
          <a:prstGeom prst="curvedLeftArrow">
            <a:avLst/>
          </a:prstGeom>
          <a:solidFill>
            <a:schemeClr val="tx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
        <p:nvSpPr>
          <p:cNvPr id="54" name="Right Arrow 53"/>
          <p:cNvSpPr/>
          <p:nvPr/>
        </p:nvSpPr>
        <p:spPr>
          <a:xfrm>
            <a:off x="3559281" y="3101011"/>
            <a:ext cx="1120460" cy="30607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7" name="Down Arrow 56"/>
          <p:cNvSpPr/>
          <p:nvPr/>
        </p:nvSpPr>
        <p:spPr>
          <a:xfrm>
            <a:off x="7162977" y="2037276"/>
            <a:ext cx="231056" cy="880649"/>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9" name="Down Arrow 58"/>
          <p:cNvSpPr/>
          <p:nvPr/>
        </p:nvSpPr>
        <p:spPr>
          <a:xfrm>
            <a:off x="9063858" y="2037276"/>
            <a:ext cx="231056" cy="880649"/>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9" name="Up Arrow 18"/>
          <p:cNvSpPr/>
          <p:nvPr/>
        </p:nvSpPr>
        <p:spPr>
          <a:xfrm>
            <a:off x="9114857" y="4408276"/>
            <a:ext cx="276866" cy="698621"/>
          </a:xfrm>
          <a:prstGeom prst="up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2" name="Up Arrow 61"/>
          <p:cNvSpPr/>
          <p:nvPr/>
        </p:nvSpPr>
        <p:spPr>
          <a:xfrm>
            <a:off x="7155716" y="4431602"/>
            <a:ext cx="276474" cy="662495"/>
          </a:xfrm>
          <a:prstGeom prst="up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6" name="Rounded Rectangle 65"/>
          <p:cNvSpPr/>
          <p:nvPr/>
        </p:nvSpPr>
        <p:spPr>
          <a:xfrm>
            <a:off x="3627111" y="5179383"/>
            <a:ext cx="1817893" cy="83727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Management System</a:t>
            </a:r>
            <a:endParaRPr lang="en-US" dirty="0"/>
          </a:p>
        </p:txBody>
      </p:sp>
      <p:sp>
        <p:nvSpPr>
          <p:cNvPr id="69" name="Down Arrow 68"/>
          <p:cNvSpPr/>
          <p:nvPr/>
        </p:nvSpPr>
        <p:spPr>
          <a:xfrm>
            <a:off x="4333910" y="4432873"/>
            <a:ext cx="235711" cy="706361"/>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70" name="Right Arrow 69"/>
          <p:cNvSpPr/>
          <p:nvPr/>
        </p:nvSpPr>
        <p:spPr>
          <a:xfrm>
            <a:off x="1928541" y="3045060"/>
            <a:ext cx="589332" cy="329064"/>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3" name="Rounded Rectangle 52"/>
          <p:cNvSpPr/>
          <p:nvPr/>
        </p:nvSpPr>
        <p:spPr>
          <a:xfrm>
            <a:off x="5427473" y="3767044"/>
            <a:ext cx="904072" cy="656398"/>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dirty="0" smtClean="0"/>
              <a:t>Store Fault Image</a:t>
            </a:r>
            <a:endParaRPr lang="en-US" sz="1100" dirty="0"/>
          </a:p>
        </p:txBody>
      </p:sp>
      <p:pic>
        <p:nvPicPr>
          <p:cNvPr id="5122" name="Picture 2" descr="http://smartphoneservicecenter.in/Acer/images/camer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0096" y="3536593"/>
            <a:ext cx="486548" cy="486548"/>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Magnetic Disk 4"/>
          <p:cNvSpPr/>
          <p:nvPr/>
        </p:nvSpPr>
        <p:spPr>
          <a:xfrm>
            <a:off x="5671862" y="4329432"/>
            <a:ext cx="406011" cy="293568"/>
          </a:xfrm>
          <a:prstGeom prst="flowChartMagneticDisk">
            <a:avLst/>
          </a:prstGeom>
          <a:solidFill>
            <a:schemeClr val="tx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dirty="0" smtClean="0"/>
              <a:t>CSS</a:t>
            </a:r>
            <a:endParaRPr lang="en-US" sz="1100" dirty="0"/>
          </a:p>
        </p:txBody>
      </p:sp>
      <p:sp>
        <p:nvSpPr>
          <p:cNvPr id="56" name="Right Arrow 55"/>
          <p:cNvSpPr/>
          <p:nvPr/>
        </p:nvSpPr>
        <p:spPr>
          <a:xfrm rot="10800000">
            <a:off x="5237301" y="3960922"/>
            <a:ext cx="187099" cy="26451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 name="Rectangle 4"/>
          <p:cNvSpPr>
            <a:spLocks noChangeArrowheads="1"/>
          </p:cNvSpPr>
          <p:nvPr/>
        </p:nvSpPr>
        <p:spPr bwMode="auto">
          <a:xfrm>
            <a:off x="408066" y="-2002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3" descr="corp_logo_master_brandblac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1791" y="301624"/>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490145" y="2317085"/>
            <a:ext cx="1519951" cy="168615"/>
          </a:xfrm>
          <a:prstGeom prst="rect">
            <a:avLst/>
          </a:prstGeom>
          <a:noFill/>
        </p:spPr>
        <p:txBody>
          <a:bodyPr wrap="square" lIns="0" tIns="0" rIns="0" bIns="0" rtlCol="0">
            <a:noAutofit/>
          </a:bodyPr>
          <a:lstStyle/>
          <a:p>
            <a:pPr>
              <a:lnSpc>
                <a:spcPct val="90000"/>
              </a:lnSpc>
            </a:pPr>
            <a:r>
              <a:rPr lang="en-US" sz="1200" dirty="0" smtClean="0"/>
              <a:t>Assigned Technician Notified</a:t>
            </a:r>
            <a:endParaRPr lang="en-US" sz="1200" dirty="0"/>
          </a:p>
        </p:txBody>
      </p:sp>
      <p:pic>
        <p:nvPicPr>
          <p:cNvPr id="1026" name="Picture 2" descr="http://cdn1.tnwcdn.com/wp-content/blogs.dir/1/files/2013/02/icon-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508" y="1702043"/>
            <a:ext cx="642788" cy="61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27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326369" y="2808859"/>
            <a:ext cx="1110160" cy="1200215"/>
          </a:xfrm>
          <a:prstGeom prst="rect">
            <a:avLst/>
          </a:prstGeom>
          <a:solidFill>
            <a:schemeClr val="tx2">
              <a:lumMod val="20000"/>
              <a:lumOff val="80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2" name="Rectangle 11"/>
          <p:cNvSpPr/>
          <p:nvPr/>
        </p:nvSpPr>
        <p:spPr>
          <a:xfrm>
            <a:off x="2326369" y="2879886"/>
            <a:ext cx="1110160" cy="1129188"/>
          </a:xfrm>
          <a:prstGeom prst="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2153160" y="2232949"/>
            <a:ext cx="8757098" cy="2624801"/>
          </a:xfrm>
          <a:prstGeom prst="rect">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extBox 1"/>
          <p:cNvSpPr txBox="1"/>
          <p:nvPr/>
        </p:nvSpPr>
        <p:spPr>
          <a:xfrm>
            <a:off x="708898" y="3484995"/>
            <a:ext cx="1444262" cy="340291"/>
          </a:xfrm>
          <a:prstGeom prst="rect">
            <a:avLst/>
          </a:prstGeom>
          <a:noFill/>
        </p:spPr>
        <p:txBody>
          <a:bodyPr wrap="square" lIns="0" tIns="0" rIns="0" bIns="0" rtlCol="0">
            <a:noAutofit/>
          </a:bodyPr>
          <a:lstStyle/>
          <a:p>
            <a:pPr>
              <a:lnSpc>
                <a:spcPct val="90000"/>
              </a:lnSpc>
            </a:pPr>
            <a:r>
              <a:rPr lang="en-US" sz="1200" dirty="0" smtClean="0"/>
              <a:t>Repair Technician</a:t>
            </a:r>
            <a:endParaRPr lang="en-US" sz="1200" dirty="0"/>
          </a:p>
        </p:txBody>
      </p:sp>
      <p:pic>
        <p:nvPicPr>
          <p:cNvPr id="32" name="Picture 14" descr="http://www.leszynski.com/content/img/icon_apple_table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5267" y="3106932"/>
            <a:ext cx="471656" cy="54712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4672940" y="2917925"/>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Review Work </a:t>
            </a:r>
            <a:r>
              <a:rPr lang="en-US" sz="1200" dirty="0"/>
              <a:t>Order</a:t>
            </a:r>
          </a:p>
        </p:txBody>
      </p:sp>
      <p:sp>
        <p:nvSpPr>
          <p:cNvPr id="40" name="TextBox 39"/>
          <p:cNvSpPr txBox="1"/>
          <p:nvPr/>
        </p:nvSpPr>
        <p:spPr>
          <a:xfrm>
            <a:off x="2146979" y="2227691"/>
            <a:ext cx="2525961" cy="369332"/>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Cummins Service System</a:t>
            </a:r>
          </a:p>
        </p:txBody>
      </p:sp>
      <p:sp>
        <p:nvSpPr>
          <p:cNvPr id="42" name="Rounded Rectangle 41"/>
          <p:cNvSpPr/>
          <p:nvPr/>
        </p:nvSpPr>
        <p:spPr>
          <a:xfrm>
            <a:off x="6632473" y="2910239"/>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View Solution</a:t>
            </a:r>
            <a:endParaRPr lang="en-US" sz="1200" dirty="0"/>
          </a:p>
        </p:txBody>
      </p:sp>
      <p:sp>
        <p:nvSpPr>
          <p:cNvPr id="45" name="Rounded Rectangle 44"/>
          <p:cNvSpPr/>
          <p:nvPr/>
        </p:nvSpPr>
        <p:spPr>
          <a:xfrm>
            <a:off x="8537371" y="2923039"/>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Fetch Repair Information</a:t>
            </a:r>
            <a:endParaRPr lang="en-US" sz="1200" dirty="0"/>
          </a:p>
        </p:txBody>
      </p:sp>
      <p:sp>
        <p:nvSpPr>
          <p:cNvPr id="55" name="TextBox 54"/>
          <p:cNvSpPr txBox="1"/>
          <p:nvPr/>
        </p:nvSpPr>
        <p:spPr>
          <a:xfrm>
            <a:off x="3101123" y="2813785"/>
            <a:ext cx="458158" cy="223034"/>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dirty="0" smtClean="0"/>
              <a:t>UX</a:t>
            </a:r>
            <a:endParaRPr lang="en-US" dirty="0"/>
          </a:p>
        </p:txBody>
      </p:sp>
      <p:grpSp>
        <p:nvGrpSpPr>
          <p:cNvPr id="21" name="Group 20"/>
          <p:cNvGrpSpPr/>
          <p:nvPr/>
        </p:nvGrpSpPr>
        <p:grpSpPr>
          <a:xfrm>
            <a:off x="2514341" y="2797766"/>
            <a:ext cx="1079406" cy="997167"/>
            <a:chOff x="2631772" y="2802994"/>
            <a:chExt cx="1391589" cy="1351243"/>
          </a:xfrm>
        </p:grpSpPr>
        <p:cxnSp>
          <p:nvCxnSpPr>
            <p:cNvPr id="41" name="Straight Connector 40"/>
            <p:cNvCxnSpPr/>
            <p:nvPr/>
          </p:nvCxnSpPr>
          <p:spPr>
            <a:xfrm>
              <a:off x="2631772" y="2802994"/>
              <a:ext cx="1351296"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983068" y="2802994"/>
              <a:ext cx="8326" cy="134188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31772" y="2802994"/>
              <a:ext cx="0" cy="135124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631772" y="4144879"/>
              <a:ext cx="1391589" cy="935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grpSp>
      <p:sp>
        <p:nvSpPr>
          <p:cNvPr id="2056" name="TextBox 2055"/>
          <p:cNvSpPr txBox="1"/>
          <p:nvPr/>
        </p:nvSpPr>
        <p:spPr>
          <a:xfrm>
            <a:off x="3872960" y="247650"/>
            <a:ext cx="4899565" cy="657225"/>
          </a:xfrm>
          <a:prstGeom prst="rect">
            <a:avLst/>
          </a:prstGeom>
          <a:noFill/>
        </p:spPr>
        <p:txBody>
          <a:bodyPr wrap="square" lIns="0" tIns="0" rIns="0" bIns="0" rtlCol="0">
            <a:noAutofit/>
          </a:bodyPr>
          <a:lstStyle/>
          <a:p>
            <a:pPr>
              <a:lnSpc>
                <a:spcPct val="90000"/>
              </a:lnSpc>
            </a:pPr>
            <a:r>
              <a:rPr lang="en-US" sz="3200" b="1" dirty="0" smtClean="0"/>
              <a:t>Repair Technician</a:t>
            </a:r>
            <a:endParaRPr lang="en-US" sz="3200" b="1" dirty="0"/>
          </a:p>
        </p:txBody>
      </p:sp>
      <p:pic>
        <p:nvPicPr>
          <p:cNvPr id="29" name="Picture 10" descr="http://www.cpscentral.com/wp-content/uploads/2011/05/qa-disk-repai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4635" y="2873883"/>
            <a:ext cx="543526" cy="543526"/>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29"/>
          <p:cNvSpPr/>
          <p:nvPr/>
        </p:nvSpPr>
        <p:spPr>
          <a:xfrm>
            <a:off x="8569584" y="1196719"/>
            <a:ext cx="1585502"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QSOL Manuals System</a:t>
            </a:r>
            <a:endParaRPr lang="en-US" dirty="0"/>
          </a:p>
        </p:txBody>
      </p:sp>
      <p:sp>
        <p:nvSpPr>
          <p:cNvPr id="31" name="Rounded Rectangle 30"/>
          <p:cNvSpPr/>
          <p:nvPr/>
        </p:nvSpPr>
        <p:spPr>
          <a:xfrm>
            <a:off x="6789027" y="3778153"/>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err="1" smtClean="0"/>
              <a:t>Additonal</a:t>
            </a:r>
            <a:r>
              <a:rPr lang="en-US" sz="1200" dirty="0" smtClean="0"/>
              <a:t> Repair Content</a:t>
            </a:r>
            <a:endParaRPr lang="en-US" sz="1200" dirty="0"/>
          </a:p>
        </p:txBody>
      </p:sp>
      <p:sp>
        <p:nvSpPr>
          <p:cNvPr id="35" name="Rounded Rectangle 34"/>
          <p:cNvSpPr/>
          <p:nvPr/>
        </p:nvSpPr>
        <p:spPr>
          <a:xfrm>
            <a:off x="3693173" y="3774881"/>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Close Work Order</a:t>
            </a:r>
            <a:endParaRPr lang="en-US" sz="1200" dirty="0"/>
          </a:p>
        </p:txBody>
      </p:sp>
      <p:sp>
        <p:nvSpPr>
          <p:cNvPr id="4" name="AutoShape 2" descr="https://camo.githubusercontent.com/607e9558a1222c0d8ae35568f277a4ccaa47b541/687474703a2f2f75787265706f2e636f6d2f7374617469632f69636f6e2d736574732f696f6e69636f6e732f7376672f6c6f6f702e737667"/>
          <p:cNvSpPr>
            <a:spLocks noChangeAspect="1" noChangeArrowheads="1"/>
          </p:cNvSpPr>
          <p:nvPr/>
        </p:nvSpPr>
        <p:spPr bwMode="auto">
          <a:xfrm>
            <a:off x="4811996" y="2979764"/>
            <a:ext cx="47876" cy="47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ight Arrow 12"/>
          <p:cNvSpPr/>
          <p:nvPr/>
        </p:nvSpPr>
        <p:spPr>
          <a:xfrm>
            <a:off x="6217068" y="3136776"/>
            <a:ext cx="404194" cy="27406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44" name="Right Arrow 43"/>
          <p:cNvSpPr/>
          <p:nvPr/>
        </p:nvSpPr>
        <p:spPr>
          <a:xfrm>
            <a:off x="8165390" y="3133015"/>
            <a:ext cx="404194" cy="27406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0" name="Right Arrow 49"/>
          <p:cNvSpPr/>
          <p:nvPr/>
        </p:nvSpPr>
        <p:spPr>
          <a:xfrm rot="10800000">
            <a:off x="5251585" y="3956308"/>
            <a:ext cx="1583939" cy="27868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6" name="Curved Left Arrow 15"/>
          <p:cNvSpPr/>
          <p:nvPr/>
        </p:nvSpPr>
        <p:spPr>
          <a:xfrm>
            <a:off x="10081499" y="3184301"/>
            <a:ext cx="494486" cy="1050691"/>
          </a:xfrm>
          <a:prstGeom prst="curvedLeftArrow">
            <a:avLst/>
          </a:prstGeom>
          <a:solidFill>
            <a:schemeClr val="tx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
        <p:nvSpPr>
          <p:cNvPr id="54" name="Right Arrow 53"/>
          <p:cNvSpPr/>
          <p:nvPr/>
        </p:nvSpPr>
        <p:spPr>
          <a:xfrm>
            <a:off x="3559281" y="3101011"/>
            <a:ext cx="1120460" cy="30607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9" name="Down Arrow 58"/>
          <p:cNvSpPr/>
          <p:nvPr/>
        </p:nvSpPr>
        <p:spPr>
          <a:xfrm>
            <a:off x="9253289" y="2035273"/>
            <a:ext cx="252689" cy="863972"/>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6" name="Rounded Rectangle 65"/>
          <p:cNvSpPr/>
          <p:nvPr/>
        </p:nvSpPr>
        <p:spPr>
          <a:xfrm>
            <a:off x="3627111" y="5179383"/>
            <a:ext cx="1817893" cy="83727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Management System</a:t>
            </a:r>
            <a:endParaRPr lang="en-US" dirty="0"/>
          </a:p>
        </p:txBody>
      </p:sp>
      <p:sp>
        <p:nvSpPr>
          <p:cNvPr id="69" name="Down Arrow 68"/>
          <p:cNvSpPr/>
          <p:nvPr/>
        </p:nvSpPr>
        <p:spPr>
          <a:xfrm>
            <a:off x="4333910" y="4432873"/>
            <a:ext cx="235711" cy="706361"/>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70" name="Right Arrow 69"/>
          <p:cNvSpPr/>
          <p:nvPr/>
        </p:nvSpPr>
        <p:spPr>
          <a:xfrm>
            <a:off x="1928541" y="3045060"/>
            <a:ext cx="589332" cy="329064"/>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3" name="Rounded Rectangle 52"/>
          <p:cNvSpPr/>
          <p:nvPr/>
        </p:nvSpPr>
        <p:spPr>
          <a:xfrm>
            <a:off x="9169670" y="3772959"/>
            <a:ext cx="904072" cy="656398"/>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dirty="0" smtClean="0"/>
              <a:t>View Diagnostic Images</a:t>
            </a:r>
            <a:endParaRPr lang="en-US" sz="1100" dirty="0"/>
          </a:p>
        </p:txBody>
      </p:sp>
      <p:sp>
        <p:nvSpPr>
          <p:cNvPr id="5" name="Flowchart: Magnetic Disk 4"/>
          <p:cNvSpPr/>
          <p:nvPr/>
        </p:nvSpPr>
        <p:spPr>
          <a:xfrm>
            <a:off x="9505979" y="4352001"/>
            <a:ext cx="406011" cy="293568"/>
          </a:xfrm>
          <a:prstGeom prst="flowChartMagneticDisk">
            <a:avLst/>
          </a:prstGeom>
          <a:solidFill>
            <a:schemeClr val="tx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CSS</a:t>
            </a:r>
            <a:endParaRPr lang="en-US" sz="1200" dirty="0"/>
          </a:p>
        </p:txBody>
      </p:sp>
      <p:sp>
        <p:nvSpPr>
          <p:cNvPr id="8" name="Rectangle 4"/>
          <p:cNvSpPr>
            <a:spLocks noChangeArrowheads="1"/>
          </p:cNvSpPr>
          <p:nvPr/>
        </p:nvSpPr>
        <p:spPr bwMode="auto">
          <a:xfrm>
            <a:off x="408066" y="-2002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3" descr="corp_logo_master_brandbla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61791" y="301624"/>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633209" y="2333991"/>
            <a:ext cx="1519951" cy="168615"/>
          </a:xfrm>
          <a:prstGeom prst="rect">
            <a:avLst/>
          </a:prstGeom>
          <a:noFill/>
        </p:spPr>
        <p:txBody>
          <a:bodyPr wrap="square" lIns="0" tIns="0" rIns="0" bIns="0" rtlCol="0">
            <a:noAutofit/>
          </a:bodyPr>
          <a:lstStyle/>
          <a:p>
            <a:pPr>
              <a:lnSpc>
                <a:spcPct val="90000"/>
              </a:lnSpc>
            </a:pPr>
            <a:r>
              <a:rPr lang="en-US" sz="1200" dirty="0" smtClean="0"/>
              <a:t>Quote Approved</a:t>
            </a:r>
          </a:p>
          <a:p>
            <a:pPr>
              <a:lnSpc>
                <a:spcPct val="90000"/>
              </a:lnSpc>
            </a:pPr>
            <a:r>
              <a:rPr lang="en-US" sz="1200" dirty="0" smtClean="0"/>
              <a:t>Notification</a:t>
            </a:r>
            <a:endParaRPr lang="en-US" sz="1200" dirty="0"/>
          </a:p>
        </p:txBody>
      </p:sp>
      <p:pic>
        <p:nvPicPr>
          <p:cNvPr id="6146" name="Picture 2" descr="http://www.hostable.com/images/header-live-chat.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63179" y="4318047"/>
            <a:ext cx="417430" cy="43730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youtube.com/yt/brand/media/image/YouTube-logo-full_col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20547" y="4237793"/>
            <a:ext cx="1032103" cy="642227"/>
          </a:xfrm>
          <a:prstGeom prst="rect">
            <a:avLst/>
          </a:prstGeom>
          <a:noFill/>
          <a:extLst>
            <a:ext uri="{909E8E84-426E-40DD-AFC4-6F175D3DCCD1}">
              <a14:hiddenFill xmlns:a14="http://schemas.microsoft.com/office/drawing/2010/main">
                <a:solidFill>
                  <a:srgbClr val="FFFFFF"/>
                </a:solidFill>
              </a14:hiddenFill>
            </a:ext>
          </a:extLst>
        </p:spPr>
      </p:pic>
      <p:sp>
        <p:nvSpPr>
          <p:cNvPr id="61" name="Right Arrow 60"/>
          <p:cNvSpPr/>
          <p:nvPr/>
        </p:nvSpPr>
        <p:spPr>
          <a:xfrm rot="10800000">
            <a:off x="8347439" y="3960922"/>
            <a:ext cx="812853" cy="274070"/>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4" name="TextBox 23"/>
          <p:cNvSpPr txBox="1"/>
          <p:nvPr/>
        </p:nvSpPr>
        <p:spPr>
          <a:xfrm>
            <a:off x="5629588" y="3752714"/>
            <a:ext cx="896737" cy="183788"/>
          </a:xfrm>
          <a:prstGeom prst="rect">
            <a:avLst/>
          </a:prstGeom>
          <a:noFill/>
        </p:spPr>
        <p:txBody>
          <a:bodyPr wrap="square" lIns="0" tIns="0" rIns="0" bIns="0" rtlCol="0">
            <a:noAutofit/>
          </a:bodyPr>
          <a:lstStyle/>
          <a:p>
            <a:pPr>
              <a:lnSpc>
                <a:spcPct val="90000"/>
              </a:lnSpc>
            </a:pPr>
            <a:r>
              <a:rPr lang="en-US" sz="1600" dirty="0" smtClean="0"/>
              <a:t>REPAIRED</a:t>
            </a:r>
            <a:endParaRPr lang="en-US" sz="1600" dirty="0"/>
          </a:p>
        </p:txBody>
      </p:sp>
      <p:sp>
        <p:nvSpPr>
          <p:cNvPr id="26" name="Oval Callout 25"/>
          <p:cNvSpPr/>
          <p:nvPr/>
        </p:nvSpPr>
        <p:spPr>
          <a:xfrm>
            <a:off x="8569584" y="5248275"/>
            <a:ext cx="2784216" cy="904875"/>
          </a:xfrm>
          <a:prstGeom prst="wedgeEllipseCallout">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smtClean="0">
                <a:solidFill>
                  <a:schemeClr val="tx1"/>
                </a:solidFill>
              </a:rPr>
              <a:t>CSS will </a:t>
            </a:r>
            <a:r>
              <a:rPr lang="en-US" sz="1200" b="1" dirty="0">
                <a:solidFill>
                  <a:schemeClr val="tx1"/>
                </a:solidFill>
              </a:rPr>
              <a:t>record the entire audit trail of the service </a:t>
            </a:r>
            <a:r>
              <a:rPr lang="en-US" sz="1200" b="1" dirty="0" smtClean="0">
                <a:solidFill>
                  <a:schemeClr val="tx1"/>
                </a:solidFill>
              </a:rPr>
              <a:t>event</a:t>
            </a:r>
            <a:endParaRPr lang="en-US" sz="1100" dirty="0">
              <a:solidFill>
                <a:schemeClr val="tx1"/>
              </a:solidFill>
            </a:endParaRPr>
          </a:p>
        </p:txBody>
      </p:sp>
      <p:pic>
        <p:nvPicPr>
          <p:cNvPr id="46" name="Picture 2" descr="http://cdn1.tnwcdn.com/wp-content/blogs.dir/1/files/2013/02/icon-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508" y="1702043"/>
            <a:ext cx="642788" cy="61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19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373994" y="3256534"/>
            <a:ext cx="1110160" cy="1200215"/>
          </a:xfrm>
          <a:prstGeom prst="rect">
            <a:avLst/>
          </a:prstGeom>
          <a:solidFill>
            <a:schemeClr val="tx2">
              <a:lumMod val="20000"/>
              <a:lumOff val="80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2" name="Rectangle 11"/>
          <p:cNvSpPr/>
          <p:nvPr/>
        </p:nvSpPr>
        <p:spPr>
          <a:xfrm>
            <a:off x="2373994" y="3327561"/>
            <a:ext cx="1110160" cy="1129188"/>
          </a:xfrm>
          <a:prstGeom prst="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2228850" y="2360465"/>
            <a:ext cx="8681408" cy="2497285"/>
          </a:xfrm>
          <a:prstGeom prst="rect">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extBox 1"/>
          <p:cNvSpPr txBox="1"/>
          <p:nvPr/>
        </p:nvSpPr>
        <p:spPr>
          <a:xfrm>
            <a:off x="501329" y="3917172"/>
            <a:ext cx="1699456" cy="355790"/>
          </a:xfrm>
          <a:prstGeom prst="rect">
            <a:avLst/>
          </a:prstGeom>
          <a:noFill/>
        </p:spPr>
        <p:txBody>
          <a:bodyPr wrap="square" lIns="0" tIns="0" rIns="0" bIns="0" rtlCol="0">
            <a:noAutofit/>
          </a:bodyPr>
          <a:lstStyle/>
          <a:p>
            <a:pPr>
              <a:lnSpc>
                <a:spcPct val="90000"/>
              </a:lnSpc>
            </a:pPr>
            <a:r>
              <a:rPr lang="en-US" sz="1200" dirty="0" smtClean="0"/>
              <a:t>Warranty Administrator</a:t>
            </a:r>
            <a:endParaRPr lang="en-US" sz="1200" dirty="0"/>
          </a:p>
        </p:txBody>
      </p:sp>
      <p:pic>
        <p:nvPicPr>
          <p:cNvPr id="32" name="Picture 14" descr="http://www.leszynski.com/content/img/icon_apple_table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2892" y="3554607"/>
            <a:ext cx="471656" cy="54712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4720565" y="3365600"/>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Review Work Order</a:t>
            </a:r>
            <a:endParaRPr lang="en-US" sz="1200" dirty="0"/>
          </a:p>
        </p:txBody>
      </p:sp>
      <p:sp>
        <p:nvSpPr>
          <p:cNvPr id="40" name="TextBox 39"/>
          <p:cNvSpPr txBox="1"/>
          <p:nvPr/>
        </p:nvSpPr>
        <p:spPr>
          <a:xfrm>
            <a:off x="2228850" y="2369879"/>
            <a:ext cx="2525961" cy="369332"/>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Cummins Service System</a:t>
            </a:r>
          </a:p>
        </p:txBody>
      </p:sp>
      <p:sp>
        <p:nvSpPr>
          <p:cNvPr id="42" name="Rounded Rectangle 41"/>
          <p:cNvSpPr/>
          <p:nvPr/>
        </p:nvSpPr>
        <p:spPr>
          <a:xfrm>
            <a:off x="8643297" y="3374980"/>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Submit Warranty Claim</a:t>
            </a:r>
            <a:endParaRPr lang="en-US" sz="1200" dirty="0"/>
          </a:p>
        </p:txBody>
      </p:sp>
      <p:sp>
        <p:nvSpPr>
          <p:cNvPr id="55" name="TextBox 54"/>
          <p:cNvSpPr txBox="1"/>
          <p:nvPr/>
        </p:nvSpPr>
        <p:spPr>
          <a:xfrm>
            <a:off x="3148748" y="3261460"/>
            <a:ext cx="458158" cy="223034"/>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dirty="0" smtClean="0"/>
              <a:t>UX</a:t>
            </a:r>
            <a:endParaRPr lang="en-US" dirty="0"/>
          </a:p>
        </p:txBody>
      </p:sp>
      <p:grpSp>
        <p:nvGrpSpPr>
          <p:cNvPr id="21" name="Group 20"/>
          <p:cNvGrpSpPr/>
          <p:nvPr/>
        </p:nvGrpSpPr>
        <p:grpSpPr>
          <a:xfrm>
            <a:off x="2561966" y="3245441"/>
            <a:ext cx="1079406" cy="997167"/>
            <a:chOff x="2631772" y="2802994"/>
            <a:chExt cx="1391589" cy="1351243"/>
          </a:xfrm>
        </p:grpSpPr>
        <p:cxnSp>
          <p:nvCxnSpPr>
            <p:cNvPr id="41" name="Straight Connector 40"/>
            <p:cNvCxnSpPr/>
            <p:nvPr/>
          </p:nvCxnSpPr>
          <p:spPr>
            <a:xfrm>
              <a:off x="2631772" y="2802994"/>
              <a:ext cx="1351296"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983068" y="2802994"/>
              <a:ext cx="8326" cy="134188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31772" y="2802994"/>
              <a:ext cx="0" cy="135124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631772" y="4144879"/>
              <a:ext cx="1391589" cy="935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grpSp>
      <p:sp>
        <p:nvSpPr>
          <p:cNvPr id="2056" name="TextBox 2055"/>
          <p:cNvSpPr txBox="1"/>
          <p:nvPr/>
        </p:nvSpPr>
        <p:spPr>
          <a:xfrm>
            <a:off x="3872960" y="247650"/>
            <a:ext cx="4899565" cy="657225"/>
          </a:xfrm>
          <a:prstGeom prst="rect">
            <a:avLst/>
          </a:prstGeom>
          <a:noFill/>
        </p:spPr>
        <p:txBody>
          <a:bodyPr wrap="square" lIns="0" tIns="0" rIns="0" bIns="0" rtlCol="0">
            <a:noAutofit/>
          </a:bodyPr>
          <a:lstStyle/>
          <a:p>
            <a:pPr>
              <a:lnSpc>
                <a:spcPct val="90000"/>
              </a:lnSpc>
            </a:pPr>
            <a:r>
              <a:rPr lang="en-US" sz="3200" b="1" dirty="0" smtClean="0"/>
              <a:t>Warranty Administrator</a:t>
            </a:r>
            <a:endParaRPr lang="en-US" sz="3200" b="1" dirty="0"/>
          </a:p>
        </p:txBody>
      </p:sp>
      <p:sp>
        <p:nvSpPr>
          <p:cNvPr id="4" name="AutoShape 2" descr="https://camo.githubusercontent.com/607e9558a1222c0d8ae35568f277a4ccaa47b541/687474703a2f2f75787265706f2e636f6d2f7374617469632f69636f6e2d736574732f696f6e69636f6e732f7376672f6c6f6f702e737667"/>
          <p:cNvSpPr>
            <a:spLocks noChangeAspect="1" noChangeArrowheads="1"/>
          </p:cNvSpPr>
          <p:nvPr/>
        </p:nvSpPr>
        <p:spPr bwMode="auto">
          <a:xfrm>
            <a:off x="4859621" y="3427439"/>
            <a:ext cx="47876" cy="47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ight Arrow 12"/>
          <p:cNvSpPr/>
          <p:nvPr/>
        </p:nvSpPr>
        <p:spPr>
          <a:xfrm>
            <a:off x="6264693" y="3548687"/>
            <a:ext cx="2378604" cy="309834"/>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4" name="Right Arrow 53"/>
          <p:cNvSpPr/>
          <p:nvPr/>
        </p:nvSpPr>
        <p:spPr>
          <a:xfrm>
            <a:off x="3606906" y="3548686"/>
            <a:ext cx="1120460" cy="30607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9" name="Down Arrow 58"/>
          <p:cNvSpPr/>
          <p:nvPr/>
        </p:nvSpPr>
        <p:spPr>
          <a:xfrm>
            <a:off x="9253289" y="2018596"/>
            <a:ext cx="235421" cy="1237938"/>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70" name="Right Arrow 69"/>
          <p:cNvSpPr/>
          <p:nvPr/>
        </p:nvSpPr>
        <p:spPr>
          <a:xfrm>
            <a:off x="1976166" y="3492735"/>
            <a:ext cx="589332" cy="329064"/>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 name="Rectangle 4"/>
          <p:cNvSpPr>
            <a:spLocks noChangeArrowheads="1"/>
          </p:cNvSpPr>
          <p:nvPr/>
        </p:nvSpPr>
        <p:spPr bwMode="auto">
          <a:xfrm>
            <a:off x="408066" y="-2002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3" descr="corp_logo_master_brandbla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1791" y="301624"/>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633209" y="2333991"/>
            <a:ext cx="1519951" cy="168615"/>
          </a:xfrm>
          <a:prstGeom prst="rect">
            <a:avLst/>
          </a:prstGeom>
          <a:noFill/>
        </p:spPr>
        <p:txBody>
          <a:bodyPr wrap="square" lIns="0" tIns="0" rIns="0" bIns="0" rtlCol="0">
            <a:noAutofit/>
          </a:bodyPr>
          <a:lstStyle/>
          <a:p>
            <a:pPr>
              <a:lnSpc>
                <a:spcPct val="90000"/>
              </a:lnSpc>
            </a:pPr>
            <a:r>
              <a:rPr lang="en-US" sz="1200" dirty="0" smtClean="0"/>
              <a:t>Repair Complete Notification</a:t>
            </a:r>
            <a:endParaRPr lang="en-US" sz="1200" dirty="0"/>
          </a:p>
        </p:txBody>
      </p:sp>
      <p:pic>
        <p:nvPicPr>
          <p:cNvPr id="7172" name="Picture 4" descr="http://icons.iconarchive.com/icons/iconshock/perspective-general/128/administrato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878" y="3103977"/>
            <a:ext cx="742675" cy="742676"/>
          </a:xfrm>
          <a:prstGeom prst="rect">
            <a:avLst/>
          </a:prstGeom>
          <a:noFill/>
          <a:extLst>
            <a:ext uri="{909E8E84-426E-40DD-AFC4-6F175D3DCCD1}">
              <a14:hiddenFill xmlns:a14="http://schemas.microsoft.com/office/drawing/2010/main">
                <a:solidFill>
                  <a:srgbClr val="FFFFFF"/>
                </a:solidFill>
              </a14:hiddenFill>
            </a:ext>
          </a:extLst>
        </p:spPr>
      </p:pic>
      <p:sp>
        <p:nvSpPr>
          <p:cNvPr id="49" name="Rounded Rectangle 48"/>
          <p:cNvSpPr/>
          <p:nvPr/>
        </p:nvSpPr>
        <p:spPr>
          <a:xfrm>
            <a:off x="8022948" y="1133222"/>
            <a:ext cx="2460684"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Warranty System</a:t>
            </a:r>
            <a:endParaRPr lang="en-US" dirty="0"/>
          </a:p>
        </p:txBody>
      </p:sp>
      <p:pic>
        <p:nvPicPr>
          <p:cNvPr id="30" name="Picture 2" descr="http://cdn1.tnwcdn.com/wp-content/blogs.dir/1/files/2013/02/icon-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933" y="1711075"/>
            <a:ext cx="642788" cy="61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77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3" descr="corp_logo_master_brand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1791" y="301624"/>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rot="16200000">
            <a:off x="4725937" y="-4469"/>
            <a:ext cx="1969617" cy="6461067"/>
          </a:xfrm>
          <a:prstGeom prst="rect">
            <a:avLst/>
          </a:prstGeom>
          <a:solidFill>
            <a:schemeClr val="accent5">
              <a:alpha val="15000"/>
            </a:schemeClr>
          </a:solidFill>
          <a:ln w="15875" cap="rnd">
            <a:solidFill>
              <a:schemeClr val="accent5"/>
            </a:solidFill>
            <a:roun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400"/>
          </a:p>
        </p:txBody>
      </p:sp>
      <p:sp>
        <p:nvSpPr>
          <p:cNvPr id="31" name="Rectangle 30"/>
          <p:cNvSpPr/>
          <p:nvPr/>
        </p:nvSpPr>
        <p:spPr>
          <a:xfrm rot="16200000">
            <a:off x="5189659" y="-605462"/>
            <a:ext cx="991428" cy="3802415"/>
          </a:xfrm>
          <a:prstGeom prst="rect">
            <a:avLst/>
          </a:prstGeom>
          <a:solidFill>
            <a:schemeClr val="accent5">
              <a:alpha val="15000"/>
            </a:schemeClr>
          </a:solidFill>
          <a:ln w="15875" cap="rnd">
            <a:solidFill>
              <a:schemeClr val="accent5"/>
            </a:solidFill>
            <a:roun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400"/>
          </a:p>
        </p:txBody>
      </p:sp>
      <p:sp>
        <p:nvSpPr>
          <p:cNvPr id="33" name="Rectangle 32"/>
          <p:cNvSpPr/>
          <p:nvPr/>
        </p:nvSpPr>
        <p:spPr>
          <a:xfrm>
            <a:off x="2480211" y="4770845"/>
            <a:ext cx="6461068" cy="60384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Cummins Digital Hub</a:t>
            </a:r>
            <a:endParaRPr lang="en-US" dirty="0"/>
          </a:p>
        </p:txBody>
      </p:sp>
      <p:sp>
        <p:nvSpPr>
          <p:cNvPr id="34" name="Rounded Rectangle 33"/>
          <p:cNvSpPr/>
          <p:nvPr/>
        </p:nvSpPr>
        <p:spPr>
          <a:xfrm>
            <a:off x="10145539" y="2338752"/>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INSITE</a:t>
            </a:r>
            <a:endParaRPr lang="en-US" dirty="0"/>
          </a:p>
        </p:txBody>
      </p:sp>
      <p:pic>
        <p:nvPicPr>
          <p:cNvPr id="35" name="Picture 14" descr="http://www.leszynski.com/content/img/icon_apple_table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9567" y="1149696"/>
            <a:ext cx="321916" cy="37342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http://digitalsplashmedia.com/wp-content/uploads/2013/06/computer-icon-downloads-600x35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9252" y="1026554"/>
            <a:ext cx="970771" cy="57275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2691441" y="267419"/>
            <a:ext cx="6547450" cy="400110"/>
          </a:xfrm>
          <a:prstGeom prst="rect">
            <a:avLst/>
          </a:prstGeom>
          <a:noFill/>
        </p:spPr>
        <p:txBody>
          <a:bodyPr wrap="square" rtlCol="0">
            <a:spAutoFit/>
          </a:bodyPr>
          <a:lstStyle/>
          <a:p>
            <a:r>
              <a:rPr lang="en-US" sz="2000" b="1" dirty="0" smtClean="0"/>
              <a:t>Conceptual Architecture for Cummins Service System (CSS)</a:t>
            </a:r>
          </a:p>
        </p:txBody>
      </p:sp>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79252" y="2296593"/>
            <a:ext cx="1610160" cy="714047"/>
          </a:xfrm>
          <a:prstGeom prst="rect">
            <a:avLst/>
          </a:prstGeom>
        </p:spPr>
      </p:pic>
      <p:sp>
        <p:nvSpPr>
          <p:cNvPr id="39" name="Rounded Rectangle 38"/>
          <p:cNvSpPr/>
          <p:nvPr/>
        </p:nvSpPr>
        <p:spPr>
          <a:xfrm>
            <a:off x="5069445" y="5605928"/>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EDS</a:t>
            </a:r>
            <a:endParaRPr lang="en-US" dirty="0"/>
          </a:p>
        </p:txBody>
      </p:sp>
      <p:sp>
        <p:nvSpPr>
          <p:cNvPr id="43" name="Rounded Rectangle 42"/>
          <p:cNvSpPr/>
          <p:nvPr/>
        </p:nvSpPr>
        <p:spPr>
          <a:xfrm>
            <a:off x="10145540" y="3474258"/>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Siteminder</a:t>
            </a:r>
            <a:endParaRPr lang="en-US" dirty="0"/>
          </a:p>
        </p:txBody>
      </p:sp>
      <p:sp>
        <p:nvSpPr>
          <p:cNvPr id="44" name="TextBox 43"/>
          <p:cNvSpPr txBox="1"/>
          <p:nvPr/>
        </p:nvSpPr>
        <p:spPr>
          <a:xfrm>
            <a:off x="3900153" y="902226"/>
            <a:ext cx="1039485" cy="147804"/>
          </a:xfrm>
          <a:prstGeom prst="rect">
            <a:avLst/>
          </a:prstGeom>
          <a:noFill/>
        </p:spPr>
        <p:txBody>
          <a:bodyPr wrap="square" lIns="0" tIns="0" rIns="0" bIns="0" rtlCol="0">
            <a:noAutofit/>
          </a:bodyPr>
          <a:lstStyle/>
          <a:p>
            <a:pPr>
              <a:lnSpc>
                <a:spcPct val="90000"/>
              </a:lnSpc>
            </a:pPr>
            <a:r>
              <a:rPr lang="en-US" sz="1200" b="1" dirty="0" smtClean="0"/>
              <a:t>Multi-Channel</a:t>
            </a:r>
            <a:endParaRPr lang="en-US" sz="1200" b="1" dirty="0"/>
          </a:p>
        </p:txBody>
      </p:sp>
      <p:pic>
        <p:nvPicPr>
          <p:cNvPr id="45" name="Picture 2" descr="http://www.qualogy.com/wp-content/uploads/2014/02/oracle_soasuite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33337" y="4814200"/>
            <a:ext cx="1250828" cy="41845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p:cNvPicPr>
            <a:picLocks noChangeAspect="1"/>
          </p:cNvPicPr>
          <p:nvPr/>
        </p:nvPicPr>
        <p:blipFill>
          <a:blip r:embed="rId7"/>
          <a:stretch>
            <a:fillRect/>
          </a:stretch>
        </p:blipFill>
        <p:spPr>
          <a:xfrm>
            <a:off x="6640612" y="3013182"/>
            <a:ext cx="1713127" cy="656573"/>
          </a:xfrm>
          <a:prstGeom prst="rect">
            <a:avLst/>
          </a:prstGeom>
        </p:spPr>
      </p:pic>
      <p:sp>
        <p:nvSpPr>
          <p:cNvPr id="47" name="Down Arrow 46"/>
          <p:cNvSpPr/>
          <p:nvPr/>
        </p:nvSpPr>
        <p:spPr>
          <a:xfrm>
            <a:off x="5552542" y="5374695"/>
            <a:ext cx="393928" cy="23123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p:cNvGrpSpPr/>
          <p:nvPr/>
        </p:nvGrpSpPr>
        <p:grpSpPr>
          <a:xfrm>
            <a:off x="8941282" y="3452486"/>
            <a:ext cx="1406529" cy="575266"/>
            <a:chOff x="8941282" y="3452486"/>
            <a:chExt cx="1406529" cy="575266"/>
          </a:xfrm>
        </p:grpSpPr>
        <p:sp>
          <p:nvSpPr>
            <p:cNvPr id="50" name="TextBox 49"/>
            <p:cNvSpPr txBox="1"/>
            <p:nvPr/>
          </p:nvSpPr>
          <p:spPr>
            <a:xfrm>
              <a:off x="8970455" y="3452486"/>
              <a:ext cx="1377356" cy="302253"/>
            </a:xfrm>
            <a:prstGeom prst="rect">
              <a:avLst/>
            </a:prstGeom>
            <a:noFill/>
          </p:spPr>
          <p:txBody>
            <a:bodyPr wrap="square" lIns="0" tIns="0" rIns="0" bIns="0" rtlCol="0">
              <a:noAutofit/>
            </a:bodyPr>
            <a:lstStyle/>
            <a:p>
              <a:pPr>
                <a:lnSpc>
                  <a:spcPct val="90000"/>
                </a:lnSpc>
              </a:pPr>
              <a:r>
                <a:rPr lang="en-US" sz="1100" dirty="0" smtClean="0"/>
                <a:t>Federated Sign-On</a:t>
              </a:r>
              <a:endParaRPr lang="en-US" sz="1100" dirty="0"/>
            </a:p>
          </p:txBody>
        </p:sp>
        <p:sp>
          <p:nvSpPr>
            <p:cNvPr id="51" name="Down Arrow 50"/>
            <p:cNvSpPr/>
            <p:nvPr/>
          </p:nvSpPr>
          <p:spPr>
            <a:xfrm rot="16200000">
              <a:off x="9346448" y="3228658"/>
              <a:ext cx="393928" cy="1204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p:cNvGrpSpPr/>
          <p:nvPr/>
        </p:nvGrpSpPr>
        <p:grpSpPr>
          <a:xfrm>
            <a:off x="5592074" y="4210875"/>
            <a:ext cx="1722628" cy="559970"/>
            <a:chOff x="5592074" y="4210875"/>
            <a:chExt cx="1722628" cy="559970"/>
          </a:xfrm>
        </p:grpSpPr>
        <p:sp>
          <p:nvSpPr>
            <p:cNvPr id="53" name="TextBox 52"/>
            <p:cNvSpPr txBox="1"/>
            <p:nvPr/>
          </p:nvSpPr>
          <p:spPr>
            <a:xfrm>
              <a:off x="5937346" y="4369363"/>
              <a:ext cx="1377356" cy="302253"/>
            </a:xfrm>
            <a:prstGeom prst="rect">
              <a:avLst/>
            </a:prstGeom>
            <a:noFill/>
          </p:spPr>
          <p:txBody>
            <a:bodyPr wrap="square" lIns="0" tIns="0" rIns="0" bIns="0" rtlCol="0">
              <a:noAutofit/>
            </a:bodyPr>
            <a:lstStyle/>
            <a:p>
              <a:pPr>
                <a:lnSpc>
                  <a:spcPct val="90000"/>
                </a:lnSpc>
              </a:pPr>
              <a:r>
                <a:rPr lang="en-US" sz="1100" dirty="0" smtClean="0"/>
                <a:t>Seamless connectivity</a:t>
              </a:r>
              <a:endParaRPr lang="en-US" sz="1100" dirty="0"/>
            </a:p>
          </p:txBody>
        </p:sp>
        <p:sp>
          <p:nvSpPr>
            <p:cNvPr id="56" name="Left-Right Arrow 55"/>
            <p:cNvSpPr/>
            <p:nvPr/>
          </p:nvSpPr>
          <p:spPr>
            <a:xfrm rot="5400000">
              <a:off x="5469521" y="4333428"/>
              <a:ext cx="559970" cy="3148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Down Arrow 56"/>
          <p:cNvSpPr/>
          <p:nvPr/>
        </p:nvSpPr>
        <p:spPr>
          <a:xfrm rot="16200000">
            <a:off x="9346445" y="2052139"/>
            <a:ext cx="393928" cy="1204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9049460" y="2087654"/>
            <a:ext cx="1377356" cy="302253"/>
          </a:xfrm>
          <a:prstGeom prst="rect">
            <a:avLst/>
          </a:prstGeom>
          <a:noFill/>
        </p:spPr>
        <p:txBody>
          <a:bodyPr wrap="square" lIns="0" tIns="0" rIns="0" bIns="0" rtlCol="0">
            <a:noAutofit/>
          </a:bodyPr>
          <a:lstStyle/>
          <a:p>
            <a:pPr>
              <a:lnSpc>
                <a:spcPct val="90000"/>
              </a:lnSpc>
            </a:pPr>
            <a:endParaRPr lang="en-US" sz="1100" dirty="0"/>
          </a:p>
        </p:txBody>
      </p:sp>
      <p:pic>
        <p:nvPicPr>
          <p:cNvPr id="62" name="Picture 61"/>
          <p:cNvPicPr>
            <a:picLocks noChangeAspect="1"/>
          </p:cNvPicPr>
          <p:nvPr/>
        </p:nvPicPr>
        <p:blipFill>
          <a:blip r:embed="rId8"/>
          <a:stretch>
            <a:fillRect/>
          </a:stretch>
        </p:blipFill>
        <p:spPr>
          <a:xfrm>
            <a:off x="2886720" y="3010640"/>
            <a:ext cx="1666398" cy="661658"/>
          </a:xfrm>
          <a:prstGeom prst="rect">
            <a:avLst/>
          </a:prstGeom>
        </p:spPr>
      </p:pic>
      <p:grpSp>
        <p:nvGrpSpPr>
          <p:cNvPr id="64" name="Group 63"/>
          <p:cNvGrpSpPr/>
          <p:nvPr/>
        </p:nvGrpSpPr>
        <p:grpSpPr>
          <a:xfrm>
            <a:off x="5600488" y="1782521"/>
            <a:ext cx="1180073" cy="458434"/>
            <a:chOff x="5493885" y="1782823"/>
            <a:chExt cx="1180073" cy="458434"/>
          </a:xfrm>
        </p:grpSpPr>
        <p:sp>
          <p:nvSpPr>
            <p:cNvPr id="65" name="Left-Right Arrow 64"/>
            <p:cNvSpPr/>
            <p:nvPr/>
          </p:nvSpPr>
          <p:spPr>
            <a:xfrm rot="5400000">
              <a:off x="5422100" y="1854608"/>
              <a:ext cx="458434" cy="3148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p:cNvSpPr txBox="1"/>
            <p:nvPr/>
          </p:nvSpPr>
          <p:spPr>
            <a:xfrm>
              <a:off x="5871701" y="1889185"/>
              <a:ext cx="802257" cy="284672"/>
            </a:xfrm>
            <a:prstGeom prst="rect">
              <a:avLst/>
            </a:prstGeom>
            <a:noFill/>
          </p:spPr>
          <p:txBody>
            <a:bodyPr wrap="square" lIns="0" tIns="0" rIns="0" bIns="0" rtlCol="0">
              <a:noAutofit/>
            </a:bodyPr>
            <a:lstStyle/>
            <a:p>
              <a:pPr>
                <a:lnSpc>
                  <a:spcPct val="90000"/>
                </a:lnSpc>
              </a:pPr>
              <a:r>
                <a:rPr lang="en-US" dirty="0" smtClean="0"/>
                <a:t>API</a:t>
              </a:r>
              <a:endParaRPr lang="en-US" dirty="0"/>
            </a:p>
          </p:txBody>
        </p:sp>
      </p:grpSp>
      <p:sp>
        <p:nvSpPr>
          <p:cNvPr id="67" name="Rectangle 66"/>
          <p:cNvSpPr/>
          <p:nvPr/>
        </p:nvSpPr>
        <p:spPr>
          <a:xfrm>
            <a:off x="3126122" y="3765355"/>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50" b="1" dirty="0" smtClean="0"/>
              <a:t>Create Work Order</a:t>
            </a:r>
            <a:endParaRPr lang="en-US" sz="1050" b="1" dirty="0"/>
          </a:p>
        </p:txBody>
      </p:sp>
      <p:sp>
        <p:nvSpPr>
          <p:cNvPr id="68" name="Rectangle 67"/>
          <p:cNvSpPr/>
          <p:nvPr/>
        </p:nvSpPr>
        <p:spPr>
          <a:xfrm>
            <a:off x="4447689" y="3767025"/>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dirty="0" smtClean="0"/>
              <a:t>Get Fault Codes</a:t>
            </a:r>
            <a:endParaRPr lang="en-US" sz="1100" b="1" dirty="0"/>
          </a:p>
        </p:txBody>
      </p:sp>
      <p:sp>
        <p:nvSpPr>
          <p:cNvPr id="69" name="Rectangle 68"/>
          <p:cNvSpPr/>
          <p:nvPr/>
        </p:nvSpPr>
        <p:spPr>
          <a:xfrm>
            <a:off x="5776795" y="3764571"/>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dirty="0" smtClean="0"/>
              <a:t>Get Solution Tree</a:t>
            </a:r>
            <a:endParaRPr lang="en-US" sz="1100" b="1" dirty="0"/>
          </a:p>
        </p:txBody>
      </p:sp>
      <p:sp>
        <p:nvSpPr>
          <p:cNvPr id="71" name="Rectangle 70"/>
          <p:cNvSpPr/>
          <p:nvPr/>
        </p:nvSpPr>
        <p:spPr>
          <a:xfrm>
            <a:off x="7145027" y="3761847"/>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dirty="0" smtClean="0"/>
              <a:t>Generate Quote</a:t>
            </a:r>
            <a:endParaRPr lang="en-US" sz="1100" b="1" dirty="0"/>
          </a:p>
        </p:txBody>
      </p:sp>
      <p:pic>
        <p:nvPicPr>
          <p:cNvPr id="72" name="Picture 71"/>
          <p:cNvPicPr>
            <a:picLocks noChangeAspect="1"/>
          </p:cNvPicPr>
          <p:nvPr/>
        </p:nvPicPr>
        <p:blipFill>
          <a:blip r:embed="rId9"/>
          <a:stretch>
            <a:fillRect/>
          </a:stretch>
        </p:blipFill>
        <p:spPr>
          <a:xfrm>
            <a:off x="4846907" y="3001653"/>
            <a:ext cx="1562100" cy="647700"/>
          </a:xfrm>
          <a:prstGeom prst="rect">
            <a:avLst/>
          </a:prstGeom>
        </p:spPr>
      </p:pic>
    </p:spTree>
    <p:extLst>
      <p:ext uri="{BB962C8B-B14F-4D97-AF65-F5344CB8AC3E}">
        <p14:creationId xmlns:p14="http://schemas.microsoft.com/office/powerpoint/2010/main" val="387058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randombar(horizontal)">
                                      <p:cBhvr>
                                        <p:cTn id="11" dur="500"/>
                                        <p:tgtEl>
                                          <p:spTgt spid="57"/>
                                        </p:tgtEl>
                                      </p:cBhvr>
                                    </p:animEffect>
                                  </p:childTnLst>
                                </p:cTn>
                              </p:par>
                              <p:par>
                                <p:cTn id="12" presetID="14" presetClass="entr" presetSubtype="1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randombar(horizontal)">
                                      <p:cBhvr>
                                        <p:cTn id="14" dur="500"/>
                                        <p:tgtEl>
                                          <p:spTgt spid="48"/>
                                        </p:tgtEl>
                                      </p:cBhvr>
                                    </p:animEffect>
                                  </p:childTnLst>
                                </p:cTn>
                              </p:par>
                              <p:par>
                                <p:cTn id="15" presetID="14" presetClass="entr" presetSubtype="1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randombar(horizontal)">
                                      <p:cBhvr>
                                        <p:cTn id="17" dur="500"/>
                                        <p:tgtEl>
                                          <p:spTgt spid="64"/>
                                        </p:tgtEl>
                                      </p:cBhvr>
                                    </p:animEffect>
                                  </p:childTnLst>
                                </p:cTn>
                              </p:par>
                              <p:par>
                                <p:cTn id="18" presetID="14" presetClass="entr" presetSubtype="10"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randombar(horizontal)">
                                      <p:cBhvr>
                                        <p:cTn id="20" dur="500"/>
                                        <p:tgtEl>
                                          <p:spTgt spid="5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barn(inVertical)">
                                      <p:cBhvr>
                                        <p:cTn id="25" dur="500"/>
                                        <p:tgtEl>
                                          <p:spTgt spid="62"/>
                                        </p:tgtEl>
                                      </p:cBhvr>
                                    </p:animEffect>
                                  </p:childTnLst>
                                </p:cTn>
                              </p:par>
                              <p:par>
                                <p:cTn id="26" presetID="16" presetClass="entr" presetSubtype="21"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arn(inVertical)">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theme/theme1.xml><?xml version="1.0" encoding="utf-8"?>
<a:theme xmlns:a="http://schemas.openxmlformats.org/drawingml/2006/main" name="NEW">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1832</TotalTime>
  <Words>197</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NEW</vt:lpstr>
      <vt:lpstr>PowerPoint Presentation</vt:lpstr>
      <vt:lpstr>PowerPoint Presentation</vt:lpstr>
      <vt:lpstr>PowerPoint Presentation</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Anirban Bagchi</dc:creator>
  <cp:lastModifiedBy>Anirban Bagchi</cp:lastModifiedBy>
  <cp:revision>84</cp:revision>
  <dcterms:created xsi:type="dcterms:W3CDTF">2015-06-08T22:08:26Z</dcterms:created>
  <dcterms:modified xsi:type="dcterms:W3CDTF">2015-07-22T13:32:40Z</dcterms:modified>
</cp:coreProperties>
</file>