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26B5C-6B0B-4DB7-ABB7-60B1F230D90A}" type="datetimeFigureOut">
              <a:rPr lang="en-US" smtClean="0"/>
              <a:t>7/30/2015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A6097-985F-4E7D-B2A4-D8088B7ABED9}" type="slidenum">
              <a:rPr lang="en-US" smtClean="0"/>
              <a:t>‹#›</a:t>
            </a:fld>
            <a:endParaRPr lang="en-US"/>
          </a:p>
        </p:txBody>
      </p:sp>
    </p:spTree>
    <p:extLst>
      <p:ext uri="{BB962C8B-B14F-4D97-AF65-F5344CB8AC3E}">
        <p14:creationId xmlns:p14="http://schemas.microsoft.com/office/powerpoint/2010/main" val="127047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77500" lnSpcReduction="20000"/>
          </a:bodyPr>
          <a:lstStyle/>
          <a:p>
            <a:r>
              <a:rPr lang="en-US" b="0" i="0" dirty="0" smtClean="0">
                <a:solidFill>
                  <a:srgbClr val="333333"/>
                </a:solidFill>
                <a:latin typeface="+mn-lt"/>
              </a:rPr>
              <a:t>The Oracle Mobile Service goal</a:t>
            </a:r>
            <a:r>
              <a:rPr lang="en-US" b="0" i="0" baseline="0" dirty="0" smtClean="0">
                <a:solidFill>
                  <a:srgbClr val="333333"/>
                </a:solidFill>
                <a:latin typeface="+mn-lt"/>
              </a:rPr>
              <a:t> is to</a:t>
            </a:r>
            <a:r>
              <a:rPr lang="en-US" b="0" i="0" dirty="0" smtClean="0">
                <a:solidFill>
                  <a:srgbClr val="333333"/>
                </a:solidFill>
                <a:latin typeface="+mn-lt"/>
              </a:rPr>
              <a:t> easily</a:t>
            </a:r>
            <a:r>
              <a:rPr lang="en-US" b="0" i="0" baseline="0" dirty="0" smtClean="0">
                <a:solidFill>
                  <a:srgbClr val="333333"/>
                </a:solidFill>
                <a:latin typeface="+mn-lt"/>
              </a:rPr>
              <a:t> enable mobile </a:t>
            </a:r>
            <a:r>
              <a:rPr lang="en-US" b="0" i="0" dirty="0" smtClean="0">
                <a:solidFill>
                  <a:srgbClr val="333333"/>
                </a:solidFill>
                <a:latin typeface="+mn-lt"/>
              </a:rPr>
              <a:t>application developers</a:t>
            </a:r>
            <a:r>
              <a:rPr lang="en-US" b="0" i="0" baseline="0" dirty="0" smtClean="0">
                <a:solidFill>
                  <a:srgbClr val="333333"/>
                </a:solidFill>
                <a:latin typeface="+mn-lt"/>
              </a:rPr>
              <a:t> that </a:t>
            </a:r>
            <a:r>
              <a:rPr lang="en-US" b="0" i="0" dirty="0" smtClean="0">
                <a:solidFill>
                  <a:srgbClr val="333333"/>
                </a:solidFill>
                <a:latin typeface="+mn-lt"/>
              </a:rPr>
              <a:t>are continually looking for new ways to accelerate development of apps to meet their consumers’ needs. MCS is a set of cloud-based, server-side mobile services to make app development quicker and easier to deploy. </a:t>
            </a:r>
            <a:r>
              <a:rPr lang="en-US" sz="1200" b="0" i="0" kern="1200" dirty="0" smtClean="0">
                <a:solidFill>
                  <a:schemeClr val="tx1"/>
                </a:solidFill>
                <a:latin typeface="+mn-lt"/>
                <a:ea typeface="+mn-ea"/>
                <a:cs typeface="+mn-cs"/>
              </a:rPr>
              <a:t>MCS reduces the complexities of the application development by dealing with the complex server side programming, reducing the redundancy in creating backend code blocks, providing ready to integrate features and template backend.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Developers can focus more on the front end of the applications</a:t>
            </a:r>
            <a:r>
              <a:rPr lang="en-US" sz="1200" b="0" i="0" kern="1200" baseline="0" dirty="0" smtClean="0">
                <a:solidFill>
                  <a:schemeClr val="tx1"/>
                </a:solidFill>
                <a:latin typeface="+mn-lt"/>
                <a:ea typeface="+mn-ea"/>
                <a:cs typeface="+mn-cs"/>
              </a:rPr>
              <a:t> and can have their choice of mobile client development tools including ADF-Mobile for cross platform hybrid apps, native development or other Javascript tools – creating a new meaning for BYOD – Bring your own development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MCS provides a set of rich </a:t>
            </a:r>
            <a:r>
              <a:rPr lang="en-US" sz="1200" b="0" i="0" kern="1200" baseline="0" dirty="0" err="1" smtClean="0">
                <a:solidFill>
                  <a:schemeClr val="tx1"/>
                </a:solidFill>
                <a:latin typeface="+mn-lt"/>
                <a:ea typeface="+mn-ea"/>
                <a:cs typeface="+mn-cs"/>
              </a:rPr>
              <a:t>RESTFul</a:t>
            </a:r>
            <a:r>
              <a:rPr lang="en-US" sz="1200" b="0" i="0" kern="1200" baseline="0" dirty="0" smtClean="0">
                <a:solidFill>
                  <a:schemeClr val="tx1"/>
                </a:solidFill>
                <a:latin typeface="+mn-lt"/>
                <a:ea typeface="+mn-ea"/>
                <a:cs typeface="+mn-cs"/>
              </a:rPr>
              <a:t> interfaces for all the operations required by the mobile app that abstracts the backend from the mobile developer. In addition it also provides mobile specific interfaces for notification (multi channel – app, SMS), offline data sync, persistence services (to store mobile generated data and user preferences) as cloud data storage service.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From a backend perspective, MCS provides all the tools required by API developers to expose and shape the services to be consumed by the mobile developer. This includes mechanisms to design, create and expose these services in a catalog that can be easily and securely discoverable by mobile developers and integrated into their app.</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Security is a critical component and is designed ground up in the MCS. From tokens to developers to develop and consume APIs to encryption policies for data in rest, data in motion, policies for single sign on and federated authentication across multiple data sources via </a:t>
            </a:r>
            <a:r>
              <a:rPr lang="en-US" sz="1200" b="0" i="0" kern="1200" baseline="0" dirty="0" err="1" smtClean="0">
                <a:solidFill>
                  <a:schemeClr val="tx1"/>
                </a:solidFill>
                <a:latin typeface="+mn-lt"/>
                <a:ea typeface="+mn-ea"/>
                <a:cs typeface="+mn-cs"/>
              </a:rPr>
              <a:t>Oauth</a:t>
            </a:r>
            <a:r>
              <a:rPr lang="en-US" sz="1200" b="0" i="0" kern="1200" baseline="0" dirty="0" smtClean="0">
                <a:solidFill>
                  <a:schemeClr val="tx1"/>
                </a:solidFill>
                <a:latin typeface="+mn-lt"/>
                <a:ea typeface="+mn-ea"/>
                <a:cs typeface="+mn-cs"/>
              </a:rPr>
              <a:t> or SAML and policies for defining access rights to applications via mobile application management or container technologies are services that will be available in MCS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 key component of MCS is to provide developers, IT and business with metrics on service usage and business impact. MCS will be designed to provide technical metrics, engagement metrics, business metrics along with the monitoring and management of the service.</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308571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AB1A54-131B-434B-AAD1-AD1F7D7DAA2B}"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423448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0000"/>
                    <a:lumOff val="40000"/>
                  </a:schemeClr>
                </a:solidFill>
              </a:defRPr>
            </a:lvl1pPr>
          </a:lstStyle>
          <a:p>
            <a:fld id="{19816439-F3A6-4E53-9E59-0015DD1FA257}"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720005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22378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2410796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2213129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08617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1119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5164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980611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296466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8" name="Footer Placeholder 7"/>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585857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299768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2631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49972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4052447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42855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06611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077840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33429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38394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Tree>
    <p:extLst>
      <p:ext uri="{BB962C8B-B14F-4D97-AF65-F5344CB8AC3E}">
        <p14:creationId xmlns:p14="http://schemas.microsoft.com/office/powerpoint/2010/main" val="3793624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942895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solidFill>
                  <a:srgbClr val="FFFFFF">
                    <a:lumMod val="60000"/>
                    <a:lumOff val="40000"/>
                  </a:srgbClr>
                </a:solidFill>
              </a:rPr>
              <a:pPr/>
              <a:t>7/30/2015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DC1C5"/>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2943836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962715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61644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grpSp>
    </p:spTree>
    <p:extLst>
      <p:ext uri="{BB962C8B-B14F-4D97-AF65-F5344CB8AC3E}">
        <p14:creationId xmlns:p14="http://schemas.microsoft.com/office/powerpoint/2010/main" val="3750021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3153086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1926-9D37-40E7-80C4-EC5F27AFCB67}" type="datetimeFigureOut">
              <a:rPr lang="en-US" smtClean="0">
                <a:solidFill>
                  <a:srgbClr val="5F5F5F">
                    <a:lumMod val="60000"/>
                    <a:lumOff val="40000"/>
                  </a:srgbClr>
                </a:solidFill>
              </a:rPr>
              <a:pPr/>
              <a:t>7/30/2015</a:t>
            </a:fld>
            <a:endParaRPr lang="en-US">
              <a:solidFill>
                <a:srgbClr val="5F5F5F">
                  <a:lumMod val="60000"/>
                  <a:lumOff val="40000"/>
                </a:srgbClr>
              </a:solidFill>
            </a:endParaRPr>
          </a:p>
        </p:txBody>
      </p:sp>
      <p:sp>
        <p:nvSpPr>
          <p:cNvPr id="5" name="Footer Placeholder 4"/>
          <p:cNvSpPr>
            <a:spLocks noGrp="1"/>
          </p:cNvSpPr>
          <p:nvPr>
            <p:ph type="ftr" sz="quarter" idx="11"/>
          </p:nvPr>
        </p:nvSpPr>
        <p:spPr/>
        <p:txBody>
          <a:bodyPr/>
          <a:lstStyle/>
          <a:p>
            <a:endParaRPr lang="en-US">
              <a:solidFill>
                <a:srgbClr val="5F5F5F">
                  <a:lumMod val="60000"/>
                  <a:lumOff val="40000"/>
                </a:srgbClr>
              </a:solidFill>
            </a:endParaRP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lumMod val="60000"/>
                    <a:lumOff val="40000"/>
                  </a:srgbClr>
                </a:solidFill>
              </a:rPr>
              <a:pPr/>
              <a:t>‹#›</a:t>
            </a:fld>
            <a:endParaRPr lang="en-US">
              <a:solidFill>
                <a:srgbClr val="5F5F5F">
                  <a:lumMod val="60000"/>
                  <a:lumOff val="40000"/>
                </a:srgbClr>
              </a:solidFill>
            </a:endParaRPr>
          </a:p>
        </p:txBody>
      </p:sp>
    </p:spTree>
    <p:extLst>
      <p:ext uri="{BB962C8B-B14F-4D97-AF65-F5344CB8AC3E}">
        <p14:creationId xmlns:p14="http://schemas.microsoft.com/office/powerpoint/2010/main" val="2256827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2720527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74041971"/>
      </p:ext>
    </p:extLst>
  </p:cSld>
  <p:clrMapOvr>
    <a:masterClrMapping/>
  </p:clrMapOvr>
  <p:transition spd="med">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4069" y="947057"/>
            <a:ext cx="7760067" cy="5455316"/>
          </a:xfrm>
          <a:prstGeom prst="rect">
            <a:avLst/>
          </a:prstGeom>
        </p:spPr>
      </p:pic>
      <p:sp>
        <p:nvSpPr>
          <p:cNvPr id="5" name="Date Placeholder 4"/>
          <p:cNvSpPr>
            <a:spLocks noGrp="1"/>
          </p:cNvSpPr>
          <p:nvPr>
            <p:ph type="dt" sz="half" idx="10"/>
          </p:nvPr>
        </p:nvSpPr>
        <p:spPr/>
        <p:txBody>
          <a:bodyPr/>
          <a:lstStyle/>
          <a:p>
            <a:fld id="{1BA0AC74-C01C-456F-BD5D-BCFFCE23EE8E}" type="datetime1">
              <a:rPr lang="en-US" smtClean="0">
                <a:solidFill>
                  <a:srgbClr val="5F5F5F">
                    <a:lumMod val="60000"/>
                    <a:lumOff val="40000"/>
                  </a:srgbClr>
                </a:solidFill>
              </a:rPr>
              <a:pPr/>
              <a:t>7/30/2015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4" name="Title 3"/>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4130867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463" y="327385"/>
            <a:ext cx="10972781" cy="54186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072463" y="2029469"/>
            <a:ext cx="10972801" cy="408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072463" y="864288"/>
            <a:ext cx="10972801" cy="406400"/>
          </a:xfrm>
        </p:spPr>
        <p:txBody>
          <a:bodyPr anchor="t" anchorCtr="0">
            <a:noAutofit/>
          </a:bodyPr>
          <a:lstStyle>
            <a:lvl1pPr marL="0" indent="0">
              <a:spcAft>
                <a:spcPts val="0"/>
              </a:spcAft>
              <a:buFontTx/>
              <a:buNone/>
              <a:defRPr sz="2700">
                <a:solidFill>
                  <a:schemeClr val="accent1"/>
                </a:solidFill>
              </a:defRPr>
            </a:lvl1pPr>
            <a:lvl2pPr marL="609229" indent="0">
              <a:buFontTx/>
              <a:buNone/>
              <a:defRPr/>
            </a:lvl2pPr>
            <a:lvl3pPr marL="1218459" indent="0">
              <a:buFontTx/>
              <a:buNone/>
              <a:defRPr/>
            </a:lvl3pPr>
            <a:lvl4pPr marL="1827688" indent="0">
              <a:buFontTx/>
              <a:buNone/>
              <a:defRPr/>
            </a:lvl4pPr>
            <a:lvl5pPr marL="2436917" indent="0">
              <a:buFontTx/>
              <a:buNone/>
              <a:defRPr/>
            </a:lvl5pPr>
          </a:lstStyle>
          <a:p>
            <a:pPr lvl="0"/>
            <a:r>
              <a:rPr lang="en-US" smtClean="0"/>
              <a:t>Click to edit Master text styles</a:t>
            </a:r>
          </a:p>
        </p:txBody>
      </p:sp>
    </p:spTree>
    <p:extLst>
      <p:ext uri="{BB962C8B-B14F-4D97-AF65-F5344CB8AC3E}">
        <p14:creationId xmlns:p14="http://schemas.microsoft.com/office/powerpoint/2010/main" val="898839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7/30/2015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3115119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stretch>
            <a:fillRect/>
          </a:stretch>
        </p:blipFill>
        <p:spPr>
          <a:xfrm>
            <a:off x="-384274" y="0"/>
            <a:ext cx="12576275" cy="6858000"/>
          </a:xfrm>
          <a:prstGeom prst="rect">
            <a:avLst/>
          </a:prstGeom>
        </p:spPr>
      </p:pic>
      <p:sp>
        <p:nvSpPr>
          <p:cNvPr id="22" name="Rectangle 21"/>
          <p:cNvSpPr/>
          <p:nvPr/>
        </p:nvSpPr>
        <p:spPr bwMode="hidden">
          <a:xfrm>
            <a:off x="-384985" y="0"/>
            <a:ext cx="1257698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7/30/2015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379767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128995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513671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90123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796349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86" y="0"/>
            <a:ext cx="12192574"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64403" y="6556248"/>
            <a:ext cx="1226717"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a:solidFill>
                  <a:srgbClr val="5F5F5F">
                    <a:lumMod val="60000"/>
                    <a:lumOff val="40000"/>
                  </a:srgbClr>
                </a:solidFill>
              </a:rPr>
              <a:pPr/>
              <a:t>7/30/2015</a:t>
            </a:fld>
            <a:endParaRPr dirty="0">
              <a:solidFill>
                <a:srgbClr val="5F5F5F">
                  <a:lumMod val="60000"/>
                  <a:lumOff val="40000"/>
                </a:srgbClr>
              </a:solidFill>
            </a:endParaRPr>
          </a:p>
        </p:txBody>
      </p:sp>
      <p:sp>
        <p:nvSpPr>
          <p:cNvPr id="5" name="Footer Placeholder 4"/>
          <p:cNvSpPr>
            <a:spLocks noGrp="1"/>
          </p:cNvSpPr>
          <p:nvPr>
            <p:ph type="ftr" sz="quarter" idx="3"/>
          </p:nvPr>
        </p:nvSpPr>
        <p:spPr>
          <a:xfrm>
            <a:off x="8779576" y="6556248"/>
            <a:ext cx="2499374"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5" name="TextBox 14"/>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a:t>
            </a:r>
            <a:r>
              <a:rPr lang="en-US" sz="800" dirty="0">
                <a:solidFill>
                  <a:srgbClr val="5F5F5F">
                    <a:lumMod val="60000"/>
                    <a:lumOff val="40000"/>
                  </a:srgbClr>
                </a:solidFill>
              </a:rPr>
              <a:t>2015 O</a:t>
            </a:r>
            <a:r>
              <a:rPr sz="800" dirty="0">
                <a:solidFill>
                  <a:srgbClr val="5F5F5F">
                    <a:lumMod val="60000"/>
                    <a:lumOff val="40000"/>
                  </a:srgbClr>
                </a:solidFill>
              </a:rPr>
              <a:t>racle and/or its affiliates. All rights reserved.  |</a:t>
            </a:r>
          </a:p>
        </p:txBody>
      </p:sp>
      <p:pic>
        <p:nvPicPr>
          <p:cNvPr id="19" name="Picture 18" descr="1.5X red tab for PPT.png"/>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4240444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AutoShape 8" descr="data:image/jpeg;base64,/9j/4AAQSkZJRgABAQAAAQABAAD/2wCEAAkGBhQQERQUDxASFRUUEBQUFBQUFRQUFBUUFBQWFBQYFRQXHCYeFxkjGhUUHy8gIycpLCwsFR4xNTAqNSYrLCkBCQoKDgwOGg8PGiwkHyQsLSosLS42KSwwLCwuLTUpLCwsNS4pNDUtLCwsNSwsLCwsKSwsLCwsLCkpKSwsLCksLP/AABEIAK4BIgMBIgACEQEDEQH/xAAcAAEAAgIDAQAAAAAAAAAAAAAABgcEBQEDCAL/xABREAABAwIBBgYMCwYEBQUAAAABAAIDBBESBQYHIVGRExYxUlOSFyJBYXGBk6GiwdHSFCMyM1RiY6OxssIYQlV0lNMINXJzNDaCs+EVZITD4v/EABsBAQACAwEBAAAAAAAAAAAAAAAFBgIDBAEH/8QAMxEAAQMCAAwFBAMBAQAAAAAAAAECAwQRBRIVITFRUmFxobHRFDKBkfAiQcHhI0JiE0P/2gAMAwEAAhEDEQA/ALxREQBERAR7KGkHJ9PI6KethjkYbOY4kOaeXWLd9bmLKEb4hM14MboxKHjkMZbiDh3sOteU9Ln+c1v+63/tsVo5I0zZOiyZDTPfNwjMnxwOAiJHCNgEZ17LjlQFgUWkXJ00jI4a6F73uDWNaSS5xNgBqX3lLP8AoKaV0VRWwxyMIDmOJDhcBwvq2EHxrzHoz/zah/mo/wAVYmkbRBX12Uqipp2xGOQsLS6QNPaxMYbi2rW0oCz+yjkv+I0/WPsWTkzP6gqZWxU9bDJI++FjTdxsC421dwAnxLyH8DdwvBasXCcHy6sWLDy+FXNo30QV9BlOnqahsQjjMmLDIHHt4ZGCwtr1uCAtOt0i5OhkdHNXQsexxa5riQWkcoIst3Q18c8bZYXtfG9ocx7Tdrge6CvJekz/ADat/mXepSDMHS7JkyhqacjG7Dio78jJHutIHfVF8YHdLSL9tqAvqu0h5PgkdFNXQMex2F7S7W1w5Qe+sqfPCkZTsqX1MYgkdhZKScDndtqB/wCh25eOJ5nPc5zyXOc4ucTrJcTcknuklW/nR/yhQfzDfzVCAunIud1JWuc2kqY5iwAuDCThBNgStuqC/wANXz9Z/sxfncr9QBERAEREAXy94aCXEAAEknUAByklfSxMr/MTf7Mn5CgNdx7yd/E6H+qg95OPeTv4nQ/1UHvLyTkDIMtdOynpmh0j8WEFwaO1aXHWe8Cph2Ccq9BH5aP2oD0dR50UkweYa2mkEbcchjmieGMH7z8LjhHfKxuPeTv4nQ/1MHvKqsxtH1Zkumym+sja1smT3taWva+5AcTqB1Kq80szZ8pyPjpeDxMZjdjeGC1w3UTy6ygPVXHvJ38Tof6qD3lkUudNHK17oq2le2JuKRzJonNjbr7Z5DrNGo6zsXnYaBMpf+28sPYpNkDR7VZKydld1XwVpaAhvBvx62h976tXKEBbXHvJ38Tof6mD3lzx7yd/E6H+qg95eWM0cx6nKjpG0gjJiDS7G8M1OJAtfl5CpMNAmU+bT+Wb7EB6OyZl6mqsXwWpgmwWxcDKyTDivhxYCbXseXYVnqr9C2YFVko1fwsR/HCDBgeH/N8Livs+WFaCAIiIAiIgCIiAIiIAiIgPJelz/Oa3/db/ANtikNDoHqJaOOqFXAGyUragNLX4g10YkDSbWvY2U1zv0Dur62epFc2Phnh2DgS7DZob8rGL8mxWRk7IhioI6TGCY6NlPjtYEtiEeLDfVe17XQHljRn/AJtQ/wA1H+K9dv5D4CqezY0AvoqyCp+HtfwMzZMHAluLCeTFwhtuVxOF0B4yP/Hf/M/+1ezlSZ/w6v4fhv8A1Bvz3CYeAPPxWvwnnV2IDyHpM/zat/mXepbTPjRnLS1sEVKxz460NNP3bOdbHGTsaXA3P7pGwqxc59AL62rnqBXtZw0rn4OBLsN+5i4QX3K24aJobGHBrjEBhcQLhwZgJbsJBI8BKA8o6S81WZMq2U0ZuW0kLpHa+3lcDjcATqBI1BTbOj/lCg/mG/mqFMNIehl2Vqw1IrGxDgmMwGIv+TfXixjbsWblTRS6fI9Pk34UGmCQP4bgyQ6xkNsGLV85t7iAp/RHpAgyRLUPqY5niWNjW8EGEgtcSb4nN2q2siaeKKrqIqeKnqw+WQMaXNiDQT3SRITbxKJfszv/AIk3+nP9xbPNnQA+jq4Kj4e1/Aytfg4AtxW7l+ENtyAuNERAEREAWJlf/h5v9mT8hWWuiugMkT2C13RuaL8l3NIF96A8uaFZmsyxTukc1rQ2a7nENAvE8cp8K9ODLlP9Jh8oz2rz/wDs45R+kUPlJ/7Kfs45R+kUPlJ/7KAvjKxjrKaeGKeK74HsxBzXBmJpbicAeTWqUj/w/PbrblanHgaR+tSLMPQ/V0EVeyeWlcaqkMMeB0jgHHF8vFGLN1jkuoh+zjlH6RQ+Un/soDGzw0WS5OpH1P8A6oyXAWDg2Yg443hnLjPJe/iWZoZoX1sGVYHTWMtJHGHvJcG4jILnXyL4/Zxyj9IofKT/ANlSrNDQ5WUdLlGGWWlLqulEUZY+UtDhi1vJjBA7YcgKA0cX+H+VnyMrQNvy4Q4fg5afPTRpPkylNQcptls9jMDC8O7Y8t8Syv2cco9PQ+Un/sp+zjlHp6Hyk/8AZQEg/wANtW+Q1/CSPdYU1sTi61zPe1/AFdyrbQ/o3qcjmqNVJA7hhDh4Fz3W4PhMWLGxtvljkv3VZKAIiIAiIgCIiAIiIDqqqlsbHPebNa0ucbE2AFzqC0nHyj6f7uX3Vtspx4oZG7Ynje0qjm8g8C4aqofCqI22cmMG0MdU1yvVc1tFuxbfHyj6f7uX3U4+UfT/AHcvuqpUXH4+XUnPuSmRafW73TsW1x8o+n+7l91OPlH0/wB3L7qqVE8fLqTn3GRafW73TsW1x8o+n+7l91OPlH0/3cvuqpUTx8upOfcZFp9bvdOxbXHyj6f7uX3U4+UfT/dy+6qmwnYUwnYdyePk3fPUZFp9bvdOxbPHyj6f7uX3U4+UfT/dy+6qmwnYdyYTsO5PHybvnqMi0+t3unYtnj5R9P8Ady+6nHyj6f7uX3VU2E7DuTCdhTx8m756jItPrd7p2LZ4+UfT/dy+6t1SVTZWNew3a5oc02IuDyaiqKcdSu/I8eGCIbIWD0QuylqHyqqOtmIvCVDFStarFXPrt2MxRifSPRMe5j5XBzHFrhwcmotNj3NoUnVBZ5RYa6pH27j1u29am6OBk7la4rNbUPgajm20lp9k2h6Z3kpPdTsm0PTO8lJ7qpNFJ5Nh1r89CKypNqTn3Ls7JtD0zvJSe6nZNoemd5KT3VSaJk2HWvz0GVJtSc+5dnZNoemd5KT3U7JtD0zvJSe6qTRMmw61+egypNqTn3Ls7JtD0zvJSe6nZNoemd5KT3VS7adxFw1xG0Arn4K/mO6pTJsOteXYZVm1Jz7lz9k2h6Z3kpPdTsm0PTO8lJ7qpj4K/mO6pT4K/mO6pTJsOteXYZVm1Jz7lz9k2h6Z3kpPdTsm0PTO8lJ7qpj4K/mO6pT4K/mO3FMmw615dhlWbUnPuXP2TaHpneSk91bzI+WYquPhYHFzMRbctLdY5dR1rzvZXXowitk6I858p+8cPUuOso44Y8Zt9J20VbJPJiuRNBK0RFFksEREAREQHy4X5VQ/B4e1PK3tT4RqV8lUlliLDUTDZPJ53kqMwgmZq8Sw4Ddne3h+TDRFnZLyNLUlwhaCWAF13Bvyr25eX5JUWiK5bIWN72sTGctkMFFvuJFV0bOu1OJFV0bOu1bf+Emypz+Mp9tvuhoUK33Eiq6NnXauOJFV0bPKNXn/AAk2VHjKfbb7oYSLfcSKro29dqcSKro29dq1eHl2V9jDxkG2nuhoUW+4kVXRt67U4kVXRt67V54eXZX2HjINtPdDQr4mPanwLY5UyLLTFomaBjvhs4O+Ta/JyfKC1tQe1PiWtWq11lTOdDHteiOat0MMsxahynUPCdSviNtgAO4AFSGS48U8I2zRj0wrxUzg9PMvAgMOOzsbx/AVHaRocOUZ/rcG4eONo/EFXiqb0rx2rgedTsPpPHqVlwatprbilYTS8N95DURb7ImaL6qPhGSsaMRbZwde4tsHfU7JI2NMZy2Qr8cT5VxWJdTQopd2OZeni3O9idjmXp49zlo8ZBtdTo8DPs9CIopd2OZenj3O9idjmXpo9zvYnjINrqPA1Gz0MTJXzLPAfzFZa3+TdHk3BNtNFyHuO2nvLJ7Hs3Sxel7FrWrh2jUtDUX8i8iLIpT2PZuli9L2J2PZuli9L2J4qHaPPA1GwvLuRZLqTT5hTMa5xlis1pcflcgFz3FFZn9o4/VJ8y2xysk8q3NMkEkSoj0tci11fOY8OHJ9MPsQ7rEu9aoUr0TkKHBTQN2Qxj0QuPCa/Q1N5MYKT63LuM5ERQZPhERAEREAVN52R4a2oH2t+s1rvWrkVTZ+w4a6Q85sbvRDf0qPr0/jRd/4JvArrTuTd+UI8pZo7faaUbYmnc7/APSiakeYUlqu3OifvBafao6mW0reJPYQbjUz03dM5YqItRnBnEKPBijc/Hi5CBbDbb4fMp972sTGdoKVHE6VyMYl1U26KIdkZn0d/XanZGZ9Hf1mrn8XDtdTsyZVbHNO5YNksod2R2fR39Zqdkdn0d/WavPGwbXXseZNqdjmncmNlxZQ/sjs+jv6zU7I7Po7+s1PGwbXXsMm1OxzTuYWkR/xsQ2RuO9w9ihtUdXjW6ziyz8LlDw0tAYG2JB5CSTq8PmWkqzyKDnej5lcmgtVFGsULWO0oZea8eKspx9s09W7v0q5lUmYkOKui+qHu9Aj9SttS9An0Ku8gsNuvM1N35UKqNMMNp4HbYXDqvv+pWuq20xwdrTP2OkbvDT+lTtAtp2+vQquEEvA759yslPtHMt4ZW7JQes0D9KgKzcm5ZlpsXASYcVsWppva9uUHaVOVUKzRq1NJAUkyQyI92gt5FWHHar6b0GexOO1X0w6jPYojJsutOfYmcqQ6l5dyz0Vc0Wc1dM7DC4vOxsbNXhNrDxqVZMoqw66mpDfqRsjJ8bi225aJaRYvM5OfY6IqtJfI1eXcnmS/mm+P8SsuyxMl/NN8f4lZa5DsFksi6amrZG3FI9rWjlLiAE0niqiJdTEzgkw0s52Qv8Ay2VP17rRP/0236lOs5c8Y5YnwwhzsYsXntWgX12B1lQHK5+Kd3yPxCnqCJzGLjJa6lYwlMyWVMRboiEfYzEQBykgb9S9IwMwtA2NA3BeecjRYqiBu2eIb3heiQtOFFztTid2CUzOXgcoiKHJoIiIAiIgCrHSVFaraedA3zOeFZyrvSjH8bA7bHINzmkfmK461P4l9CVwQ61Sia0XpchK3GaEmGth75eD443289lp1sM3pMNVCftQN+r1qHiWz2rvTqWuoS8L03L0LYUT0iR/ExHZKRvYfYpYsLK2SWVLAyXFYODu1NjcAjl8anpmK+NWoUmklSGZr3aEKkQqxeINN9r1/wDwnEGm+16//hRXgZd3z0LLlin3+37IUisXiBTbZeuPYnECm2y9cexasnTbvnoY5Xp9/t+yukVi8QKbbL1x7E4gU22Xrj2Jk6bd89Blen3+37K6WNVnWPAtnlSBsc0jGXwskc0X1ntTbWVq6o6/EuNEs6xKsdjIip9yRaOGXrT3qeQ+nG31lWkq50YRXmndsiY3rOJP5QrGU/RJ/FfiVPC7r1KpqRO4UD0wRXpYXbKkDfG/2BTxRHSlFiye482WN3pYf1KWpVtM3iQFWl4HcCl0RbnM9jTWRB7WuBx6nAEXwOI1HvhWaR2I1XakuVWNmO9G61sdWS82p6jXHGQ3nvu1niPd8V1LsmZgRMsZ3GQ80Xazzazv8SlKKvzV8smZMybixw4PijzrnXf2PiCBsbQ1jQ1o5A0ADcF9oi4FW5IJmJBks/FN8f5ivjKWW4acfHSNae43lcfA0ayucnMxQtBvrB5CQeU90cixX5p0riS6AEnlJLiT4STrWxmJf67+hpl/62/jtfff8EbynpAe64pmYRz363eJnIPHfwKLVVW+V2KV7nu2uN7eAcg8SszijS/R2ef2pxRpPo7PP7VIx1UEflavz1Ieahq5l+t6L729rFXLX5bd8WO+4fgVYGemRoKeJhhiaxzpbXF+TCSfUq7y87tWD6xPmUnBKkqI5CJmgdBJiO07hmbFjr6YfbNPVu71K/AqR0bQ4sow/VEjvQI/UrvUVhNf5ETcT+C0/iVd4REUYSoREQBERAFBtKMfxcDvtHN3tv6lOVD9JsV6WM82paT4DHI38SFzVSXicd+DltUs4/grVd1FJhljdzZWO3OBXSigC7Kl0sXQiqc50VH0qTrBccaKj6VJ1gpfKLNS8u5WMhzbSc+xbKKqeMdT9Jl3rjjJU/SZd6ZQZsry7nmRJdpOfYui6XVT8Y6n6TJvTjHU/SZN6wymzZXl3PMiy7Scy2Lrla/IL3OpoXPJLnQscSeUlwB171myus0nYCfMpJrrtRxDObiuVu+xT9c/FLIdssh3vJWsqD2yzC6+vbr3rCmPbHwqqtzrc+gMSyWJ7ovj7Sd312N3NJ9anSh2jGG1NI7nVB3BjB+N1MVY6VLQtKXhJb1T/n2Cj+f0WLJ9R3o8XVcD6lIFq86IMdHUt208oHhwGy7Yls9q70IyVLscm5Tz6tnmzLhq4T9oB1gW+taxFbHtxmq3WU9jsRyO1KXUXDaN4ThBtG8KlEsojJf++X7JjK3+Of6Lq4Uc5u8Jwg5zd4VK2Sy9yX/vl+xlb/HP9HojJc7RE3tm93ujaVl/CG85u8KjslsHBN1DkP5isrgxsG5YZNTa5fs1rhh2xz/RdLZQeQg+A3X0oVo4iAE5A/eYNwJ9amqjZo/+b1Ze9iYpplmiSRUtchmkeTVA360jtwaP1KscvHWwd4n8FYukZ/xsI2RvO9zfYq2y474wDYwfiVPUKWib69StVy3qn+nRCRaJor1xPNp5DvcwetXGqq0Ow3nnfzYWt6zr/oVqqLwgt5l4ITuDUtAnFQiIuAkAiIgCIiAKOZ/xYqGTvOY7c8KRrT53svQ1Hehc7q9t6lqmS8bk3KdFKuLOxd6dSnUKIq4X4tvI7w+nhdYdtCw9zutC7q2AOje2w7aNw3tIWDmq+9HB3o7dUkepbQi6sjPqYnAoEv0TOTUq9Sl2nUPAuSpXW6PpRcwyMcO4HAsPrC0VZkKeH5yB4G0AOG9twoB8MjPMhdY6yCXyOQ+lw7kWfR5Cnm+bheRtIDRvdYLfUWj6V1jLIxg2Nu879QWllPLJ5WqYS1cMXnchNqCPDFG3ZG0bmgLqyzNgp5nc2GQ7mFZbW23LV51PtST9+MjravWrJJ9Ma2+yFMi+uVu9U6lVgLBedZ8JWcteVWGF+QtbR7HahZ33yH0yPUpItLmZHhoYO/Hi6xLvWt0rPAlo2puQolW7Gnev+l6hdNZHije3nMcN4IXcuCtpyqearWS6yMoxYZpW82V7dziFjq4ot0uUtUsti5oo2loOFutoPyR3R4Fr85qZppJ+1bqjJ5B+7Y+pZeSZscETudEw+iF2V1NwsUkd7Y43Mvy2xAi9lU2riSJf7L+S4OTHjW33QppFKKjR7O35D43+MtO46vOtVUZs1Mfyqd//AEgO/KSrM2oifochVX0szNLVNhkv5pngP5ispdub+QaiWJnBwPPLrIwAdseUut5lKaLR4865pWt+qwYj1jq8y1SVEbPM41spZpF+lq9Opm6Om/Eyn7a25jfapcsDI+RmUsZZHiILi4lxuSSAPUFnlV+d6SSK5C1UsSxQtY7ShXef8l6oDmwt87newKussOvKe8APMp3nnJesk7zWN9G/rUAyk68r/wDVbdqVhpUtG3gVepW8713qWNoch7Sodtexu5pPrVjqCaIYbUkjudUncGMHtU7UFWLedxZqJLQNCIi5TrCIiAIiIAsLLUGOnmZzoZG72ELNXxKy7SNoI3heKl0sZMdiuRSh2nUuVyW21bCRu1LhVg+iFjZj1bXUrW424mueC24uBiJGrwFSJUuNo391bOjzlqYrYJ3EDuP7celc7ipKGtRrUa5NBXqrA7pHuex2lb2X5+C1UUHo9IjhYTQg7XMdY9U+1b2jzyppNXCYDskBb6XJ513MqYn6F98xES4PqItLV9M/QlllytHW5500erhMZ2Rgu9Lk860NZpEcbiGED6z3XPVFvxWL6uFml3tnPIqCok0N98xOlHM+KxopXsxNxOcwBtxcjECdXgChdZnLUS/LmcBsZ2g9HX51rDtUfPhBHtVrU05iWpsEuje173aFvZDh51HwLXlZ0p7U+BYEnIfAVGt0KWJpd2QocFNC3mwxjc0LOXXAzC0DYANwXYrW1LIiHzx7sZyqFwVyi9MTz9nXBgralv27z1ji9a1SkWkGLDlGo77mO3xsKjqtsK3jau5CnTpaRyb1LMzTyvE6miYZWB7W4SwuAdqJA1HvWW/VKLNo8tTQ/NTPb3r3HVOpRs2DcZyua7TrJSHCmK1Gvbo1FvIq8o9IM7fnGMk9A7xq8y3lHpBgd842SM+DGN41+ZcD6GZn2vwJCOvgf/a3EsfJfzTfH+JWWopTZ8UzIm4XOebHUxp2numwWurNIbzqhha3vvcXHqiw86wZSSu/r75hJX08el1+GcnixKvKkUQ+NlYz/U4A7uVVnWZyVMvy5322M7Qejr861p5bnl293euxmDl/u72I+TDCf+bff5+TOy5VCWplew3a5/anaA0AfgoTVm73n67vxUoUTe65J75UxG3FSyfYhMZXOVy/fOXTovitk+M86SR3pkepSxR/MOLDk+mG2PF1nE+tSBVidbyuXepcqdLRNTcgREWk3BERAEREAREQFG5SjwzSt5s8rdz3BY6sfLOjpsz3yRTua57i4tc0Obc8trWI8/KoxXZiVcXJG2QbY3XPVdY7rqAkppGroLtBhCnkaiYyIu/N1I+i+54HRnDIxzDscC07ivhcxIIt86BCiFAbBF0uqh3BddTqknvLViqYWMtdbpwO7uWI51+Ur6ggdIcMbXPOxoLjuCyRh7a2dT7lqLiwC5oYsUsbedKxu94C3NDmJVy6zG2MbZXW9FoJ3hSfI+jhsT2SSzuc5jg4NY0NaSNYve5I8Fl1xUsjlzJmOGevp40VMZFXdn6EyC5XAXKsBSQiIgKY0qRWygTzoYzuu31KIK984syqeuIdMHh4bhD2OsQL35DcHlPcULynogkGumnY/wCrICw9ZtwdwU9TVsSMaxy2VCvVVDKsjntS6KV4i3OUszqunvwlO+w/eYMbd7b28dlprKSa9rku1bkY5jmLZyWCIiyMCR5L+aZ4D+YrKWkp8r4I2tDbkX1k6uUldUuV5Hd3D/pHrWvFUwxVN+5wGskDw6liS5Wjb+8T4B6+RR9zydZJPh1rIosmSzm0ET5Df9xpdvI1BLImdTJrL5kMubLpOpjQO+dZWrUwybotrJbGTg4R3cbsTvE1t/xClWTtEdOzXPLJKe6BaNnm7bzrmfWQR/e/A7oqCZ/9bcSV5uwYKSnbzaeMbmBbFfMcYaAByAADwDUF9KtuW6qpaGpZEQIiLwyCIiAIiIAiIgC4suUQHXPTNeLPY1w2OAI3FR+uzApZLlsZjJ7sbiB1DdvmUkRYPjY/zJc2xzyReRypwK6rtGMguYJmv2CQFh6wuPMFHa/Nmpg+cp325zRjbvbe3jsrnXFlyPoY18uYk4sMTs81ncunYpmgzYqZ/m6d9uc4YG73Wv4lIqHRjI7XPM1n1WAvPWNh5irEsuUZQxp5s4lwxO/yWbz69iN0WYFJHYujMhHdkcSOoLN8y39PTNjFmMa0bGgAeZdqLrZG1nlSxGSTyS+dyrxFkRFmagiIgCIiAIiIBZa3KeblPU/P08b+/azvE4WI3rZIvUcrVuimLmo5LKhA8paI6d9zTySRHYfjG+fX51FMp6LquK5jDJmjmGzuq63mJVzouyOumZ978TjkwfC/7W4FD5OzFrZzZtM9lu7KDGPS1nxBSrJuh46jU1IG1sTb+m72KzbLlZvwhK7RmNceDYW+bORvJ2j6ig1iAPdzpSX+ie1G5SGOINFmtAA5AAANwX2i4nyOfnctzvZGxmZqWFkRFgZhERAEREAREQH/2Q=="/>
          <p:cNvSpPr>
            <a:spLocks noChangeAspect="1" noChangeArrowheads="1"/>
          </p:cNvSpPr>
          <p:nvPr/>
        </p:nvSpPr>
        <p:spPr bwMode="auto">
          <a:xfrm>
            <a:off x="208967" y="-192617"/>
            <a:ext cx="406294" cy="406401"/>
          </a:xfrm>
          <a:prstGeom prst="rect">
            <a:avLst/>
          </a:prstGeom>
          <a:noFill/>
        </p:spPr>
        <p:txBody>
          <a:bodyPr vert="horz" wrap="square" lIns="121899" tIns="60949" rIns="121899" bIns="60949" numCol="1" anchor="t" anchorCtr="0" compatLnSpc="1">
            <a:prstTxWarp prst="textNoShape">
              <a:avLst/>
            </a:prstTxWarp>
          </a:bodyPr>
          <a:lstStyle/>
          <a:p>
            <a:endParaRPr lang="en-US">
              <a:solidFill>
                <a:srgbClr val="5F5F5F"/>
              </a:solidFill>
            </a:endParaRPr>
          </a:p>
        </p:txBody>
      </p:sp>
      <p:sp>
        <p:nvSpPr>
          <p:cNvPr id="36876" name="AutoShape 12" descr="data:image/jpeg;base64,/9j/4AAQSkZJRgABAQAAAQABAAD/2wCEAAkGBhEQEBIUEhIWFBUVFhcYFxcVFxYXFhYXGhUYFxQaGBgYHCYeFxklGRcXHzEgIycpLC0sGR4xNTAqNScrLCkBCQoKDgwOGg8PGiwkHyQqKSkpLCwsLCkpKSkpKSksKSksKSwpKSwtLCwpLCksLSwpLC0pKSkpLCosLCwpLCwsLP/AABEIAHUBrQMBIgACEQEDEQH/xAAcAAEAAgMBAQEAAAAAAAAAAAAABgcEBQgDAgH/xABREAABAwICBAkHBwcKBQUAAAABAAIDBBEFEgYhMUEHEyJRYXGBkaEIFDJUk6KxGEJScoKS0hcjU2LB0dMVFiQzY6OywuLjNENkg8NEc+Hw8f/EABkBAQEBAQEBAAAAAAAAAAAAAAACAQMEBf/EAC8RAAICAQMDAgMIAwEAAAAAAAABAhEDEiExBEFRE6FhcfAUIjJCgZHB0STh8SP/2gAMAwEAAhEDEQA/ALxREQBERAERec8wY0ucbAf/AIAOknUgPRF+BfqAIiIAiIgCIiAIiIAiIgCxq/EoYGZ5pWRN+lI5rR3uKrXhF4ZG0rnU9FlfMLh8p1xxneGj57xv3DpNwKRxTFp6qQyTyvlefnPJJHQNzR0CwVKNkuR0ZW8MWERavOc5/s45HDvy28ViN4ccJJ9OUdPEv/Yuc0V6EZqOp8J4SMMqiGxVceY7GvvG49AEgFz0BSW64zUy0J4T6vDXNaXGan3xPN8o543H0D0eiebeJcPAUjppFg4JjUNZBHPA7NG8XB3jcQRucDcEc4WcoLCIiAIiIAiIgCIiAIiIAiIgCIiAIiIAiIgCIiAIiIAiLR6YaWw4ZTGea51hrGNtmkedgF+i5J3AFAbxFT/yh4vUn+1b+BfrfKFjJAFDISdQAlaSTusMmsqtLMtFvosbDah8kMb5IzE9zQXRkhxYSLlpI1EhZKk0L8JX494aCSbAC5J3AbVp8DxA1UksuxjTkjHi5x6TyeodqiU0mo92Y3To3S1+LYjxfFxtP5yVwa3oHzndg8bLYKGVNbmxZl9jCGD7h/zOXPPk0JfFpEzlSJk1thYKP6T12SWkaTyTKHO+y5oHi6/YpCovp3RF0TJB8wkHoDra+8DvWdTaxtozJ+HYlCLTaM44KiIAn84wWcOfdmHQfityusJqcVJFppq0ERFZoREQBEXnUThjHPcbNaC4nmAFz4ICtNJuHCOjq5qdtK6XinZS/jQ0FwAzADIdhuNu5av5RLfUHe3H8NU/iNaZ5pZXbZXveetzi79q8YoS9zWt9JxDR1k2HiV10o56mdbaN4z55SQVHFmPjWB+Qm5AOzXYX1a+1Qjhk0+NFCKaB1p5m3c4bYothI5nONwOYBx5lPKeOOkpWtJyxwRAE7gyNlie5q5V0mx59dVzVD9sjiQPosGpjexoAUxVspujVr3o6KSaRscTHSPcbNa0EuJ6AF4Lo7gl0EbQUrZpG/0mdoc4ka42HW2Mc2qxdznqCtuiUrK/wfgDrpWh080VPf5uuV468pDR2OKzazyeqgNvFWRvdzPjcwH7Qc63crxRc9TL0o5Fx/R6ooZjDUxmN4Fxva5u5zXDU4f/AHUtaui+G7BGT4W+UgZ6dzXtO/K5zWPHUQ4H7IXOi6J2Q1RafARpO6KqfRuP5ucF7BzStFzbmzMB+4FfK5O0IqTHiVC4bqiIdjnhrvBxXWKiXJUSAadcLUWF1Ig83dM7IHuIeGBuYkNGsG5sL9oUd+URH6i/2zfwKuuErEvOMWrH3uBKYx1RgR/FpUZ6lSijG2dbaK495/Rw1IjMfGgnISCRZxbtG0G1+1bZa7R3DfNqOnh/RRRsPW1gB8brYrkWRfT3TqPCYY5HRmV0j8jWtcG7GlziSQdQ6t4UG+URH6i/2zfwLVeUFiearpoAdUcTnnrkdb4RjvVUrooqiGzqPQDTkYtDLIIHQiOTJrcHBxyh2ogDZcbt4UpUH4GcN4nCIDvmc+U/acQ33GtWs4WeE00I81pT/SHtu5+3iWnZYfpCNl9g17worfYq9iV6S6eUOHaqiYB9riNvLkP2RsHSbBV/iHlDRgkQUb3DcZZGs91od8VS00znuc57i5zjdznElxJ2kk6yV8LooonUW0fKGqPU4vaP/Ctjh/lDMJAno3NG8xSB9vsua2/eqURNKMtnWejWl9JiMZfTSh9vSaeS9l/pNOsdew863K5F0dx+ahqY6iE2cw6xue35zHc7SNXcdoC6yw6ubPDHKz0ZGNe3qc0OHgVElRadms0x0qjwykdUSNLwHNaGtsC5zjYC51DeeoFV78oeD1KX2jP3L88oXErQ0kAPpvfIR0MaGt8ZD3KkVUYqiWy7/lDwepS+0Z+5PlDwepS+0Z+5Ugi3SjNTLv8AlDwepS+0Z+5bTCOHjD5nBsrJae/znhrmDrLCSOu1lz4iaUNTOyopQ5oc0hzSAQQbgg6wQRtFl9KueAvGTNhpic65p5HMF9oY4B7OzW4Dq6FYy5vY6I+Jpmsa5ziGtaCXEmwAAuSTuAC5i4R9NnYpVl7SRBHdsLT9G+t5H0nEA9Ayjcp5w4ad2H8nwO1mxqCOba2Lt1Od0ZRvKpdXFdyJMK4OBTg+zltfUN5LT/R2kbSNRlPQNjem53BRHgy0DdilTywRTxEGV2zNvbG08538wvvIXS8MLWNa1oDWtADQBYAAWAA3ABJPsIo+0RFzLI/ptXGOnyjbI7L9ka3fADtXzoN/wp/9x1+4fsWBwgHXBzcv/KvTQCq5MsfMQ8dosfgO9fO1/wCVT8V7Wee//UlqrbHy6KukcNoeHjuDgrJUO07ws8mdo1Wyv6NfJPiR3Lp1sHLHa7blZlcbJVQ1bZo2SN2OF+rnHWDqXpLEHtLXC4IsQd4O1QLRbSLzd2SQ/m3Hb9A8/Ud/ep8x4IBBBB1gjWCF1wZlljffuVCamiB4ro1PSv4yDM5oNwW+mzoIG0dPevei09kaLSxh/S05T2jZ8FN14yUcbjdzGk85aD8QuX2aUHeKVfDlE+m0/uuiPwaZmU5Yad73HpAA6yL2C3tDC8C8hBe7bb0W8zW9A5969o4mtFmgAcwFh4I+YAtBOtxsBz6rnwXohGS3nK/YtJrln2iIupYWo0qxmmpKSWSqvxNsjgAXF2fkZQBtvdbdVN5QeJ5aalgB/rJHSHqjbYeMngtStmM038vaJ+pSfck/iLdaHz6OVVZFHS0bhMLyML2Pygs5V9byLi19YVFq1fJ+wzPV1M5GqKIMH1pHX/wxnvXRqkSmTvhpxnzfCpGg2dO5sQ+qbuk9xpHaub1cflD13KooeYSyHrJYxvwf3qnEjwZLkkPB/ggrMSpYXC7TJmeNxYwF7geg5bdq6rVBcAFEHV88hH9XAQOgve0fBrlfqmXJUQiIoKIRwy1ojweoB2yGNg6zI1x91rlzUrl8oTGddJSg/SmeP7uP/wAippdY8HOXJIeD6hM2KUTAL/n2PPVGeMd4MXUeIVghhkldsjY556mtLj8FRvAFgvGVs1QRyYI8o+vIf2Ma77ysnhcxLiMIqtdjIGxD7bg13u5lMt2UuDmeaYvc5ztriXHrJufErbaGYb5ziNHFa4dNHf6rXZ3+60rTKwuAzDuNxUP3QwyP7XWjHg93crfBC5OikReFdVthikkd6MbHPPU1pcfALidTmPhQxLzjFqxw2Nk4sdUbQw+81yi7Wkmw1k6h17l91FQZHue70nuLj1uNz4lbzQDDPOcTo47XBma5w/VZ+cd4MK7cI5HSJljwzDQX+hS04vuvkYBbrJFusrljE8RkqZpJpTmfI4uceknd0DYOgBXtw84vxWHxwg2M8oB6WRjO73uLXP6mPkqRsdH8DlramKnhHLkdYE7Gi13Od0AAnsXQ+jvBJhtIxodA2oktypJ2h9zvsw3a0dFu0rnXBscqKOXjaeQxSZS3MA0nKbXHKBG4dy3v5VMX9ek+7D/DWtNmJov/ABLg8wyoYWvo4Rf50bGxvHU5gBXNmluBeY1tRT5swifZrjtLSA5l7b8rhfputp+VTF/XpPuw/wANR3EMQlqJXyzPMkjzdznWuTa27VsAGrmRJoNpmOF1JwYvJwihv+hb3AkDwsuWiV1rojQeb0FJERYsgiBHTkGbxusmbEo3hyxLjcVLBsgiYz7TryO8Ht7lXi2+l2J+c19XNufNIR9UOys90Ba+hozNLHE3bI9rB1ucGj4qlwSy8tCuCDDpaCmlqYXPlljbI48bK22cZmgBjgBZpC3f5F8H9Wd7ef8AGppTQNjY1jRZrWhoHMALDwC9FytnSiqtK9DNHcMbG6pp5QJCQ3JJUv1tAJvZ+rao553oj+hqO+q/Gp7w0YN5xhUjgLugc2UdQOWT3HOPYublcd0S9jofg0xjBBLLBhokY+Roe4ScacwZq1GQnZn2Dn6FvOETTRuF0bpNRmfdsLDvfbW4j6LRrPYN65+4PsdbRYlTTPdljDi2Q6zZj2lrjYaza4OrmTTvS9+J1b5nXEY5MTD8yMHVf9Y7T0m2wBNO4vY0NRUOke573Fz3kuc46y5xNyT0krP0d0fmr6mOnhF3PO0+ixo9J7v1QP2DaVro4y5wa0FznEAAC5JJsABvJK6U4L9AhhlNmkANTKAZDtyDa2MHmG/nPQAqboxKyQ6M6OQ4fTR08I5LBrJ9J7j6T3dJPdqGwLaoi4nQIiICL6e014o3/RcQepw/e0KL4Difm87Hn0djvqnb3aj2KxsUoRPC+M/OGo8x2tPfZVXLEWOLXCxaSCOYjUV8jrIuGVZF9NHkzJxlqRbrXAgEawdhXxPA17S1wu1wsQd4UQ0R0kDbQSmw/wCW47v1T+zu5lM19HFljlja/U9EZKSsrfH9HH0ziRd0ZOp3N0O5j07/AAXnhGkU1NqaczPoO2dn0VZb2Aggi4O0HYVHcR0IhkJMZMR5hrb3buwrxZOklCWrCzjLE07gftHpxTv9MOjPSMw72/uWb/Oik/TN8fhZRt2gU26SM9eYfsK9INAHn05Wgfqgn42VRydVw4/X7mqWTwbCt03iGqFrpHHUNRAvu6T1WWwwWjl1zTm8rxa26Nu3KB4ns5l+4Vo5BTa2tu76btbuzcOxbRenHCberI/0XB0ipcyCIi9B0C534dMU43FOLGyCJjftOvI7wc3uXRC5K0vxPzmvq5tofNIR9UOys90BXDkmRqF0DwC4ZxeHPlI1zTOIP6rAGD3g/vXP111doHhnm2G0cRFi2FhcP1nDO/3nFbPgyJUflBA+fU3N5v8A+V9/2KrVdvlCYQXRUtSBqY58Tz0PAcy/axw+0qSWx4MfJaXk/wBc1tdURkgGSEFvSWP1gdjyexX0uP8ACMVlpJ454XZZI3ZmnwII3ggkEbwSrrwbh/pHMHnUEscm8xgSMPSLkOHUQesqZI1MtVFXX5d8L/t/Zf6l41nDxhwjfxYmc/KcgMdgXW5NyXaheymmVaKp4UcY86xWqcDdrHcU3qjGU2+3nPaoovp7y4kk3JNyecnWT3rIwtkTp4hO4tiL28Y4AkhmYZ7AaybX2LsczovgfwDzTC4i4WfOTM7ns4Dix9wN7yo75QlcW0tJFufK55+wyw8ZPBSzA+EzDKmWOnp5iXu1MbxUrRqaTa5aANQKgvlEsN6A7vz47fzX7FzXJb4KaV0+TxQDLWzW1l0cYPQA57v8Te5UsrI4IuEODDTNDU5hFK5rw9oLsjgMpzNGuxFtYB2dOq5cErk6EUP4WsT4jCKog2MjREP+44Nd7pcvocLGEeus+7IP8irvhm09pK2nggpZhKOMMkmUOAGVpawXcBfW5xt0dS5pbltlSqy+AXDOMxGSUjVDCbdDpHBo90P8VWivfyfcNyUdTMdsswYPqxt/E93crlwQuSO+UFXF1ZTRbmQl/a95HwjHeqqVj8PMZGKNJ2Gnjt2PkB8VXC2PAfJKtGeDOvxGHjoGx8XmLQXvykkbbCx1blt/yG4r9GD2v+lbDgo4UIMPidTVQcIy8vZI0F2Uutma5o12uLggHaVZ8fCthB/9bGOsSN8C0KW2akioPyG4r9GD2v8ApT8huK/Rg9r/AKVcP5UsI9ei979yflSwj16L3v3LNTNpFUYVwGYjx8XHCERZ2mQiQk5A4F1hl1m1wrs0qxLzWhqpr2McMjh9YNOX3rL9wPSekrg80s7Jslg7Lfk3va9xvse5RLhxxLisKcwHXNLHH2AmR3hH4rLbZvCOdFL+CfDePxelFtUbnSn/ALbSW+/lUQVs+T3huapqp/0cTYx1yOzHwj8V0fBC5LzREXE6HhX0bZopIn62yMcx3U5pafArkKvonQSyRP8ASje5jutri0+IXYi5r4ZsLEGLzFtrTNZLYbi4ZXd7mE9quBMiDoim3BZoL/KdUTIP6PDldL+uTfJGOuxJ6B0hdHsQTHgU4PbZa+obt/4dp5thlI6dje07wrlXzGwNAAAAAsANQAGwAbgvpcW7OiVBERYaEREAUT0x0eL7zxi5A5YG8D5w6QNvR1KWIuWXEskdLJlFSVMp9STAtMXRAMmu9g2O+e38Q8Vssf0ODyZILBx1lmxp+r9E9GzqUNnp3RuLXtLXDaCLFfGccvTSv/jPG1LGy06LEIpm5o3hw6No6xtHaslVDHK5pu0lpG8Eg94W1g0sq2f83N9YA+Nr+K9kOvX51+x2Wdd0WSir/wDnxVf2f3T+JY0mkdZMQ0SOudjYwAT1ZRddH12Psmb68Sc4pjkNOOW7lbmDW49m7rK+sLEjmmSUWc/Yz6Dfmt695PP1LSaO6KFjhLPrftDTrsedx3u+HwlK743Of3p7eF/Z0jb3YREXcs1WlOJ+bUNVNexjhkcPrBpy+9ZckLobhzxxsOG8Tfl1D2tA35GEPeeq4aPtBc8rpDgiRn4BhvnNXTw/pZY2Hqc8B3hcrrxosFzfwK4Xx2LROtcQsklPXbI3xeD2LpFZM2Jr8fwSKtppaeUXZI2xttB2tcOkEAjqXL2lmiNRhs5inbquckgHIkbztPPzt2jxPWKxcSwuGpjMc8bJWHa14Dh169h6RrWJ0a1Zx6i6AxXgFoJSTDJNBfcCJGDseM3vLTO8nbmr++D/AHVepEaWUwiub5O3/X/3H+6nydv+v/uP91NSGllMoro+TsPXz7AfxU+TsPXz7AfxU1IaWaTgEwjjcQlmI1QRG3Q+Q5R7okVjcL+ij6/DyYm5pYHcY1o2ubYiRo5zlNwN5aAs/g/0CZhMMjGymV0jw5zy0M1AWaALnUNZ27ypUob3stLY40X4umNJ+CXD695kcx0MrtbnwkNzHnc0gtJ6bXPOoo/yeIr6q2S3TE0nvDh8FepEaWUkiuz5O8frz/Yt/Gnyd4/Xn+xb+NNSGllJrqLgvwzzfCaNpFi6PjD1yEyfBwHYoSPJ3i31r7b7RNBtv159Stymp2xsaxos1rQ0DmAFh4BTJ2UlRWnDfoa+qgjqYWl0lOHB7QLudEdZIG8tIvbmLuZUEuzFCdJeCHDq1zn5HQSO1l8JDQ487mEFpPSACedIyoNHNKK46nyd3X/N1wt+vDr72v19yxfk81PrkXs3/iVakTTKnRWy3yeajfWxdkT/AMS+/k8Teux+yd+NbqQpkh4AsNyYfLKds0xt9WNoaPezrQeULiV5aOAfNa+V32iGM/wvVq6I6PDD6KGmDs/FtN3WtmcXFzjbdrcVFdNuCNuJ1ZqHVT4+Q1mQRtcAG32HMNtyVzT3sqtjnVdBcAuG8Xhr5SNc0zz9lgDB4h/etT8neP15/sW/jVmaM4CygpIaZji5sTbZjYFxJLnEgbLkkrZSTRiRtERFBYXLfCZi3nOK1b9zX8U3qjGT/EHHtXUZCqGTye2OJJrnkkkkmJtySbn56qLSJaspJdF8B+EcThbZCNc8j5OnKDxbPBl+1aD5O8frz/Yt/GrVwjDGUtPFBH6MTGsbfaQ0AXPSbXWydhIy0RFBQREQBERAEREAWPWYfFMLSMa4dI1jqO0diyEWNJ7MEaqNBIHHkPezouHDxF/FY35Px+nP3B+JS5F530uJ/lOfpQ8EZp9A4R6b3u6NTR4C/it3Q4VDALRsDeneesnWVloukMMIfhRShFcIIiLqUFUWIeUCyOaVjKIvax7mtfx4GfKSA7LxZsDa+0qx9LMV81oaqa9jHE8t+tlIZ7xC5JVxVkydG70t0snxOoM01hqysY2+WNvML7desneewDSIt9ofodUYnUCKIENBHGSW5Mbd5J3u5m7T1XI6cEFrcAGAFlPPVOGuZwYz6kd8xHQXkj7CthYmE4XHSwRwxNysjaGtHQN55ydpO8krLXFu2dEERFhoREQBERAERYmJ4pHTsDpCQCbahc3sT+xY2oq2Y3RlotF/PSk5XLdq2ck8rq/+bLOosbhmjdI11mt9LNqy79d1EcsJOk0YpxfDM9Fo26Z0pdlzn6xabfvA7Fi6TYvxVRTDO5rAc78pOttxYEDaNR71Es8FHUnZjnGrJMi01LpXTyNkcHEZG5iCLHLsuOfWR3rQzSGRlVPHVS2BFhZzQLuu1o5XULj9qyXURSuO/wCvgx5F2Juij2F4wynpIn1Eji59yL3c469Vui1lnYVpFBUuLYycwF7OFiRzjcVcc0XSvd9ilNM2aLExPE2U8ed97XsLaySdg8FD8FxJ0spllqJAWZnujAJbkaLkbbAXNrW+KnJnjCSj3ZkppOidotLT6XUz3sY1zruIAu0gAk2AK/a7SumheWOcSRqOUXAPNfnVetjq9SN1x5s3KLVN0lpzC6UOORrg08k3zG2q2/ascaaUmvlu1C98rtfQOlHmxrmSGuPk3qLX4fjsM7Hva6wZ6WYWsNtz0aisL+elLmtmdb6WU2/fbsR5saSba3GuPk3qLB/lmLjxDc57X2arWzbdmxeNFpJBMXhjjyGlxJBAyjabqvUhdWNSNoi1f85KfiRKXENJIFwcxI22btK/MN0mp6h+Rjjm3Bwte2225Z6sLStbjUvJtUWkqNL6ZjnNLnXa4tIDTtBsbbrLGxTFHPqaNsTyGvs85SRmaSCLjms1ymWeCWzsxzRJEWFHi0bp3Qi+doudWoDVv+0FmrqpJ8FJ2ERFpoREQBERAEREAREQBERAEREAREQGFjODQ1kD4J25o32zC5bexDhraQRrAUU/IxhHq7vbS/iU4RbYohcHA7hDTfzXN0OklI7s1j2qWUGHRU7BHDGyNg2NY0NaOwLIRLAREWAIiIAiIgCIiAKMaV/naikh535j1XA+AcpOvJ1KwuDyxpcNjiBmHUdo2lcssNcdJMlqVEXpoWOxGpdlbliYdVha+Vo2feWkyubh+bWBLPrt9FrdQ+9fuVhtpIwXEMaC/wBLUOV9bn2navwUceTJkbk+jlGXbfZs2rzy6Vvv59/9HN4r9/ch+N1VPPHDBSgOcXC1mkZRYjWSO/qN19SVUTMRPHOAZFGGC4LrnINwB+k4qWU2HxRm7I2tJ3taAfBfM+GQvN3xMcectaT32R9PJ/etXa+Ww9N8kWwp4dNWVLG2jaxwbqsCbDd9m5+ssJ0ZZhrANs03eBcDxaO9TsUrAzIGNyWtlsMtua2xfJoYyGji22braMos09A3I+mdc9n+7e49P6+ZCMZ5FYxpeIxFGxrHOaXtFm/Rsd5Ou25bPRqkD6l8/HtlIbZ2VhZrda20AbGlSSpoIpbcZG19tmZoNu9fUFMyMWY1rRzNAHwWx6Zqepva77/3QWOnZrNLagMpJP1rNHadfhdarEmCDDGNtZzwwHnJdy3eAK2mkmFyVIiY22QPBfc2Ntmrn1EraS0rHgBzGuA1gEA2O611U8cpyl8qX8muLbfyo07NH42xQuLTxkLLi2q7wM2vn5QUdwXE6eOlmzkGZ2a12kk3bybG1ttyp+sQYVBcniY9e3kN18+5ZPp904Ug8fghMkB80pIhtmlLj1XyN8CFthStfilg1obFHrFhY8nVfp5Y7lJPMY7tPFtuz0eSOT9Xm7F9NpmBxcGNDnai6wuR0nesj01Vv49l/Zix/wAexXzSRR1MjRYSTNbq2Bou63VcgL7ZEJmRw+dR2uMrOKcCHHVtDdZ186nrKOMNLAxoadrQ0ZT2bF5w4XCw3bExp5w0A99lz+yPbftT58/Mz0mQnHHmGskDRcmJsbetzGs+F1jSRGGWaBmtz2xxDrOQv7zfsKsJ9DEXZzGwuFuUWgu1bNe1PMIs+fi2Z73zZRmvz3tdJdI2277+zDxb8kPrI4oKyCOX+qijFrgkEkOJcR0v+C9mVEc9dx0Q/NwRkucBYEhrv3+BUqqaKOW3GMa+2zMAbdV1+x0cbWlgY0NO1oAAN9txvXT7O75VXfx+C+RvpuyMaM4M2emkMo/rX3uNRs0jYd3KusSSjlfVyCmdl82jDWk6zqbbLr3k5tamsUTWANaA0DYALAdgX5FTMaXFrWguN3EAAk8551v2ZaYrxy+/1Zvp7JER0axCCGKSeV7jI5+VxIJP0ha3RrPUpfFKHNDhscAR1EXC8HYZCRYxMtfNbK22bntbaskBdcMJQWllQi4qj9REXYsIiIAiIgCIiAIiIAiIgCIiAIiIAiIgCIiAIiIAiIgCIiAIiIAiIgCIiAIiIAiIgCIiAIiIAiIgCIiAIiIAiIgCIiAIiIAiIgCIiAIiIAiIgP/Z"/>
          <p:cNvSpPr>
            <a:spLocks noChangeAspect="1" noChangeArrowheads="1"/>
          </p:cNvSpPr>
          <p:nvPr/>
        </p:nvSpPr>
        <p:spPr bwMode="auto">
          <a:xfrm>
            <a:off x="208967" y="-192617"/>
            <a:ext cx="406294" cy="406401"/>
          </a:xfrm>
          <a:prstGeom prst="rect">
            <a:avLst/>
          </a:prstGeom>
          <a:noFill/>
        </p:spPr>
        <p:txBody>
          <a:bodyPr vert="horz" wrap="square" lIns="121899" tIns="60949" rIns="121899" bIns="60949" numCol="1" anchor="t" anchorCtr="0" compatLnSpc="1">
            <a:prstTxWarp prst="textNoShape">
              <a:avLst/>
            </a:prstTxWarp>
          </a:bodyPr>
          <a:lstStyle/>
          <a:p>
            <a:endParaRPr lang="en-US">
              <a:solidFill>
                <a:srgbClr val="5F5F5F"/>
              </a:solidFill>
            </a:endParaRPr>
          </a:p>
        </p:txBody>
      </p:sp>
      <p:grpSp>
        <p:nvGrpSpPr>
          <p:cNvPr id="2" name="Group 89"/>
          <p:cNvGrpSpPr/>
          <p:nvPr/>
        </p:nvGrpSpPr>
        <p:grpSpPr>
          <a:xfrm>
            <a:off x="287503" y="1403612"/>
            <a:ext cx="2207788" cy="1809189"/>
            <a:chOff x="146649" y="463282"/>
            <a:chExt cx="1656272" cy="1356892"/>
          </a:xfrm>
        </p:grpSpPr>
        <p:sp>
          <p:nvSpPr>
            <p:cNvPr id="77" name="Rectangle 76"/>
            <p:cNvSpPr/>
            <p:nvPr/>
          </p:nvSpPr>
          <p:spPr>
            <a:xfrm>
              <a:off x="146649" y="655608"/>
              <a:ext cx="1656272" cy="11645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TextBox 62"/>
            <p:cNvSpPr txBox="1"/>
            <p:nvPr/>
          </p:nvSpPr>
          <p:spPr>
            <a:xfrm>
              <a:off x="268333" y="463282"/>
              <a:ext cx="1350819" cy="311614"/>
            </a:xfrm>
            <a:prstGeom prst="rect">
              <a:avLst/>
            </a:prstGeom>
            <a:solidFill>
              <a:schemeClr val="bg1"/>
            </a:solidFill>
          </p:spPr>
          <p:txBody>
            <a:bodyPr wrap="square" lIns="34281" tIns="17140" rIns="34281" bIns="17140" rtlCol="0">
              <a:spAutoFit/>
            </a:bodyPr>
            <a:lstStyle/>
            <a:p>
              <a:pPr algn="ctr"/>
              <a:r>
                <a:rPr lang="en-US" sz="1200" b="1" dirty="0">
                  <a:solidFill>
                    <a:srgbClr val="5F5F5F"/>
                  </a:solidFill>
                </a:rPr>
                <a:t>MOBILE APPLICATION FRAMEWORK</a:t>
              </a:r>
            </a:p>
          </p:txBody>
        </p:sp>
      </p:grpSp>
      <p:grpSp>
        <p:nvGrpSpPr>
          <p:cNvPr id="7" name="Group 87"/>
          <p:cNvGrpSpPr/>
          <p:nvPr/>
        </p:nvGrpSpPr>
        <p:grpSpPr>
          <a:xfrm>
            <a:off x="283254" y="3682494"/>
            <a:ext cx="2207788" cy="1453072"/>
            <a:chOff x="149525" y="3094007"/>
            <a:chExt cx="1656272" cy="1089804"/>
          </a:xfrm>
        </p:grpSpPr>
        <p:sp>
          <p:nvSpPr>
            <p:cNvPr id="86" name="Rectangle 85"/>
            <p:cNvSpPr/>
            <p:nvPr/>
          </p:nvSpPr>
          <p:spPr>
            <a:xfrm>
              <a:off x="149525" y="3151517"/>
              <a:ext cx="1656272" cy="103229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7" name="TextBox 86"/>
            <p:cNvSpPr txBox="1"/>
            <p:nvPr/>
          </p:nvSpPr>
          <p:spPr>
            <a:xfrm>
              <a:off x="652733" y="3094007"/>
              <a:ext cx="672860" cy="176003"/>
            </a:xfrm>
            <a:prstGeom prst="rect">
              <a:avLst/>
            </a:prstGeom>
            <a:solidFill>
              <a:schemeClr val="bg1"/>
            </a:solidFill>
          </p:spPr>
          <p:txBody>
            <a:bodyPr wrap="square" lIns="34281" tIns="17140" rIns="34281" bIns="17140" rtlCol="0">
              <a:spAutoFit/>
            </a:bodyPr>
            <a:lstStyle/>
            <a:p>
              <a:pPr algn="ctr"/>
              <a:r>
                <a:rPr lang="en-US" sz="1300" b="1" dirty="0">
                  <a:solidFill>
                    <a:srgbClr val="5F5F5F"/>
                  </a:solidFill>
                </a:rPr>
                <a:t>Others</a:t>
              </a:r>
            </a:p>
          </p:txBody>
        </p:sp>
        <p:pic>
          <p:nvPicPr>
            <p:cNvPr id="21506" name="Picture 2" descr="http://alightdigital.com/adagency/wp-content/uploads/2013/05/css3-html5-javascript-logo.png"/>
            <p:cNvPicPr>
              <a:picLocks noChangeAspect="1" noChangeArrowheads="1"/>
            </p:cNvPicPr>
            <p:nvPr/>
          </p:nvPicPr>
          <p:blipFill>
            <a:blip r:embed="rId3" cstate="print"/>
            <a:srcRect/>
            <a:stretch>
              <a:fillRect/>
            </a:stretch>
          </p:blipFill>
          <p:spPr bwMode="auto">
            <a:xfrm>
              <a:off x="479406" y="3233100"/>
              <a:ext cx="922707" cy="541322"/>
            </a:xfrm>
            <a:prstGeom prst="rect">
              <a:avLst/>
            </a:prstGeom>
            <a:noFill/>
          </p:spPr>
        </p:pic>
      </p:grpSp>
      <p:sp>
        <p:nvSpPr>
          <p:cNvPr id="70" name="Left-Right Arrow 69"/>
          <p:cNvSpPr/>
          <p:nvPr/>
        </p:nvSpPr>
        <p:spPr bwMode="auto">
          <a:xfrm>
            <a:off x="2544543" y="3222246"/>
            <a:ext cx="2047527" cy="449966"/>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46017" tIns="23009" rIns="46017" bIns="23009" numCol="1" rtlCol="0" anchor="t" anchorCtr="0" compatLnSpc="1">
            <a:prstTxWarp prst="textNoShape">
              <a:avLst/>
            </a:prstTxWarp>
            <a:spAutoFit/>
          </a:bodyPr>
          <a:lstStyle/>
          <a:p>
            <a:pPr marL="59506" indent="-59506" algn="ctr" defTabSz="456999" fontAlgn="base">
              <a:lnSpc>
                <a:spcPct val="90000"/>
              </a:lnSpc>
              <a:spcBef>
                <a:spcPct val="50000"/>
              </a:spcBef>
              <a:spcAft>
                <a:spcPct val="0"/>
              </a:spcAft>
              <a:buClr>
                <a:srgbClr val="FF0000"/>
              </a:buClr>
            </a:pPr>
            <a:r>
              <a:rPr lang="en-US" sz="1300" b="1" dirty="0">
                <a:solidFill>
                  <a:srgbClr val="FFFFFF"/>
                </a:solidFill>
                <a:latin typeface="Arial" pitchFamily="-106" charset="0"/>
              </a:rPr>
              <a:t>Mobile APIs </a:t>
            </a:r>
          </a:p>
        </p:txBody>
      </p:sp>
      <p:sp>
        <p:nvSpPr>
          <p:cNvPr id="21518" name="Rounded Rectangle 21517"/>
          <p:cNvSpPr/>
          <p:nvPr/>
        </p:nvSpPr>
        <p:spPr>
          <a:xfrm>
            <a:off x="4592075" y="1445313"/>
            <a:ext cx="3840653" cy="4067362"/>
          </a:xfrm>
          <a:prstGeom prst="roundRect">
            <a:avLst>
              <a:gd name="adj" fmla="val 66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solidFill>
                <a:srgbClr val="FFFFFF"/>
              </a:solidFill>
            </a:endParaRPr>
          </a:p>
        </p:txBody>
      </p:sp>
      <p:sp>
        <p:nvSpPr>
          <p:cNvPr id="119" name="Rounded Rectangle 118"/>
          <p:cNvSpPr/>
          <p:nvPr/>
        </p:nvSpPr>
        <p:spPr>
          <a:xfrm>
            <a:off x="5919095" y="4323960"/>
            <a:ext cx="1049191" cy="39798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r>
              <a:rPr lang="en-US" sz="1400" b="1" dirty="0">
                <a:solidFill>
                  <a:srgbClr val="5F5F5F"/>
                </a:solidFill>
              </a:rPr>
              <a:t>SECURE</a:t>
            </a:r>
          </a:p>
        </p:txBody>
      </p:sp>
      <p:grpSp>
        <p:nvGrpSpPr>
          <p:cNvPr id="10" name="Group 112"/>
          <p:cNvGrpSpPr/>
          <p:nvPr/>
        </p:nvGrpSpPr>
        <p:grpSpPr>
          <a:xfrm>
            <a:off x="513854" y="10433751"/>
            <a:ext cx="1435293" cy="1184397"/>
            <a:chOff x="5445022" y="1348883"/>
            <a:chExt cx="1802376" cy="1486927"/>
          </a:xfrm>
          <a:effectLst/>
        </p:grpSpPr>
        <p:grpSp>
          <p:nvGrpSpPr>
            <p:cNvPr id="11" name="Group 78"/>
            <p:cNvGrpSpPr/>
            <p:nvPr/>
          </p:nvGrpSpPr>
          <p:grpSpPr>
            <a:xfrm>
              <a:off x="5445020" y="1348883"/>
              <a:ext cx="1802375" cy="1076893"/>
              <a:chOff x="2722259" y="192502"/>
              <a:chExt cx="1605435" cy="959224"/>
            </a:xfrm>
            <a:effectLst/>
          </p:grpSpPr>
          <p:sp>
            <p:nvSpPr>
              <p:cNvPr id="152" name="Arc 151"/>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3" name="Arc 152"/>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4" name="Arc 153"/>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5" name="Arc 154"/>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12" name="Group 84"/>
            <p:cNvGrpSpPr/>
            <p:nvPr/>
          </p:nvGrpSpPr>
          <p:grpSpPr>
            <a:xfrm>
              <a:off x="5940205" y="1945465"/>
              <a:ext cx="885074" cy="890342"/>
              <a:chOff x="3163335" y="723900"/>
              <a:chExt cx="788364" cy="793057"/>
            </a:xfrm>
            <a:solidFill>
              <a:srgbClr val="0070C0"/>
            </a:solidFill>
            <a:effectLst/>
          </p:grpSpPr>
          <p:sp>
            <p:nvSpPr>
              <p:cNvPr id="148" name="Freeform 147"/>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49" name="Freeform 148"/>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50" name="Freeform 149"/>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51" name="Freeform 150"/>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grpSp>
        <p:nvGrpSpPr>
          <p:cNvPr id="13" name="Group 155"/>
          <p:cNvGrpSpPr/>
          <p:nvPr/>
        </p:nvGrpSpPr>
        <p:grpSpPr>
          <a:xfrm>
            <a:off x="717001" y="10636951"/>
            <a:ext cx="1435293" cy="1184397"/>
            <a:chOff x="5445022" y="1348883"/>
            <a:chExt cx="1802376" cy="1486927"/>
          </a:xfrm>
          <a:effectLst/>
        </p:grpSpPr>
        <p:grpSp>
          <p:nvGrpSpPr>
            <p:cNvPr id="14" name="Group 78"/>
            <p:cNvGrpSpPr/>
            <p:nvPr/>
          </p:nvGrpSpPr>
          <p:grpSpPr>
            <a:xfrm>
              <a:off x="5445020" y="1348883"/>
              <a:ext cx="1802375" cy="1076893"/>
              <a:chOff x="2722259" y="192502"/>
              <a:chExt cx="1605435" cy="959224"/>
            </a:xfrm>
            <a:effectLst/>
          </p:grpSpPr>
          <p:sp>
            <p:nvSpPr>
              <p:cNvPr id="163" name="Arc 162"/>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4" name="Arc 163"/>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5" name="Arc 164"/>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6" name="Arc 165"/>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15" name="Group 84"/>
            <p:cNvGrpSpPr/>
            <p:nvPr/>
          </p:nvGrpSpPr>
          <p:grpSpPr>
            <a:xfrm>
              <a:off x="5940205" y="1945465"/>
              <a:ext cx="885074" cy="890342"/>
              <a:chOff x="3163335" y="723900"/>
              <a:chExt cx="788364" cy="793057"/>
            </a:xfrm>
            <a:solidFill>
              <a:srgbClr val="0070C0"/>
            </a:solidFill>
            <a:effectLst/>
          </p:grpSpPr>
          <p:sp>
            <p:nvSpPr>
              <p:cNvPr id="159" name="Freeform 158"/>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0" name="Freeform 159"/>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1" name="Freeform 160"/>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2" name="Freeform 161"/>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grpSp>
        <p:nvGrpSpPr>
          <p:cNvPr id="16" name="Group 166"/>
          <p:cNvGrpSpPr/>
          <p:nvPr/>
        </p:nvGrpSpPr>
        <p:grpSpPr>
          <a:xfrm>
            <a:off x="4737936" y="2907571"/>
            <a:ext cx="3247275" cy="2309092"/>
            <a:chOff x="5445020" y="1348883"/>
            <a:chExt cx="1802375" cy="1486923"/>
          </a:xfrm>
          <a:effectLst/>
        </p:grpSpPr>
        <p:grpSp>
          <p:nvGrpSpPr>
            <p:cNvPr id="17" name="Group 167"/>
            <p:cNvGrpSpPr/>
            <p:nvPr/>
          </p:nvGrpSpPr>
          <p:grpSpPr>
            <a:xfrm>
              <a:off x="5445020" y="1348883"/>
              <a:ext cx="1802375" cy="1076893"/>
              <a:chOff x="2722259" y="192502"/>
              <a:chExt cx="1605435" cy="959224"/>
            </a:xfrm>
            <a:effectLst/>
          </p:grpSpPr>
          <p:sp>
            <p:nvSpPr>
              <p:cNvPr id="174" name="Arc 173"/>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75" name="Arc 174"/>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76" name="Arc 175"/>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77" name="Arc 176"/>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18" name="Group 168"/>
            <p:cNvGrpSpPr/>
            <p:nvPr/>
          </p:nvGrpSpPr>
          <p:grpSpPr>
            <a:xfrm>
              <a:off x="5940205" y="1945464"/>
              <a:ext cx="885074" cy="890342"/>
              <a:chOff x="3163335" y="723900"/>
              <a:chExt cx="788364" cy="793057"/>
            </a:xfrm>
            <a:solidFill>
              <a:srgbClr val="0070C0"/>
            </a:solidFill>
            <a:effectLst/>
          </p:grpSpPr>
          <p:sp>
            <p:nvSpPr>
              <p:cNvPr id="170" name="Freeform 169"/>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71" name="Freeform 170"/>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72" name="Freeform 171"/>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73" name="Freeform 172"/>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sp>
        <p:nvSpPr>
          <p:cNvPr id="178" name="TextBox 177"/>
          <p:cNvSpPr txBox="1"/>
          <p:nvPr/>
        </p:nvSpPr>
        <p:spPr>
          <a:xfrm>
            <a:off x="5215019" y="3238223"/>
            <a:ext cx="2354659" cy="661697"/>
          </a:xfrm>
          <a:prstGeom prst="rect">
            <a:avLst/>
          </a:prstGeom>
          <a:noFill/>
          <a:ln>
            <a:noFill/>
          </a:ln>
        </p:spPr>
        <p:txBody>
          <a:bodyPr wrap="square" lIns="45700" tIns="22849" rIns="45700" bIns="22849" rtlCol="0">
            <a:spAutoFit/>
          </a:bodyPr>
          <a:lstStyle/>
          <a:p>
            <a:pPr algn="ctr"/>
            <a:r>
              <a:rPr lang="en-US" sz="2000" b="1" cap="all" dirty="0">
                <a:solidFill>
                  <a:srgbClr val="5F5F5F"/>
                </a:solidFill>
              </a:rPr>
              <a:t>Mobile </a:t>
            </a:r>
          </a:p>
          <a:p>
            <a:pPr algn="ctr"/>
            <a:r>
              <a:rPr lang="en-US" sz="2000" b="1" cap="all" dirty="0">
                <a:solidFill>
                  <a:srgbClr val="5F5F5F"/>
                </a:solidFill>
              </a:rPr>
              <a:t>Cloud Service</a:t>
            </a:r>
          </a:p>
        </p:txBody>
      </p:sp>
      <p:sp>
        <p:nvSpPr>
          <p:cNvPr id="181" name="Title 180"/>
          <p:cNvSpPr>
            <a:spLocks noGrp="1"/>
          </p:cNvSpPr>
          <p:nvPr>
            <p:ph type="title"/>
          </p:nvPr>
        </p:nvSpPr>
        <p:spPr>
          <a:xfrm>
            <a:off x="259762" y="204539"/>
            <a:ext cx="9702469" cy="576345"/>
          </a:xfrm>
        </p:spPr>
        <p:txBody>
          <a:bodyPr/>
          <a:lstStyle/>
          <a:p>
            <a:r>
              <a:rPr lang="en-US" smtClean="0"/>
              <a:t>Architecture Diagram </a:t>
            </a:r>
            <a:endParaRPr lang="en-US" dirty="0"/>
          </a:p>
        </p:txBody>
      </p:sp>
      <p:pic>
        <p:nvPicPr>
          <p:cNvPr id="167" name="Picture 166" descr="Screen Shot 2014-06-25 at 3.20.27 PM.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05985" y="1821300"/>
            <a:ext cx="1772960" cy="1244758"/>
          </a:xfrm>
          <a:prstGeom prst="rect">
            <a:avLst/>
          </a:prstGeom>
        </p:spPr>
      </p:pic>
      <p:pic>
        <p:nvPicPr>
          <p:cNvPr id="168" name="Picture 167" descr="Screen Shot 2014-06-25 at 3.02.18 PM.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834944" y="2025835"/>
            <a:ext cx="604586" cy="1166991"/>
          </a:xfrm>
          <a:prstGeom prst="rect">
            <a:avLst/>
          </a:prstGeom>
        </p:spPr>
      </p:pic>
      <p:pic>
        <p:nvPicPr>
          <p:cNvPr id="169" name="Picture 168" descr="images.jpe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4022" y="2819920"/>
            <a:ext cx="345770" cy="345860"/>
          </a:xfrm>
          <a:prstGeom prst="rect">
            <a:avLst/>
          </a:prstGeom>
        </p:spPr>
      </p:pic>
      <p:pic>
        <p:nvPicPr>
          <p:cNvPr id="179" name="Picture 178" descr="Eclipse_Logo2014_New.jp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449994" y="2903297"/>
            <a:ext cx="997603" cy="233482"/>
          </a:xfrm>
          <a:prstGeom prst="rect">
            <a:avLst/>
          </a:prstGeom>
        </p:spPr>
      </p:pic>
      <p:grpSp>
        <p:nvGrpSpPr>
          <p:cNvPr id="22" name="Group 201"/>
          <p:cNvGrpSpPr/>
          <p:nvPr/>
        </p:nvGrpSpPr>
        <p:grpSpPr>
          <a:xfrm>
            <a:off x="8501799" y="3523882"/>
            <a:ext cx="1314505" cy="699458"/>
            <a:chOff x="8500211" y="3381007"/>
            <a:chExt cx="1314505" cy="699458"/>
          </a:xfrm>
        </p:grpSpPr>
        <p:sp>
          <p:nvSpPr>
            <p:cNvPr id="3" name="TextBox 2"/>
            <p:cNvSpPr txBox="1"/>
            <p:nvPr/>
          </p:nvSpPr>
          <p:spPr>
            <a:xfrm>
              <a:off x="8830848" y="3799629"/>
              <a:ext cx="69296" cy="280836"/>
            </a:xfrm>
            <a:prstGeom prst="rect">
              <a:avLst/>
            </a:prstGeom>
            <a:noFill/>
          </p:spPr>
          <p:txBody>
            <a:bodyPr wrap="none" lIns="34281" tIns="17140" rIns="34281" bIns="17140" rtlCol="0">
              <a:spAutoFit/>
            </a:bodyPr>
            <a:lstStyle/>
            <a:p>
              <a:endParaRPr lang="en-US" sz="1600" b="1" dirty="0">
                <a:solidFill>
                  <a:srgbClr val="5F5F5F"/>
                </a:solidFill>
              </a:endParaRPr>
            </a:p>
          </p:txBody>
        </p:sp>
        <p:sp>
          <p:nvSpPr>
            <p:cNvPr id="158" name="Left-Right Arrow 157"/>
            <p:cNvSpPr/>
            <p:nvPr/>
          </p:nvSpPr>
          <p:spPr bwMode="auto">
            <a:xfrm>
              <a:off x="8500211" y="3381007"/>
              <a:ext cx="1314505" cy="426903"/>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34519" tIns="17260" rIns="34519" bIns="17260" numCol="1" rtlCol="0" anchor="t" anchorCtr="0" compatLnSpc="1">
              <a:prstTxWarp prst="textNoShape">
                <a:avLst/>
              </a:prstTxWarp>
              <a:spAutoFit/>
            </a:bodyPr>
            <a:lstStyle/>
            <a:p>
              <a:pPr marL="59506" indent="-59506" algn="ctr" defTabSz="456999" fontAlgn="base">
                <a:lnSpc>
                  <a:spcPct val="90000"/>
                </a:lnSpc>
                <a:spcBef>
                  <a:spcPct val="50000"/>
                </a:spcBef>
                <a:spcAft>
                  <a:spcPct val="0"/>
                </a:spcAft>
                <a:buClr>
                  <a:srgbClr val="FF0000"/>
                </a:buClr>
              </a:pPr>
              <a:r>
                <a:rPr lang="en-US" sz="1300" b="1" dirty="0">
                  <a:solidFill>
                    <a:srgbClr val="FFFFFF"/>
                  </a:solidFill>
                  <a:latin typeface="Arial" pitchFamily="-106" charset="0"/>
                </a:rPr>
                <a:t>Connectors</a:t>
              </a:r>
            </a:p>
          </p:txBody>
        </p:sp>
      </p:grpSp>
      <p:grpSp>
        <p:nvGrpSpPr>
          <p:cNvPr id="30" name="Group 69"/>
          <p:cNvGrpSpPr/>
          <p:nvPr/>
        </p:nvGrpSpPr>
        <p:grpSpPr>
          <a:xfrm>
            <a:off x="9813488" y="2779853"/>
            <a:ext cx="2043481" cy="2003627"/>
            <a:chOff x="3532165" y="3589677"/>
            <a:chExt cx="972541" cy="941587"/>
          </a:xfrm>
        </p:grpSpPr>
        <p:grpSp>
          <p:nvGrpSpPr>
            <p:cNvPr id="31" name="Group 66"/>
            <p:cNvGrpSpPr/>
            <p:nvPr/>
          </p:nvGrpSpPr>
          <p:grpSpPr>
            <a:xfrm>
              <a:off x="3532165" y="3589677"/>
              <a:ext cx="972541" cy="941587"/>
              <a:chOff x="2204068" y="3502417"/>
              <a:chExt cx="972541" cy="941587"/>
            </a:xfrm>
          </p:grpSpPr>
          <p:sp>
            <p:nvSpPr>
              <p:cNvPr id="121" name="Rounded Rectangle 120"/>
              <p:cNvSpPr/>
              <p:nvPr/>
            </p:nvSpPr>
            <p:spPr>
              <a:xfrm>
                <a:off x="2204068" y="3502417"/>
                <a:ext cx="972541" cy="941587"/>
              </a:xfrm>
              <a:prstGeom prst="round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3A3A3"/>
                  </a:solidFill>
                </a:endParaRPr>
              </a:p>
            </p:txBody>
          </p:sp>
          <p:grpSp>
            <p:nvGrpSpPr>
              <p:cNvPr id="32" name="Group 91"/>
              <p:cNvGrpSpPr/>
              <p:nvPr/>
            </p:nvGrpSpPr>
            <p:grpSpPr>
              <a:xfrm>
                <a:off x="2280728" y="3667752"/>
                <a:ext cx="817454" cy="461421"/>
                <a:chOff x="2941429" y="2119131"/>
                <a:chExt cx="1378775" cy="778263"/>
              </a:xfrm>
              <a:effectLst/>
            </p:grpSpPr>
            <p:pic>
              <p:nvPicPr>
                <p:cNvPr id="123" name="Picture 122" descr="Cloud_Grey.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00183" y="2317564"/>
                  <a:ext cx="426690" cy="280396"/>
                </a:xfrm>
                <a:prstGeom prst="rect">
                  <a:avLst/>
                </a:prstGeom>
              </p:spPr>
            </p:pic>
            <p:grpSp>
              <p:nvGrpSpPr>
                <p:cNvPr id="33" name="Group 93"/>
                <p:cNvGrpSpPr/>
                <p:nvPr/>
              </p:nvGrpSpPr>
              <p:grpSpPr>
                <a:xfrm>
                  <a:off x="2941429" y="2119131"/>
                  <a:ext cx="1378775" cy="778263"/>
                  <a:chOff x="2941429" y="2119131"/>
                  <a:chExt cx="1378775" cy="778263"/>
                </a:xfrm>
              </p:grpSpPr>
              <p:pic>
                <p:nvPicPr>
                  <p:cNvPr id="125" name="Picture 124" descr="CycleArrow_Red.pn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246823" y="2119131"/>
                    <a:ext cx="707089" cy="353544"/>
                  </a:xfrm>
                  <a:prstGeom prst="rect">
                    <a:avLst/>
                  </a:prstGeom>
                </p:spPr>
              </p:pic>
              <p:pic>
                <p:nvPicPr>
                  <p:cNvPr id="126" name="Picture 125" descr="Database_Grey.pn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941429" y="2367656"/>
                    <a:ext cx="280398" cy="329162"/>
                  </a:xfrm>
                  <a:prstGeom prst="rect">
                    <a:avLst/>
                  </a:prstGeom>
                  <a:effectLst/>
                </p:spPr>
              </p:pic>
              <p:pic>
                <p:nvPicPr>
                  <p:cNvPr id="127" name="Picture 126" descr="Database_Red.png"/>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039806" y="2367656"/>
                    <a:ext cx="280398" cy="329162"/>
                  </a:xfrm>
                  <a:prstGeom prst="rect">
                    <a:avLst/>
                  </a:prstGeom>
                  <a:effectLst/>
                </p:spPr>
              </p:pic>
              <p:pic>
                <p:nvPicPr>
                  <p:cNvPr id="128" name="Picture 127" descr="CycleArrow_Grey.png"/>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277272" y="2543851"/>
                    <a:ext cx="707089" cy="353543"/>
                  </a:xfrm>
                  <a:prstGeom prst="rect">
                    <a:avLst/>
                  </a:prstGeom>
                  <a:effectLst/>
                </p:spPr>
              </p:pic>
            </p:grpSp>
          </p:grpSp>
        </p:grpSp>
        <p:sp>
          <p:nvSpPr>
            <p:cNvPr id="120" name="Rectangle 119"/>
            <p:cNvSpPr/>
            <p:nvPr/>
          </p:nvSpPr>
          <p:spPr>
            <a:xfrm>
              <a:off x="3552076" y="4295104"/>
              <a:ext cx="951459" cy="145390"/>
            </a:xfrm>
            <a:prstGeom prst="rect">
              <a:avLst/>
            </a:prstGeom>
            <a:ln>
              <a:noFill/>
            </a:ln>
          </p:spPr>
          <p:txBody>
            <a:bodyPr wrap="square" lIns="34259" tIns="17128" rIns="34259" bIns="17128">
              <a:spAutoFit/>
            </a:bodyPr>
            <a:lstStyle/>
            <a:p>
              <a:pPr marL="59492" indent="-59492" algn="ctr" defTabSz="456999" fontAlgn="base">
                <a:lnSpc>
                  <a:spcPct val="90000"/>
                </a:lnSpc>
                <a:spcBef>
                  <a:spcPct val="50000"/>
                </a:spcBef>
                <a:spcAft>
                  <a:spcPct val="0"/>
                </a:spcAft>
                <a:buClr>
                  <a:srgbClr val="667263"/>
                </a:buClr>
                <a:defRPr/>
              </a:pPr>
              <a:r>
                <a:rPr lang="en-US" sz="1100" b="1" cap="all" dirty="0">
                  <a:solidFill>
                    <a:srgbClr val="000000"/>
                  </a:solidFill>
                  <a:ea typeface="ＭＳ Ｐゴシック" pitchFamily="1" charset="-128"/>
                  <a:cs typeface="Arial" pitchFamily="34" charset="0"/>
                </a:rPr>
                <a:t>HCM/ FIN CLOUD</a:t>
              </a:r>
              <a:endParaRPr lang="en-US" sz="1100" b="1" cap="all" dirty="0">
                <a:solidFill>
                  <a:srgbClr val="000000"/>
                </a:solidFill>
                <a:ea typeface="ＭＳ Ｐゴシック" pitchFamily="1" charset="-128"/>
                <a:cs typeface="Arial" pitchFamily="34" charset="0"/>
              </a:endParaRPr>
            </a:p>
          </p:txBody>
        </p:sp>
      </p:grpSp>
      <p:pic>
        <p:nvPicPr>
          <p:cNvPr id="233" name="Picture 232"/>
          <p:cNvPicPr>
            <a:picLocks noChangeAspect="1"/>
          </p:cNvPicPr>
          <p:nvPr/>
        </p:nvPicPr>
        <p:blipFill>
          <a:blip r:embed="rId13"/>
          <a:stretch>
            <a:fillRect/>
          </a:stretch>
        </p:blipFill>
        <p:spPr>
          <a:xfrm>
            <a:off x="10149217" y="4081729"/>
            <a:ext cx="1455240" cy="716251"/>
          </a:xfrm>
          <a:prstGeom prst="rect">
            <a:avLst/>
          </a:prstGeom>
        </p:spPr>
      </p:pic>
      <p:pic>
        <p:nvPicPr>
          <p:cNvPr id="235" name="Picture 234"/>
          <p:cNvPicPr>
            <a:picLocks noChangeAspect="1"/>
          </p:cNvPicPr>
          <p:nvPr/>
        </p:nvPicPr>
        <p:blipFill>
          <a:blip r:embed="rId14"/>
          <a:stretch>
            <a:fillRect/>
          </a:stretch>
        </p:blipFill>
        <p:spPr>
          <a:xfrm>
            <a:off x="5252107" y="1533827"/>
            <a:ext cx="2143125" cy="1209675"/>
          </a:xfrm>
          <a:prstGeom prst="rect">
            <a:avLst/>
          </a:prstGeom>
        </p:spPr>
      </p:pic>
    </p:spTree>
    <p:extLst>
      <p:ext uri="{BB962C8B-B14F-4D97-AF65-F5344CB8AC3E}">
        <p14:creationId xmlns:p14="http://schemas.microsoft.com/office/powerpoint/2010/main" val="261426546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theme/theme1.xml><?xml version="1.0" encoding="utf-8"?>
<a:theme xmlns:a="http://schemas.openxmlformats.org/drawingml/2006/main" name="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NEW</vt:lpstr>
      <vt:lpstr>Architecture Diagram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Diagram </dc:title>
  <dc:creator>Anirban Bagchi</dc:creator>
  <cp:lastModifiedBy>Anirban Bagchi</cp:lastModifiedBy>
  <cp:revision>1</cp:revision>
  <dcterms:created xsi:type="dcterms:W3CDTF">2015-07-30T19:02:41Z</dcterms:created>
  <dcterms:modified xsi:type="dcterms:W3CDTF">2015-07-30T19:02:53Z</dcterms:modified>
</cp:coreProperties>
</file>