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426" r:id="rId2"/>
    <p:sldId id="429" r:id="rId3"/>
    <p:sldId id="432" r:id="rId4"/>
    <p:sldId id="433" r:id="rId5"/>
    <p:sldId id="434" r:id="rId6"/>
    <p:sldId id="437" r:id="rId7"/>
    <p:sldId id="430" r:id="rId8"/>
    <p:sldId id="435" r:id="rId9"/>
    <p:sldId id="436" r:id="rId10"/>
    <p:sldId id="431"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CAD0"/>
    <a:srgbClr val="232C2F"/>
    <a:srgbClr val="0E9A1B"/>
    <a:srgbClr val="5F5F5F"/>
    <a:srgbClr val="46575E"/>
    <a:srgbClr val="B0C3C8"/>
    <a:srgbClr val="8DA6B1"/>
    <a:srgbClr val="41555E"/>
    <a:srgbClr val="61808E"/>
    <a:srgbClr val="D1DB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8" autoAdjust="0"/>
    <p:restoredTop sz="97222" autoAdjust="0"/>
  </p:normalViewPr>
  <p:slideViewPr>
    <p:cSldViewPr snapToGrid="0">
      <p:cViewPr varScale="1">
        <p:scale>
          <a:sx n="85" d="100"/>
          <a:sy n="85" d="100"/>
        </p:scale>
        <p:origin x="888" y="62"/>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8" d="100"/>
          <a:sy n="68" d="100"/>
        </p:scale>
        <p:origin x="3101"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7/24/2015</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71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7A3723B-C98C-4E5C-ACE6-CF1862EEFEE5}" type="slidenum">
              <a:rPr lang="en-US"/>
              <a:pPr fontAlgn="base">
                <a:spcBef>
                  <a:spcPct val="0"/>
                </a:spcBef>
                <a:spcAft>
                  <a:spcPct val="0"/>
                </a:spcAft>
              </a:pPr>
              <a:t>1</a:t>
            </a:fld>
            <a:endParaRPr lang="en-US" dirty="0"/>
          </a:p>
        </p:txBody>
      </p:sp>
    </p:spTree>
    <p:extLst>
      <p:ext uri="{BB962C8B-B14F-4D97-AF65-F5344CB8AC3E}">
        <p14:creationId xmlns:p14="http://schemas.microsoft.com/office/powerpoint/2010/main" val="3493627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By</a:t>
            </a:r>
            <a:r>
              <a:rPr lang="en-US" baseline="0" dirty="0" smtClean="0"/>
              <a:t> enriching your CX Cloud with Oracle Cloud PaaS, you can receive the following benefits:</a:t>
            </a:r>
          </a:p>
          <a:p>
            <a:endParaRPr lang="en-US" baseline="0" dirty="0" smtClean="0"/>
          </a:p>
          <a:p>
            <a:pPr marL="171450" indent="-171450">
              <a:buFont typeface="Arial" panose="020B0604020202020204" pitchFamily="34" charset="0"/>
              <a:buChar char="•"/>
            </a:pPr>
            <a:r>
              <a:rPr lang="en-US" baseline="0" dirty="0" smtClean="0"/>
              <a:t>Extend capabilities to create new features and new applications</a:t>
            </a:r>
          </a:p>
          <a:p>
            <a:pPr marL="171450" indent="-171450">
              <a:buFont typeface="Arial" panose="020B0604020202020204" pitchFamily="34" charset="0"/>
              <a:buChar char="•"/>
            </a:pPr>
            <a:r>
              <a:rPr lang="en-US" baseline="0" dirty="0" smtClean="0"/>
              <a:t>You get one platform for your entire business with standards based tools that are the most widely used in the industry</a:t>
            </a:r>
          </a:p>
          <a:p>
            <a:pPr marL="171450" indent="-171450">
              <a:buFont typeface="Arial" panose="020B0604020202020204" pitchFamily="34" charset="0"/>
              <a:buChar char="•"/>
            </a:pPr>
            <a:r>
              <a:rPr lang="en-US" baseline="0" dirty="0" smtClean="0"/>
              <a:t>Streamlined development with applications portable to other platforms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Some ways your IT folks can enrich your CX cloud today are:</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Create mobile apps</a:t>
            </a:r>
          </a:p>
          <a:p>
            <a:pPr marL="171450" indent="-171450">
              <a:buFont typeface="Arial" panose="020B0604020202020204" pitchFamily="34" charset="0"/>
              <a:buChar char="•"/>
            </a:pPr>
            <a:r>
              <a:rPr lang="en-US" baseline="0" dirty="0" smtClean="0"/>
              <a:t>Share documents externally on any device</a:t>
            </a:r>
          </a:p>
          <a:p>
            <a:pPr marL="171450" indent="-171450">
              <a:buFont typeface="Arial" panose="020B0604020202020204" pitchFamily="34" charset="0"/>
              <a:buChar char="•"/>
            </a:pPr>
            <a:r>
              <a:rPr lang="en-US" baseline="0" dirty="0" smtClean="0"/>
              <a:t>Simplify and unify BI across the business</a:t>
            </a:r>
          </a:p>
          <a:p>
            <a:pPr marL="171450" indent="-171450">
              <a:buFont typeface="Arial" panose="020B0604020202020204" pitchFamily="34" charset="0"/>
              <a:buChar char="•"/>
            </a:pPr>
            <a:r>
              <a:rPr lang="en-US" baseline="0" dirty="0" smtClean="0"/>
              <a:t>Use certified 3</a:t>
            </a:r>
            <a:r>
              <a:rPr lang="en-US" baseline="30000" dirty="0" smtClean="0"/>
              <a:t>rd</a:t>
            </a:r>
            <a:r>
              <a:rPr lang="en-US" baseline="0" dirty="0" smtClean="0"/>
              <a:t> party apps from Oracle Cloud partners</a:t>
            </a:r>
          </a:p>
          <a:p>
            <a:pPr marL="171450" indent="-171450">
              <a:buFont typeface="Arial" panose="020B0604020202020204" pitchFamily="34" charset="0"/>
              <a:buChar char="•"/>
            </a:pPr>
            <a:r>
              <a:rPr lang="en-US" baseline="0" dirty="0" smtClean="0"/>
              <a:t>Aggregate data fast with DB Cloud Service, Java Cloud Service</a:t>
            </a:r>
          </a:p>
          <a:p>
            <a:pPr marL="171450" indent="-171450">
              <a:buFont typeface="Arial" panose="020B0604020202020204" pitchFamily="34" charset="0"/>
              <a:buChar char="•"/>
            </a:pPr>
            <a:r>
              <a:rPr lang="en-US" baseline="0" dirty="0" smtClean="0"/>
              <a:t>Develop/test fast with DB Cloud Service, Java Cloud Service, Developer Services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a:t>
            </a:fld>
            <a:endParaRPr lang="en-US" dirty="0"/>
          </a:p>
        </p:txBody>
      </p:sp>
    </p:spTree>
    <p:extLst>
      <p:ext uri="{BB962C8B-B14F-4D97-AF65-F5344CB8AC3E}">
        <p14:creationId xmlns:p14="http://schemas.microsoft.com/office/powerpoint/2010/main" val="146241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By</a:t>
            </a:r>
            <a:r>
              <a:rPr lang="en-US" baseline="0" dirty="0" smtClean="0"/>
              <a:t> enriching your CX Cloud with Oracle Cloud PaaS, you can receive the following benefits:</a:t>
            </a:r>
          </a:p>
          <a:p>
            <a:endParaRPr lang="en-US" baseline="0" dirty="0" smtClean="0"/>
          </a:p>
          <a:p>
            <a:pPr marL="171450" indent="-171450">
              <a:buFont typeface="Arial" panose="020B0604020202020204" pitchFamily="34" charset="0"/>
              <a:buChar char="•"/>
            </a:pPr>
            <a:r>
              <a:rPr lang="en-US" baseline="0" dirty="0" smtClean="0"/>
              <a:t>Extend capabilities to create new features and new applications</a:t>
            </a:r>
          </a:p>
          <a:p>
            <a:pPr marL="171450" indent="-171450">
              <a:buFont typeface="Arial" panose="020B0604020202020204" pitchFamily="34" charset="0"/>
              <a:buChar char="•"/>
            </a:pPr>
            <a:r>
              <a:rPr lang="en-US" baseline="0" dirty="0" smtClean="0"/>
              <a:t>You get one platform for your entire business with standards based tools that are the most widely used in the industry</a:t>
            </a:r>
          </a:p>
          <a:p>
            <a:pPr marL="171450" indent="-171450">
              <a:buFont typeface="Arial" panose="020B0604020202020204" pitchFamily="34" charset="0"/>
              <a:buChar char="•"/>
            </a:pPr>
            <a:r>
              <a:rPr lang="en-US" baseline="0" dirty="0" smtClean="0"/>
              <a:t>Streamlined development with applications portable to other platforms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Some ways your IT folks can enrich your CX cloud today are:</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Create mobile apps</a:t>
            </a:r>
          </a:p>
          <a:p>
            <a:pPr marL="171450" indent="-171450">
              <a:buFont typeface="Arial" panose="020B0604020202020204" pitchFamily="34" charset="0"/>
              <a:buChar char="•"/>
            </a:pPr>
            <a:r>
              <a:rPr lang="en-US" baseline="0" dirty="0" smtClean="0"/>
              <a:t>Share documents externally on any device</a:t>
            </a:r>
          </a:p>
          <a:p>
            <a:pPr marL="171450" indent="-171450">
              <a:buFont typeface="Arial" panose="020B0604020202020204" pitchFamily="34" charset="0"/>
              <a:buChar char="•"/>
            </a:pPr>
            <a:r>
              <a:rPr lang="en-US" baseline="0" dirty="0" smtClean="0"/>
              <a:t>Simplify and unify BI across the business</a:t>
            </a:r>
          </a:p>
          <a:p>
            <a:pPr marL="171450" indent="-171450">
              <a:buFont typeface="Arial" panose="020B0604020202020204" pitchFamily="34" charset="0"/>
              <a:buChar char="•"/>
            </a:pPr>
            <a:r>
              <a:rPr lang="en-US" baseline="0" dirty="0" smtClean="0"/>
              <a:t>Use certified 3</a:t>
            </a:r>
            <a:r>
              <a:rPr lang="en-US" baseline="30000" dirty="0" smtClean="0"/>
              <a:t>rd</a:t>
            </a:r>
            <a:r>
              <a:rPr lang="en-US" baseline="0" dirty="0" smtClean="0"/>
              <a:t> party apps from Oracle Cloud partners</a:t>
            </a:r>
          </a:p>
          <a:p>
            <a:pPr marL="171450" indent="-171450">
              <a:buFont typeface="Arial" panose="020B0604020202020204" pitchFamily="34" charset="0"/>
              <a:buChar char="•"/>
            </a:pPr>
            <a:r>
              <a:rPr lang="en-US" baseline="0" dirty="0" smtClean="0"/>
              <a:t>Aggregate data fast with DB Cloud Service, Java Cloud Service</a:t>
            </a:r>
          </a:p>
          <a:p>
            <a:pPr marL="171450" indent="-171450">
              <a:buFont typeface="Arial" panose="020B0604020202020204" pitchFamily="34" charset="0"/>
              <a:buChar char="•"/>
            </a:pPr>
            <a:r>
              <a:rPr lang="en-US" baseline="0" dirty="0" smtClean="0"/>
              <a:t>Develop/test fast with DB Cloud Service, Java Cloud Service, Developer Services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638963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By</a:t>
            </a:r>
            <a:r>
              <a:rPr lang="en-US" baseline="0" dirty="0" smtClean="0"/>
              <a:t> enriching your CX Cloud with Oracle Cloud PaaS, you can receive the following benefits:</a:t>
            </a:r>
          </a:p>
          <a:p>
            <a:endParaRPr lang="en-US" baseline="0" dirty="0" smtClean="0"/>
          </a:p>
          <a:p>
            <a:pPr marL="171450" indent="-171450">
              <a:buFont typeface="Arial" panose="020B0604020202020204" pitchFamily="34" charset="0"/>
              <a:buChar char="•"/>
            </a:pPr>
            <a:r>
              <a:rPr lang="en-US" baseline="0" dirty="0" smtClean="0"/>
              <a:t>Extend capabilities to create new features and new applications</a:t>
            </a:r>
          </a:p>
          <a:p>
            <a:pPr marL="171450" indent="-171450">
              <a:buFont typeface="Arial" panose="020B0604020202020204" pitchFamily="34" charset="0"/>
              <a:buChar char="•"/>
            </a:pPr>
            <a:r>
              <a:rPr lang="en-US" baseline="0" dirty="0" smtClean="0"/>
              <a:t>You get one platform for your entire business with standards based tools that are the most widely used in the industry</a:t>
            </a:r>
          </a:p>
          <a:p>
            <a:pPr marL="171450" indent="-171450">
              <a:buFont typeface="Arial" panose="020B0604020202020204" pitchFamily="34" charset="0"/>
              <a:buChar char="•"/>
            </a:pPr>
            <a:r>
              <a:rPr lang="en-US" baseline="0" dirty="0" smtClean="0"/>
              <a:t>Streamlined development with applications portable to other platforms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Some ways your IT folks can enrich your CX cloud today are:</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Create mobile apps</a:t>
            </a:r>
          </a:p>
          <a:p>
            <a:pPr marL="171450" indent="-171450">
              <a:buFont typeface="Arial" panose="020B0604020202020204" pitchFamily="34" charset="0"/>
              <a:buChar char="•"/>
            </a:pPr>
            <a:r>
              <a:rPr lang="en-US" baseline="0" dirty="0" smtClean="0"/>
              <a:t>Share documents externally on any device</a:t>
            </a:r>
          </a:p>
          <a:p>
            <a:pPr marL="171450" indent="-171450">
              <a:buFont typeface="Arial" panose="020B0604020202020204" pitchFamily="34" charset="0"/>
              <a:buChar char="•"/>
            </a:pPr>
            <a:r>
              <a:rPr lang="en-US" baseline="0" dirty="0" smtClean="0"/>
              <a:t>Simplify and unify BI across the business</a:t>
            </a:r>
          </a:p>
          <a:p>
            <a:pPr marL="171450" indent="-171450">
              <a:buFont typeface="Arial" panose="020B0604020202020204" pitchFamily="34" charset="0"/>
              <a:buChar char="•"/>
            </a:pPr>
            <a:r>
              <a:rPr lang="en-US" baseline="0" dirty="0" smtClean="0"/>
              <a:t>Use certified 3</a:t>
            </a:r>
            <a:r>
              <a:rPr lang="en-US" baseline="30000" dirty="0" smtClean="0"/>
              <a:t>rd</a:t>
            </a:r>
            <a:r>
              <a:rPr lang="en-US" baseline="0" dirty="0" smtClean="0"/>
              <a:t> party apps from Oracle Cloud partners</a:t>
            </a:r>
          </a:p>
          <a:p>
            <a:pPr marL="171450" indent="-171450">
              <a:buFont typeface="Arial" panose="020B0604020202020204" pitchFamily="34" charset="0"/>
              <a:buChar char="•"/>
            </a:pPr>
            <a:r>
              <a:rPr lang="en-US" baseline="0" dirty="0" smtClean="0"/>
              <a:t>Aggregate data fast with DB Cloud Service, Java Cloud Service</a:t>
            </a:r>
          </a:p>
          <a:p>
            <a:pPr marL="171450" indent="-171450">
              <a:buFont typeface="Arial" panose="020B0604020202020204" pitchFamily="34" charset="0"/>
              <a:buChar char="•"/>
            </a:pPr>
            <a:r>
              <a:rPr lang="en-US" baseline="0" dirty="0" smtClean="0"/>
              <a:t>Develop/test fast with DB Cloud Service, Java Cloud Service, Developer Services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4</a:t>
            </a:fld>
            <a:endParaRPr lang="en-US" dirty="0"/>
          </a:p>
        </p:txBody>
      </p:sp>
    </p:spTree>
    <p:extLst>
      <p:ext uri="{BB962C8B-B14F-4D97-AF65-F5344CB8AC3E}">
        <p14:creationId xmlns:p14="http://schemas.microsoft.com/office/powerpoint/2010/main" val="3970698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By</a:t>
            </a:r>
            <a:r>
              <a:rPr lang="en-US" baseline="0" dirty="0" smtClean="0"/>
              <a:t> enriching your CX Cloud with Oracle Cloud PaaS, you can receive the following benefits:</a:t>
            </a:r>
          </a:p>
          <a:p>
            <a:endParaRPr lang="en-US" baseline="0" dirty="0" smtClean="0"/>
          </a:p>
          <a:p>
            <a:pPr marL="171450" indent="-171450">
              <a:buFont typeface="Arial" panose="020B0604020202020204" pitchFamily="34" charset="0"/>
              <a:buChar char="•"/>
            </a:pPr>
            <a:r>
              <a:rPr lang="en-US" baseline="0" dirty="0" smtClean="0"/>
              <a:t>Extend capabilities to create new features and new applications</a:t>
            </a:r>
          </a:p>
          <a:p>
            <a:pPr marL="171450" indent="-171450">
              <a:buFont typeface="Arial" panose="020B0604020202020204" pitchFamily="34" charset="0"/>
              <a:buChar char="•"/>
            </a:pPr>
            <a:r>
              <a:rPr lang="en-US" baseline="0" dirty="0" smtClean="0"/>
              <a:t>You get one platform for your entire business with standards based tools that are the most widely used in the industry</a:t>
            </a:r>
          </a:p>
          <a:p>
            <a:pPr marL="171450" indent="-171450">
              <a:buFont typeface="Arial" panose="020B0604020202020204" pitchFamily="34" charset="0"/>
              <a:buChar char="•"/>
            </a:pPr>
            <a:r>
              <a:rPr lang="en-US" baseline="0" dirty="0" smtClean="0"/>
              <a:t>Streamlined development with applications portable to other platforms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Some ways your IT folks can enrich your CX cloud today are:</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Create mobile apps</a:t>
            </a:r>
          </a:p>
          <a:p>
            <a:pPr marL="171450" indent="-171450">
              <a:buFont typeface="Arial" panose="020B0604020202020204" pitchFamily="34" charset="0"/>
              <a:buChar char="•"/>
            </a:pPr>
            <a:r>
              <a:rPr lang="en-US" baseline="0" dirty="0" smtClean="0"/>
              <a:t>Share documents externally on any device</a:t>
            </a:r>
          </a:p>
          <a:p>
            <a:pPr marL="171450" indent="-171450">
              <a:buFont typeface="Arial" panose="020B0604020202020204" pitchFamily="34" charset="0"/>
              <a:buChar char="•"/>
            </a:pPr>
            <a:r>
              <a:rPr lang="en-US" baseline="0" dirty="0" smtClean="0"/>
              <a:t>Simplify and unify BI across the business</a:t>
            </a:r>
          </a:p>
          <a:p>
            <a:pPr marL="171450" indent="-171450">
              <a:buFont typeface="Arial" panose="020B0604020202020204" pitchFamily="34" charset="0"/>
              <a:buChar char="•"/>
            </a:pPr>
            <a:r>
              <a:rPr lang="en-US" baseline="0" dirty="0" smtClean="0"/>
              <a:t>Use certified 3</a:t>
            </a:r>
            <a:r>
              <a:rPr lang="en-US" baseline="30000" dirty="0" smtClean="0"/>
              <a:t>rd</a:t>
            </a:r>
            <a:r>
              <a:rPr lang="en-US" baseline="0" dirty="0" smtClean="0"/>
              <a:t> party apps from Oracle Cloud partners</a:t>
            </a:r>
          </a:p>
          <a:p>
            <a:pPr marL="171450" indent="-171450">
              <a:buFont typeface="Arial" panose="020B0604020202020204" pitchFamily="34" charset="0"/>
              <a:buChar char="•"/>
            </a:pPr>
            <a:r>
              <a:rPr lang="en-US" baseline="0" dirty="0" smtClean="0"/>
              <a:t>Aggregate data fast with DB Cloud Service, Java Cloud Service</a:t>
            </a:r>
          </a:p>
          <a:p>
            <a:pPr marL="171450" indent="-171450">
              <a:buFont typeface="Arial" panose="020B0604020202020204" pitchFamily="34" charset="0"/>
              <a:buChar char="•"/>
            </a:pPr>
            <a:r>
              <a:rPr lang="en-US" baseline="0" dirty="0" smtClean="0"/>
              <a:t>Develop/test fast with DB Cloud Service, Java Cloud Service, Developer Services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5</a:t>
            </a:fld>
            <a:endParaRPr lang="en-US" dirty="0"/>
          </a:p>
        </p:txBody>
      </p:sp>
    </p:spTree>
    <p:extLst>
      <p:ext uri="{BB962C8B-B14F-4D97-AF65-F5344CB8AC3E}">
        <p14:creationId xmlns:p14="http://schemas.microsoft.com/office/powerpoint/2010/main" val="1820704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By</a:t>
            </a:r>
            <a:r>
              <a:rPr lang="en-US" baseline="0" dirty="0" smtClean="0"/>
              <a:t> enriching your CX Cloud with Oracle Cloud PaaS, you can receive the following benefits:</a:t>
            </a:r>
          </a:p>
          <a:p>
            <a:endParaRPr lang="en-US" baseline="0" dirty="0" smtClean="0"/>
          </a:p>
          <a:p>
            <a:pPr marL="171450" indent="-171450">
              <a:buFont typeface="Arial" panose="020B0604020202020204" pitchFamily="34" charset="0"/>
              <a:buChar char="•"/>
            </a:pPr>
            <a:r>
              <a:rPr lang="en-US" baseline="0" dirty="0" smtClean="0"/>
              <a:t>Extend capabilities to create new features and new applications</a:t>
            </a:r>
          </a:p>
          <a:p>
            <a:pPr marL="171450" indent="-171450">
              <a:buFont typeface="Arial" panose="020B0604020202020204" pitchFamily="34" charset="0"/>
              <a:buChar char="•"/>
            </a:pPr>
            <a:r>
              <a:rPr lang="en-US" baseline="0" dirty="0" smtClean="0"/>
              <a:t>You get one platform for your entire business with standards based tools that are the most widely used in the industry</a:t>
            </a:r>
          </a:p>
          <a:p>
            <a:pPr marL="171450" indent="-171450">
              <a:buFont typeface="Arial" panose="020B0604020202020204" pitchFamily="34" charset="0"/>
              <a:buChar char="•"/>
            </a:pPr>
            <a:r>
              <a:rPr lang="en-US" baseline="0" dirty="0" smtClean="0"/>
              <a:t>Streamlined development with applications portable to other platforms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Some ways your IT folks can enrich your CX cloud today are:</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Create mobile apps</a:t>
            </a:r>
          </a:p>
          <a:p>
            <a:pPr marL="171450" indent="-171450">
              <a:buFont typeface="Arial" panose="020B0604020202020204" pitchFamily="34" charset="0"/>
              <a:buChar char="•"/>
            </a:pPr>
            <a:r>
              <a:rPr lang="en-US" baseline="0" dirty="0" smtClean="0"/>
              <a:t>Share documents externally on any device</a:t>
            </a:r>
          </a:p>
          <a:p>
            <a:pPr marL="171450" indent="-171450">
              <a:buFont typeface="Arial" panose="020B0604020202020204" pitchFamily="34" charset="0"/>
              <a:buChar char="•"/>
            </a:pPr>
            <a:r>
              <a:rPr lang="en-US" baseline="0" dirty="0" smtClean="0"/>
              <a:t>Simplify and unify BI across the business</a:t>
            </a:r>
          </a:p>
          <a:p>
            <a:pPr marL="171450" indent="-171450">
              <a:buFont typeface="Arial" panose="020B0604020202020204" pitchFamily="34" charset="0"/>
              <a:buChar char="•"/>
            </a:pPr>
            <a:r>
              <a:rPr lang="en-US" baseline="0" dirty="0" smtClean="0"/>
              <a:t>Use certified 3</a:t>
            </a:r>
            <a:r>
              <a:rPr lang="en-US" baseline="30000" dirty="0" smtClean="0"/>
              <a:t>rd</a:t>
            </a:r>
            <a:r>
              <a:rPr lang="en-US" baseline="0" dirty="0" smtClean="0"/>
              <a:t> party apps from Oracle Cloud partners</a:t>
            </a:r>
          </a:p>
          <a:p>
            <a:pPr marL="171450" indent="-171450">
              <a:buFont typeface="Arial" panose="020B0604020202020204" pitchFamily="34" charset="0"/>
              <a:buChar char="•"/>
            </a:pPr>
            <a:r>
              <a:rPr lang="en-US" baseline="0" dirty="0" smtClean="0"/>
              <a:t>Aggregate data fast with DB Cloud Service, Java Cloud Service</a:t>
            </a:r>
          </a:p>
          <a:p>
            <a:pPr marL="171450" indent="-171450">
              <a:buFont typeface="Arial" panose="020B0604020202020204" pitchFamily="34" charset="0"/>
              <a:buChar char="•"/>
            </a:pPr>
            <a:r>
              <a:rPr lang="en-US" baseline="0" dirty="0" smtClean="0"/>
              <a:t>Develop/test fast with DB Cloud Service, Java Cloud Service, Developer Services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6</a:t>
            </a:fld>
            <a:endParaRPr lang="en-US" dirty="0"/>
          </a:p>
        </p:txBody>
      </p:sp>
    </p:spTree>
    <p:extLst>
      <p:ext uri="{BB962C8B-B14F-4D97-AF65-F5344CB8AC3E}">
        <p14:creationId xmlns:p14="http://schemas.microsoft.com/office/powerpoint/2010/main" val="3345738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By</a:t>
            </a:r>
            <a:r>
              <a:rPr lang="en-US" baseline="0" dirty="0" smtClean="0"/>
              <a:t> enriching your CX Cloud with Oracle Cloud PaaS, you can receive the following benefits:</a:t>
            </a:r>
          </a:p>
          <a:p>
            <a:endParaRPr lang="en-US" baseline="0" dirty="0" smtClean="0"/>
          </a:p>
          <a:p>
            <a:pPr marL="171450" indent="-171450">
              <a:buFont typeface="Arial" panose="020B0604020202020204" pitchFamily="34" charset="0"/>
              <a:buChar char="•"/>
            </a:pPr>
            <a:r>
              <a:rPr lang="en-US" baseline="0" dirty="0" smtClean="0"/>
              <a:t>Extend capabilities to create new features and new applications</a:t>
            </a:r>
          </a:p>
          <a:p>
            <a:pPr marL="171450" indent="-171450">
              <a:buFont typeface="Arial" panose="020B0604020202020204" pitchFamily="34" charset="0"/>
              <a:buChar char="•"/>
            </a:pPr>
            <a:r>
              <a:rPr lang="en-US" baseline="0" dirty="0" smtClean="0"/>
              <a:t>You get one platform for your entire business with standards based tools that are the most widely used in the industry</a:t>
            </a:r>
          </a:p>
          <a:p>
            <a:pPr marL="171450" indent="-171450">
              <a:buFont typeface="Arial" panose="020B0604020202020204" pitchFamily="34" charset="0"/>
              <a:buChar char="•"/>
            </a:pPr>
            <a:r>
              <a:rPr lang="en-US" baseline="0" dirty="0" smtClean="0"/>
              <a:t>Streamlined development with applications portable to other platforms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Some ways your IT folks can enrich your CX cloud today are:</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Create mobile apps</a:t>
            </a:r>
          </a:p>
          <a:p>
            <a:pPr marL="171450" indent="-171450">
              <a:buFont typeface="Arial" panose="020B0604020202020204" pitchFamily="34" charset="0"/>
              <a:buChar char="•"/>
            </a:pPr>
            <a:r>
              <a:rPr lang="en-US" baseline="0" dirty="0" smtClean="0"/>
              <a:t>Share documents externally on any device</a:t>
            </a:r>
          </a:p>
          <a:p>
            <a:pPr marL="171450" indent="-171450">
              <a:buFont typeface="Arial" panose="020B0604020202020204" pitchFamily="34" charset="0"/>
              <a:buChar char="•"/>
            </a:pPr>
            <a:r>
              <a:rPr lang="en-US" baseline="0" dirty="0" smtClean="0"/>
              <a:t>Simplify and unify BI across the business</a:t>
            </a:r>
          </a:p>
          <a:p>
            <a:pPr marL="171450" indent="-171450">
              <a:buFont typeface="Arial" panose="020B0604020202020204" pitchFamily="34" charset="0"/>
              <a:buChar char="•"/>
            </a:pPr>
            <a:r>
              <a:rPr lang="en-US" baseline="0" dirty="0" smtClean="0"/>
              <a:t>Use certified 3</a:t>
            </a:r>
            <a:r>
              <a:rPr lang="en-US" baseline="30000" dirty="0" smtClean="0"/>
              <a:t>rd</a:t>
            </a:r>
            <a:r>
              <a:rPr lang="en-US" baseline="0" dirty="0" smtClean="0"/>
              <a:t> party apps from Oracle Cloud partners</a:t>
            </a:r>
          </a:p>
          <a:p>
            <a:pPr marL="171450" indent="-171450">
              <a:buFont typeface="Arial" panose="020B0604020202020204" pitchFamily="34" charset="0"/>
              <a:buChar char="•"/>
            </a:pPr>
            <a:r>
              <a:rPr lang="en-US" baseline="0" dirty="0" smtClean="0"/>
              <a:t>Aggregate data fast with DB Cloud Service, Java Cloud Service</a:t>
            </a:r>
          </a:p>
          <a:p>
            <a:pPr marL="171450" indent="-171450">
              <a:buFont typeface="Arial" panose="020B0604020202020204" pitchFamily="34" charset="0"/>
              <a:buChar char="•"/>
            </a:pPr>
            <a:r>
              <a:rPr lang="en-US" baseline="0" dirty="0" smtClean="0"/>
              <a:t>Develop/test fast with DB Cloud Service, Java Cloud Service, Developer Services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10</a:t>
            </a:fld>
            <a:endParaRPr lang="en-US" dirty="0"/>
          </a:p>
        </p:txBody>
      </p:sp>
    </p:spTree>
    <p:extLst>
      <p:ext uri="{BB962C8B-B14F-4D97-AF65-F5344CB8AC3E}">
        <p14:creationId xmlns:p14="http://schemas.microsoft.com/office/powerpoint/2010/main" val="1462410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34" y="739807"/>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34" y="3429483"/>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0" name="Picture 9"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33" y="6263640"/>
            <a:ext cx="1622861" cy="594360"/>
          </a:xfrm>
          <a:prstGeom prst="rect">
            <a:avLst/>
          </a:prstGeom>
        </p:spPr>
      </p:pic>
      <p:sp>
        <p:nvSpPr>
          <p:cNvPr id="6" name="Date Placeholder 5"/>
          <p:cNvSpPr>
            <a:spLocks noGrp="1"/>
          </p:cNvSpPr>
          <p:nvPr>
            <p:ph type="dt" sz="half" idx="14"/>
          </p:nvPr>
        </p:nvSpPr>
        <p:spPr/>
        <p:txBody>
          <a:bodyPr/>
          <a:lstStyle>
            <a:lvl1pPr>
              <a:defRPr>
                <a:solidFill>
                  <a:srgbClr val="5F5F5F"/>
                </a:solidFill>
              </a:defRPr>
            </a:lvl1pPr>
          </a:lstStyle>
          <a:p>
            <a:fld id="{8171319C-FEA5-4D46-9422-DE2E24288F7E}" type="datetime1">
              <a:rPr lang="en-US" smtClean="0"/>
              <a:pPr/>
              <a:t>7/24/2015</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dirty="0" smtClean="0"/>
              <a:t>Oracle Public</a:t>
            </a:r>
            <a:endParaRPr lang="en-US" dirty="0"/>
          </a:p>
        </p:txBody>
      </p:sp>
      <p:sp>
        <p:nvSpPr>
          <p:cNvPr id="16" name="TextBox 15"/>
          <p:cNvSpPr txBox="1"/>
          <p:nvPr userDrawn="1"/>
        </p:nvSpPr>
        <p:spPr>
          <a:xfrm>
            <a:off x="5376673"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2014</a:t>
            </a:r>
            <a:r>
              <a:rPr lang="en-US" sz="850" dirty="0" smtClean="0">
                <a:solidFill>
                  <a:srgbClr val="5F5F5F"/>
                </a:solidFill>
              </a:rPr>
              <a:t>,</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sp>
        <p:nvSpPr>
          <p:cNvPr id="9" name="Slide Number Placeholder 1"/>
          <p:cNvSpPr>
            <a:spLocks noGrp="1"/>
          </p:cNvSpPr>
          <p:nvPr>
            <p:ph type="sldNum" sz="quarter" idx="12"/>
          </p:nvPr>
        </p:nvSpPr>
        <p:spPr>
          <a:xfrm>
            <a:off x="11276012" y="6556248"/>
            <a:ext cx="381661" cy="182880"/>
          </a:xfrm>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5" y="0"/>
            <a:ext cx="12189400"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34" y="2600324"/>
            <a:ext cx="11125199"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34" y="4038598"/>
            <a:ext cx="11125199"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938FD2D8-4678-1F41-8801-7555A3A130C0}" type="datetime1">
              <a:rPr lang="en-US" smtClean="0"/>
              <a:pPr/>
              <a:t>7/24/2015</a:t>
            </a:fld>
            <a:endParaRPr lang="en-US" dirty="0"/>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dirty="0" smtClean="0"/>
              <a:t>Oracle Public</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pic>
        <p:nvPicPr>
          <p:cNvPr id="15" name="Picture 14"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33" y="6263640"/>
            <a:ext cx="1622861" cy="594360"/>
          </a:xfrm>
          <a:prstGeom prst="rect">
            <a:avLst/>
          </a:prstGeom>
        </p:spPr>
      </p:pic>
      <p:sp>
        <p:nvSpPr>
          <p:cNvPr id="17" name="TextBox 16"/>
          <p:cNvSpPr txBox="1"/>
          <p:nvPr userDrawn="1"/>
        </p:nvSpPr>
        <p:spPr>
          <a:xfrm>
            <a:off x="5376673"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2014</a:t>
            </a:r>
            <a:r>
              <a:rPr lang="en-US" sz="850" dirty="0" smtClean="0">
                <a:solidFill>
                  <a:srgbClr val="5F5F5F"/>
                </a:solidFill>
              </a:rPr>
              <a:t>,</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531833"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E972A4-C4D7-0043-8038-AD0BF255FFB9}"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E70A267-E7B1-AB47-AEE8-E62A9D4986A6}"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p:cNvSpPr>
          <p:nvPr>
            <p:ph type="pic" sz="quarter" idx="14" hasCustomPrompt="1"/>
          </p:nvPr>
        </p:nvSpPr>
        <p:spPr>
          <a:xfrm>
            <a:off x="2286001"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6A8F21D-79E2-2348-832C-7E7E20E89D95}"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7A3C1DCB-137C-0547-B64E-F1F1A3A35FC2}"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noChangeAspect="1"/>
          </p:cNvSpPr>
          <p:nvPr>
            <p:ph type="pic" sz="quarter" idx="14" hasCustomPrompt="1"/>
          </p:nvPr>
        </p:nvSpPr>
        <p:spPr>
          <a:xfrm>
            <a:off x="531814"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35" y="1524001"/>
            <a:ext cx="5410197"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50B687DA-3FA4-474E-8CE8-96C76CDC770A}"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5"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89C7ECF-E9B7-444D-B285-B8CFA8435778}"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33"/>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35" y="1524033"/>
            <a:ext cx="541019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EBC4A94-EDEA-E44A-99F3-49B2FDDD24B0}"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33"/>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35" y="3810033"/>
            <a:ext cx="541019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F959A76-17A6-1945-BD8A-D9B4D0425F49}"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4"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E32906-03E3-2747-81B7-B08FCC4254F3}"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hasCustomPrompt="1"/>
          </p:nvPr>
        </p:nvSpPr>
        <p:spPr>
          <a:xfrm>
            <a:off x="760433" y="1524000"/>
            <a:ext cx="4076699"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34" y="739807"/>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pic>
        <p:nvPicPr>
          <p:cNvPr id="9" name="Picture 8"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33" y="6263640"/>
            <a:ext cx="1622861" cy="594360"/>
          </a:xfrm>
          <a:prstGeom prst="rect">
            <a:avLst/>
          </a:prstGeom>
        </p:spPr>
      </p:pic>
      <p:sp>
        <p:nvSpPr>
          <p:cNvPr id="7" name="Date Placeholder 6"/>
          <p:cNvSpPr>
            <a:spLocks noGrp="1"/>
          </p:cNvSpPr>
          <p:nvPr>
            <p:ph type="dt" sz="half" idx="10"/>
          </p:nvPr>
        </p:nvSpPr>
        <p:spPr/>
        <p:txBody>
          <a:bodyPr/>
          <a:lstStyle>
            <a:lvl1pPr>
              <a:defRPr>
                <a:solidFill>
                  <a:srgbClr val="5F5F5F"/>
                </a:solidFill>
              </a:defRPr>
            </a:lvl1pPr>
          </a:lstStyle>
          <a:p>
            <a:fld id="{7AD61A4D-7695-2541-9478-BF092DDAC5F6}" type="datetime1">
              <a:rPr lang="en-US" smtClean="0"/>
              <a:pPr/>
              <a:t>7/24/2015</a:t>
            </a:fld>
            <a:endParaRPr lang="en-US" dirty="0"/>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dirty="0" smtClean="0"/>
              <a:t>Oracle Public</a:t>
            </a:r>
            <a:endParaRPr lang="en-US" dirty="0"/>
          </a:p>
        </p:txBody>
      </p:sp>
      <p:sp>
        <p:nvSpPr>
          <p:cNvPr id="15" name="TextBox 14"/>
          <p:cNvSpPr txBox="1"/>
          <p:nvPr userDrawn="1"/>
        </p:nvSpPr>
        <p:spPr>
          <a:xfrm>
            <a:off x="5376673"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2014</a:t>
            </a:r>
            <a:r>
              <a:rPr lang="en-US" sz="850" dirty="0" smtClean="0">
                <a:solidFill>
                  <a:srgbClr val="5F5F5F"/>
                </a:solidFill>
              </a:rPr>
              <a:t>,</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sp>
        <p:nvSpPr>
          <p:cNvPr id="10" name="Slide Number Placeholder 1"/>
          <p:cNvSpPr>
            <a:spLocks noGrp="1"/>
          </p:cNvSpPr>
          <p:nvPr>
            <p:ph type="sldNum" sz="quarter" idx="12"/>
          </p:nvPr>
        </p:nvSpPr>
        <p:spPr>
          <a:xfrm>
            <a:off x="11276012" y="6556248"/>
            <a:ext cx="381661" cy="182880"/>
          </a:xfrm>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2015BD34-ACDA-A94B-90BA-3A305B8FF7A4}" type="datetime1">
              <a:rPr lang="en-US" smtClean="0"/>
              <a:pPr/>
              <a:t>7/24/2015</a:t>
            </a:fld>
            <a:endParaRPr dirty="0"/>
          </a:p>
        </p:txBody>
      </p:sp>
      <p:sp>
        <p:nvSpPr>
          <p:cNvPr id="8" name="Footer Placeholder 7"/>
          <p:cNvSpPr>
            <a:spLocks noGrp="1"/>
          </p:cNvSpPr>
          <p:nvPr>
            <p:ph type="ftr" sz="quarter" idx="11"/>
          </p:nvPr>
        </p:nvSpPr>
        <p:spPr/>
        <p:txBody>
          <a:bodyPr/>
          <a:lstStyle/>
          <a:p>
            <a:r>
              <a:rPr lang="en-US" dirty="0" smtClean="0"/>
              <a:t>Oracle Public</a:t>
            </a:r>
            <a:endParaRPr dirty="0"/>
          </a:p>
        </p:txBody>
      </p:sp>
      <p:sp>
        <p:nvSpPr>
          <p:cNvPr id="9" name="Slide Number Placeholder 8"/>
          <p:cNvSpPr>
            <a:spLocks noGrp="1"/>
          </p:cNvSpPr>
          <p:nvPr>
            <p:ph type="sldNum" sz="quarter" idx="12"/>
          </p:nvPr>
        </p:nvSpPr>
        <p:spPr/>
        <p:txBody>
          <a:bodyPr/>
          <a:lstStyle/>
          <a:p>
            <a:fld id="{C51EAA63-D034-42AE-91FA-B13B9518C7BE}" type="slidenum">
              <a:rPr/>
              <a:pPr/>
              <a:t>‹#›</a:t>
            </a:fld>
            <a:endParaRPr dirty="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BB5006-6DDF-3645-80ED-0DD0FD14F9A8}" type="datetime1">
              <a:rPr lang="en-US" smtClean="0"/>
              <a:pPr/>
              <a:t>7/24/2015</a:t>
            </a:fld>
            <a:endParaRPr dirty="0"/>
          </a:p>
        </p:txBody>
      </p:sp>
      <p:sp>
        <p:nvSpPr>
          <p:cNvPr id="4" name="Footer Placeholder 3"/>
          <p:cNvSpPr>
            <a:spLocks noGrp="1"/>
          </p:cNvSpPr>
          <p:nvPr>
            <p:ph type="ftr" sz="quarter" idx="11"/>
          </p:nvPr>
        </p:nvSpPr>
        <p:spPr/>
        <p:txBody>
          <a:bodyPr/>
          <a:lstStyle/>
          <a:p>
            <a:r>
              <a:rPr lang="en-US" dirty="0" smtClean="0"/>
              <a:t>Oracle Public</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8F4842-A078-B64B-AB45-41E875991C01}" type="datetime1">
              <a:rPr lang="en-US" smtClean="0"/>
              <a:pPr/>
              <a:t>7/24/2015</a:t>
            </a:fld>
            <a:endParaRPr dirty="0"/>
          </a:p>
        </p:txBody>
      </p:sp>
      <p:sp>
        <p:nvSpPr>
          <p:cNvPr id="4" name="Footer Placeholder 3"/>
          <p:cNvSpPr>
            <a:spLocks noGrp="1"/>
          </p:cNvSpPr>
          <p:nvPr>
            <p:ph type="ftr" sz="quarter" idx="11"/>
          </p:nvPr>
        </p:nvSpPr>
        <p:spPr/>
        <p:txBody>
          <a:bodyPr/>
          <a:lstStyle/>
          <a:p>
            <a:r>
              <a:rPr lang="en-US" dirty="0" smtClean="0"/>
              <a:t>Oracle Public</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814" y="1373773"/>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E9AEE-3EEB-DA40-9B63-98F8482DC2C2}" type="datetime1">
              <a:rPr lang="en-US" smtClean="0"/>
              <a:pPr/>
              <a:t>7/24/2015</a:t>
            </a:fld>
            <a:endParaRPr dirty="0"/>
          </a:p>
        </p:txBody>
      </p:sp>
      <p:sp>
        <p:nvSpPr>
          <p:cNvPr id="3" name="Footer Placeholder 2"/>
          <p:cNvSpPr>
            <a:spLocks noGrp="1"/>
          </p:cNvSpPr>
          <p:nvPr>
            <p:ph type="ftr" sz="quarter" idx="11"/>
          </p:nvPr>
        </p:nvSpPr>
        <p:spPr/>
        <p:txBody>
          <a:bodyPr/>
          <a:lstStyle/>
          <a:p>
            <a:r>
              <a:rPr lang="en-US" dirty="0" smtClean="0"/>
              <a:t>Oracle Public</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309" y="1524001"/>
            <a:ext cx="29718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E81FBA-A509-1742-A2AA-99ED2D8EDAC9}"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7008834"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428B3-6E88-0846-BFAC-BD02701058A9}"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2" y="1524000"/>
            <a:ext cx="5413249"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531814"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828C89-CF7B-F14F-B024-D85832F91AC9}"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246811" y="1524000"/>
            <a:ext cx="5413249"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10" name="Text Placeholder 3"/>
          <p:cNvSpPr>
            <a:spLocks noGrp="1"/>
          </p:cNvSpPr>
          <p:nvPr>
            <p:ph type="body" sz="half" idx="14"/>
          </p:nvPr>
        </p:nvSpPr>
        <p:spPr>
          <a:xfrm>
            <a:off x="6246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4"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531814"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0B8B78-4C03-F745-87F0-F44C84584E62}"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357055"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10" name="Text Placeholder 3"/>
          <p:cNvSpPr>
            <a:spLocks noGrp="1"/>
          </p:cNvSpPr>
          <p:nvPr>
            <p:ph type="body" sz="half" idx="14"/>
          </p:nvPr>
        </p:nvSpPr>
        <p:spPr>
          <a:xfrm>
            <a:off x="4357055"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38" y="1522830"/>
            <a:ext cx="6495365"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5" y="1827865"/>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5" name="Date Placeholder 4"/>
          <p:cNvSpPr>
            <a:spLocks noGrp="1"/>
          </p:cNvSpPr>
          <p:nvPr>
            <p:ph type="dt" sz="half" idx="10"/>
          </p:nvPr>
        </p:nvSpPr>
        <p:spPr/>
        <p:txBody>
          <a:bodyPr/>
          <a:lstStyle/>
          <a:p>
            <a:fld id="{E04B149C-9049-D14C-90E1-01D34745E69C}"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98" y="1113567"/>
            <a:ext cx="6007047" cy="4567424"/>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0A31AC1E-CD04-B04D-B069-30B7FA1E32C5}"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747694"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pic>
        <p:nvPicPr>
          <p:cNvPr id="13" name="Picture 12"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6"/>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large_aleris-bankrupt.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88825" cy="8206604"/>
          </a:xfrm>
          <a:prstGeom prst="rect">
            <a:avLst/>
          </a:prstGeom>
        </p:spPr>
      </p:pic>
      <p:sp>
        <p:nvSpPr>
          <p:cNvPr id="2" name="Title 1"/>
          <p:cNvSpPr>
            <a:spLocks noGrp="1"/>
          </p:cNvSpPr>
          <p:nvPr>
            <p:ph type="ctrTitle"/>
          </p:nvPr>
        </p:nvSpPr>
        <p:spPr>
          <a:xfrm>
            <a:off x="531814" y="739807"/>
            <a:ext cx="96012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83"/>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2" name="Picture 11"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ltGray">
          <a:xfrm>
            <a:off x="531833" y="6263640"/>
            <a:ext cx="1622861" cy="594360"/>
          </a:xfrm>
          <a:prstGeom prst="rect">
            <a:avLst/>
          </a:prstGeom>
        </p:spPr>
      </p:pic>
      <p:sp>
        <p:nvSpPr>
          <p:cNvPr id="7" name="Date Placeholder 6"/>
          <p:cNvSpPr>
            <a:spLocks noGrp="1"/>
          </p:cNvSpPr>
          <p:nvPr>
            <p:ph type="dt" sz="half" idx="14"/>
          </p:nvPr>
        </p:nvSpPr>
        <p:spPr/>
        <p:txBody>
          <a:bodyPr/>
          <a:lstStyle>
            <a:lvl1pPr>
              <a:defRPr>
                <a:solidFill>
                  <a:schemeClr val="tx1"/>
                </a:solidFill>
              </a:defRPr>
            </a:lvl1pPr>
          </a:lstStyle>
          <a:p>
            <a:fld id="{D3C94459-70F5-F943-8003-F1BCF3EF1C56}" type="datetime1">
              <a:rPr lang="en-US" smtClean="0"/>
              <a:pPr/>
              <a:t>7/24/2015</a:t>
            </a:fld>
            <a:endParaRPr lang="en-US" dirty="0"/>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dirty="0" smtClean="0"/>
              <a:t>Oracle Public</a:t>
            </a:r>
            <a:endParaRPr lang="en-US" dirty="0"/>
          </a:p>
        </p:txBody>
      </p:sp>
      <p:sp>
        <p:nvSpPr>
          <p:cNvPr id="14" name="TextBox 13"/>
          <p:cNvSpPr txBox="1"/>
          <p:nvPr userDrawn="1"/>
        </p:nvSpPr>
        <p:spPr>
          <a:xfrm>
            <a:off x="5376673"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2014</a:t>
            </a:r>
            <a:r>
              <a:rPr lang="en-US" sz="850" dirty="0" smtClean="0">
                <a:solidFill>
                  <a:schemeClr val="tx1"/>
                </a:solidFill>
              </a:rPr>
              <a:t>,</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sp>
        <p:nvSpPr>
          <p:cNvPr id="4" name="TextBox 3"/>
          <p:cNvSpPr txBox="1"/>
          <p:nvPr userDrawn="1"/>
        </p:nvSpPr>
        <p:spPr>
          <a:xfrm>
            <a:off x="2230973" y="205933"/>
            <a:ext cx="914400" cy="914400"/>
          </a:xfrm>
          <a:prstGeom prst="rect">
            <a:avLst/>
          </a:prstGeom>
          <a:noFill/>
        </p:spPr>
        <p:txBody>
          <a:bodyPr wrap="none" lIns="0" tIns="0" rIns="0" bIns="0" rtlCol="0">
            <a:noAutofit/>
          </a:bodyPr>
          <a:lstStyle/>
          <a:p>
            <a:pPr>
              <a:lnSpc>
                <a:spcPct val="90000"/>
              </a:lnSpc>
            </a:pPr>
            <a:endParaRPr lang="en-US" dirty="0" smtClean="0"/>
          </a:p>
        </p:txBody>
      </p:sp>
      <p:sp>
        <p:nvSpPr>
          <p:cNvPr id="5" name="TextBox 4"/>
          <p:cNvSpPr txBox="1"/>
          <p:nvPr userDrawn="1"/>
        </p:nvSpPr>
        <p:spPr>
          <a:xfrm>
            <a:off x="10845953" y="2814419"/>
            <a:ext cx="914400" cy="914400"/>
          </a:xfrm>
          <a:prstGeom prst="rect">
            <a:avLst/>
          </a:prstGeom>
          <a:noFill/>
        </p:spPr>
        <p:txBody>
          <a:bodyPr wrap="none" lIns="0" tIns="0" rIns="0" bIns="0" rtlCol="0">
            <a:noAutofit/>
          </a:bodyPr>
          <a:lstStyle/>
          <a:p>
            <a:pPr>
              <a:lnSpc>
                <a:spcPct val="90000"/>
              </a:lnSpc>
            </a:pPr>
            <a:endParaRPr lang="en-US" dirty="0" smtClean="0"/>
          </a:p>
        </p:txBody>
      </p:sp>
      <p:sp>
        <p:nvSpPr>
          <p:cNvPr id="15" name="Slide Number Placeholder 1"/>
          <p:cNvSpPr>
            <a:spLocks noGrp="1"/>
          </p:cNvSpPr>
          <p:nvPr>
            <p:ph type="sldNum" sz="quarter" idx="12"/>
          </p:nvPr>
        </p:nvSpPr>
        <p:spPr>
          <a:xfrm>
            <a:off x="11276012" y="6556248"/>
            <a:ext cx="381661" cy="182880"/>
          </a:xfrm>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86749" y="2011150"/>
            <a:ext cx="1819655"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1990" y="1585325"/>
            <a:ext cx="5829300" cy="4107283"/>
          </a:xfrm>
          <a:prstGeom prst="rect">
            <a:avLst/>
          </a:prstGeom>
        </p:spPr>
      </p:pic>
      <p:sp>
        <p:nvSpPr>
          <p:cNvPr id="3" name="Picture Placeholder 2"/>
          <p:cNvSpPr>
            <a:spLocks noGrp="1"/>
          </p:cNvSpPr>
          <p:nvPr>
            <p:ph type="pic" idx="1"/>
          </p:nvPr>
        </p:nvSpPr>
        <p:spPr bwMode="gray">
          <a:xfrm>
            <a:off x="1910172"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5" name="Date Placeholder 4"/>
          <p:cNvSpPr>
            <a:spLocks noGrp="1"/>
          </p:cNvSpPr>
          <p:nvPr>
            <p:ph type="dt" sz="half" idx="10"/>
          </p:nvPr>
        </p:nvSpPr>
        <p:spPr/>
        <p:txBody>
          <a:bodyPr/>
          <a:lstStyle/>
          <a:p>
            <a:fld id="{9A33699B-5AE7-6E40-B415-EBE71FA573E9}"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34" y="1975104"/>
            <a:ext cx="5248655"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2901"/>
          <a:stretch/>
        </p:blipFill>
        <p:spPr>
          <a:xfrm rot="5400000">
            <a:off x="5891747" y="1502671"/>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D438D97A-8E9F-8F47-B220-7BEBF419851A}" type="datetime1">
              <a:rPr lang="en-US" smtClean="0"/>
              <a:pPr/>
              <a:t>7/24/2015</a:t>
            </a:fld>
            <a:endParaRPr dirty="0"/>
          </a:p>
        </p:txBody>
      </p:sp>
      <p:sp>
        <p:nvSpPr>
          <p:cNvPr id="6" name="Footer Placeholder 5"/>
          <p:cNvSpPr>
            <a:spLocks noGrp="1"/>
          </p:cNvSpPr>
          <p:nvPr>
            <p:ph type="ftr" sz="quarter" idx="11"/>
          </p:nvPr>
        </p:nvSpPr>
        <p:spPr/>
        <p:txBody>
          <a:bodyPr/>
          <a:lstStyle/>
          <a:p>
            <a:r>
              <a:rPr lang="en-US" dirty="0" smtClean="0"/>
              <a:t>Oracle Public</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7061706" y="1013144"/>
            <a:ext cx="3313568"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pic>
        <p:nvPicPr>
          <p:cNvPr id="19" name="Picture 18"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9977" y="2096388"/>
            <a:ext cx="1819655" cy="3522853"/>
          </a:xfrm>
          <a:prstGeom prst="rect">
            <a:avLst/>
          </a:prstGeom>
        </p:spPr>
      </p:pic>
      <p:sp>
        <p:nvSpPr>
          <p:cNvPr id="20" name="Picture Placeholder 2"/>
          <p:cNvSpPr>
            <a:spLocks noGrp="1"/>
          </p:cNvSpPr>
          <p:nvPr>
            <p:ph type="pic" idx="1"/>
          </p:nvPr>
        </p:nvSpPr>
        <p:spPr bwMode="gray">
          <a:xfrm>
            <a:off x="4093402"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0" y="0"/>
            <a:ext cx="12189400"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5" name="Date Placeholder 4"/>
          <p:cNvSpPr>
            <a:spLocks noGrp="1"/>
          </p:cNvSpPr>
          <p:nvPr>
            <p:ph type="dt" sz="half" idx="10"/>
          </p:nvPr>
        </p:nvSpPr>
        <p:spPr/>
        <p:txBody>
          <a:bodyPr/>
          <a:lstStyle>
            <a:lvl1pPr>
              <a:defRPr>
                <a:solidFill>
                  <a:srgbClr val="5F5F5F"/>
                </a:solidFill>
              </a:defRPr>
            </a:lvl1pPr>
          </a:lstStyle>
          <a:p>
            <a:fld id="{26EF4A77-620E-914D-A7AE-C347C3BF3340}" type="datetime1">
              <a:rPr lang="en-US" smtClean="0"/>
              <a:pPr/>
              <a:t>7/24/2015</a:t>
            </a:fld>
            <a:endParaRPr lang="en-US" dirty="0"/>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dirty="0" smtClean="0"/>
              <a:t>Oracle Public</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432" y="2666999"/>
            <a:ext cx="5029201"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32" y="609600"/>
            <a:ext cx="5029201" cy="2044700"/>
          </a:xfrm>
        </p:spPr>
        <p:txBody>
          <a:bodyPr/>
          <a:lstStyle>
            <a:lvl1pPr>
              <a:defRPr sz="13800" b="1"/>
            </a:lvl1pPr>
          </a:lstStyle>
          <a:p>
            <a:r>
              <a:rPr lang="en-US" dirty="0" smtClean="0"/>
              <a:t>XX</a:t>
            </a:r>
            <a:endParaRPr lang="en-US" dirty="0"/>
          </a:p>
        </p:txBody>
      </p:sp>
      <p:pic>
        <p:nvPicPr>
          <p:cNvPr id="15" name="Picture 14"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33" y="6263640"/>
            <a:ext cx="1622861" cy="594360"/>
          </a:xfrm>
          <a:prstGeom prst="rect">
            <a:avLst/>
          </a:prstGeom>
        </p:spPr>
      </p:pic>
      <p:sp>
        <p:nvSpPr>
          <p:cNvPr id="19" name="TextBox 18"/>
          <p:cNvSpPr txBox="1"/>
          <p:nvPr userDrawn="1"/>
        </p:nvSpPr>
        <p:spPr>
          <a:xfrm>
            <a:off x="5376673"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2014</a:t>
            </a:r>
            <a:r>
              <a:rPr lang="en-US" sz="850" dirty="0" smtClean="0">
                <a:solidFill>
                  <a:srgbClr val="5F5F5F"/>
                </a:solidFill>
              </a:rPr>
              <a:t>,</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DB4623-B0DE-7542-B917-EC8795073568}" type="datetime1">
              <a:rPr lang="en-US" smtClean="0"/>
              <a:pPr/>
              <a:t>7/24/2015</a:t>
            </a:fld>
            <a:endParaRPr dirty="0"/>
          </a:p>
        </p:txBody>
      </p:sp>
      <p:sp>
        <p:nvSpPr>
          <p:cNvPr id="3" name="Footer Placeholder 2"/>
          <p:cNvSpPr>
            <a:spLocks noGrp="1"/>
          </p:cNvSpPr>
          <p:nvPr>
            <p:ph type="ftr" sz="quarter" idx="11"/>
          </p:nvPr>
        </p:nvSpPr>
        <p:spPr/>
        <p:txBody>
          <a:bodyPr/>
          <a:lstStyle/>
          <a:p>
            <a:r>
              <a:rPr lang="en-US" dirty="0" smtClean="0"/>
              <a:t>Oracle Public</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33"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33"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ABA6A-A5C6-C542-B05B-24C83D2DD88A}" type="datetime1">
              <a:rPr lang="en-US" smtClean="0"/>
              <a:pPr/>
              <a:t>7/24/2015</a:t>
            </a:fld>
            <a:endParaRPr dirty="0"/>
          </a:p>
        </p:txBody>
      </p:sp>
      <p:sp>
        <p:nvSpPr>
          <p:cNvPr id="3" name="Footer Placeholder 2"/>
          <p:cNvSpPr>
            <a:spLocks noGrp="1"/>
          </p:cNvSpPr>
          <p:nvPr>
            <p:ph type="ftr" sz="quarter" idx="11"/>
          </p:nvPr>
        </p:nvSpPr>
        <p:spPr/>
        <p:txBody>
          <a:bodyPr/>
          <a:lstStyle/>
          <a:p>
            <a:r>
              <a:rPr lang="en-US" dirty="0" smtClean="0"/>
              <a:t>Oracle Public</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33"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33"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A823A-D092-264F-A1B8-E187DBA6B425}" type="datetime1">
              <a:rPr lang="en-US" smtClean="0"/>
              <a:pPr/>
              <a:t>7/24/2015</a:t>
            </a:fld>
            <a:endParaRPr dirty="0"/>
          </a:p>
        </p:txBody>
      </p:sp>
      <p:sp>
        <p:nvSpPr>
          <p:cNvPr id="3" name="Footer Placeholder 2"/>
          <p:cNvSpPr>
            <a:spLocks noGrp="1"/>
          </p:cNvSpPr>
          <p:nvPr>
            <p:ph type="ftr" sz="quarter" idx="11"/>
          </p:nvPr>
        </p:nvSpPr>
        <p:spPr/>
        <p:txBody>
          <a:bodyPr/>
          <a:lstStyle/>
          <a:p>
            <a:r>
              <a:rPr lang="en-US" dirty="0" smtClean="0"/>
              <a:t>Oracle Public</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grpSp>
        <p:nvGrpSpPr>
          <p:cNvPr id="3093" name="Group 3092" descr="&quot;Hardware and Software Engineered to work together&quot; tagline in red and black"/>
          <p:cNvGrpSpPr/>
          <p:nvPr userDrawn="1"/>
        </p:nvGrpSpPr>
        <p:grpSpPr bwMode="gray">
          <a:xfrm>
            <a:off x="3263901" y="2743200"/>
            <a:ext cx="5668962"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6"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9" y="2843858"/>
            <a:ext cx="4544568" cy="569547"/>
          </a:xfrm>
          <a:prstGeom prst="rect">
            <a:avLst/>
          </a:prstGeom>
        </p:spPr>
      </p:pic>
      <p:sp>
        <p:nvSpPr>
          <p:cNvPr id="6" name="Rectangle 5"/>
          <p:cNvSpPr/>
          <p:nvPr/>
        </p:nvSpPr>
        <p:spPr bwMode="gray">
          <a:xfrm>
            <a:off x="-266" y="0"/>
            <a:ext cx="19396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2"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7"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4"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0A62F9-3B06-674F-B715-D9132E8C9278}" type="datetime1">
              <a:rPr lang="en-US" smtClean="0"/>
              <a:pPr/>
              <a:t>7/24/2015</a:t>
            </a:fld>
            <a:endParaRPr lang="en-US" dirty="0"/>
          </a:p>
        </p:txBody>
      </p:sp>
      <p:sp>
        <p:nvSpPr>
          <p:cNvPr id="5" name="Footer Placeholder 4"/>
          <p:cNvSpPr>
            <a:spLocks noGrp="1"/>
          </p:cNvSpPr>
          <p:nvPr>
            <p:ph type="ftr" sz="quarter" idx="11"/>
          </p:nvPr>
        </p:nvSpPr>
        <p:spPr/>
        <p:txBody>
          <a:bodyPr/>
          <a:lstStyle/>
          <a:p>
            <a:r>
              <a:rPr lang="en-US" dirty="0" smtClean="0"/>
              <a:t>Oracle Public</a:t>
            </a:r>
            <a:endParaRPr lang="en-US" dirty="0"/>
          </a:p>
        </p:txBody>
      </p:sp>
      <p:sp>
        <p:nvSpPr>
          <p:cNvPr id="6" name="Slide Number Placeholder 5"/>
          <p:cNvSpPr>
            <a:spLocks noGrp="1"/>
          </p:cNvSpPr>
          <p:nvPr>
            <p:ph type="sldNum" sz="quarter" idx="12"/>
          </p:nvPr>
        </p:nvSpPr>
        <p:spPr/>
        <p:txBody>
          <a:bodyPr/>
          <a:lstStyle/>
          <a:p>
            <a:fld id="{D4EAF17A-378C-49D5-A479-C71FF9D7F1E7}" type="slidenum">
              <a:rPr lang="en-US" smtClean="0"/>
              <a:pPr/>
              <a:t>‹#›</a:t>
            </a:fld>
            <a:endParaRPr lang="en-US" dirty="0"/>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8F5BAE2-F6A3-F946-8678-D708F4EE4FF9}" type="datetime1">
              <a:rPr lang="en-US" smtClean="0"/>
              <a:pPr/>
              <a:t>7/24/2015</a:t>
            </a:fld>
            <a:endParaRPr dirty="0"/>
          </a:p>
        </p:txBody>
      </p:sp>
      <p:sp>
        <p:nvSpPr>
          <p:cNvPr id="5" name="Footer Placeholder 4"/>
          <p:cNvSpPr>
            <a:spLocks noGrp="1"/>
          </p:cNvSpPr>
          <p:nvPr>
            <p:ph type="ftr" sz="quarter" idx="11"/>
          </p:nvPr>
        </p:nvSpPr>
        <p:spPr/>
        <p:txBody>
          <a:bodyPr/>
          <a:lstStyle/>
          <a:p>
            <a:r>
              <a:rPr lang="en-US" dirty="0" smtClean="0"/>
              <a:t>Oracle Public</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88825" cy="6858000"/>
          </a:xfrm>
          <a:prstGeom prst="rect">
            <a:avLst/>
          </a:prstGeom>
          <a:gradFill flip="none" rotWithShape="1">
            <a:gsLst>
              <a:gs pos="20000">
                <a:srgbClr val="AA0000"/>
              </a:gs>
              <a:gs pos="90000">
                <a:srgbClr val="FF1414"/>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399"/>
          </a:p>
        </p:txBody>
      </p:sp>
      <p:sp>
        <p:nvSpPr>
          <p:cNvPr id="7" name="Rectangle 6"/>
          <p:cNvSpPr/>
          <p:nvPr userDrawn="1"/>
        </p:nvSpPr>
        <p:spPr>
          <a:xfrm>
            <a:off x="7618016" y="0"/>
            <a:ext cx="4570809" cy="6858000"/>
          </a:xfrm>
          <a:prstGeom prst="rect">
            <a:avLst/>
          </a:prstGeom>
          <a:gradFill flip="none" rotWithShape="1">
            <a:gsLst>
              <a:gs pos="20000">
                <a:srgbClr val="AA0000"/>
              </a:gs>
              <a:gs pos="90000">
                <a:srgbClr val="FF1414"/>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399"/>
          </a:p>
        </p:txBody>
      </p:sp>
      <p:pic>
        <p:nvPicPr>
          <p:cNvPr id="8" name="Picture 23" descr="O_signature_wht_rgb.png"/>
          <p:cNvPicPr>
            <a:picLocks noChangeAspect="1"/>
          </p:cNvPicPr>
          <p:nvPr userDrawn="1"/>
        </p:nvPicPr>
        <p:blipFill>
          <a:blip r:embed="rId2" cstate="print"/>
          <a:srcRect/>
          <a:stretch>
            <a:fillRect/>
          </a:stretch>
        </p:blipFill>
        <p:spPr bwMode="auto">
          <a:xfrm>
            <a:off x="349160" y="338667"/>
            <a:ext cx="2863104" cy="882651"/>
          </a:xfrm>
          <a:prstGeom prst="rect">
            <a:avLst/>
          </a:prstGeom>
          <a:noFill/>
          <a:ln w="9525">
            <a:noFill/>
            <a:miter lim="800000"/>
            <a:headEnd/>
            <a:tailEnd/>
          </a:ln>
        </p:spPr>
      </p:pic>
      <p:sp>
        <p:nvSpPr>
          <p:cNvPr id="17" name="Title 1"/>
          <p:cNvSpPr>
            <a:spLocks noGrp="1"/>
          </p:cNvSpPr>
          <p:nvPr>
            <p:ph type="title"/>
          </p:nvPr>
        </p:nvSpPr>
        <p:spPr bwMode="white">
          <a:xfrm>
            <a:off x="601822" y="2111023"/>
            <a:ext cx="6700187" cy="1640876"/>
          </a:xfrm>
        </p:spPr>
        <p:txBody>
          <a:bodyPr anchor="b"/>
          <a:lstStyle>
            <a:lvl1pPr>
              <a:defRPr sz="3732">
                <a:solidFill>
                  <a:schemeClr val="bg1"/>
                </a:solidFill>
              </a:defRPr>
            </a:lvl1pPr>
          </a:lstStyle>
          <a:p>
            <a:r>
              <a:rPr lang="en-US" smtClean="0"/>
              <a:t>Click to edit Master title style</a:t>
            </a:r>
            <a:endParaRPr lang="en-US" dirty="0"/>
          </a:p>
        </p:txBody>
      </p:sp>
      <p:sp>
        <p:nvSpPr>
          <p:cNvPr id="5" name="Text Placeholder 4"/>
          <p:cNvSpPr>
            <a:spLocks noGrp="1"/>
          </p:cNvSpPr>
          <p:nvPr>
            <p:ph type="body" sz="quarter" idx="13"/>
          </p:nvPr>
        </p:nvSpPr>
        <p:spPr bwMode="white">
          <a:xfrm>
            <a:off x="600976" y="3885701"/>
            <a:ext cx="6701032" cy="1397499"/>
          </a:xfrm>
        </p:spPr>
        <p:txBody>
          <a:bodyPr/>
          <a:lstStyle>
            <a:lvl1pPr marL="0" indent="0">
              <a:spcAft>
                <a:spcPts val="0"/>
              </a:spcAft>
              <a:buNone/>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p:nvPr>
        </p:nvSpPr>
        <p:spPr>
          <a:xfrm>
            <a:off x="7618016" y="0"/>
            <a:ext cx="4570809" cy="6858000"/>
          </a:xfrm>
          <a:effectLst>
            <a:innerShdw blurRad="63500" dist="50800" dir="10800000">
              <a:prstClr val="black">
                <a:alpha val="50000"/>
              </a:prstClr>
            </a:innerShdw>
          </a:effectLst>
        </p:spPr>
        <p:txBody>
          <a:bodyPr rtlCol="0" anchor="ctr" anchorCtr="1">
            <a:noAutofit/>
          </a:bodyPr>
          <a:lstStyle>
            <a:lvl1pPr marL="80413" indent="0">
              <a:buFontTx/>
              <a:buNone/>
              <a:defRPr baseline="0">
                <a:solidFill>
                  <a:schemeClr val="bg1"/>
                </a:solidFill>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796723083"/>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5" y="739807"/>
            <a:ext cx="9143999"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9143999"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8F7C05E5-D7EF-DB4B-9B48-C0019A9CCD07}" type="datetime1">
              <a:rPr lang="en-US" smtClean="0"/>
              <a:pPr/>
              <a:t>7/24/2015</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t>Oracle Public</a:t>
            </a:r>
            <a:endParaRPr lang="en-US" dirty="0"/>
          </a:p>
        </p:txBody>
      </p:sp>
      <p:sp>
        <p:nvSpPr>
          <p:cNvPr id="13" name="Text Placeholder 12"/>
          <p:cNvSpPr>
            <a:spLocks noGrp="1"/>
          </p:cNvSpPr>
          <p:nvPr>
            <p:ph type="body" sz="quarter" idx="13" hasCustomPrompt="1"/>
          </p:nvPr>
        </p:nvSpPr>
        <p:spPr>
          <a:xfrm>
            <a:off x="531815" y="3429483"/>
            <a:ext cx="91439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1"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pic>
        <p:nvPicPr>
          <p:cNvPr id="14" name="Picture 13"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33" y="6263640"/>
            <a:ext cx="1622861" cy="594360"/>
          </a:xfrm>
          <a:prstGeom prst="rect">
            <a:avLst/>
          </a:prstGeom>
        </p:spPr>
      </p:pic>
      <p:sp>
        <p:nvSpPr>
          <p:cNvPr id="16" name="TextBox 15"/>
          <p:cNvSpPr txBox="1"/>
          <p:nvPr userDrawn="1"/>
        </p:nvSpPr>
        <p:spPr>
          <a:xfrm>
            <a:off x="5376673"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2014</a:t>
            </a:r>
            <a:r>
              <a:rPr lang="en-US" sz="850" dirty="0" smtClean="0">
                <a:solidFill>
                  <a:schemeClr val="tx1"/>
                </a:solidFill>
              </a:rPr>
              <a:t>,</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sp>
        <p:nvSpPr>
          <p:cNvPr id="15" name="Slide Number Placeholder 1"/>
          <p:cNvSpPr>
            <a:spLocks noGrp="1"/>
          </p:cNvSpPr>
          <p:nvPr>
            <p:ph type="sldNum" sz="quarter" idx="12"/>
          </p:nvPr>
        </p:nvSpPr>
        <p:spPr>
          <a:xfrm>
            <a:off x="11276012" y="6556248"/>
            <a:ext cx="381661" cy="182880"/>
          </a:xfrm>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5" y="739807"/>
            <a:ext cx="9143999"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9143999"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671E9FD9-47AE-1A4D-80FA-A378043B7172}" type="datetime1">
              <a:rPr lang="en-US" smtClean="0"/>
              <a:pPr/>
              <a:t>7/24/2015</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smtClean="0"/>
              <a:t>Oracle Public</a:t>
            </a:r>
            <a:endParaRPr lang="en-US" dirty="0"/>
          </a:p>
        </p:txBody>
      </p:sp>
      <p:sp>
        <p:nvSpPr>
          <p:cNvPr id="13" name="Text Placeholder 12"/>
          <p:cNvSpPr>
            <a:spLocks noGrp="1"/>
          </p:cNvSpPr>
          <p:nvPr>
            <p:ph type="body" sz="quarter" idx="13" hasCustomPrompt="1"/>
          </p:nvPr>
        </p:nvSpPr>
        <p:spPr>
          <a:xfrm>
            <a:off x="531815" y="3429483"/>
            <a:ext cx="91439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1"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pic>
        <p:nvPicPr>
          <p:cNvPr id="14" name="Picture 13"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33" y="6263640"/>
            <a:ext cx="1622861" cy="594360"/>
          </a:xfrm>
          <a:prstGeom prst="rect">
            <a:avLst/>
          </a:prstGeom>
        </p:spPr>
      </p:pic>
      <p:sp>
        <p:nvSpPr>
          <p:cNvPr id="15" name="Rectangle 14"/>
          <p:cNvSpPr/>
          <p:nvPr userDrawn="1"/>
        </p:nvSpPr>
        <p:spPr>
          <a:xfrm>
            <a:off x="9823444"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17" name="TextBox 16"/>
          <p:cNvSpPr txBox="1"/>
          <p:nvPr userDrawn="1"/>
        </p:nvSpPr>
        <p:spPr>
          <a:xfrm>
            <a:off x="5376673"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2014</a:t>
            </a:r>
            <a:r>
              <a:rPr lang="en-US" sz="850" dirty="0" smtClean="0">
                <a:solidFill>
                  <a:schemeClr val="tx1"/>
                </a:solidFill>
              </a:rPr>
              <a:t>,</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sp>
        <p:nvSpPr>
          <p:cNvPr id="16" name="Slide Number Placeholder 1"/>
          <p:cNvSpPr>
            <a:spLocks noGrp="1"/>
          </p:cNvSpPr>
          <p:nvPr>
            <p:ph type="sldNum" sz="quarter" idx="12"/>
          </p:nvPr>
        </p:nvSpPr>
        <p:spPr>
          <a:xfrm>
            <a:off x="11276012" y="6556248"/>
            <a:ext cx="381661" cy="182880"/>
          </a:xfrm>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38852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4"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043942D-E76A-8444-863A-03DE9CCB5374}" type="datetime1">
              <a:rPr lang="en-US" smtClean="0"/>
              <a:pPr/>
              <a:t>7/24/2015</a:t>
            </a:fld>
            <a:endParaRPr dirty="0"/>
          </a:p>
        </p:txBody>
      </p:sp>
      <p:sp>
        <p:nvSpPr>
          <p:cNvPr id="5" name="Footer Placeholder 4"/>
          <p:cNvSpPr>
            <a:spLocks noGrp="1"/>
          </p:cNvSpPr>
          <p:nvPr>
            <p:ph type="ftr" sz="quarter" idx="11"/>
          </p:nvPr>
        </p:nvSpPr>
        <p:spPr/>
        <p:txBody>
          <a:bodyPr/>
          <a:lstStyle/>
          <a:p>
            <a:r>
              <a:rPr lang="en-US" dirty="0" smtClean="0"/>
              <a:t>Oracle Public</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4"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C16622B-85B5-1643-9953-8A236A25C24E}" type="datetime1">
              <a:rPr lang="en-US" smtClean="0"/>
              <a:pPr/>
              <a:t>7/24/2015</a:t>
            </a:fld>
            <a:endParaRPr dirty="0"/>
          </a:p>
        </p:txBody>
      </p:sp>
      <p:sp>
        <p:nvSpPr>
          <p:cNvPr id="5" name="Footer Placeholder 4"/>
          <p:cNvSpPr>
            <a:spLocks noGrp="1"/>
          </p:cNvSpPr>
          <p:nvPr>
            <p:ph type="ftr" sz="quarter" idx="11"/>
          </p:nvPr>
        </p:nvSpPr>
        <p:spPr/>
        <p:txBody>
          <a:bodyPr/>
          <a:lstStyle/>
          <a:p>
            <a:r>
              <a:rPr lang="en-US" dirty="0" smtClean="0"/>
              <a:t>Oracle Public</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34" y="1373773"/>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F780B4D2-9BF0-3549-8463-D2EA2C67728A}" type="datetime1">
              <a:rPr lang="en-US" smtClean="0"/>
              <a:pPr/>
              <a:t>7/24/2015</a:t>
            </a:fld>
            <a:endParaRPr dirty="0"/>
          </a:p>
        </p:txBody>
      </p:sp>
      <p:sp>
        <p:nvSpPr>
          <p:cNvPr id="5" name="Footer Placeholder 4"/>
          <p:cNvSpPr>
            <a:spLocks noGrp="1"/>
          </p:cNvSpPr>
          <p:nvPr>
            <p:ph type="ftr" sz="quarter" idx="11"/>
          </p:nvPr>
        </p:nvSpPr>
        <p:spPr/>
        <p:txBody>
          <a:bodyPr/>
          <a:lstStyle/>
          <a:p>
            <a:r>
              <a:rPr lang="en-US" dirty="0" smtClean="0"/>
              <a:t>Oracle Public</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34" y="2600324"/>
            <a:ext cx="11125199"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34" y="4038598"/>
            <a:ext cx="11125199"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1922D7-130B-584B-A42E-63D22ADF4A5A}" type="datetime1">
              <a:rPr lang="en-US" smtClean="0"/>
              <a:pPr/>
              <a:t>7/24/2015</a:t>
            </a:fld>
            <a:endParaRPr dirty="0"/>
          </a:p>
        </p:txBody>
      </p:sp>
      <p:sp>
        <p:nvSpPr>
          <p:cNvPr id="5" name="Footer Placeholder 4"/>
          <p:cNvSpPr>
            <a:spLocks noGrp="1"/>
          </p:cNvSpPr>
          <p:nvPr>
            <p:ph type="ftr" sz="quarter" idx="11"/>
          </p:nvPr>
        </p:nvSpPr>
        <p:spPr/>
        <p:txBody>
          <a:bodyPr/>
          <a:lstStyle/>
          <a:p>
            <a:r>
              <a:rPr lang="en-US" dirty="0" smtClean="0"/>
              <a:t>Oracle Public</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33" y="406400"/>
            <a:ext cx="11125199"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4"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451CCA45-0708-5D44-A9DF-D3F80BDBFFE9}" type="datetime1">
              <a:rPr lang="en-US" smtClean="0"/>
              <a:pPr/>
              <a:t>7/24/2015</a:t>
            </a:fld>
            <a:endParaRPr lang="en-US" dirty="0"/>
          </a:p>
        </p:txBody>
      </p:sp>
      <p:sp>
        <p:nvSpPr>
          <p:cNvPr id="5"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smtClean="0"/>
              <a:t>Oracle Public</a:t>
            </a:r>
            <a:endParaRPr lang="en-US" dirty="0"/>
          </a:p>
        </p:txBody>
      </p:sp>
      <p:sp>
        <p:nvSpPr>
          <p:cNvPr id="6"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p:nvSpPr>
        <p:spPr>
          <a:xfrm>
            <a:off x="5376673"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p>
        </p:txBody>
      </p:sp>
      <p:pic>
        <p:nvPicPr>
          <p:cNvPr id="19" name="Picture 18" descr="Oracle logo in white on red staging background"/>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bwMode="ltGray">
          <a:xfrm>
            <a:off x="531833" y="6263640"/>
            <a:ext cx="1622861"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89"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 id="2147483695"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1.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1.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29.jpeg"/><Relationship Id="rId7" Type="http://schemas.openxmlformats.org/officeDocument/2006/relationships/image" Target="../media/image37.png"/><Relationship Id="rId12" Type="http://schemas.openxmlformats.org/officeDocument/2006/relationships/image" Target="../media/image40.gif"/><Relationship Id="rId17" Type="http://schemas.openxmlformats.org/officeDocument/2006/relationships/image" Target="../media/image45.png"/><Relationship Id="rId2" Type="http://schemas.openxmlformats.org/officeDocument/2006/relationships/image" Target="../media/image28.jpeg"/><Relationship Id="rId16" Type="http://schemas.openxmlformats.org/officeDocument/2006/relationships/image" Target="../media/image44.png"/><Relationship Id="rId1" Type="http://schemas.openxmlformats.org/officeDocument/2006/relationships/slideLayout" Target="../slideLayouts/slideLayout21.xml"/><Relationship Id="rId6" Type="http://schemas.openxmlformats.org/officeDocument/2006/relationships/image" Target="../media/image36.png"/><Relationship Id="rId11" Type="http://schemas.openxmlformats.org/officeDocument/2006/relationships/image" Target="../media/image20.jpeg"/><Relationship Id="rId5" Type="http://schemas.openxmlformats.org/officeDocument/2006/relationships/image" Target="../media/image35.png"/><Relationship Id="rId15" Type="http://schemas.openxmlformats.org/officeDocument/2006/relationships/image" Target="../media/image43.png"/><Relationship Id="rId10" Type="http://schemas.openxmlformats.org/officeDocument/2006/relationships/image" Target="../media/image39.png"/><Relationship Id="rId19" Type="http://schemas.openxmlformats.org/officeDocument/2006/relationships/image" Target="../media/image47.png"/><Relationship Id="rId4" Type="http://schemas.openxmlformats.org/officeDocument/2006/relationships/image" Target="../media/image30.png"/><Relationship Id="rId9" Type="http://schemas.openxmlformats.org/officeDocument/2006/relationships/image" Target="../media/image31.jpeg"/><Relationship Id="rId14"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icture1.png"/>
          <p:cNvPicPr>
            <a:picLocks noGrp="1" noChangeAspect="1"/>
          </p:cNvPicPr>
          <p:nvPr>
            <p:ph type="pic" sz="quarter" idx="14"/>
          </p:nvPr>
        </p:nvPicPr>
        <p:blipFill>
          <a:blip r:embed="rId3" cstate="print"/>
          <a:srcRect t="8459" b="8459"/>
          <a:stretch>
            <a:fillRect/>
          </a:stretch>
        </p:blipFill>
        <p:spPr/>
      </p:pic>
      <p:sp>
        <p:nvSpPr>
          <p:cNvPr id="80899" name="Title 6"/>
          <p:cNvSpPr>
            <a:spLocks noGrp="1"/>
          </p:cNvSpPr>
          <p:nvPr>
            <p:ph type="title"/>
          </p:nvPr>
        </p:nvSpPr>
        <p:spPr>
          <a:xfrm>
            <a:off x="334065" y="1948142"/>
            <a:ext cx="6780598" cy="1564939"/>
          </a:xfrm>
        </p:spPr>
        <p:txBody>
          <a:bodyPr/>
          <a:lstStyle/>
          <a:p>
            <a:r>
              <a:rPr lang="en-US" dirty="0" smtClean="0">
                <a:cs typeface="Arial" charset="0"/>
              </a:rPr>
              <a:t>Cummins Service System</a:t>
            </a:r>
            <a:br>
              <a:rPr lang="en-US" dirty="0" smtClean="0">
                <a:cs typeface="Arial" charset="0"/>
              </a:rPr>
            </a:br>
            <a:r>
              <a:rPr lang="en-US" dirty="0" smtClean="0">
                <a:cs typeface="Arial" charset="0"/>
              </a:rPr>
              <a:t>- Oracle Solution</a:t>
            </a:r>
          </a:p>
        </p:txBody>
      </p:sp>
      <p:sp>
        <p:nvSpPr>
          <p:cNvPr id="80900" name="Text Placeholder 7"/>
          <p:cNvSpPr>
            <a:spLocks noGrp="1"/>
          </p:cNvSpPr>
          <p:nvPr>
            <p:ph type="body" sz="quarter" idx="13"/>
          </p:nvPr>
        </p:nvSpPr>
        <p:spPr>
          <a:xfrm>
            <a:off x="466487" y="4681804"/>
            <a:ext cx="5700155" cy="925948"/>
          </a:xfrm>
        </p:spPr>
        <p:txBody>
          <a:bodyPr/>
          <a:lstStyle/>
          <a:p>
            <a:pPr>
              <a:spcAft>
                <a:spcPct val="0"/>
              </a:spcAft>
            </a:pPr>
            <a:r>
              <a:rPr lang="en-US" dirty="0" smtClean="0"/>
              <a:t>Anirban Bagchi</a:t>
            </a:r>
          </a:p>
        </p:txBody>
      </p:sp>
    </p:spTree>
    <p:extLst>
      <p:ext uri="{BB962C8B-B14F-4D97-AF65-F5344CB8AC3E}">
        <p14:creationId xmlns:p14="http://schemas.microsoft.com/office/powerpoint/2010/main" val="388472467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bwMode="gray"/>
        <p:txBody>
          <a:bodyPr/>
          <a:lstStyle/>
          <a:p>
            <a:fld id="{C51EAA63-D034-42AE-91FA-B13B9518C7BE}" type="slidenum">
              <a:rPr lang="en-US" smtClean="0"/>
              <a:pPr/>
              <a:t>10</a:t>
            </a:fld>
            <a:endParaRPr lang="en-US" dirty="0"/>
          </a:p>
        </p:txBody>
      </p:sp>
      <p:sp>
        <p:nvSpPr>
          <p:cNvPr id="9" name="Title 8"/>
          <p:cNvSpPr>
            <a:spLocks noGrp="1"/>
          </p:cNvSpPr>
          <p:nvPr>
            <p:ph type="title"/>
          </p:nvPr>
        </p:nvSpPr>
        <p:spPr bwMode="gray">
          <a:xfrm>
            <a:off x="671639" y="373099"/>
            <a:ext cx="10786486" cy="580674"/>
          </a:xfrm>
        </p:spPr>
        <p:txBody>
          <a:bodyPr/>
          <a:lstStyle/>
          <a:p>
            <a:r>
              <a:rPr lang="en-US" dirty="0" smtClean="0"/>
              <a:t>Solution – Challenges faced to Implement</a:t>
            </a:r>
            <a:endParaRPr lang="en-US" dirty="0"/>
          </a:p>
        </p:txBody>
      </p:sp>
      <p:sp>
        <p:nvSpPr>
          <p:cNvPr id="36" name="Freeform 2"/>
          <p:cNvSpPr>
            <a:spLocks noChangeArrowheads="1"/>
          </p:cNvSpPr>
          <p:nvPr/>
        </p:nvSpPr>
        <p:spPr bwMode="gray">
          <a:xfrm flipH="1">
            <a:off x="5575458" y="2328243"/>
            <a:ext cx="6383127" cy="3969354"/>
          </a:xfrm>
          <a:custGeom>
            <a:avLst/>
            <a:gdLst>
              <a:gd name="T0" fmla="*/ 15577 w 15578"/>
              <a:gd name="T1" fmla="*/ 9687 h 9688"/>
              <a:gd name="T2" fmla="*/ 0 w 15578"/>
              <a:gd name="T3" fmla="*/ 9687 h 9688"/>
              <a:gd name="T4" fmla="*/ 0 w 15578"/>
              <a:gd name="T5" fmla="*/ 0 h 9688"/>
              <a:gd name="T6" fmla="*/ 15577 w 15578"/>
              <a:gd name="T7" fmla="*/ 0 h 9688"/>
              <a:gd name="T8" fmla="*/ 15577 w 15578"/>
              <a:gd name="T9" fmla="*/ 9687 h 9688"/>
            </a:gdLst>
            <a:ahLst/>
            <a:cxnLst>
              <a:cxn ang="0">
                <a:pos x="T0" y="T1"/>
              </a:cxn>
              <a:cxn ang="0">
                <a:pos x="T2" y="T3"/>
              </a:cxn>
              <a:cxn ang="0">
                <a:pos x="T4" y="T5"/>
              </a:cxn>
              <a:cxn ang="0">
                <a:pos x="T6" y="T7"/>
              </a:cxn>
              <a:cxn ang="0">
                <a:pos x="T8" y="T9"/>
              </a:cxn>
            </a:cxnLst>
            <a:rect l="0" t="0" r="r" b="b"/>
            <a:pathLst>
              <a:path w="15578" h="9688">
                <a:moveTo>
                  <a:pt x="15577" y="9687"/>
                </a:moveTo>
                <a:lnTo>
                  <a:pt x="0" y="9687"/>
                </a:lnTo>
                <a:lnTo>
                  <a:pt x="0" y="0"/>
                </a:lnTo>
                <a:lnTo>
                  <a:pt x="15577" y="0"/>
                </a:lnTo>
                <a:lnTo>
                  <a:pt x="15577" y="9687"/>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0"/>
          <p:cNvSpPr>
            <a:spLocks noChangeArrowheads="1"/>
          </p:cNvSpPr>
          <p:nvPr/>
        </p:nvSpPr>
        <p:spPr bwMode="gray">
          <a:xfrm flipH="1">
            <a:off x="494972" y="2328243"/>
            <a:ext cx="11389538" cy="981046"/>
          </a:xfrm>
          <a:custGeom>
            <a:avLst/>
            <a:gdLst>
              <a:gd name="T0" fmla="*/ 27797 w 27798"/>
              <a:gd name="T1" fmla="*/ 2392 h 2393"/>
              <a:gd name="T2" fmla="*/ 0 w 27798"/>
              <a:gd name="T3" fmla="*/ 2392 h 2393"/>
              <a:gd name="T4" fmla="*/ 0 w 27798"/>
              <a:gd name="T5" fmla="*/ 0 h 2393"/>
              <a:gd name="T6" fmla="*/ 27797 w 27798"/>
              <a:gd name="T7" fmla="*/ 0 h 2393"/>
              <a:gd name="T8" fmla="*/ 27797 w 27798"/>
              <a:gd name="T9" fmla="*/ 2392 h 2393"/>
            </a:gdLst>
            <a:ahLst/>
            <a:cxnLst>
              <a:cxn ang="0">
                <a:pos x="T0" y="T1"/>
              </a:cxn>
              <a:cxn ang="0">
                <a:pos x="T2" y="T3"/>
              </a:cxn>
              <a:cxn ang="0">
                <a:pos x="T4" y="T5"/>
              </a:cxn>
              <a:cxn ang="0">
                <a:pos x="T6" y="T7"/>
              </a:cxn>
              <a:cxn ang="0">
                <a:pos x="T8" y="T9"/>
              </a:cxn>
            </a:cxnLst>
            <a:rect l="0" t="0" r="r" b="b"/>
            <a:pathLst>
              <a:path w="27798" h="2393">
                <a:moveTo>
                  <a:pt x="27797" y="2392"/>
                </a:moveTo>
                <a:lnTo>
                  <a:pt x="0" y="2392"/>
                </a:lnTo>
                <a:lnTo>
                  <a:pt x="0" y="0"/>
                </a:lnTo>
                <a:lnTo>
                  <a:pt x="27797" y="0"/>
                </a:lnTo>
                <a:lnTo>
                  <a:pt x="27797" y="2392"/>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3" name="Content Placeholder 2"/>
          <p:cNvSpPr>
            <a:spLocks noGrp="1"/>
          </p:cNvSpPr>
          <p:nvPr/>
        </p:nvSpPr>
        <p:spPr bwMode="auto">
          <a:xfrm>
            <a:off x="772832" y="1109014"/>
            <a:ext cx="9897817" cy="49331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1775" indent="-231775" algn="l" rtl="0" eaLnBrk="1" fontAlgn="base" hangingPunct="1">
              <a:spcBef>
                <a:spcPct val="35000"/>
              </a:spcBef>
              <a:spcAft>
                <a:spcPct val="0"/>
              </a:spcAft>
              <a:buClr>
                <a:srgbClr val="EE2E24"/>
              </a:buClr>
              <a:buFont typeface="Wingdings" pitchFamily="-65" charset="2"/>
              <a:buChar char="§"/>
              <a:defRPr sz="2600">
                <a:solidFill>
                  <a:schemeClr val="tx1"/>
                </a:solidFill>
                <a:latin typeface="+mn-lt"/>
                <a:ea typeface="+mn-ea"/>
                <a:cs typeface="+mn-cs"/>
              </a:defRPr>
            </a:lvl1pPr>
            <a:lvl2pPr marL="579438" indent="-233363" algn="l" rtl="0" eaLnBrk="1" fontAlgn="base" hangingPunct="1">
              <a:spcBef>
                <a:spcPct val="35000"/>
              </a:spcBef>
              <a:spcAft>
                <a:spcPct val="0"/>
              </a:spcAft>
              <a:buClr>
                <a:srgbClr val="EE2E24"/>
              </a:buClr>
              <a:buFont typeface="Arial" charset="0"/>
              <a:buChar char="–"/>
              <a:defRPr sz="2200">
                <a:solidFill>
                  <a:schemeClr val="tx1"/>
                </a:solidFill>
                <a:latin typeface="+mn-lt"/>
                <a:cs typeface="+mn-cs"/>
              </a:defRPr>
            </a:lvl2pPr>
            <a:lvl3pPr marL="863600" indent="-169863" algn="l" rtl="0" eaLnBrk="1" fontAlgn="base" hangingPunct="1">
              <a:spcBef>
                <a:spcPct val="35000"/>
              </a:spcBef>
              <a:spcAft>
                <a:spcPct val="0"/>
              </a:spcAft>
              <a:buClr>
                <a:srgbClr val="EE2E24"/>
              </a:buClr>
              <a:buChar char="•"/>
              <a:defRPr sz="2000">
                <a:solidFill>
                  <a:schemeClr val="tx1"/>
                </a:solidFill>
                <a:latin typeface="+mn-lt"/>
                <a:cs typeface="+mn-cs"/>
              </a:defRPr>
            </a:lvl3pPr>
            <a:lvl4pPr marL="1146175" indent="-168275" algn="l" rtl="0" eaLnBrk="1" fontAlgn="base" hangingPunct="1">
              <a:spcBef>
                <a:spcPct val="35000"/>
              </a:spcBef>
              <a:spcAft>
                <a:spcPct val="0"/>
              </a:spcAft>
              <a:buChar char="–"/>
              <a:defRPr>
                <a:solidFill>
                  <a:schemeClr val="tx1"/>
                </a:solidFill>
                <a:latin typeface="+mn-lt"/>
                <a:cs typeface="+mn-cs"/>
              </a:defRPr>
            </a:lvl4pPr>
            <a:lvl5pPr marL="1441450" indent="-180975" algn="l" rtl="0" eaLnBrk="1" fontAlgn="base" hangingPunct="1">
              <a:spcBef>
                <a:spcPct val="35000"/>
              </a:spcBef>
              <a:spcAft>
                <a:spcPct val="0"/>
              </a:spcAft>
              <a:buChar char="»"/>
              <a:defRPr i="1">
                <a:solidFill>
                  <a:schemeClr val="tx1"/>
                </a:solidFill>
                <a:latin typeface="+mn-lt"/>
                <a:cs typeface="+mn-cs"/>
              </a:defRPr>
            </a:lvl5pPr>
            <a:lvl6pPr marL="1898650" indent="-180975" algn="l" rtl="0" eaLnBrk="1" fontAlgn="base" hangingPunct="1">
              <a:spcBef>
                <a:spcPct val="35000"/>
              </a:spcBef>
              <a:spcAft>
                <a:spcPct val="0"/>
              </a:spcAft>
              <a:buChar char="»"/>
              <a:defRPr i="1">
                <a:solidFill>
                  <a:schemeClr val="tx1"/>
                </a:solidFill>
                <a:latin typeface="+mn-lt"/>
                <a:cs typeface="+mn-cs"/>
              </a:defRPr>
            </a:lvl6pPr>
            <a:lvl7pPr marL="2355850" indent="-180975" algn="l" rtl="0" eaLnBrk="1" fontAlgn="base" hangingPunct="1">
              <a:spcBef>
                <a:spcPct val="35000"/>
              </a:spcBef>
              <a:spcAft>
                <a:spcPct val="0"/>
              </a:spcAft>
              <a:buChar char="»"/>
              <a:defRPr i="1">
                <a:solidFill>
                  <a:schemeClr val="tx1"/>
                </a:solidFill>
                <a:latin typeface="+mn-lt"/>
                <a:cs typeface="+mn-cs"/>
              </a:defRPr>
            </a:lvl7pPr>
            <a:lvl8pPr marL="2813050" indent="-180975" algn="l" rtl="0" eaLnBrk="1" fontAlgn="base" hangingPunct="1">
              <a:spcBef>
                <a:spcPct val="35000"/>
              </a:spcBef>
              <a:spcAft>
                <a:spcPct val="0"/>
              </a:spcAft>
              <a:buChar char="»"/>
              <a:defRPr i="1">
                <a:solidFill>
                  <a:schemeClr val="tx1"/>
                </a:solidFill>
                <a:latin typeface="+mn-lt"/>
                <a:cs typeface="+mn-cs"/>
              </a:defRPr>
            </a:lvl8pPr>
            <a:lvl9pPr marL="3270250" indent="-180975" algn="l" rtl="0" eaLnBrk="1" fontAlgn="base" hangingPunct="1">
              <a:spcBef>
                <a:spcPct val="35000"/>
              </a:spcBef>
              <a:spcAft>
                <a:spcPct val="0"/>
              </a:spcAft>
              <a:buChar char="»"/>
              <a:defRPr i="1">
                <a:solidFill>
                  <a:schemeClr val="tx1"/>
                </a:solidFill>
                <a:latin typeface="+mn-lt"/>
                <a:cs typeface="+mn-cs"/>
              </a:defRPr>
            </a:lvl9pPr>
          </a:lstStyle>
          <a:p>
            <a:pPr lvl="0"/>
            <a:r>
              <a:rPr lang="en-US" sz="2000" dirty="0" smtClean="0"/>
              <a:t>Security – Authentication against Cummins </a:t>
            </a:r>
            <a:r>
              <a:rPr lang="en-US" sz="2000" dirty="0" err="1" smtClean="0"/>
              <a:t>Siteminder</a:t>
            </a:r>
            <a:r>
              <a:rPr lang="en-US" sz="2000" dirty="0" smtClean="0"/>
              <a:t> which is their Identity Store</a:t>
            </a:r>
          </a:p>
          <a:p>
            <a:pPr lvl="1"/>
            <a:r>
              <a:rPr lang="en-US" sz="1600" dirty="0" smtClean="0"/>
              <a:t>SIM 3.0 does not support Federated authentication. </a:t>
            </a:r>
          </a:p>
          <a:p>
            <a:pPr lvl="1"/>
            <a:r>
              <a:rPr lang="en-US" sz="1600" dirty="0" smtClean="0"/>
              <a:t>Engaged IDM A-Team to work on creating the necessary change in the </a:t>
            </a:r>
            <a:r>
              <a:rPr lang="en-US" sz="1600" dirty="0" err="1" smtClean="0"/>
              <a:t>Weblogic</a:t>
            </a:r>
            <a:r>
              <a:rPr lang="en-US" sz="1600" dirty="0" smtClean="0"/>
              <a:t> instance under the hood to be able to federate.</a:t>
            </a:r>
          </a:p>
          <a:p>
            <a:pPr lvl="1"/>
            <a:r>
              <a:rPr lang="en-US" sz="1600" dirty="0" smtClean="0"/>
              <a:t>Added complexity because JCS and MCS are not in same domain, MCS is behind firewall</a:t>
            </a:r>
          </a:p>
          <a:p>
            <a:r>
              <a:rPr lang="en-US" sz="2000" dirty="0"/>
              <a:t>Challenges in integration with other cloud services like Process Cloud</a:t>
            </a:r>
          </a:p>
          <a:p>
            <a:r>
              <a:rPr lang="en-US" sz="2000" dirty="0" smtClean="0"/>
              <a:t>Challenge in </a:t>
            </a:r>
            <a:r>
              <a:rPr lang="en-US" sz="2000" dirty="0" err="1" smtClean="0"/>
              <a:t>omni</a:t>
            </a:r>
            <a:r>
              <a:rPr lang="en-US" sz="2000" dirty="0" smtClean="0"/>
              <a:t>-channel architecture as browsers and MCS blocks Cross Origin Request </a:t>
            </a:r>
          </a:p>
          <a:p>
            <a:r>
              <a:rPr lang="en-US" sz="2000" dirty="0" smtClean="0"/>
              <a:t>MCS not on Public Cloud : Causes a lot of problem to demo as customer/partners needs to go into Oracle VPN to access the instances. This causes problems in data push to MCS.</a:t>
            </a:r>
          </a:p>
          <a:p>
            <a:r>
              <a:rPr lang="en-US" sz="2000" dirty="0" smtClean="0"/>
              <a:t>Learning curve in Ionic Framework to build the UX. Had to bring Infosys </a:t>
            </a:r>
            <a:r>
              <a:rPr lang="en-US" sz="2000" dirty="0" smtClean="0"/>
              <a:t>up-to </a:t>
            </a:r>
            <a:r>
              <a:rPr lang="en-US" sz="2000" dirty="0" smtClean="0"/>
              <a:t>speed on this too</a:t>
            </a:r>
          </a:p>
          <a:p>
            <a:endParaRPr lang="en-US" sz="2000" dirty="0" smtClean="0"/>
          </a:p>
          <a:p>
            <a:pPr lvl="1"/>
            <a:endParaRPr lang="en-US" sz="1600" dirty="0" smtClean="0"/>
          </a:p>
          <a:p>
            <a:pPr marL="346075" lvl="1" indent="0">
              <a:buNone/>
            </a:pPr>
            <a:r>
              <a:rPr lang="en-US" sz="1600" dirty="0" smtClean="0"/>
              <a:t> </a:t>
            </a:r>
          </a:p>
        </p:txBody>
      </p:sp>
    </p:spTree>
    <p:extLst>
      <p:ext uri="{BB962C8B-B14F-4D97-AF65-F5344CB8AC3E}">
        <p14:creationId xmlns:p14="http://schemas.microsoft.com/office/powerpoint/2010/main" val="123311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gray">
          <a:xfrm>
            <a:off x="6376386" y="1656108"/>
            <a:ext cx="5535355" cy="4583505"/>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 name="Slide Number Placeholder 4"/>
          <p:cNvSpPr>
            <a:spLocks noGrp="1"/>
          </p:cNvSpPr>
          <p:nvPr>
            <p:ph type="sldNum" sz="quarter" idx="12"/>
          </p:nvPr>
        </p:nvSpPr>
        <p:spPr bwMode="gray"/>
        <p:txBody>
          <a:bodyPr/>
          <a:lstStyle/>
          <a:p>
            <a:fld id="{C51EAA63-D034-42AE-91FA-B13B9518C7BE}" type="slidenum">
              <a:rPr lang="en-US" smtClean="0"/>
              <a:pPr/>
              <a:t>2</a:t>
            </a:fld>
            <a:endParaRPr lang="en-US" dirty="0"/>
          </a:p>
        </p:txBody>
      </p:sp>
      <p:sp>
        <p:nvSpPr>
          <p:cNvPr id="9" name="Title 8"/>
          <p:cNvSpPr>
            <a:spLocks noGrp="1"/>
          </p:cNvSpPr>
          <p:nvPr>
            <p:ph type="title"/>
          </p:nvPr>
        </p:nvSpPr>
        <p:spPr bwMode="gray">
          <a:xfrm>
            <a:off x="671639" y="373099"/>
            <a:ext cx="10786486" cy="580674"/>
          </a:xfrm>
        </p:spPr>
        <p:txBody>
          <a:bodyPr/>
          <a:lstStyle/>
          <a:p>
            <a:r>
              <a:rPr lang="en-US" dirty="0" smtClean="0"/>
              <a:t>Agenda</a:t>
            </a:r>
            <a:endParaRPr lang="en-US" dirty="0"/>
          </a:p>
        </p:txBody>
      </p:sp>
      <p:sp>
        <p:nvSpPr>
          <p:cNvPr id="36" name="Freeform 2"/>
          <p:cNvSpPr>
            <a:spLocks noChangeArrowheads="1"/>
          </p:cNvSpPr>
          <p:nvPr/>
        </p:nvSpPr>
        <p:spPr bwMode="gray">
          <a:xfrm flipH="1">
            <a:off x="5575458" y="2328243"/>
            <a:ext cx="6383127" cy="3969354"/>
          </a:xfrm>
          <a:custGeom>
            <a:avLst/>
            <a:gdLst>
              <a:gd name="T0" fmla="*/ 15577 w 15578"/>
              <a:gd name="T1" fmla="*/ 9687 h 9688"/>
              <a:gd name="T2" fmla="*/ 0 w 15578"/>
              <a:gd name="T3" fmla="*/ 9687 h 9688"/>
              <a:gd name="T4" fmla="*/ 0 w 15578"/>
              <a:gd name="T5" fmla="*/ 0 h 9688"/>
              <a:gd name="T6" fmla="*/ 15577 w 15578"/>
              <a:gd name="T7" fmla="*/ 0 h 9688"/>
              <a:gd name="T8" fmla="*/ 15577 w 15578"/>
              <a:gd name="T9" fmla="*/ 9687 h 9688"/>
            </a:gdLst>
            <a:ahLst/>
            <a:cxnLst>
              <a:cxn ang="0">
                <a:pos x="T0" y="T1"/>
              </a:cxn>
              <a:cxn ang="0">
                <a:pos x="T2" y="T3"/>
              </a:cxn>
              <a:cxn ang="0">
                <a:pos x="T4" y="T5"/>
              </a:cxn>
              <a:cxn ang="0">
                <a:pos x="T6" y="T7"/>
              </a:cxn>
              <a:cxn ang="0">
                <a:pos x="T8" y="T9"/>
              </a:cxn>
            </a:cxnLst>
            <a:rect l="0" t="0" r="r" b="b"/>
            <a:pathLst>
              <a:path w="15578" h="9688">
                <a:moveTo>
                  <a:pt x="15577" y="9687"/>
                </a:moveTo>
                <a:lnTo>
                  <a:pt x="0" y="9687"/>
                </a:lnTo>
                <a:lnTo>
                  <a:pt x="0" y="0"/>
                </a:lnTo>
                <a:lnTo>
                  <a:pt x="15577" y="0"/>
                </a:lnTo>
                <a:lnTo>
                  <a:pt x="15577" y="9687"/>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0"/>
          <p:cNvSpPr>
            <a:spLocks noChangeArrowheads="1"/>
          </p:cNvSpPr>
          <p:nvPr/>
        </p:nvSpPr>
        <p:spPr bwMode="gray">
          <a:xfrm flipH="1">
            <a:off x="494972" y="2328243"/>
            <a:ext cx="11389538" cy="981046"/>
          </a:xfrm>
          <a:custGeom>
            <a:avLst/>
            <a:gdLst>
              <a:gd name="T0" fmla="*/ 27797 w 27798"/>
              <a:gd name="T1" fmla="*/ 2392 h 2393"/>
              <a:gd name="T2" fmla="*/ 0 w 27798"/>
              <a:gd name="T3" fmla="*/ 2392 h 2393"/>
              <a:gd name="T4" fmla="*/ 0 w 27798"/>
              <a:gd name="T5" fmla="*/ 0 h 2393"/>
              <a:gd name="T6" fmla="*/ 27797 w 27798"/>
              <a:gd name="T7" fmla="*/ 0 h 2393"/>
              <a:gd name="T8" fmla="*/ 27797 w 27798"/>
              <a:gd name="T9" fmla="*/ 2392 h 2393"/>
            </a:gdLst>
            <a:ahLst/>
            <a:cxnLst>
              <a:cxn ang="0">
                <a:pos x="T0" y="T1"/>
              </a:cxn>
              <a:cxn ang="0">
                <a:pos x="T2" y="T3"/>
              </a:cxn>
              <a:cxn ang="0">
                <a:pos x="T4" y="T5"/>
              </a:cxn>
              <a:cxn ang="0">
                <a:pos x="T6" y="T7"/>
              </a:cxn>
              <a:cxn ang="0">
                <a:pos x="T8" y="T9"/>
              </a:cxn>
            </a:cxnLst>
            <a:rect l="0" t="0" r="r" b="b"/>
            <a:pathLst>
              <a:path w="27798" h="2393">
                <a:moveTo>
                  <a:pt x="27797" y="2392"/>
                </a:moveTo>
                <a:lnTo>
                  <a:pt x="0" y="2392"/>
                </a:lnTo>
                <a:lnTo>
                  <a:pt x="0" y="0"/>
                </a:lnTo>
                <a:lnTo>
                  <a:pt x="27797" y="0"/>
                </a:lnTo>
                <a:lnTo>
                  <a:pt x="27797" y="2392"/>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8" name="Content Placeholder 2"/>
          <p:cNvSpPr>
            <a:spLocks noGrp="1"/>
          </p:cNvSpPr>
          <p:nvPr/>
        </p:nvSpPr>
        <p:spPr bwMode="auto">
          <a:xfrm>
            <a:off x="772833" y="1109014"/>
            <a:ext cx="8061325" cy="44005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1775" indent="-231775" algn="l" rtl="0" eaLnBrk="1" fontAlgn="base" hangingPunct="1">
              <a:spcBef>
                <a:spcPct val="35000"/>
              </a:spcBef>
              <a:spcAft>
                <a:spcPct val="0"/>
              </a:spcAft>
              <a:buClr>
                <a:srgbClr val="EE2E24"/>
              </a:buClr>
              <a:buFont typeface="Wingdings" pitchFamily="-65" charset="2"/>
              <a:buChar char="§"/>
              <a:defRPr sz="2600">
                <a:solidFill>
                  <a:schemeClr val="tx1"/>
                </a:solidFill>
                <a:latin typeface="+mn-lt"/>
                <a:ea typeface="+mn-ea"/>
                <a:cs typeface="+mn-cs"/>
              </a:defRPr>
            </a:lvl1pPr>
            <a:lvl2pPr marL="579438" indent="-233363" algn="l" rtl="0" eaLnBrk="1" fontAlgn="base" hangingPunct="1">
              <a:spcBef>
                <a:spcPct val="35000"/>
              </a:spcBef>
              <a:spcAft>
                <a:spcPct val="0"/>
              </a:spcAft>
              <a:buClr>
                <a:srgbClr val="EE2E24"/>
              </a:buClr>
              <a:buFont typeface="Arial" charset="0"/>
              <a:buChar char="–"/>
              <a:defRPr sz="2200">
                <a:solidFill>
                  <a:schemeClr val="tx1"/>
                </a:solidFill>
                <a:latin typeface="+mn-lt"/>
                <a:cs typeface="+mn-cs"/>
              </a:defRPr>
            </a:lvl2pPr>
            <a:lvl3pPr marL="863600" indent="-169863" algn="l" rtl="0" eaLnBrk="1" fontAlgn="base" hangingPunct="1">
              <a:spcBef>
                <a:spcPct val="35000"/>
              </a:spcBef>
              <a:spcAft>
                <a:spcPct val="0"/>
              </a:spcAft>
              <a:buClr>
                <a:srgbClr val="EE2E24"/>
              </a:buClr>
              <a:buChar char="•"/>
              <a:defRPr sz="2000">
                <a:solidFill>
                  <a:schemeClr val="tx1"/>
                </a:solidFill>
                <a:latin typeface="+mn-lt"/>
                <a:cs typeface="+mn-cs"/>
              </a:defRPr>
            </a:lvl3pPr>
            <a:lvl4pPr marL="1146175" indent="-168275" algn="l" rtl="0" eaLnBrk="1" fontAlgn="base" hangingPunct="1">
              <a:spcBef>
                <a:spcPct val="35000"/>
              </a:spcBef>
              <a:spcAft>
                <a:spcPct val="0"/>
              </a:spcAft>
              <a:buChar char="–"/>
              <a:defRPr>
                <a:solidFill>
                  <a:schemeClr val="tx1"/>
                </a:solidFill>
                <a:latin typeface="+mn-lt"/>
                <a:cs typeface="+mn-cs"/>
              </a:defRPr>
            </a:lvl4pPr>
            <a:lvl5pPr marL="1441450" indent="-180975" algn="l" rtl="0" eaLnBrk="1" fontAlgn="base" hangingPunct="1">
              <a:spcBef>
                <a:spcPct val="35000"/>
              </a:spcBef>
              <a:spcAft>
                <a:spcPct val="0"/>
              </a:spcAft>
              <a:buChar char="»"/>
              <a:defRPr i="1">
                <a:solidFill>
                  <a:schemeClr val="tx1"/>
                </a:solidFill>
                <a:latin typeface="+mn-lt"/>
                <a:cs typeface="+mn-cs"/>
              </a:defRPr>
            </a:lvl5pPr>
            <a:lvl6pPr marL="1898650" indent="-180975" algn="l" rtl="0" eaLnBrk="1" fontAlgn="base" hangingPunct="1">
              <a:spcBef>
                <a:spcPct val="35000"/>
              </a:spcBef>
              <a:spcAft>
                <a:spcPct val="0"/>
              </a:spcAft>
              <a:buChar char="»"/>
              <a:defRPr i="1">
                <a:solidFill>
                  <a:schemeClr val="tx1"/>
                </a:solidFill>
                <a:latin typeface="+mn-lt"/>
                <a:cs typeface="+mn-cs"/>
              </a:defRPr>
            </a:lvl6pPr>
            <a:lvl7pPr marL="2355850" indent="-180975" algn="l" rtl="0" eaLnBrk="1" fontAlgn="base" hangingPunct="1">
              <a:spcBef>
                <a:spcPct val="35000"/>
              </a:spcBef>
              <a:spcAft>
                <a:spcPct val="0"/>
              </a:spcAft>
              <a:buChar char="»"/>
              <a:defRPr i="1">
                <a:solidFill>
                  <a:schemeClr val="tx1"/>
                </a:solidFill>
                <a:latin typeface="+mn-lt"/>
                <a:cs typeface="+mn-cs"/>
              </a:defRPr>
            </a:lvl7pPr>
            <a:lvl8pPr marL="2813050" indent="-180975" algn="l" rtl="0" eaLnBrk="1" fontAlgn="base" hangingPunct="1">
              <a:spcBef>
                <a:spcPct val="35000"/>
              </a:spcBef>
              <a:spcAft>
                <a:spcPct val="0"/>
              </a:spcAft>
              <a:buChar char="»"/>
              <a:defRPr i="1">
                <a:solidFill>
                  <a:schemeClr val="tx1"/>
                </a:solidFill>
                <a:latin typeface="+mn-lt"/>
                <a:cs typeface="+mn-cs"/>
              </a:defRPr>
            </a:lvl8pPr>
            <a:lvl9pPr marL="3270250" indent="-180975" algn="l" rtl="0" eaLnBrk="1" fontAlgn="base" hangingPunct="1">
              <a:spcBef>
                <a:spcPct val="35000"/>
              </a:spcBef>
              <a:spcAft>
                <a:spcPct val="0"/>
              </a:spcAft>
              <a:buChar char="»"/>
              <a:defRPr i="1">
                <a:solidFill>
                  <a:schemeClr val="tx1"/>
                </a:solidFill>
                <a:latin typeface="+mn-lt"/>
                <a:cs typeface="+mn-cs"/>
              </a:defRPr>
            </a:lvl9pPr>
          </a:lstStyle>
          <a:p>
            <a:pPr lvl="0"/>
            <a:r>
              <a:rPr lang="en-US" sz="2000" dirty="0" smtClean="0"/>
              <a:t>Overview and a little background</a:t>
            </a:r>
          </a:p>
          <a:p>
            <a:pPr lvl="0"/>
            <a:r>
              <a:rPr lang="en-US" sz="2000" dirty="0" smtClean="0"/>
              <a:t>Customer’s Requirement – The Ask!</a:t>
            </a:r>
          </a:p>
          <a:p>
            <a:pPr lvl="0"/>
            <a:r>
              <a:rPr lang="en-US" sz="2000" dirty="0" smtClean="0"/>
              <a:t>The approach in Proof of Technology</a:t>
            </a:r>
          </a:p>
          <a:p>
            <a:pPr lvl="0"/>
            <a:r>
              <a:rPr lang="en-US" sz="2000" dirty="0" smtClean="0"/>
              <a:t>The Solution</a:t>
            </a:r>
          </a:p>
          <a:p>
            <a:pPr lvl="1"/>
            <a:r>
              <a:rPr lang="en-US" sz="1600" dirty="0" smtClean="0"/>
              <a:t>Engaging </a:t>
            </a:r>
            <a:r>
              <a:rPr lang="en-US" sz="1600" dirty="0" smtClean="0"/>
              <a:t>UX – The Demo</a:t>
            </a:r>
          </a:p>
          <a:p>
            <a:pPr lvl="1"/>
            <a:r>
              <a:rPr lang="en-US" sz="1600" dirty="0" smtClean="0"/>
              <a:t>Architecture Diagram</a:t>
            </a:r>
          </a:p>
          <a:p>
            <a:pPr lvl="1"/>
            <a:r>
              <a:rPr lang="en-US" sz="1600" dirty="0" smtClean="0"/>
              <a:t>MCS</a:t>
            </a:r>
          </a:p>
          <a:p>
            <a:pPr lvl="1"/>
            <a:r>
              <a:rPr lang="en-US" sz="1600" dirty="0" smtClean="0"/>
              <a:t>UX on Ionic Framework</a:t>
            </a:r>
          </a:p>
          <a:p>
            <a:pPr lvl="0"/>
            <a:r>
              <a:rPr lang="en-US" sz="2000" dirty="0" smtClean="0"/>
              <a:t>Learnings</a:t>
            </a:r>
          </a:p>
          <a:p>
            <a:pPr lvl="0"/>
            <a:endParaRPr lang="en-US" sz="2000" dirty="0" smtClean="0"/>
          </a:p>
        </p:txBody>
      </p:sp>
    </p:spTree>
    <p:extLst>
      <p:ext uri="{BB962C8B-B14F-4D97-AF65-F5344CB8AC3E}">
        <p14:creationId xmlns:p14="http://schemas.microsoft.com/office/powerpoint/2010/main" val="312272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gray">
          <a:xfrm>
            <a:off x="6376386" y="1656108"/>
            <a:ext cx="5535355" cy="4583505"/>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 name="Slide Number Placeholder 4"/>
          <p:cNvSpPr>
            <a:spLocks noGrp="1"/>
          </p:cNvSpPr>
          <p:nvPr>
            <p:ph type="sldNum" sz="quarter" idx="12"/>
          </p:nvPr>
        </p:nvSpPr>
        <p:spPr bwMode="gray"/>
        <p:txBody>
          <a:bodyPr/>
          <a:lstStyle/>
          <a:p>
            <a:fld id="{C51EAA63-D034-42AE-91FA-B13B9518C7BE}" type="slidenum">
              <a:rPr lang="en-US" smtClean="0"/>
              <a:pPr/>
              <a:t>3</a:t>
            </a:fld>
            <a:endParaRPr lang="en-US" dirty="0"/>
          </a:p>
        </p:txBody>
      </p:sp>
      <p:sp>
        <p:nvSpPr>
          <p:cNvPr id="9" name="Title 8"/>
          <p:cNvSpPr>
            <a:spLocks noGrp="1"/>
          </p:cNvSpPr>
          <p:nvPr>
            <p:ph type="title"/>
          </p:nvPr>
        </p:nvSpPr>
        <p:spPr bwMode="gray">
          <a:xfrm>
            <a:off x="671639" y="373099"/>
            <a:ext cx="10786486" cy="580674"/>
          </a:xfrm>
        </p:spPr>
        <p:txBody>
          <a:bodyPr/>
          <a:lstStyle/>
          <a:p>
            <a:pPr lvl="0"/>
            <a:r>
              <a:rPr lang="en-US" dirty="0"/>
              <a:t>Overview and a little </a:t>
            </a:r>
            <a:r>
              <a:rPr lang="en-US" dirty="0" smtClean="0"/>
              <a:t>background</a:t>
            </a:r>
            <a:endParaRPr lang="en-US" dirty="0"/>
          </a:p>
        </p:txBody>
      </p:sp>
      <p:sp>
        <p:nvSpPr>
          <p:cNvPr id="36" name="Freeform 2"/>
          <p:cNvSpPr>
            <a:spLocks noChangeArrowheads="1"/>
          </p:cNvSpPr>
          <p:nvPr/>
        </p:nvSpPr>
        <p:spPr bwMode="gray">
          <a:xfrm flipH="1">
            <a:off x="5575458" y="2328243"/>
            <a:ext cx="6383127" cy="3969354"/>
          </a:xfrm>
          <a:custGeom>
            <a:avLst/>
            <a:gdLst>
              <a:gd name="T0" fmla="*/ 15577 w 15578"/>
              <a:gd name="T1" fmla="*/ 9687 h 9688"/>
              <a:gd name="T2" fmla="*/ 0 w 15578"/>
              <a:gd name="T3" fmla="*/ 9687 h 9688"/>
              <a:gd name="T4" fmla="*/ 0 w 15578"/>
              <a:gd name="T5" fmla="*/ 0 h 9688"/>
              <a:gd name="T6" fmla="*/ 15577 w 15578"/>
              <a:gd name="T7" fmla="*/ 0 h 9688"/>
              <a:gd name="T8" fmla="*/ 15577 w 15578"/>
              <a:gd name="T9" fmla="*/ 9687 h 9688"/>
            </a:gdLst>
            <a:ahLst/>
            <a:cxnLst>
              <a:cxn ang="0">
                <a:pos x="T0" y="T1"/>
              </a:cxn>
              <a:cxn ang="0">
                <a:pos x="T2" y="T3"/>
              </a:cxn>
              <a:cxn ang="0">
                <a:pos x="T4" y="T5"/>
              </a:cxn>
              <a:cxn ang="0">
                <a:pos x="T6" y="T7"/>
              </a:cxn>
              <a:cxn ang="0">
                <a:pos x="T8" y="T9"/>
              </a:cxn>
            </a:cxnLst>
            <a:rect l="0" t="0" r="r" b="b"/>
            <a:pathLst>
              <a:path w="15578" h="9688">
                <a:moveTo>
                  <a:pt x="15577" y="9687"/>
                </a:moveTo>
                <a:lnTo>
                  <a:pt x="0" y="9687"/>
                </a:lnTo>
                <a:lnTo>
                  <a:pt x="0" y="0"/>
                </a:lnTo>
                <a:lnTo>
                  <a:pt x="15577" y="0"/>
                </a:lnTo>
                <a:lnTo>
                  <a:pt x="15577" y="9687"/>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0"/>
          <p:cNvSpPr>
            <a:spLocks noChangeArrowheads="1"/>
          </p:cNvSpPr>
          <p:nvPr/>
        </p:nvSpPr>
        <p:spPr bwMode="gray">
          <a:xfrm flipH="1">
            <a:off x="494972" y="2328243"/>
            <a:ext cx="11389538" cy="981046"/>
          </a:xfrm>
          <a:custGeom>
            <a:avLst/>
            <a:gdLst>
              <a:gd name="T0" fmla="*/ 27797 w 27798"/>
              <a:gd name="T1" fmla="*/ 2392 h 2393"/>
              <a:gd name="T2" fmla="*/ 0 w 27798"/>
              <a:gd name="T3" fmla="*/ 2392 h 2393"/>
              <a:gd name="T4" fmla="*/ 0 w 27798"/>
              <a:gd name="T5" fmla="*/ 0 h 2393"/>
              <a:gd name="T6" fmla="*/ 27797 w 27798"/>
              <a:gd name="T7" fmla="*/ 0 h 2393"/>
              <a:gd name="T8" fmla="*/ 27797 w 27798"/>
              <a:gd name="T9" fmla="*/ 2392 h 2393"/>
            </a:gdLst>
            <a:ahLst/>
            <a:cxnLst>
              <a:cxn ang="0">
                <a:pos x="T0" y="T1"/>
              </a:cxn>
              <a:cxn ang="0">
                <a:pos x="T2" y="T3"/>
              </a:cxn>
              <a:cxn ang="0">
                <a:pos x="T4" y="T5"/>
              </a:cxn>
              <a:cxn ang="0">
                <a:pos x="T6" y="T7"/>
              </a:cxn>
              <a:cxn ang="0">
                <a:pos x="T8" y="T9"/>
              </a:cxn>
            </a:cxnLst>
            <a:rect l="0" t="0" r="r" b="b"/>
            <a:pathLst>
              <a:path w="27798" h="2393">
                <a:moveTo>
                  <a:pt x="27797" y="2392"/>
                </a:moveTo>
                <a:lnTo>
                  <a:pt x="0" y="2392"/>
                </a:lnTo>
                <a:lnTo>
                  <a:pt x="0" y="0"/>
                </a:lnTo>
                <a:lnTo>
                  <a:pt x="27797" y="0"/>
                </a:lnTo>
                <a:lnTo>
                  <a:pt x="27797" y="2392"/>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8" name="Content Placeholder 2"/>
          <p:cNvSpPr>
            <a:spLocks noGrp="1"/>
          </p:cNvSpPr>
          <p:nvPr/>
        </p:nvSpPr>
        <p:spPr bwMode="auto">
          <a:xfrm>
            <a:off x="772833" y="1109014"/>
            <a:ext cx="9455896" cy="49331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1775" indent="-231775" algn="l" rtl="0" eaLnBrk="1" fontAlgn="base" hangingPunct="1">
              <a:spcBef>
                <a:spcPct val="35000"/>
              </a:spcBef>
              <a:spcAft>
                <a:spcPct val="0"/>
              </a:spcAft>
              <a:buClr>
                <a:srgbClr val="EE2E24"/>
              </a:buClr>
              <a:buFont typeface="Wingdings" pitchFamily="-65" charset="2"/>
              <a:buChar char="§"/>
              <a:defRPr sz="2600">
                <a:solidFill>
                  <a:schemeClr val="tx1"/>
                </a:solidFill>
                <a:latin typeface="+mn-lt"/>
                <a:ea typeface="+mn-ea"/>
                <a:cs typeface="+mn-cs"/>
              </a:defRPr>
            </a:lvl1pPr>
            <a:lvl2pPr marL="579438" indent="-233363" algn="l" rtl="0" eaLnBrk="1" fontAlgn="base" hangingPunct="1">
              <a:spcBef>
                <a:spcPct val="35000"/>
              </a:spcBef>
              <a:spcAft>
                <a:spcPct val="0"/>
              </a:spcAft>
              <a:buClr>
                <a:srgbClr val="EE2E24"/>
              </a:buClr>
              <a:buFont typeface="Arial" charset="0"/>
              <a:buChar char="–"/>
              <a:defRPr sz="2200">
                <a:solidFill>
                  <a:schemeClr val="tx1"/>
                </a:solidFill>
                <a:latin typeface="+mn-lt"/>
                <a:cs typeface="+mn-cs"/>
              </a:defRPr>
            </a:lvl2pPr>
            <a:lvl3pPr marL="863600" indent="-169863" algn="l" rtl="0" eaLnBrk="1" fontAlgn="base" hangingPunct="1">
              <a:spcBef>
                <a:spcPct val="35000"/>
              </a:spcBef>
              <a:spcAft>
                <a:spcPct val="0"/>
              </a:spcAft>
              <a:buClr>
                <a:srgbClr val="EE2E24"/>
              </a:buClr>
              <a:buChar char="•"/>
              <a:defRPr sz="2000">
                <a:solidFill>
                  <a:schemeClr val="tx1"/>
                </a:solidFill>
                <a:latin typeface="+mn-lt"/>
                <a:cs typeface="+mn-cs"/>
              </a:defRPr>
            </a:lvl3pPr>
            <a:lvl4pPr marL="1146175" indent="-168275" algn="l" rtl="0" eaLnBrk="1" fontAlgn="base" hangingPunct="1">
              <a:spcBef>
                <a:spcPct val="35000"/>
              </a:spcBef>
              <a:spcAft>
                <a:spcPct val="0"/>
              </a:spcAft>
              <a:buChar char="–"/>
              <a:defRPr>
                <a:solidFill>
                  <a:schemeClr val="tx1"/>
                </a:solidFill>
                <a:latin typeface="+mn-lt"/>
                <a:cs typeface="+mn-cs"/>
              </a:defRPr>
            </a:lvl4pPr>
            <a:lvl5pPr marL="1441450" indent="-180975" algn="l" rtl="0" eaLnBrk="1" fontAlgn="base" hangingPunct="1">
              <a:spcBef>
                <a:spcPct val="35000"/>
              </a:spcBef>
              <a:spcAft>
                <a:spcPct val="0"/>
              </a:spcAft>
              <a:buChar char="»"/>
              <a:defRPr i="1">
                <a:solidFill>
                  <a:schemeClr val="tx1"/>
                </a:solidFill>
                <a:latin typeface="+mn-lt"/>
                <a:cs typeface="+mn-cs"/>
              </a:defRPr>
            </a:lvl5pPr>
            <a:lvl6pPr marL="1898650" indent="-180975" algn="l" rtl="0" eaLnBrk="1" fontAlgn="base" hangingPunct="1">
              <a:spcBef>
                <a:spcPct val="35000"/>
              </a:spcBef>
              <a:spcAft>
                <a:spcPct val="0"/>
              </a:spcAft>
              <a:buChar char="»"/>
              <a:defRPr i="1">
                <a:solidFill>
                  <a:schemeClr val="tx1"/>
                </a:solidFill>
                <a:latin typeface="+mn-lt"/>
                <a:cs typeface="+mn-cs"/>
              </a:defRPr>
            </a:lvl6pPr>
            <a:lvl7pPr marL="2355850" indent="-180975" algn="l" rtl="0" eaLnBrk="1" fontAlgn="base" hangingPunct="1">
              <a:spcBef>
                <a:spcPct val="35000"/>
              </a:spcBef>
              <a:spcAft>
                <a:spcPct val="0"/>
              </a:spcAft>
              <a:buChar char="»"/>
              <a:defRPr i="1">
                <a:solidFill>
                  <a:schemeClr val="tx1"/>
                </a:solidFill>
                <a:latin typeface="+mn-lt"/>
                <a:cs typeface="+mn-cs"/>
              </a:defRPr>
            </a:lvl7pPr>
            <a:lvl8pPr marL="2813050" indent="-180975" algn="l" rtl="0" eaLnBrk="1" fontAlgn="base" hangingPunct="1">
              <a:spcBef>
                <a:spcPct val="35000"/>
              </a:spcBef>
              <a:spcAft>
                <a:spcPct val="0"/>
              </a:spcAft>
              <a:buChar char="»"/>
              <a:defRPr i="1">
                <a:solidFill>
                  <a:schemeClr val="tx1"/>
                </a:solidFill>
                <a:latin typeface="+mn-lt"/>
                <a:cs typeface="+mn-cs"/>
              </a:defRPr>
            </a:lvl8pPr>
            <a:lvl9pPr marL="3270250" indent="-180975" algn="l" rtl="0" eaLnBrk="1" fontAlgn="base" hangingPunct="1">
              <a:spcBef>
                <a:spcPct val="35000"/>
              </a:spcBef>
              <a:spcAft>
                <a:spcPct val="0"/>
              </a:spcAft>
              <a:buChar char="»"/>
              <a:defRPr i="1">
                <a:solidFill>
                  <a:schemeClr val="tx1"/>
                </a:solidFill>
                <a:latin typeface="+mn-lt"/>
                <a:cs typeface="+mn-cs"/>
              </a:defRPr>
            </a:lvl9pPr>
          </a:lstStyle>
          <a:p>
            <a:pPr lvl="0"/>
            <a:r>
              <a:rPr lang="en-US" sz="2000" dirty="0" smtClean="0"/>
              <a:t>Cummins – $20 Billion – Heavy Equipment Manufacturer</a:t>
            </a:r>
          </a:p>
          <a:p>
            <a:pPr lvl="0"/>
            <a:r>
              <a:rPr lang="en-US" sz="2000" dirty="0" smtClean="0"/>
              <a:t>Engines Business Unit owns the Customer Service System (CSS) Project</a:t>
            </a:r>
          </a:p>
          <a:p>
            <a:pPr lvl="1"/>
            <a:r>
              <a:rPr lang="en-US" sz="1600" dirty="0" smtClean="0"/>
              <a:t>Engines arrive for troubleshooting and servicing across thousands of dealerships across the world </a:t>
            </a:r>
          </a:p>
          <a:p>
            <a:pPr lvl="1"/>
            <a:r>
              <a:rPr lang="en-US" sz="1600" dirty="0" smtClean="0"/>
              <a:t>There are different stages in the engine servicing starting with the initial fault report by the dealership</a:t>
            </a:r>
          </a:p>
          <a:p>
            <a:pPr lvl="1"/>
            <a:r>
              <a:rPr lang="en-US" sz="1600" dirty="0" smtClean="0"/>
              <a:t>There are </a:t>
            </a:r>
            <a:r>
              <a:rPr lang="en-US" sz="1600" dirty="0" smtClean="0"/>
              <a:t>multiple roles involved in diagnostics, quoting, ordering parts, repair, and warranty claim. </a:t>
            </a:r>
          </a:p>
          <a:p>
            <a:pPr lvl="1"/>
            <a:r>
              <a:rPr lang="en-US" sz="1600" dirty="0" smtClean="0"/>
              <a:t>Currently all these roles execute their work in disparate systems and use systems some of which are on the cloud and some on-</a:t>
            </a:r>
            <a:r>
              <a:rPr lang="en-US" sz="1600" dirty="0" err="1" smtClean="0"/>
              <a:t>prem</a:t>
            </a:r>
            <a:endParaRPr lang="en-US" sz="1600" dirty="0"/>
          </a:p>
          <a:p>
            <a:r>
              <a:rPr lang="en-US" sz="2000" dirty="0" smtClean="0"/>
              <a:t>RFP was floated a few months back which Oracle </a:t>
            </a:r>
            <a:r>
              <a:rPr lang="en-US" sz="2000" dirty="0" smtClean="0"/>
              <a:t>Service </a:t>
            </a:r>
            <a:r>
              <a:rPr lang="en-US" sz="2000" dirty="0" smtClean="0"/>
              <a:t>Cloud and </a:t>
            </a:r>
            <a:r>
              <a:rPr lang="en-US" sz="2000" dirty="0" err="1" smtClean="0"/>
              <a:t>SalesForce</a:t>
            </a:r>
            <a:r>
              <a:rPr lang="en-US" sz="2000" dirty="0" smtClean="0"/>
              <a:t> Service Cloud were competing. </a:t>
            </a:r>
          </a:p>
          <a:p>
            <a:pPr lvl="1"/>
            <a:r>
              <a:rPr lang="en-US" sz="1600" dirty="0" smtClean="0"/>
              <a:t>Was rejected by customer because of huge SaaS costs. </a:t>
            </a:r>
          </a:p>
          <a:p>
            <a:pPr lvl="1"/>
            <a:r>
              <a:rPr lang="en-US" sz="1600" dirty="0" smtClean="0"/>
              <a:t>Also IT put their foot down against creating a fresh new Silo on the cloud and wanted to leverage existing investments</a:t>
            </a:r>
            <a:endParaRPr lang="en-US" sz="1600" dirty="0"/>
          </a:p>
          <a:p>
            <a:pPr lvl="1"/>
            <a:r>
              <a:rPr lang="en-US" sz="1600" dirty="0" smtClean="0"/>
              <a:t>That’s when they opted for this Proof of Technology to build a PaaS solution. </a:t>
            </a:r>
          </a:p>
          <a:p>
            <a:pPr lvl="1"/>
            <a:endParaRPr lang="en-US" sz="1600" dirty="0" smtClean="0"/>
          </a:p>
          <a:p>
            <a:pPr marL="346075" lvl="1" indent="0">
              <a:buNone/>
            </a:pPr>
            <a:r>
              <a:rPr lang="en-US" sz="1600" dirty="0" smtClean="0"/>
              <a:t> </a:t>
            </a:r>
          </a:p>
        </p:txBody>
      </p:sp>
      <p:pic>
        <p:nvPicPr>
          <p:cNvPr id="1026" name="Picture 2" descr="Cummin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1191" y="521969"/>
            <a:ext cx="1190625"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68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bwMode="gray"/>
        <p:txBody>
          <a:bodyPr/>
          <a:lstStyle/>
          <a:p>
            <a:fld id="{C51EAA63-D034-42AE-91FA-B13B9518C7BE}" type="slidenum">
              <a:rPr lang="en-US" smtClean="0"/>
              <a:pPr/>
              <a:t>4</a:t>
            </a:fld>
            <a:endParaRPr lang="en-US" dirty="0"/>
          </a:p>
        </p:txBody>
      </p:sp>
      <p:sp>
        <p:nvSpPr>
          <p:cNvPr id="9" name="Title 8"/>
          <p:cNvSpPr>
            <a:spLocks noGrp="1"/>
          </p:cNvSpPr>
          <p:nvPr>
            <p:ph type="title"/>
          </p:nvPr>
        </p:nvSpPr>
        <p:spPr bwMode="gray">
          <a:xfrm>
            <a:off x="671639" y="373099"/>
            <a:ext cx="10786486" cy="580674"/>
          </a:xfrm>
        </p:spPr>
        <p:txBody>
          <a:bodyPr/>
          <a:lstStyle/>
          <a:p>
            <a:pPr lvl="0"/>
            <a:r>
              <a:rPr lang="en-US" dirty="0"/>
              <a:t>Customer’s Requirement – The Ask!</a:t>
            </a:r>
          </a:p>
        </p:txBody>
      </p:sp>
      <p:sp>
        <p:nvSpPr>
          <p:cNvPr id="36" name="Freeform 2"/>
          <p:cNvSpPr>
            <a:spLocks noChangeArrowheads="1"/>
          </p:cNvSpPr>
          <p:nvPr/>
        </p:nvSpPr>
        <p:spPr bwMode="gray">
          <a:xfrm flipH="1">
            <a:off x="5575458" y="2328243"/>
            <a:ext cx="6383127" cy="3969354"/>
          </a:xfrm>
          <a:custGeom>
            <a:avLst/>
            <a:gdLst>
              <a:gd name="T0" fmla="*/ 15577 w 15578"/>
              <a:gd name="T1" fmla="*/ 9687 h 9688"/>
              <a:gd name="T2" fmla="*/ 0 w 15578"/>
              <a:gd name="T3" fmla="*/ 9687 h 9688"/>
              <a:gd name="T4" fmla="*/ 0 w 15578"/>
              <a:gd name="T5" fmla="*/ 0 h 9688"/>
              <a:gd name="T6" fmla="*/ 15577 w 15578"/>
              <a:gd name="T7" fmla="*/ 0 h 9688"/>
              <a:gd name="T8" fmla="*/ 15577 w 15578"/>
              <a:gd name="T9" fmla="*/ 9687 h 9688"/>
            </a:gdLst>
            <a:ahLst/>
            <a:cxnLst>
              <a:cxn ang="0">
                <a:pos x="T0" y="T1"/>
              </a:cxn>
              <a:cxn ang="0">
                <a:pos x="T2" y="T3"/>
              </a:cxn>
              <a:cxn ang="0">
                <a:pos x="T4" y="T5"/>
              </a:cxn>
              <a:cxn ang="0">
                <a:pos x="T6" y="T7"/>
              </a:cxn>
              <a:cxn ang="0">
                <a:pos x="T8" y="T9"/>
              </a:cxn>
            </a:cxnLst>
            <a:rect l="0" t="0" r="r" b="b"/>
            <a:pathLst>
              <a:path w="15578" h="9688">
                <a:moveTo>
                  <a:pt x="15577" y="9687"/>
                </a:moveTo>
                <a:lnTo>
                  <a:pt x="0" y="9687"/>
                </a:lnTo>
                <a:lnTo>
                  <a:pt x="0" y="0"/>
                </a:lnTo>
                <a:lnTo>
                  <a:pt x="15577" y="0"/>
                </a:lnTo>
                <a:lnTo>
                  <a:pt x="15577" y="9687"/>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0"/>
          <p:cNvSpPr>
            <a:spLocks noChangeArrowheads="1"/>
          </p:cNvSpPr>
          <p:nvPr/>
        </p:nvSpPr>
        <p:spPr bwMode="gray">
          <a:xfrm flipH="1">
            <a:off x="494972" y="2328243"/>
            <a:ext cx="11389538" cy="981046"/>
          </a:xfrm>
          <a:custGeom>
            <a:avLst/>
            <a:gdLst>
              <a:gd name="T0" fmla="*/ 27797 w 27798"/>
              <a:gd name="T1" fmla="*/ 2392 h 2393"/>
              <a:gd name="T2" fmla="*/ 0 w 27798"/>
              <a:gd name="T3" fmla="*/ 2392 h 2393"/>
              <a:gd name="T4" fmla="*/ 0 w 27798"/>
              <a:gd name="T5" fmla="*/ 0 h 2393"/>
              <a:gd name="T6" fmla="*/ 27797 w 27798"/>
              <a:gd name="T7" fmla="*/ 0 h 2393"/>
              <a:gd name="T8" fmla="*/ 27797 w 27798"/>
              <a:gd name="T9" fmla="*/ 2392 h 2393"/>
            </a:gdLst>
            <a:ahLst/>
            <a:cxnLst>
              <a:cxn ang="0">
                <a:pos x="T0" y="T1"/>
              </a:cxn>
              <a:cxn ang="0">
                <a:pos x="T2" y="T3"/>
              </a:cxn>
              <a:cxn ang="0">
                <a:pos x="T4" y="T5"/>
              </a:cxn>
              <a:cxn ang="0">
                <a:pos x="T6" y="T7"/>
              </a:cxn>
              <a:cxn ang="0">
                <a:pos x="T8" y="T9"/>
              </a:cxn>
            </a:cxnLst>
            <a:rect l="0" t="0" r="r" b="b"/>
            <a:pathLst>
              <a:path w="27798" h="2393">
                <a:moveTo>
                  <a:pt x="27797" y="2392"/>
                </a:moveTo>
                <a:lnTo>
                  <a:pt x="0" y="2392"/>
                </a:lnTo>
                <a:lnTo>
                  <a:pt x="0" y="0"/>
                </a:lnTo>
                <a:lnTo>
                  <a:pt x="27797" y="0"/>
                </a:lnTo>
                <a:lnTo>
                  <a:pt x="27797" y="2392"/>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8" name="Content Placeholder 2"/>
          <p:cNvSpPr>
            <a:spLocks noGrp="1"/>
          </p:cNvSpPr>
          <p:nvPr/>
        </p:nvSpPr>
        <p:spPr bwMode="auto">
          <a:xfrm>
            <a:off x="772833" y="1109014"/>
            <a:ext cx="8273088" cy="420245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1775" indent="-231775" algn="l" rtl="0" eaLnBrk="1" fontAlgn="base" hangingPunct="1">
              <a:spcBef>
                <a:spcPct val="35000"/>
              </a:spcBef>
              <a:spcAft>
                <a:spcPct val="0"/>
              </a:spcAft>
              <a:buClr>
                <a:srgbClr val="EE2E24"/>
              </a:buClr>
              <a:buFont typeface="Wingdings" pitchFamily="-65" charset="2"/>
              <a:buChar char="§"/>
              <a:defRPr sz="2600">
                <a:solidFill>
                  <a:schemeClr val="tx1"/>
                </a:solidFill>
                <a:latin typeface="+mn-lt"/>
                <a:ea typeface="+mn-ea"/>
                <a:cs typeface="+mn-cs"/>
              </a:defRPr>
            </a:lvl1pPr>
            <a:lvl2pPr marL="579438" indent="-233363" algn="l" rtl="0" eaLnBrk="1" fontAlgn="base" hangingPunct="1">
              <a:spcBef>
                <a:spcPct val="35000"/>
              </a:spcBef>
              <a:spcAft>
                <a:spcPct val="0"/>
              </a:spcAft>
              <a:buClr>
                <a:srgbClr val="EE2E24"/>
              </a:buClr>
              <a:buFont typeface="Arial" charset="0"/>
              <a:buChar char="–"/>
              <a:defRPr sz="2200">
                <a:solidFill>
                  <a:schemeClr val="tx1"/>
                </a:solidFill>
                <a:latin typeface="+mn-lt"/>
                <a:cs typeface="+mn-cs"/>
              </a:defRPr>
            </a:lvl2pPr>
            <a:lvl3pPr marL="863600" indent="-169863" algn="l" rtl="0" eaLnBrk="1" fontAlgn="base" hangingPunct="1">
              <a:spcBef>
                <a:spcPct val="35000"/>
              </a:spcBef>
              <a:spcAft>
                <a:spcPct val="0"/>
              </a:spcAft>
              <a:buClr>
                <a:srgbClr val="EE2E24"/>
              </a:buClr>
              <a:buChar char="•"/>
              <a:defRPr sz="2000">
                <a:solidFill>
                  <a:schemeClr val="tx1"/>
                </a:solidFill>
                <a:latin typeface="+mn-lt"/>
                <a:cs typeface="+mn-cs"/>
              </a:defRPr>
            </a:lvl3pPr>
            <a:lvl4pPr marL="1146175" indent="-168275" algn="l" rtl="0" eaLnBrk="1" fontAlgn="base" hangingPunct="1">
              <a:spcBef>
                <a:spcPct val="35000"/>
              </a:spcBef>
              <a:spcAft>
                <a:spcPct val="0"/>
              </a:spcAft>
              <a:buChar char="–"/>
              <a:defRPr>
                <a:solidFill>
                  <a:schemeClr val="tx1"/>
                </a:solidFill>
                <a:latin typeface="+mn-lt"/>
                <a:cs typeface="+mn-cs"/>
              </a:defRPr>
            </a:lvl4pPr>
            <a:lvl5pPr marL="1441450" indent="-180975" algn="l" rtl="0" eaLnBrk="1" fontAlgn="base" hangingPunct="1">
              <a:spcBef>
                <a:spcPct val="35000"/>
              </a:spcBef>
              <a:spcAft>
                <a:spcPct val="0"/>
              </a:spcAft>
              <a:buChar char="»"/>
              <a:defRPr i="1">
                <a:solidFill>
                  <a:schemeClr val="tx1"/>
                </a:solidFill>
                <a:latin typeface="+mn-lt"/>
                <a:cs typeface="+mn-cs"/>
              </a:defRPr>
            </a:lvl5pPr>
            <a:lvl6pPr marL="1898650" indent="-180975" algn="l" rtl="0" eaLnBrk="1" fontAlgn="base" hangingPunct="1">
              <a:spcBef>
                <a:spcPct val="35000"/>
              </a:spcBef>
              <a:spcAft>
                <a:spcPct val="0"/>
              </a:spcAft>
              <a:buChar char="»"/>
              <a:defRPr i="1">
                <a:solidFill>
                  <a:schemeClr val="tx1"/>
                </a:solidFill>
                <a:latin typeface="+mn-lt"/>
                <a:cs typeface="+mn-cs"/>
              </a:defRPr>
            </a:lvl6pPr>
            <a:lvl7pPr marL="2355850" indent="-180975" algn="l" rtl="0" eaLnBrk="1" fontAlgn="base" hangingPunct="1">
              <a:spcBef>
                <a:spcPct val="35000"/>
              </a:spcBef>
              <a:spcAft>
                <a:spcPct val="0"/>
              </a:spcAft>
              <a:buChar char="»"/>
              <a:defRPr i="1">
                <a:solidFill>
                  <a:schemeClr val="tx1"/>
                </a:solidFill>
                <a:latin typeface="+mn-lt"/>
                <a:cs typeface="+mn-cs"/>
              </a:defRPr>
            </a:lvl7pPr>
            <a:lvl8pPr marL="2813050" indent="-180975" algn="l" rtl="0" eaLnBrk="1" fontAlgn="base" hangingPunct="1">
              <a:spcBef>
                <a:spcPct val="35000"/>
              </a:spcBef>
              <a:spcAft>
                <a:spcPct val="0"/>
              </a:spcAft>
              <a:buChar char="»"/>
              <a:defRPr i="1">
                <a:solidFill>
                  <a:schemeClr val="tx1"/>
                </a:solidFill>
                <a:latin typeface="+mn-lt"/>
                <a:cs typeface="+mn-cs"/>
              </a:defRPr>
            </a:lvl8pPr>
            <a:lvl9pPr marL="3270250" indent="-180975" algn="l" rtl="0" eaLnBrk="1" fontAlgn="base" hangingPunct="1">
              <a:spcBef>
                <a:spcPct val="35000"/>
              </a:spcBef>
              <a:spcAft>
                <a:spcPct val="0"/>
              </a:spcAft>
              <a:buChar char="»"/>
              <a:defRPr i="1">
                <a:solidFill>
                  <a:schemeClr val="tx1"/>
                </a:solidFill>
                <a:latin typeface="+mn-lt"/>
                <a:cs typeface="+mn-cs"/>
              </a:defRPr>
            </a:lvl9pPr>
          </a:lstStyle>
          <a:p>
            <a:pPr lvl="0"/>
            <a:r>
              <a:rPr lang="en-US" sz="2000" dirty="0" smtClean="0"/>
              <a:t>Attend the Proof of Technology(POT) at Cummins office</a:t>
            </a:r>
          </a:p>
          <a:p>
            <a:pPr lvl="1"/>
            <a:r>
              <a:rPr lang="en-US" sz="1600" dirty="0" smtClean="0"/>
              <a:t>Each platform vendor was partnered with services vendor to deliver the POT</a:t>
            </a:r>
          </a:p>
          <a:p>
            <a:pPr lvl="1"/>
            <a:r>
              <a:rPr lang="en-US" sz="1600" dirty="0" smtClean="0"/>
              <a:t>Execute the POT by adhering to the Agile Development approach following SCRUM guidelines</a:t>
            </a:r>
          </a:p>
          <a:p>
            <a:pPr lvl="1"/>
            <a:r>
              <a:rPr lang="en-US" sz="1600" dirty="0" smtClean="0"/>
              <a:t>Necessary to have continuous onsite presence by each team</a:t>
            </a:r>
          </a:p>
          <a:p>
            <a:pPr lvl="2"/>
            <a:r>
              <a:rPr lang="en-US" sz="1400" dirty="0" smtClean="0"/>
              <a:t>SCRUM Master had daily stand-up meetings where business and IT was there to address bottlenecks</a:t>
            </a:r>
          </a:p>
          <a:p>
            <a:pPr lvl="2"/>
            <a:r>
              <a:rPr lang="en-US" sz="1400" dirty="0" smtClean="0"/>
              <a:t>Regular checks on development by Biz and IT to provide feedback and align approach</a:t>
            </a:r>
          </a:p>
          <a:p>
            <a:pPr lvl="0"/>
            <a:r>
              <a:rPr lang="en-US" sz="2000" dirty="0" smtClean="0"/>
              <a:t>Build the CSS solution</a:t>
            </a:r>
          </a:p>
          <a:p>
            <a:pPr lvl="1"/>
            <a:r>
              <a:rPr lang="en-US" sz="1600" dirty="0"/>
              <a:t>Build a cloud solution leveraging what they have on-premise.</a:t>
            </a:r>
          </a:p>
          <a:p>
            <a:pPr lvl="1"/>
            <a:r>
              <a:rPr lang="en-US" sz="1600" dirty="0"/>
              <a:t>Provide seamless Omni channel experience </a:t>
            </a:r>
          </a:p>
          <a:p>
            <a:pPr lvl="1"/>
            <a:r>
              <a:rPr lang="en-US" sz="1600" dirty="0"/>
              <a:t>Adhere to UX guidelines and frameworks provided</a:t>
            </a:r>
          </a:p>
          <a:p>
            <a:pPr lvl="1"/>
            <a:r>
              <a:rPr lang="en-US" sz="1600" dirty="0" smtClean="0"/>
              <a:t>20 point evaluation criteria </a:t>
            </a:r>
            <a:endParaRPr lang="en-US" sz="1600" dirty="0" smtClean="0"/>
          </a:p>
          <a:p>
            <a:pPr lvl="1"/>
            <a:r>
              <a:rPr lang="en-US" sz="1600" dirty="0" smtClean="0"/>
              <a:t>Demonstrate </a:t>
            </a:r>
            <a:r>
              <a:rPr lang="en-US" sz="1600" dirty="0" smtClean="0"/>
              <a:t>our solution and how we build it </a:t>
            </a:r>
            <a:r>
              <a:rPr lang="en-US" sz="1600" dirty="0" smtClean="0"/>
              <a:t> - Continuous </a:t>
            </a:r>
            <a:r>
              <a:rPr lang="en-US" sz="1600" dirty="0" smtClean="0"/>
              <a:t>assessment.</a:t>
            </a:r>
          </a:p>
          <a:p>
            <a:pPr lvl="1"/>
            <a:r>
              <a:rPr lang="en-US" sz="1600" dirty="0" smtClean="0"/>
              <a:t>Demonstrate solution </a:t>
            </a:r>
            <a:r>
              <a:rPr lang="en-US" sz="1600" dirty="0" smtClean="0"/>
              <a:t>Agility -  </a:t>
            </a:r>
            <a:r>
              <a:rPr lang="en-US" sz="1600" dirty="0" smtClean="0"/>
              <a:t>changes to the requirements every day for the first 2 weeks. </a:t>
            </a:r>
          </a:p>
          <a:p>
            <a:pPr lvl="1"/>
            <a:r>
              <a:rPr lang="en-US" sz="1600" dirty="0" smtClean="0"/>
              <a:t>Make services vendors comfortable and on-board with our solution </a:t>
            </a:r>
          </a:p>
          <a:p>
            <a:pPr marL="346075" lvl="1" indent="0">
              <a:buNone/>
            </a:pPr>
            <a:endParaRPr lang="en-US" sz="1600" dirty="0" smtClean="0"/>
          </a:p>
          <a:p>
            <a:pPr marL="341312" indent="-342900"/>
            <a:endParaRPr lang="en-US" sz="2000" dirty="0" smtClean="0"/>
          </a:p>
          <a:p>
            <a:pPr marL="346075" lvl="1" indent="0">
              <a:buNone/>
            </a:pPr>
            <a:r>
              <a:rPr lang="en-US" sz="1600" dirty="0" smtClean="0"/>
              <a:t>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8652228" y="1323994"/>
            <a:ext cx="3524295" cy="2643221"/>
          </a:xfrm>
          <a:prstGeom prst="rect">
            <a:avLst/>
          </a:prstGeom>
        </p:spPr>
      </p:pic>
      <p:sp>
        <p:nvSpPr>
          <p:cNvPr id="3" name="TextBox 2"/>
          <p:cNvSpPr txBox="1"/>
          <p:nvPr/>
        </p:nvSpPr>
        <p:spPr>
          <a:xfrm>
            <a:off x="9144063" y="4445000"/>
            <a:ext cx="2561216" cy="461501"/>
          </a:xfrm>
          <a:prstGeom prst="rect">
            <a:avLst/>
          </a:prstGeom>
          <a:noFill/>
        </p:spPr>
        <p:txBody>
          <a:bodyPr wrap="square" lIns="0" tIns="0" rIns="0" bIns="0" rtlCol="0">
            <a:noAutofit/>
          </a:bodyPr>
          <a:lstStyle/>
          <a:p>
            <a:pPr>
              <a:lnSpc>
                <a:spcPct val="90000"/>
              </a:lnSpc>
            </a:pPr>
            <a:r>
              <a:rPr lang="en-US" sz="1400" dirty="0" smtClean="0"/>
              <a:t>Photo of the actual SCRUM board</a:t>
            </a:r>
          </a:p>
        </p:txBody>
      </p:sp>
    </p:spTree>
    <p:extLst>
      <p:ext uri="{BB962C8B-B14F-4D97-AF65-F5344CB8AC3E}">
        <p14:creationId xmlns:p14="http://schemas.microsoft.com/office/powerpoint/2010/main" val="91955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bwMode="gray"/>
        <p:txBody>
          <a:bodyPr/>
          <a:lstStyle/>
          <a:p>
            <a:fld id="{C51EAA63-D034-42AE-91FA-B13B9518C7BE}" type="slidenum">
              <a:rPr lang="en-US" smtClean="0"/>
              <a:pPr/>
              <a:t>5</a:t>
            </a:fld>
            <a:endParaRPr lang="en-US" dirty="0"/>
          </a:p>
        </p:txBody>
      </p:sp>
      <p:sp>
        <p:nvSpPr>
          <p:cNvPr id="9" name="Title 8"/>
          <p:cNvSpPr>
            <a:spLocks noGrp="1"/>
          </p:cNvSpPr>
          <p:nvPr>
            <p:ph type="title"/>
          </p:nvPr>
        </p:nvSpPr>
        <p:spPr bwMode="gray">
          <a:xfrm>
            <a:off x="671639" y="373099"/>
            <a:ext cx="10786486" cy="580674"/>
          </a:xfrm>
        </p:spPr>
        <p:txBody>
          <a:bodyPr/>
          <a:lstStyle/>
          <a:p>
            <a:pPr lvl="0"/>
            <a:r>
              <a:rPr lang="en-US" smtClean="0"/>
              <a:t>CSS </a:t>
            </a:r>
            <a:r>
              <a:rPr lang="en-US" dirty="0" smtClean="0"/>
              <a:t>Storyboard</a:t>
            </a:r>
            <a:endParaRPr lang="en-US" dirty="0"/>
          </a:p>
        </p:txBody>
      </p:sp>
      <p:sp>
        <p:nvSpPr>
          <p:cNvPr id="44" name="Freeform 10"/>
          <p:cNvSpPr>
            <a:spLocks noChangeArrowheads="1"/>
          </p:cNvSpPr>
          <p:nvPr/>
        </p:nvSpPr>
        <p:spPr bwMode="gray">
          <a:xfrm flipH="1">
            <a:off x="494972" y="2328243"/>
            <a:ext cx="11389538" cy="981046"/>
          </a:xfrm>
          <a:custGeom>
            <a:avLst/>
            <a:gdLst>
              <a:gd name="T0" fmla="*/ 27797 w 27798"/>
              <a:gd name="T1" fmla="*/ 2392 h 2393"/>
              <a:gd name="T2" fmla="*/ 0 w 27798"/>
              <a:gd name="T3" fmla="*/ 2392 h 2393"/>
              <a:gd name="T4" fmla="*/ 0 w 27798"/>
              <a:gd name="T5" fmla="*/ 0 h 2393"/>
              <a:gd name="T6" fmla="*/ 27797 w 27798"/>
              <a:gd name="T7" fmla="*/ 0 h 2393"/>
              <a:gd name="T8" fmla="*/ 27797 w 27798"/>
              <a:gd name="T9" fmla="*/ 2392 h 2393"/>
            </a:gdLst>
            <a:ahLst/>
            <a:cxnLst>
              <a:cxn ang="0">
                <a:pos x="T0" y="T1"/>
              </a:cxn>
              <a:cxn ang="0">
                <a:pos x="T2" y="T3"/>
              </a:cxn>
              <a:cxn ang="0">
                <a:pos x="T4" y="T5"/>
              </a:cxn>
              <a:cxn ang="0">
                <a:pos x="T6" y="T7"/>
              </a:cxn>
              <a:cxn ang="0">
                <a:pos x="T8" y="T9"/>
              </a:cxn>
            </a:cxnLst>
            <a:rect l="0" t="0" r="r" b="b"/>
            <a:pathLst>
              <a:path w="27798" h="2393">
                <a:moveTo>
                  <a:pt x="27797" y="2392"/>
                </a:moveTo>
                <a:lnTo>
                  <a:pt x="0" y="2392"/>
                </a:lnTo>
                <a:lnTo>
                  <a:pt x="0" y="0"/>
                </a:lnTo>
                <a:lnTo>
                  <a:pt x="27797" y="0"/>
                </a:lnTo>
                <a:lnTo>
                  <a:pt x="27797" y="2392"/>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8" name="Content Placeholder 2"/>
          <p:cNvSpPr>
            <a:spLocks noGrp="1"/>
          </p:cNvSpPr>
          <p:nvPr/>
        </p:nvSpPr>
        <p:spPr bwMode="auto">
          <a:xfrm>
            <a:off x="772833" y="1109014"/>
            <a:ext cx="10207918" cy="49331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1775" indent="-231775" algn="l" rtl="0" eaLnBrk="1" fontAlgn="base" hangingPunct="1">
              <a:spcBef>
                <a:spcPct val="35000"/>
              </a:spcBef>
              <a:spcAft>
                <a:spcPct val="0"/>
              </a:spcAft>
              <a:buClr>
                <a:srgbClr val="EE2E24"/>
              </a:buClr>
              <a:buFont typeface="Wingdings" pitchFamily="-65" charset="2"/>
              <a:buChar char="§"/>
              <a:defRPr sz="2600">
                <a:solidFill>
                  <a:schemeClr val="tx1"/>
                </a:solidFill>
                <a:latin typeface="+mn-lt"/>
                <a:ea typeface="+mn-ea"/>
                <a:cs typeface="+mn-cs"/>
              </a:defRPr>
            </a:lvl1pPr>
            <a:lvl2pPr marL="579438" indent="-233363" algn="l" rtl="0" eaLnBrk="1" fontAlgn="base" hangingPunct="1">
              <a:spcBef>
                <a:spcPct val="35000"/>
              </a:spcBef>
              <a:spcAft>
                <a:spcPct val="0"/>
              </a:spcAft>
              <a:buClr>
                <a:srgbClr val="EE2E24"/>
              </a:buClr>
              <a:buFont typeface="Arial" charset="0"/>
              <a:buChar char="–"/>
              <a:defRPr sz="2200">
                <a:solidFill>
                  <a:schemeClr val="tx1"/>
                </a:solidFill>
                <a:latin typeface="+mn-lt"/>
                <a:cs typeface="+mn-cs"/>
              </a:defRPr>
            </a:lvl2pPr>
            <a:lvl3pPr marL="863600" indent="-169863" algn="l" rtl="0" eaLnBrk="1" fontAlgn="base" hangingPunct="1">
              <a:spcBef>
                <a:spcPct val="35000"/>
              </a:spcBef>
              <a:spcAft>
                <a:spcPct val="0"/>
              </a:spcAft>
              <a:buClr>
                <a:srgbClr val="EE2E24"/>
              </a:buClr>
              <a:buChar char="•"/>
              <a:defRPr sz="2000">
                <a:solidFill>
                  <a:schemeClr val="tx1"/>
                </a:solidFill>
                <a:latin typeface="+mn-lt"/>
                <a:cs typeface="+mn-cs"/>
              </a:defRPr>
            </a:lvl3pPr>
            <a:lvl4pPr marL="1146175" indent="-168275" algn="l" rtl="0" eaLnBrk="1" fontAlgn="base" hangingPunct="1">
              <a:spcBef>
                <a:spcPct val="35000"/>
              </a:spcBef>
              <a:spcAft>
                <a:spcPct val="0"/>
              </a:spcAft>
              <a:buChar char="–"/>
              <a:defRPr>
                <a:solidFill>
                  <a:schemeClr val="tx1"/>
                </a:solidFill>
                <a:latin typeface="+mn-lt"/>
                <a:cs typeface="+mn-cs"/>
              </a:defRPr>
            </a:lvl4pPr>
            <a:lvl5pPr marL="1441450" indent="-180975" algn="l" rtl="0" eaLnBrk="1" fontAlgn="base" hangingPunct="1">
              <a:spcBef>
                <a:spcPct val="35000"/>
              </a:spcBef>
              <a:spcAft>
                <a:spcPct val="0"/>
              </a:spcAft>
              <a:buChar char="»"/>
              <a:defRPr i="1">
                <a:solidFill>
                  <a:schemeClr val="tx1"/>
                </a:solidFill>
                <a:latin typeface="+mn-lt"/>
                <a:cs typeface="+mn-cs"/>
              </a:defRPr>
            </a:lvl5pPr>
            <a:lvl6pPr marL="1898650" indent="-180975" algn="l" rtl="0" eaLnBrk="1" fontAlgn="base" hangingPunct="1">
              <a:spcBef>
                <a:spcPct val="35000"/>
              </a:spcBef>
              <a:spcAft>
                <a:spcPct val="0"/>
              </a:spcAft>
              <a:buChar char="»"/>
              <a:defRPr i="1">
                <a:solidFill>
                  <a:schemeClr val="tx1"/>
                </a:solidFill>
                <a:latin typeface="+mn-lt"/>
                <a:cs typeface="+mn-cs"/>
              </a:defRPr>
            </a:lvl6pPr>
            <a:lvl7pPr marL="2355850" indent="-180975" algn="l" rtl="0" eaLnBrk="1" fontAlgn="base" hangingPunct="1">
              <a:spcBef>
                <a:spcPct val="35000"/>
              </a:spcBef>
              <a:spcAft>
                <a:spcPct val="0"/>
              </a:spcAft>
              <a:buChar char="»"/>
              <a:defRPr i="1">
                <a:solidFill>
                  <a:schemeClr val="tx1"/>
                </a:solidFill>
                <a:latin typeface="+mn-lt"/>
                <a:cs typeface="+mn-cs"/>
              </a:defRPr>
            </a:lvl7pPr>
            <a:lvl8pPr marL="2813050" indent="-180975" algn="l" rtl="0" eaLnBrk="1" fontAlgn="base" hangingPunct="1">
              <a:spcBef>
                <a:spcPct val="35000"/>
              </a:spcBef>
              <a:spcAft>
                <a:spcPct val="0"/>
              </a:spcAft>
              <a:buChar char="»"/>
              <a:defRPr i="1">
                <a:solidFill>
                  <a:schemeClr val="tx1"/>
                </a:solidFill>
                <a:latin typeface="+mn-lt"/>
                <a:cs typeface="+mn-cs"/>
              </a:defRPr>
            </a:lvl8pPr>
            <a:lvl9pPr marL="3270250" indent="-180975" algn="l" rtl="0" eaLnBrk="1" fontAlgn="base" hangingPunct="1">
              <a:spcBef>
                <a:spcPct val="35000"/>
              </a:spcBef>
              <a:spcAft>
                <a:spcPct val="0"/>
              </a:spcAft>
              <a:buChar char="»"/>
              <a:defRPr i="1">
                <a:solidFill>
                  <a:schemeClr val="tx1"/>
                </a:solidFill>
                <a:latin typeface="+mn-lt"/>
                <a:cs typeface="+mn-cs"/>
              </a:defRPr>
            </a:lvl9pPr>
          </a:lstStyle>
          <a:p>
            <a:pPr lvl="0"/>
            <a:endParaRPr lang="en-US" sz="1600" dirty="0" smtClean="0"/>
          </a:p>
        </p:txBody>
      </p:sp>
      <p:sp>
        <p:nvSpPr>
          <p:cNvPr id="13" name="Pentagon 12"/>
          <p:cNvSpPr/>
          <p:nvPr/>
        </p:nvSpPr>
        <p:spPr>
          <a:xfrm>
            <a:off x="894228" y="1354940"/>
            <a:ext cx="2333966" cy="1791366"/>
          </a:xfrm>
          <a:prstGeom prst="homePlate">
            <a:avLst>
              <a:gd name="adj" fmla="val 16578"/>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940" tIns="45705" rIns="179940" bIns="93570" numCol="1" spcCol="0" rtlCol="0" fromWordArt="0" anchor="b" anchorCtr="0" forceAA="0" compatLnSpc="1">
            <a:prstTxWarp prst="textNoShape">
              <a:avLst/>
            </a:prstTxWarp>
            <a:noAutofit/>
          </a:bodyPr>
          <a:lstStyle/>
          <a:p>
            <a:pPr defTabSz="1300768">
              <a:lnSpc>
                <a:spcPct val="90000"/>
              </a:lnSpc>
            </a:pPr>
            <a:r>
              <a:rPr lang="en-US" sz="1600" b="1" dirty="0" smtClean="0">
                <a:ea typeface="ＭＳ Ｐゴシック" pitchFamily="34" charset="-128"/>
              </a:rPr>
              <a:t>Service Writer : </a:t>
            </a:r>
            <a:r>
              <a:rPr lang="en-US" sz="1400" dirty="0" smtClean="0">
                <a:ea typeface="ＭＳ Ｐゴシック" pitchFamily="34" charset="-128"/>
              </a:rPr>
              <a:t>Creates Work Order when Engine comes in with problems</a:t>
            </a:r>
            <a:endParaRPr lang="en-US" sz="1050" dirty="0">
              <a:solidFill>
                <a:srgbClr val="FFFFFF"/>
              </a:solidFill>
              <a:ea typeface="ＭＳ Ｐゴシック" pitchFamily="34" charset="-128"/>
            </a:endParaRPr>
          </a:p>
        </p:txBody>
      </p:sp>
      <p:pic>
        <p:nvPicPr>
          <p:cNvPr id="14" name="Picture 2" descr="https://cdn1.iconfinder.com/data/icons/IconsLandVistaPeopleIconsDemo/256/TechnicalSupportRepresentative_Female_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3409" y="1490546"/>
            <a:ext cx="506383" cy="506383"/>
          </a:xfrm>
          <a:prstGeom prst="rect">
            <a:avLst/>
          </a:prstGeom>
          <a:noFill/>
          <a:extLst>
            <a:ext uri="{909E8E84-426E-40DD-AFC4-6F175D3DCCD1}">
              <a14:hiddenFill xmlns:a14="http://schemas.microsoft.com/office/drawing/2010/main">
                <a:solidFill>
                  <a:srgbClr val="FFFFFF"/>
                </a:solidFill>
              </a14:hiddenFill>
            </a:ext>
          </a:extLst>
        </p:spPr>
      </p:pic>
      <p:sp>
        <p:nvSpPr>
          <p:cNvPr id="16" name="Chevron 15"/>
          <p:cNvSpPr/>
          <p:nvPr/>
        </p:nvSpPr>
        <p:spPr>
          <a:xfrm>
            <a:off x="3263182" y="1357245"/>
            <a:ext cx="2182214" cy="1800000"/>
          </a:xfrm>
          <a:prstGeom prst="chevron">
            <a:avLst>
              <a:gd name="adj" fmla="val 15872"/>
            </a:avLst>
          </a:prstGeom>
          <a:solidFill>
            <a:schemeClr val="tx2">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5" rIns="143951" bIns="93570" numCol="1" spcCol="0" rtlCol="0" fromWordArt="0" anchor="b" anchorCtr="0" forceAA="0" compatLnSpc="1">
            <a:prstTxWarp prst="textNoShape">
              <a:avLst/>
            </a:prstTxWarp>
            <a:noAutofit/>
          </a:bodyPr>
          <a:lstStyle/>
          <a:p>
            <a:pPr defTabSz="1300768">
              <a:lnSpc>
                <a:spcPct val="90000"/>
              </a:lnSpc>
            </a:pPr>
            <a:r>
              <a:rPr lang="en-US" sz="1200" dirty="0" smtClean="0">
                <a:ea typeface="ＭＳ Ｐゴシック" pitchFamily="34" charset="-128"/>
              </a:rPr>
              <a:t>Technician is Assigned to the Work Order by a Scheduling System</a:t>
            </a:r>
            <a:endParaRPr lang="en-US" sz="1200" dirty="0">
              <a:ea typeface="ＭＳ Ｐゴシック" pitchFamily="34" charset="-128"/>
            </a:endParaRPr>
          </a:p>
        </p:txBody>
      </p:sp>
      <p:pic>
        <p:nvPicPr>
          <p:cNvPr id="2050" name="Picture 2" descr="http://therapyeverywhere.com/wp-content/uploads/2012/12/time-480x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0643" y="1677668"/>
            <a:ext cx="1133585" cy="661258"/>
          </a:xfrm>
          <a:prstGeom prst="rect">
            <a:avLst/>
          </a:prstGeom>
          <a:noFill/>
          <a:extLst>
            <a:ext uri="{909E8E84-426E-40DD-AFC4-6F175D3DCCD1}">
              <a14:hiddenFill xmlns:a14="http://schemas.microsoft.com/office/drawing/2010/main">
                <a:solidFill>
                  <a:srgbClr val="FFFFFF"/>
                </a:solidFill>
              </a14:hiddenFill>
            </a:ext>
          </a:extLst>
        </p:spPr>
      </p:pic>
      <p:sp>
        <p:nvSpPr>
          <p:cNvPr id="19" name="Chevron 18"/>
          <p:cNvSpPr/>
          <p:nvPr/>
        </p:nvSpPr>
        <p:spPr>
          <a:xfrm>
            <a:off x="5445396" y="1357245"/>
            <a:ext cx="2203759" cy="1800000"/>
          </a:xfrm>
          <a:prstGeom prst="chevron">
            <a:avLst>
              <a:gd name="adj" fmla="val 15872"/>
            </a:avLst>
          </a:prstGeom>
          <a:solidFill>
            <a:schemeClr val="accent3">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5" rIns="143951" bIns="93570" numCol="1" spcCol="0" rtlCol="0" fromWordArt="0" anchor="b" anchorCtr="0" forceAA="0" compatLnSpc="1">
            <a:prstTxWarp prst="textNoShape">
              <a:avLst/>
            </a:prstTxWarp>
            <a:noAutofit/>
          </a:bodyPr>
          <a:lstStyle/>
          <a:p>
            <a:pPr defTabSz="1300768">
              <a:lnSpc>
                <a:spcPct val="90000"/>
              </a:lnSpc>
            </a:pPr>
            <a:r>
              <a:rPr lang="en-US" sz="1400" b="1" dirty="0" smtClean="0">
                <a:ea typeface="ＭＳ Ｐゴシック" pitchFamily="34" charset="-128"/>
              </a:rPr>
              <a:t>Technician</a:t>
            </a:r>
            <a:r>
              <a:rPr lang="en-US" sz="1400" dirty="0" smtClean="0">
                <a:ea typeface="ＭＳ Ｐゴシック" pitchFamily="34" charset="-128"/>
              </a:rPr>
              <a:t> </a:t>
            </a:r>
            <a:r>
              <a:rPr lang="en-US" sz="1200" dirty="0" smtClean="0">
                <a:ea typeface="ＭＳ Ｐゴシック" pitchFamily="34" charset="-128"/>
              </a:rPr>
              <a:t>:  Works on the Work Order and starts diagnosis</a:t>
            </a:r>
            <a:endParaRPr lang="en-US" sz="1200" dirty="0">
              <a:ea typeface="ＭＳ Ｐゴシック" pitchFamily="34" charset="-128"/>
            </a:endParaRPr>
          </a:p>
        </p:txBody>
      </p:sp>
      <p:pic>
        <p:nvPicPr>
          <p:cNvPr id="21" name="Picture 10" descr="http://www.cpscentral.com/wp-content/uploads/2011/05/qa-disk-repai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79676" y="1697104"/>
            <a:ext cx="543526" cy="543526"/>
          </a:xfrm>
          <a:prstGeom prst="rect">
            <a:avLst/>
          </a:prstGeom>
          <a:noFill/>
          <a:extLst>
            <a:ext uri="{909E8E84-426E-40DD-AFC4-6F175D3DCCD1}">
              <a14:hiddenFill xmlns:a14="http://schemas.microsoft.com/office/drawing/2010/main">
                <a:solidFill>
                  <a:srgbClr val="FFFFFF"/>
                </a:solidFill>
              </a14:hiddenFill>
            </a:ext>
          </a:extLst>
        </p:spPr>
      </p:pic>
      <p:sp>
        <p:nvSpPr>
          <p:cNvPr id="22" name="Chevron 21"/>
          <p:cNvSpPr/>
          <p:nvPr/>
        </p:nvSpPr>
        <p:spPr>
          <a:xfrm>
            <a:off x="7803159" y="1340630"/>
            <a:ext cx="2209728" cy="1800000"/>
          </a:xfrm>
          <a:prstGeom prst="chevron">
            <a:avLst>
              <a:gd name="adj" fmla="val 15872"/>
            </a:avLst>
          </a:prstGeom>
          <a:solidFill>
            <a:schemeClr val="tx2">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5" rIns="143951" bIns="93570" numCol="1" spcCol="0" rtlCol="0" fromWordArt="0" anchor="b" anchorCtr="0" forceAA="0" compatLnSpc="1">
            <a:prstTxWarp prst="textNoShape">
              <a:avLst/>
            </a:prstTxWarp>
            <a:noAutofit/>
          </a:bodyPr>
          <a:lstStyle/>
          <a:p>
            <a:pPr defTabSz="1300768">
              <a:lnSpc>
                <a:spcPct val="90000"/>
              </a:lnSpc>
            </a:pPr>
            <a:r>
              <a:rPr lang="en-US" sz="1200" dirty="0" smtClean="0">
                <a:ea typeface="ＭＳ Ｐゴシック" pitchFamily="34" charset="-128"/>
              </a:rPr>
              <a:t>Fetch Fault Codes from Engine (INSITE)</a:t>
            </a:r>
            <a:endParaRPr lang="en-US" sz="1200" dirty="0">
              <a:ea typeface="ＭＳ Ｐゴシック" pitchFamily="34" charset="-128"/>
            </a:endParaRPr>
          </a:p>
        </p:txBody>
      </p:sp>
      <p:sp>
        <p:nvSpPr>
          <p:cNvPr id="23" name="Chevron 22"/>
          <p:cNvSpPr/>
          <p:nvPr/>
        </p:nvSpPr>
        <p:spPr>
          <a:xfrm>
            <a:off x="894228" y="3507869"/>
            <a:ext cx="2333966" cy="1800000"/>
          </a:xfrm>
          <a:prstGeom prst="chevron">
            <a:avLst>
              <a:gd name="adj" fmla="val 15872"/>
            </a:avLst>
          </a:prstGeom>
          <a:solidFill>
            <a:schemeClr val="tx2">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5" rIns="143951" bIns="93570" numCol="1" spcCol="0" rtlCol="0" fromWordArt="0" anchor="b" anchorCtr="0" forceAA="0" compatLnSpc="1">
            <a:prstTxWarp prst="textNoShape">
              <a:avLst/>
            </a:prstTxWarp>
            <a:noAutofit/>
          </a:bodyPr>
          <a:lstStyle/>
          <a:p>
            <a:pPr defTabSz="1300768">
              <a:lnSpc>
                <a:spcPct val="90000"/>
              </a:lnSpc>
            </a:pPr>
            <a:r>
              <a:rPr lang="en-US" sz="1400" dirty="0" smtClean="0">
                <a:ea typeface="ＭＳ Ｐゴシック" pitchFamily="34" charset="-128"/>
              </a:rPr>
              <a:t>Fetch Suggested Solution Trees</a:t>
            </a:r>
            <a:endParaRPr lang="en-US" sz="1400" dirty="0">
              <a:ea typeface="ＭＳ Ｐゴシック" pitchFamily="34" charset="-128"/>
            </a:endParaRPr>
          </a:p>
        </p:txBody>
      </p:sp>
      <p:sp>
        <p:nvSpPr>
          <p:cNvPr id="24" name="Chevron 23"/>
          <p:cNvSpPr/>
          <p:nvPr/>
        </p:nvSpPr>
        <p:spPr>
          <a:xfrm>
            <a:off x="3275502" y="3507869"/>
            <a:ext cx="2169893" cy="1800000"/>
          </a:xfrm>
          <a:prstGeom prst="chevron">
            <a:avLst>
              <a:gd name="adj" fmla="val 15872"/>
            </a:avLst>
          </a:prstGeom>
          <a:solidFill>
            <a:schemeClr val="accent3">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5" rIns="143951" bIns="93570" numCol="1" spcCol="0" rtlCol="0" fromWordArt="0" anchor="b" anchorCtr="0" forceAA="0" compatLnSpc="1">
            <a:prstTxWarp prst="textNoShape">
              <a:avLst/>
            </a:prstTxWarp>
            <a:noAutofit/>
          </a:bodyPr>
          <a:lstStyle/>
          <a:p>
            <a:pPr defTabSz="1300768">
              <a:lnSpc>
                <a:spcPct val="90000"/>
              </a:lnSpc>
            </a:pPr>
            <a:r>
              <a:rPr lang="en-US" sz="1200" b="1" dirty="0" smtClean="0">
                <a:ea typeface="ＭＳ Ｐゴシック" pitchFamily="34" charset="-128"/>
              </a:rPr>
              <a:t>Technician</a:t>
            </a:r>
            <a:r>
              <a:rPr lang="en-US" sz="1200" dirty="0" smtClean="0">
                <a:ea typeface="ＭＳ Ｐゴシック" pitchFamily="34" charset="-128"/>
              </a:rPr>
              <a:t> : Works on the Suggested solutions and figures out parts requirement</a:t>
            </a:r>
            <a:endParaRPr lang="en-US" sz="1200" dirty="0">
              <a:ea typeface="ＭＳ Ｐゴシック" pitchFamily="34" charset="-128"/>
            </a:endParaRPr>
          </a:p>
        </p:txBody>
      </p:sp>
      <p:pic>
        <p:nvPicPr>
          <p:cNvPr id="25" name="Picture 4" descr="Free Check Engine Light Diagnostic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49363" y="1885147"/>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http://www.cpscentral.com/wp-content/uploads/2011/05/qa-disk-repai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1024" y="3766650"/>
            <a:ext cx="543526" cy="543526"/>
          </a:xfrm>
          <a:prstGeom prst="rect">
            <a:avLst/>
          </a:prstGeom>
          <a:noFill/>
          <a:extLst>
            <a:ext uri="{909E8E84-426E-40DD-AFC4-6F175D3DCCD1}">
              <a14:hiddenFill xmlns:a14="http://schemas.microsoft.com/office/drawing/2010/main">
                <a:solidFill>
                  <a:srgbClr val="FFFFFF"/>
                </a:solidFill>
              </a14:hiddenFill>
            </a:ext>
          </a:extLst>
        </p:spPr>
      </p:pic>
      <p:sp>
        <p:nvSpPr>
          <p:cNvPr id="27" name="Chevron 26"/>
          <p:cNvSpPr/>
          <p:nvPr/>
        </p:nvSpPr>
        <p:spPr>
          <a:xfrm>
            <a:off x="5451447" y="3507869"/>
            <a:ext cx="2197708" cy="1800000"/>
          </a:xfrm>
          <a:prstGeom prst="chevron">
            <a:avLst>
              <a:gd name="adj" fmla="val 15872"/>
            </a:avLst>
          </a:prstGeom>
          <a:solidFill>
            <a:schemeClr val="tx2">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5" rIns="143951" bIns="93570" numCol="1" spcCol="0" rtlCol="0" fromWordArt="0" anchor="b" anchorCtr="0" forceAA="0" compatLnSpc="1">
            <a:prstTxWarp prst="textNoShape">
              <a:avLst/>
            </a:prstTxWarp>
            <a:noAutofit/>
          </a:bodyPr>
          <a:lstStyle/>
          <a:p>
            <a:pPr defTabSz="1300768">
              <a:lnSpc>
                <a:spcPct val="90000"/>
              </a:lnSpc>
            </a:pPr>
            <a:r>
              <a:rPr lang="en-US" sz="1200" dirty="0" smtClean="0">
                <a:ea typeface="ＭＳ Ｐゴシック" pitchFamily="34" charset="-128"/>
              </a:rPr>
              <a:t>Generate Quote from Parts information</a:t>
            </a:r>
            <a:endParaRPr lang="en-US" sz="1200" dirty="0">
              <a:ea typeface="ＭＳ Ｐゴシック" pitchFamily="34" charset="-128"/>
            </a:endParaRPr>
          </a:p>
        </p:txBody>
      </p:sp>
      <p:pic>
        <p:nvPicPr>
          <p:cNvPr id="2054" name="Picture 6" descr="http://cumminsgenuineparts.com/images/Picture_Part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4042" y="3640603"/>
            <a:ext cx="820163" cy="49209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cdn2.iconfinder.com/data/icons/health-care-3/512/price_list-2-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48700" y="4210133"/>
            <a:ext cx="405371" cy="405371"/>
          </a:xfrm>
          <a:prstGeom prst="rect">
            <a:avLst/>
          </a:prstGeom>
          <a:noFill/>
          <a:extLst>
            <a:ext uri="{909E8E84-426E-40DD-AFC4-6F175D3DCCD1}">
              <a14:hiddenFill xmlns:a14="http://schemas.microsoft.com/office/drawing/2010/main">
                <a:solidFill>
                  <a:srgbClr val="FFFFFF"/>
                </a:solidFill>
              </a14:hiddenFill>
            </a:ext>
          </a:extLst>
        </p:spPr>
      </p:pic>
      <p:sp>
        <p:nvSpPr>
          <p:cNvPr id="31" name="Chevron 30"/>
          <p:cNvSpPr/>
          <p:nvPr/>
        </p:nvSpPr>
        <p:spPr>
          <a:xfrm>
            <a:off x="7809128" y="3507869"/>
            <a:ext cx="2203759" cy="1800000"/>
          </a:xfrm>
          <a:prstGeom prst="chevron">
            <a:avLst>
              <a:gd name="adj" fmla="val 15872"/>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5" rIns="143951" bIns="93570" numCol="1" spcCol="0" rtlCol="0" fromWordArt="0" anchor="b" anchorCtr="0" forceAA="0" compatLnSpc="1">
            <a:prstTxWarp prst="textNoShape">
              <a:avLst/>
            </a:prstTxWarp>
            <a:noAutofit/>
          </a:bodyPr>
          <a:lstStyle/>
          <a:p>
            <a:pPr defTabSz="1300768">
              <a:lnSpc>
                <a:spcPct val="90000"/>
              </a:lnSpc>
            </a:pPr>
            <a:r>
              <a:rPr lang="en-US" sz="1200" b="1" dirty="0" smtClean="0">
                <a:ea typeface="ＭＳ Ｐゴシック" pitchFamily="34" charset="-128"/>
              </a:rPr>
              <a:t>Service Writer </a:t>
            </a:r>
            <a:r>
              <a:rPr lang="en-US" sz="1200" dirty="0" smtClean="0">
                <a:ea typeface="ＭＳ Ｐゴシック" pitchFamily="34" charset="-128"/>
              </a:rPr>
              <a:t>: Notifies customer for Quote and asks for approval to proceed</a:t>
            </a:r>
            <a:endParaRPr lang="en-US" sz="1200" dirty="0">
              <a:ea typeface="ＭＳ Ｐゴシック" pitchFamily="34" charset="-128"/>
            </a:endParaRPr>
          </a:p>
        </p:txBody>
      </p:sp>
      <p:pic>
        <p:nvPicPr>
          <p:cNvPr id="32" name="Picture 2" descr="https://cdn1.iconfinder.com/data/icons/IconsLandVistaPeopleIconsDemo/256/TechnicalSupportRepresentative_Female_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3360" y="3765663"/>
            <a:ext cx="506383" cy="50638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cdn0.iconfinder.com/data/icons/business-and-advertising-agency-icon-set/64/ecommerce_solution-25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99226" y="3613130"/>
            <a:ext cx="850566" cy="850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80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gray">
          <a:xfrm>
            <a:off x="6376386" y="1656108"/>
            <a:ext cx="5535355" cy="4583505"/>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 name="Slide Number Placeholder 4"/>
          <p:cNvSpPr>
            <a:spLocks noGrp="1"/>
          </p:cNvSpPr>
          <p:nvPr>
            <p:ph type="sldNum" sz="quarter" idx="12"/>
          </p:nvPr>
        </p:nvSpPr>
        <p:spPr bwMode="gray"/>
        <p:txBody>
          <a:bodyPr/>
          <a:lstStyle/>
          <a:p>
            <a:fld id="{C51EAA63-D034-42AE-91FA-B13B9518C7BE}" type="slidenum">
              <a:rPr lang="en-US" smtClean="0"/>
              <a:pPr/>
              <a:t>6</a:t>
            </a:fld>
            <a:endParaRPr lang="en-US" dirty="0"/>
          </a:p>
        </p:txBody>
      </p:sp>
      <p:sp>
        <p:nvSpPr>
          <p:cNvPr id="9" name="Title 8"/>
          <p:cNvSpPr>
            <a:spLocks noGrp="1"/>
          </p:cNvSpPr>
          <p:nvPr>
            <p:ph type="title"/>
          </p:nvPr>
        </p:nvSpPr>
        <p:spPr bwMode="gray">
          <a:xfrm>
            <a:off x="671639" y="373099"/>
            <a:ext cx="10786486" cy="580674"/>
          </a:xfrm>
        </p:spPr>
        <p:txBody>
          <a:bodyPr/>
          <a:lstStyle/>
          <a:p>
            <a:pPr lvl="0"/>
            <a:r>
              <a:rPr lang="en-US" dirty="0" smtClean="0"/>
              <a:t>Our Approach to the POT</a:t>
            </a:r>
            <a:endParaRPr lang="en-US" dirty="0"/>
          </a:p>
        </p:txBody>
      </p:sp>
      <p:sp>
        <p:nvSpPr>
          <p:cNvPr id="36" name="Freeform 2"/>
          <p:cNvSpPr>
            <a:spLocks noChangeArrowheads="1"/>
          </p:cNvSpPr>
          <p:nvPr/>
        </p:nvSpPr>
        <p:spPr bwMode="gray">
          <a:xfrm flipH="1">
            <a:off x="5575458" y="2328243"/>
            <a:ext cx="6383127" cy="3969354"/>
          </a:xfrm>
          <a:custGeom>
            <a:avLst/>
            <a:gdLst>
              <a:gd name="T0" fmla="*/ 15577 w 15578"/>
              <a:gd name="T1" fmla="*/ 9687 h 9688"/>
              <a:gd name="T2" fmla="*/ 0 w 15578"/>
              <a:gd name="T3" fmla="*/ 9687 h 9688"/>
              <a:gd name="T4" fmla="*/ 0 w 15578"/>
              <a:gd name="T5" fmla="*/ 0 h 9688"/>
              <a:gd name="T6" fmla="*/ 15577 w 15578"/>
              <a:gd name="T7" fmla="*/ 0 h 9688"/>
              <a:gd name="T8" fmla="*/ 15577 w 15578"/>
              <a:gd name="T9" fmla="*/ 9687 h 9688"/>
            </a:gdLst>
            <a:ahLst/>
            <a:cxnLst>
              <a:cxn ang="0">
                <a:pos x="T0" y="T1"/>
              </a:cxn>
              <a:cxn ang="0">
                <a:pos x="T2" y="T3"/>
              </a:cxn>
              <a:cxn ang="0">
                <a:pos x="T4" y="T5"/>
              </a:cxn>
              <a:cxn ang="0">
                <a:pos x="T6" y="T7"/>
              </a:cxn>
              <a:cxn ang="0">
                <a:pos x="T8" y="T9"/>
              </a:cxn>
            </a:cxnLst>
            <a:rect l="0" t="0" r="r" b="b"/>
            <a:pathLst>
              <a:path w="15578" h="9688">
                <a:moveTo>
                  <a:pt x="15577" y="9687"/>
                </a:moveTo>
                <a:lnTo>
                  <a:pt x="0" y="9687"/>
                </a:lnTo>
                <a:lnTo>
                  <a:pt x="0" y="0"/>
                </a:lnTo>
                <a:lnTo>
                  <a:pt x="15577" y="0"/>
                </a:lnTo>
                <a:lnTo>
                  <a:pt x="15577" y="9687"/>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0"/>
          <p:cNvSpPr>
            <a:spLocks noChangeArrowheads="1"/>
          </p:cNvSpPr>
          <p:nvPr/>
        </p:nvSpPr>
        <p:spPr bwMode="gray">
          <a:xfrm flipH="1">
            <a:off x="494972" y="2328243"/>
            <a:ext cx="11389538" cy="981046"/>
          </a:xfrm>
          <a:custGeom>
            <a:avLst/>
            <a:gdLst>
              <a:gd name="T0" fmla="*/ 27797 w 27798"/>
              <a:gd name="T1" fmla="*/ 2392 h 2393"/>
              <a:gd name="T2" fmla="*/ 0 w 27798"/>
              <a:gd name="T3" fmla="*/ 2392 h 2393"/>
              <a:gd name="T4" fmla="*/ 0 w 27798"/>
              <a:gd name="T5" fmla="*/ 0 h 2393"/>
              <a:gd name="T6" fmla="*/ 27797 w 27798"/>
              <a:gd name="T7" fmla="*/ 0 h 2393"/>
              <a:gd name="T8" fmla="*/ 27797 w 27798"/>
              <a:gd name="T9" fmla="*/ 2392 h 2393"/>
            </a:gdLst>
            <a:ahLst/>
            <a:cxnLst>
              <a:cxn ang="0">
                <a:pos x="T0" y="T1"/>
              </a:cxn>
              <a:cxn ang="0">
                <a:pos x="T2" y="T3"/>
              </a:cxn>
              <a:cxn ang="0">
                <a:pos x="T4" y="T5"/>
              </a:cxn>
              <a:cxn ang="0">
                <a:pos x="T6" y="T7"/>
              </a:cxn>
              <a:cxn ang="0">
                <a:pos x="T8" y="T9"/>
              </a:cxn>
            </a:cxnLst>
            <a:rect l="0" t="0" r="r" b="b"/>
            <a:pathLst>
              <a:path w="27798" h="2393">
                <a:moveTo>
                  <a:pt x="27797" y="2392"/>
                </a:moveTo>
                <a:lnTo>
                  <a:pt x="0" y="2392"/>
                </a:lnTo>
                <a:lnTo>
                  <a:pt x="0" y="0"/>
                </a:lnTo>
                <a:lnTo>
                  <a:pt x="27797" y="0"/>
                </a:lnTo>
                <a:lnTo>
                  <a:pt x="27797" y="2392"/>
                </a:lnTo>
              </a:path>
            </a:pathLst>
          </a:custGeom>
          <a:noFill/>
          <a:ln w="9525" cap="flat">
            <a:solidFill>
              <a:srgbClr val="FFFFFF"/>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98" name="Content Placeholder 2"/>
          <p:cNvSpPr>
            <a:spLocks noGrp="1"/>
          </p:cNvSpPr>
          <p:nvPr/>
        </p:nvSpPr>
        <p:spPr bwMode="auto">
          <a:xfrm>
            <a:off x="772833" y="1109014"/>
            <a:ext cx="8273088" cy="49331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1775" indent="-231775" algn="l" rtl="0" eaLnBrk="1" fontAlgn="base" hangingPunct="1">
              <a:spcBef>
                <a:spcPct val="35000"/>
              </a:spcBef>
              <a:spcAft>
                <a:spcPct val="0"/>
              </a:spcAft>
              <a:buClr>
                <a:srgbClr val="EE2E24"/>
              </a:buClr>
              <a:buFont typeface="Wingdings" pitchFamily="-65" charset="2"/>
              <a:buChar char="§"/>
              <a:defRPr sz="2600">
                <a:solidFill>
                  <a:schemeClr val="tx1"/>
                </a:solidFill>
                <a:latin typeface="+mn-lt"/>
                <a:ea typeface="+mn-ea"/>
                <a:cs typeface="+mn-cs"/>
              </a:defRPr>
            </a:lvl1pPr>
            <a:lvl2pPr marL="579438" indent="-233363" algn="l" rtl="0" eaLnBrk="1" fontAlgn="base" hangingPunct="1">
              <a:spcBef>
                <a:spcPct val="35000"/>
              </a:spcBef>
              <a:spcAft>
                <a:spcPct val="0"/>
              </a:spcAft>
              <a:buClr>
                <a:srgbClr val="EE2E24"/>
              </a:buClr>
              <a:buFont typeface="Arial" charset="0"/>
              <a:buChar char="–"/>
              <a:defRPr sz="2200">
                <a:solidFill>
                  <a:schemeClr val="tx1"/>
                </a:solidFill>
                <a:latin typeface="+mn-lt"/>
                <a:cs typeface="+mn-cs"/>
              </a:defRPr>
            </a:lvl2pPr>
            <a:lvl3pPr marL="863600" indent="-169863" algn="l" rtl="0" eaLnBrk="1" fontAlgn="base" hangingPunct="1">
              <a:spcBef>
                <a:spcPct val="35000"/>
              </a:spcBef>
              <a:spcAft>
                <a:spcPct val="0"/>
              </a:spcAft>
              <a:buClr>
                <a:srgbClr val="EE2E24"/>
              </a:buClr>
              <a:buChar char="•"/>
              <a:defRPr sz="2000">
                <a:solidFill>
                  <a:schemeClr val="tx1"/>
                </a:solidFill>
                <a:latin typeface="+mn-lt"/>
                <a:cs typeface="+mn-cs"/>
              </a:defRPr>
            </a:lvl3pPr>
            <a:lvl4pPr marL="1146175" indent="-168275" algn="l" rtl="0" eaLnBrk="1" fontAlgn="base" hangingPunct="1">
              <a:spcBef>
                <a:spcPct val="35000"/>
              </a:spcBef>
              <a:spcAft>
                <a:spcPct val="0"/>
              </a:spcAft>
              <a:buChar char="–"/>
              <a:defRPr>
                <a:solidFill>
                  <a:schemeClr val="tx1"/>
                </a:solidFill>
                <a:latin typeface="+mn-lt"/>
                <a:cs typeface="+mn-cs"/>
              </a:defRPr>
            </a:lvl4pPr>
            <a:lvl5pPr marL="1441450" indent="-180975" algn="l" rtl="0" eaLnBrk="1" fontAlgn="base" hangingPunct="1">
              <a:spcBef>
                <a:spcPct val="35000"/>
              </a:spcBef>
              <a:spcAft>
                <a:spcPct val="0"/>
              </a:spcAft>
              <a:buChar char="»"/>
              <a:defRPr i="1">
                <a:solidFill>
                  <a:schemeClr val="tx1"/>
                </a:solidFill>
                <a:latin typeface="+mn-lt"/>
                <a:cs typeface="+mn-cs"/>
              </a:defRPr>
            </a:lvl5pPr>
            <a:lvl6pPr marL="1898650" indent="-180975" algn="l" rtl="0" eaLnBrk="1" fontAlgn="base" hangingPunct="1">
              <a:spcBef>
                <a:spcPct val="35000"/>
              </a:spcBef>
              <a:spcAft>
                <a:spcPct val="0"/>
              </a:spcAft>
              <a:buChar char="»"/>
              <a:defRPr i="1">
                <a:solidFill>
                  <a:schemeClr val="tx1"/>
                </a:solidFill>
                <a:latin typeface="+mn-lt"/>
                <a:cs typeface="+mn-cs"/>
              </a:defRPr>
            </a:lvl6pPr>
            <a:lvl7pPr marL="2355850" indent="-180975" algn="l" rtl="0" eaLnBrk="1" fontAlgn="base" hangingPunct="1">
              <a:spcBef>
                <a:spcPct val="35000"/>
              </a:spcBef>
              <a:spcAft>
                <a:spcPct val="0"/>
              </a:spcAft>
              <a:buChar char="»"/>
              <a:defRPr i="1">
                <a:solidFill>
                  <a:schemeClr val="tx1"/>
                </a:solidFill>
                <a:latin typeface="+mn-lt"/>
                <a:cs typeface="+mn-cs"/>
              </a:defRPr>
            </a:lvl7pPr>
            <a:lvl8pPr marL="2813050" indent="-180975" algn="l" rtl="0" eaLnBrk="1" fontAlgn="base" hangingPunct="1">
              <a:spcBef>
                <a:spcPct val="35000"/>
              </a:spcBef>
              <a:spcAft>
                <a:spcPct val="0"/>
              </a:spcAft>
              <a:buChar char="»"/>
              <a:defRPr i="1">
                <a:solidFill>
                  <a:schemeClr val="tx1"/>
                </a:solidFill>
                <a:latin typeface="+mn-lt"/>
                <a:cs typeface="+mn-cs"/>
              </a:defRPr>
            </a:lvl8pPr>
            <a:lvl9pPr marL="3270250" indent="-180975" algn="l" rtl="0" eaLnBrk="1" fontAlgn="base" hangingPunct="1">
              <a:spcBef>
                <a:spcPct val="35000"/>
              </a:spcBef>
              <a:spcAft>
                <a:spcPct val="0"/>
              </a:spcAft>
              <a:buChar char="»"/>
              <a:defRPr i="1">
                <a:solidFill>
                  <a:schemeClr val="tx1"/>
                </a:solidFill>
                <a:latin typeface="+mn-lt"/>
                <a:cs typeface="+mn-cs"/>
              </a:defRPr>
            </a:lvl9pPr>
          </a:lstStyle>
          <a:p>
            <a:pPr lvl="0"/>
            <a:r>
              <a:rPr lang="en-US" sz="2000" b="1" dirty="0" smtClean="0"/>
              <a:t>System of Engagement</a:t>
            </a:r>
            <a:r>
              <a:rPr lang="en-US" sz="2000" dirty="0" smtClean="0"/>
              <a:t> Driven Design and Development</a:t>
            </a:r>
          </a:p>
          <a:p>
            <a:pPr lvl="1"/>
            <a:r>
              <a:rPr lang="en-US" sz="1600" dirty="0" smtClean="0"/>
              <a:t>Cummins put a lot of emphasis from day one on the UX for the solution</a:t>
            </a:r>
          </a:p>
          <a:p>
            <a:pPr lvl="1"/>
            <a:r>
              <a:rPr lang="en-US" sz="1600" dirty="0" smtClean="0"/>
              <a:t>Wireframes created by our UX Specialist adhering to Cummins defined standards and validated with customer </a:t>
            </a:r>
          </a:p>
          <a:p>
            <a:pPr lvl="1"/>
            <a:r>
              <a:rPr lang="en-US" sz="1600" dirty="0" smtClean="0"/>
              <a:t>Responsive Design was key to meet </a:t>
            </a:r>
            <a:r>
              <a:rPr lang="en-US" sz="1600" dirty="0" err="1" smtClean="0"/>
              <a:t>omni</a:t>
            </a:r>
            <a:r>
              <a:rPr lang="en-US" sz="1600" dirty="0" smtClean="0"/>
              <a:t>-channel requirements</a:t>
            </a:r>
          </a:p>
          <a:p>
            <a:pPr lvl="1"/>
            <a:r>
              <a:rPr lang="en-US" sz="1600" dirty="0"/>
              <a:t>UX to define the API contract to ensure user gets what they want providing </a:t>
            </a:r>
            <a:r>
              <a:rPr lang="en-US" sz="1600" dirty="0" smtClean="0"/>
              <a:t>Agility</a:t>
            </a:r>
          </a:p>
          <a:p>
            <a:pPr marL="346075" lvl="1" indent="0">
              <a:buNone/>
            </a:pPr>
            <a:endParaRPr lang="en-US" sz="1600" dirty="0"/>
          </a:p>
          <a:p>
            <a:pPr lvl="0"/>
            <a:r>
              <a:rPr lang="en-US" sz="2000" b="1" dirty="0" smtClean="0"/>
              <a:t>System of Record</a:t>
            </a:r>
            <a:r>
              <a:rPr lang="en-US" sz="2000" dirty="0" smtClean="0"/>
              <a:t> Agnostic Approach - </a:t>
            </a:r>
            <a:r>
              <a:rPr lang="en-US" sz="2000" b="1" dirty="0"/>
              <a:t>API Hub </a:t>
            </a:r>
            <a:r>
              <a:rPr lang="en-US" sz="2000" dirty="0"/>
              <a:t>on the Cloud </a:t>
            </a:r>
            <a:endParaRPr lang="en-US" sz="2000" dirty="0" smtClean="0"/>
          </a:p>
          <a:p>
            <a:pPr lvl="1"/>
            <a:r>
              <a:rPr lang="en-US" sz="1600" dirty="0" smtClean="0"/>
              <a:t>APIs provide the abstraction to the data and process </a:t>
            </a:r>
          </a:p>
          <a:p>
            <a:pPr lvl="1"/>
            <a:r>
              <a:rPr lang="en-US" sz="1600" dirty="0"/>
              <a:t>Create and manage APIs on the </a:t>
            </a:r>
            <a:r>
              <a:rPr lang="en-US" sz="1600" dirty="0" smtClean="0"/>
              <a:t>cloud</a:t>
            </a:r>
            <a:endParaRPr lang="en-US" sz="1600" dirty="0" smtClean="0"/>
          </a:p>
          <a:p>
            <a:pPr lvl="1"/>
            <a:r>
              <a:rPr lang="en-US" sz="1600" dirty="0" smtClean="0"/>
              <a:t>Data and process can be anywhere, on-</a:t>
            </a:r>
            <a:r>
              <a:rPr lang="en-US" sz="1600" dirty="0" err="1" smtClean="0"/>
              <a:t>prem</a:t>
            </a:r>
            <a:r>
              <a:rPr lang="en-US" sz="1600" dirty="0"/>
              <a:t>/</a:t>
            </a:r>
            <a:r>
              <a:rPr lang="en-US" sz="1600" dirty="0" smtClean="0"/>
              <a:t>cloud, new/existing, DB/SaaS</a:t>
            </a:r>
          </a:p>
          <a:p>
            <a:pPr lvl="1"/>
            <a:r>
              <a:rPr lang="en-US" sz="1600" dirty="0" smtClean="0"/>
              <a:t>API provides agility for fast change  </a:t>
            </a:r>
          </a:p>
          <a:p>
            <a:pPr lvl="1"/>
            <a:r>
              <a:rPr lang="en-US" sz="1600" dirty="0" smtClean="0"/>
              <a:t>API contracts ensure rapid parallel development of UX and Services.</a:t>
            </a:r>
          </a:p>
          <a:p>
            <a:pPr marL="346075" lvl="1" indent="0">
              <a:buNone/>
            </a:pPr>
            <a:r>
              <a:rPr lang="en-US" sz="1600" dirty="0" smtClean="0"/>
              <a:t> </a:t>
            </a:r>
          </a:p>
        </p:txBody>
      </p:sp>
      <p:sp>
        <p:nvSpPr>
          <p:cNvPr id="3" name="TextBox 2"/>
          <p:cNvSpPr txBox="1"/>
          <p:nvPr/>
        </p:nvSpPr>
        <p:spPr>
          <a:xfrm>
            <a:off x="9144063" y="4445000"/>
            <a:ext cx="2561216" cy="461501"/>
          </a:xfrm>
          <a:prstGeom prst="rect">
            <a:avLst/>
          </a:prstGeom>
          <a:noFill/>
        </p:spPr>
        <p:txBody>
          <a:bodyPr wrap="square" lIns="0" tIns="0" rIns="0" bIns="0" rtlCol="0">
            <a:noAutofit/>
          </a:bodyPr>
          <a:lstStyle/>
          <a:p>
            <a:pPr>
              <a:lnSpc>
                <a:spcPct val="90000"/>
              </a:lnSpc>
            </a:pPr>
            <a:r>
              <a:rPr lang="en-US" sz="1400" dirty="0" smtClean="0"/>
              <a:t>Photo of the actual SCRUM board</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4047" y="310682"/>
            <a:ext cx="2910046" cy="2910046"/>
          </a:xfrm>
          <a:prstGeom prst="rect">
            <a:avLst/>
          </a:prstGeom>
          <a:ln w="57150">
            <a:solidFill>
              <a:schemeClr val="tx1"/>
            </a:solid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52352" y="2270517"/>
            <a:ext cx="2911084" cy="2911084"/>
          </a:xfrm>
          <a:prstGeom prst="rect">
            <a:avLst/>
          </a:prstGeom>
          <a:ln w="38100">
            <a:solidFill>
              <a:schemeClr val="tx1"/>
            </a:solidFill>
          </a:ln>
        </p:spPr>
      </p:pic>
      <p:pic>
        <p:nvPicPr>
          <p:cNvPr id="10" name="Picture 9"/>
          <p:cNvPicPr>
            <a:picLocks noChangeAspect="1"/>
          </p:cNvPicPr>
          <p:nvPr/>
        </p:nvPicPr>
        <p:blipFill>
          <a:blip r:embed="rId5"/>
          <a:stretch>
            <a:fillRect/>
          </a:stretch>
        </p:blipFill>
        <p:spPr>
          <a:xfrm>
            <a:off x="10271760" y="3202370"/>
            <a:ext cx="1697362" cy="3144162"/>
          </a:xfrm>
          <a:prstGeom prst="rect">
            <a:avLst/>
          </a:prstGeom>
          <a:ln w="28575">
            <a:solidFill>
              <a:schemeClr val="tx1"/>
            </a:solidFill>
          </a:ln>
        </p:spPr>
      </p:pic>
    </p:spTree>
    <p:extLst>
      <p:ext uri="{BB962C8B-B14F-4D97-AF65-F5344CB8AC3E}">
        <p14:creationId xmlns:p14="http://schemas.microsoft.com/office/powerpoint/2010/main" val="175487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Oracle Public</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7</a:t>
            </a:fld>
            <a:endParaRPr lang="en-US" dirty="0"/>
          </a:p>
        </p:txBody>
      </p:sp>
      <p:sp>
        <p:nvSpPr>
          <p:cNvPr id="4" name="Title 3"/>
          <p:cNvSpPr>
            <a:spLocks noGrp="1"/>
          </p:cNvSpPr>
          <p:nvPr>
            <p:ph type="title"/>
          </p:nvPr>
        </p:nvSpPr>
        <p:spPr>
          <a:xfrm>
            <a:off x="755950" y="277904"/>
            <a:ext cx="9535532" cy="1174377"/>
          </a:xfrm>
        </p:spPr>
        <p:txBody>
          <a:bodyPr/>
          <a:lstStyle/>
          <a:p>
            <a:pPr lvl="1" algn="l" rtl="0">
              <a:lnSpc>
                <a:spcPct val="80000"/>
              </a:lnSpc>
              <a:spcBef>
                <a:spcPct val="0"/>
              </a:spcBef>
            </a:pPr>
            <a:r>
              <a:rPr lang="en-US" sz="2800" dirty="0"/>
              <a:t>The </a:t>
            </a:r>
            <a:r>
              <a:rPr lang="en-US" sz="2800" dirty="0" smtClean="0"/>
              <a:t>Solution </a:t>
            </a:r>
            <a:br>
              <a:rPr lang="en-US" sz="2800" dirty="0" smtClean="0"/>
            </a:br>
            <a:r>
              <a:rPr lang="en-US" sz="2800" dirty="0"/>
              <a:t/>
            </a:r>
            <a:br>
              <a:rPr lang="en-US" sz="2800" dirty="0"/>
            </a:br>
            <a:r>
              <a:rPr lang="en-US" sz="1400" dirty="0" smtClean="0"/>
              <a:t>Compelling and Engaging UX – The Demo</a:t>
            </a:r>
            <a:r>
              <a:rPr lang="en-US" sz="1600" dirty="0" smtClean="0"/>
              <a:t/>
            </a:r>
            <a:br>
              <a:rPr lang="en-US" sz="1600" dirty="0" smtClean="0"/>
            </a:br>
            <a:endParaRPr lang="en-US" dirty="0"/>
          </a:p>
        </p:txBody>
      </p:sp>
    </p:spTree>
    <p:extLst>
      <p:ext uri="{BB962C8B-B14F-4D97-AF65-F5344CB8AC3E}">
        <p14:creationId xmlns:p14="http://schemas.microsoft.com/office/powerpoint/2010/main" val="379291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Oracle Public</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8</a:t>
            </a:fld>
            <a:endParaRPr lang="en-US" dirty="0"/>
          </a:p>
        </p:txBody>
      </p:sp>
      <p:sp>
        <p:nvSpPr>
          <p:cNvPr id="4" name="Title 3"/>
          <p:cNvSpPr>
            <a:spLocks noGrp="1"/>
          </p:cNvSpPr>
          <p:nvPr>
            <p:ph type="title"/>
          </p:nvPr>
        </p:nvSpPr>
        <p:spPr>
          <a:xfrm>
            <a:off x="610007" y="133878"/>
            <a:ext cx="9535532" cy="627531"/>
          </a:xfrm>
        </p:spPr>
        <p:txBody>
          <a:bodyPr/>
          <a:lstStyle/>
          <a:p>
            <a:pPr lvl="1" algn="l" rtl="0">
              <a:lnSpc>
                <a:spcPct val="80000"/>
              </a:lnSpc>
              <a:spcBef>
                <a:spcPct val="0"/>
              </a:spcBef>
            </a:pPr>
            <a:r>
              <a:rPr lang="en-US" sz="2800" dirty="0"/>
              <a:t>The </a:t>
            </a:r>
            <a:r>
              <a:rPr lang="en-US" sz="2800" dirty="0" smtClean="0"/>
              <a:t>Solution - </a:t>
            </a:r>
            <a:r>
              <a:rPr lang="en-US" sz="1400" dirty="0" smtClean="0"/>
              <a:t>Architecture Diagram</a:t>
            </a:r>
            <a:endParaRPr lang="en-US" dirty="0"/>
          </a:p>
        </p:txBody>
      </p:sp>
      <p:pic>
        <p:nvPicPr>
          <p:cNvPr id="37" name="Picture 3" descr="corp_logo_master_brandbl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1791" y="301624"/>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rot="16200000">
            <a:off x="4725937" y="-4469"/>
            <a:ext cx="1969617" cy="6461067"/>
          </a:xfrm>
          <a:prstGeom prst="rect">
            <a:avLst/>
          </a:prstGeom>
          <a:solidFill>
            <a:schemeClr val="accent5">
              <a:alpha val="15000"/>
            </a:schemeClr>
          </a:solidFill>
          <a:ln w="15875" cap="rnd">
            <a:solidFill>
              <a:schemeClr val="accent5"/>
            </a:solidFill>
            <a:roun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400"/>
          </a:p>
        </p:txBody>
      </p:sp>
      <p:sp>
        <p:nvSpPr>
          <p:cNvPr id="39" name="Rectangle 38"/>
          <p:cNvSpPr/>
          <p:nvPr/>
        </p:nvSpPr>
        <p:spPr>
          <a:xfrm rot="16200000">
            <a:off x="5189659" y="-605462"/>
            <a:ext cx="991428" cy="3802415"/>
          </a:xfrm>
          <a:prstGeom prst="rect">
            <a:avLst/>
          </a:prstGeom>
          <a:solidFill>
            <a:schemeClr val="accent5">
              <a:alpha val="15000"/>
            </a:schemeClr>
          </a:solidFill>
          <a:ln w="15875" cap="rnd">
            <a:solidFill>
              <a:schemeClr val="accent5"/>
            </a:solidFill>
            <a:roun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90000"/>
              </a:lnSpc>
            </a:pPr>
            <a:endParaRPr lang="en-US" sz="2400"/>
          </a:p>
        </p:txBody>
      </p:sp>
      <p:sp>
        <p:nvSpPr>
          <p:cNvPr id="40" name="Rectangle 39"/>
          <p:cNvSpPr/>
          <p:nvPr/>
        </p:nvSpPr>
        <p:spPr>
          <a:xfrm>
            <a:off x="2480211" y="4770845"/>
            <a:ext cx="6461068" cy="60384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Cummins Digital Hub</a:t>
            </a:r>
            <a:endParaRPr lang="en-US" dirty="0"/>
          </a:p>
        </p:txBody>
      </p:sp>
      <p:sp>
        <p:nvSpPr>
          <p:cNvPr id="41" name="Rounded Rectangle 40"/>
          <p:cNvSpPr/>
          <p:nvPr/>
        </p:nvSpPr>
        <p:spPr>
          <a:xfrm>
            <a:off x="10145539" y="2338752"/>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INSITE</a:t>
            </a:r>
            <a:endParaRPr lang="en-US" dirty="0"/>
          </a:p>
        </p:txBody>
      </p:sp>
      <p:pic>
        <p:nvPicPr>
          <p:cNvPr id="42" name="Picture 14" descr="http://www.leszynski.com/content/img/icon_apple_table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9567" y="1149696"/>
            <a:ext cx="321916" cy="37342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http://digitalsplashmedia.com/wp-content/uploads/2013/06/computer-icon-downloads-600x35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9252" y="1026554"/>
            <a:ext cx="970771" cy="57275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79252" y="2296593"/>
            <a:ext cx="1610160" cy="714047"/>
          </a:xfrm>
          <a:prstGeom prst="rect">
            <a:avLst/>
          </a:prstGeom>
        </p:spPr>
      </p:pic>
      <p:sp>
        <p:nvSpPr>
          <p:cNvPr id="46" name="Rounded Rectangle 45"/>
          <p:cNvSpPr/>
          <p:nvPr/>
        </p:nvSpPr>
        <p:spPr>
          <a:xfrm>
            <a:off x="5069445" y="5605928"/>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EDS</a:t>
            </a:r>
            <a:endParaRPr lang="en-US" dirty="0"/>
          </a:p>
        </p:txBody>
      </p:sp>
      <p:sp>
        <p:nvSpPr>
          <p:cNvPr id="47" name="Rounded Rectangle 46"/>
          <p:cNvSpPr/>
          <p:nvPr/>
        </p:nvSpPr>
        <p:spPr>
          <a:xfrm>
            <a:off x="10145540" y="3474258"/>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Siteminder</a:t>
            </a:r>
            <a:endParaRPr lang="en-US" dirty="0"/>
          </a:p>
        </p:txBody>
      </p:sp>
      <p:sp>
        <p:nvSpPr>
          <p:cNvPr id="48" name="TextBox 47"/>
          <p:cNvSpPr txBox="1"/>
          <p:nvPr/>
        </p:nvSpPr>
        <p:spPr>
          <a:xfrm>
            <a:off x="3900153" y="902226"/>
            <a:ext cx="1039485" cy="147804"/>
          </a:xfrm>
          <a:prstGeom prst="rect">
            <a:avLst/>
          </a:prstGeom>
          <a:noFill/>
        </p:spPr>
        <p:txBody>
          <a:bodyPr wrap="square" lIns="0" tIns="0" rIns="0" bIns="0" rtlCol="0">
            <a:noAutofit/>
          </a:bodyPr>
          <a:lstStyle/>
          <a:p>
            <a:pPr>
              <a:lnSpc>
                <a:spcPct val="90000"/>
              </a:lnSpc>
            </a:pPr>
            <a:r>
              <a:rPr lang="en-US" sz="1200" b="1" dirty="0" smtClean="0"/>
              <a:t>Multi-Channel</a:t>
            </a:r>
            <a:endParaRPr lang="en-US" sz="1200" b="1" dirty="0"/>
          </a:p>
        </p:txBody>
      </p:sp>
      <p:pic>
        <p:nvPicPr>
          <p:cNvPr id="49" name="Picture 2" descr="http://www.qualogy.com/wp-content/uploads/2014/02/oracle_soasuite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33337" y="4814200"/>
            <a:ext cx="1250828" cy="41845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p:cNvPicPr>
            <a:picLocks noChangeAspect="1"/>
          </p:cNvPicPr>
          <p:nvPr/>
        </p:nvPicPr>
        <p:blipFill>
          <a:blip r:embed="rId7"/>
          <a:stretch>
            <a:fillRect/>
          </a:stretch>
        </p:blipFill>
        <p:spPr>
          <a:xfrm>
            <a:off x="6640612" y="3013182"/>
            <a:ext cx="1713127" cy="656573"/>
          </a:xfrm>
          <a:prstGeom prst="rect">
            <a:avLst/>
          </a:prstGeom>
        </p:spPr>
      </p:pic>
      <p:sp>
        <p:nvSpPr>
          <p:cNvPr id="51" name="Down Arrow 50"/>
          <p:cNvSpPr/>
          <p:nvPr/>
        </p:nvSpPr>
        <p:spPr>
          <a:xfrm>
            <a:off x="5552542" y="5374695"/>
            <a:ext cx="393928" cy="23123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p:cNvGrpSpPr/>
          <p:nvPr/>
        </p:nvGrpSpPr>
        <p:grpSpPr>
          <a:xfrm>
            <a:off x="8941282" y="3452486"/>
            <a:ext cx="1406529" cy="575266"/>
            <a:chOff x="8941282" y="3452486"/>
            <a:chExt cx="1406529" cy="575266"/>
          </a:xfrm>
        </p:grpSpPr>
        <p:sp>
          <p:nvSpPr>
            <p:cNvPr id="53" name="TextBox 52"/>
            <p:cNvSpPr txBox="1"/>
            <p:nvPr/>
          </p:nvSpPr>
          <p:spPr>
            <a:xfrm>
              <a:off x="8970455" y="3452486"/>
              <a:ext cx="1377356" cy="302253"/>
            </a:xfrm>
            <a:prstGeom prst="rect">
              <a:avLst/>
            </a:prstGeom>
            <a:noFill/>
          </p:spPr>
          <p:txBody>
            <a:bodyPr wrap="square" lIns="0" tIns="0" rIns="0" bIns="0" rtlCol="0">
              <a:noAutofit/>
            </a:bodyPr>
            <a:lstStyle/>
            <a:p>
              <a:pPr>
                <a:lnSpc>
                  <a:spcPct val="90000"/>
                </a:lnSpc>
              </a:pPr>
              <a:r>
                <a:rPr lang="en-US" sz="1100" dirty="0" smtClean="0"/>
                <a:t>Federated Sign-On</a:t>
              </a:r>
              <a:endParaRPr lang="en-US" sz="1100" dirty="0"/>
            </a:p>
          </p:txBody>
        </p:sp>
        <p:sp>
          <p:nvSpPr>
            <p:cNvPr id="54" name="Down Arrow 53"/>
            <p:cNvSpPr/>
            <p:nvPr/>
          </p:nvSpPr>
          <p:spPr>
            <a:xfrm rot="16200000">
              <a:off x="9346448" y="3228658"/>
              <a:ext cx="393928" cy="1204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5592074" y="4210875"/>
            <a:ext cx="1722628" cy="559970"/>
            <a:chOff x="5592074" y="4210875"/>
            <a:chExt cx="1722628" cy="559970"/>
          </a:xfrm>
        </p:grpSpPr>
        <p:sp>
          <p:nvSpPr>
            <p:cNvPr id="56" name="TextBox 55"/>
            <p:cNvSpPr txBox="1"/>
            <p:nvPr/>
          </p:nvSpPr>
          <p:spPr>
            <a:xfrm>
              <a:off x="5937346" y="4369363"/>
              <a:ext cx="1377356" cy="302253"/>
            </a:xfrm>
            <a:prstGeom prst="rect">
              <a:avLst/>
            </a:prstGeom>
            <a:noFill/>
          </p:spPr>
          <p:txBody>
            <a:bodyPr wrap="square" lIns="0" tIns="0" rIns="0" bIns="0" rtlCol="0">
              <a:noAutofit/>
            </a:bodyPr>
            <a:lstStyle/>
            <a:p>
              <a:pPr>
                <a:lnSpc>
                  <a:spcPct val="90000"/>
                </a:lnSpc>
              </a:pPr>
              <a:r>
                <a:rPr lang="en-US" sz="1100" dirty="0" smtClean="0"/>
                <a:t>Seamless connectivity</a:t>
              </a:r>
              <a:endParaRPr lang="en-US" sz="1100" dirty="0"/>
            </a:p>
          </p:txBody>
        </p:sp>
        <p:sp>
          <p:nvSpPr>
            <p:cNvPr id="57" name="Left-Right Arrow 56"/>
            <p:cNvSpPr/>
            <p:nvPr/>
          </p:nvSpPr>
          <p:spPr>
            <a:xfrm rot="5400000">
              <a:off x="5469521" y="4333428"/>
              <a:ext cx="559970" cy="3148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Down Arrow 57"/>
          <p:cNvSpPr/>
          <p:nvPr/>
        </p:nvSpPr>
        <p:spPr>
          <a:xfrm rot="16200000">
            <a:off x="9346445" y="2052139"/>
            <a:ext cx="393928" cy="1204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9049460" y="2087654"/>
            <a:ext cx="1377356" cy="302253"/>
          </a:xfrm>
          <a:prstGeom prst="rect">
            <a:avLst/>
          </a:prstGeom>
          <a:noFill/>
        </p:spPr>
        <p:txBody>
          <a:bodyPr wrap="square" lIns="0" tIns="0" rIns="0" bIns="0" rtlCol="0">
            <a:noAutofit/>
          </a:bodyPr>
          <a:lstStyle/>
          <a:p>
            <a:pPr>
              <a:lnSpc>
                <a:spcPct val="90000"/>
              </a:lnSpc>
            </a:pPr>
            <a:endParaRPr lang="en-US" sz="1100" dirty="0"/>
          </a:p>
        </p:txBody>
      </p:sp>
      <p:pic>
        <p:nvPicPr>
          <p:cNvPr id="60" name="Picture 59"/>
          <p:cNvPicPr>
            <a:picLocks noChangeAspect="1"/>
          </p:cNvPicPr>
          <p:nvPr/>
        </p:nvPicPr>
        <p:blipFill>
          <a:blip r:embed="rId8"/>
          <a:stretch>
            <a:fillRect/>
          </a:stretch>
        </p:blipFill>
        <p:spPr>
          <a:xfrm>
            <a:off x="2886720" y="3010640"/>
            <a:ext cx="1666398" cy="661658"/>
          </a:xfrm>
          <a:prstGeom prst="rect">
            <a:avLst/>
          </a:prstGeom>
        </p:spPr>
      </p:pic>
      <p:grpSp>
        <p:nvGrpSpPr>
          <p:cNvPr id="61" name="Group 60"/>
          <p:cNvGrpSpPr/>
          <p:nvPr/>
        </p:nvGrpSpPr>
        <p:grpSpPr>
          <a:xfrm>
            <a:off x="5600488" y="1782521"/>
            <a:ext cx="1180073" cy="458434"/>
            <a:chOff x="5493885" y="1782823"/>
            <a:chExt cx="1180073" cy="458434"/>
          </a:xfrm>
        </p:grpSpPr>
        <p:sp>
          <p:nvSpPr>
            <p:cNvPr id="62" name="Left-Right Arrow 61"/>
            <p:cNvSpPr/>
            <p:nvPr/>
          </p:nvSpPr>
          <p:spPr>
            <a:xfrm rot="5400000">
              <a:off x="5422100" y="1854608"/>
              <a:ext cx="458434" cy="3148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5871701" y="1889185"/>
              <a:ext cx="802257" cy="284672"/>
            </a:xfrm>
            <a:prstGeom prst="rect">
              <a:avLst/>
            </a:prstGeom>
            <a:noFill/>
          </p:spPr>
          <p:txBody>
            <a:bodyPr wrap="square" lIns="0" tIns="0" rIns="0" bIns="0" rtlCol="0">
              <a:noAutofit/>
            </a:bodyPr>
            <a:lstStyle/>
            <a:p>
              <a:pPr>
                <a:lnSpc>
                  <a:spcPct val="90000"/>
                </a:lnSpc>
              </a:pPr>
              <a:r>
                <a:rPr lang="en-US" dirty="0" smtClean="0"/>
                <a:t>API</a:t>
              </a:r>
              <a:endParaRPr lang="en-US" dirty="0"/>
            </a:p>
          </p:txBody>
        </p:sp>
      </p:grpSp>
      <p:sp>
        <p:nvSpPr>
          <p:cNvPr id="64" name="Rectangle 63"/>
          <p:cNvSpPr/>
          <p:nvPr/>
        </p:nvSpPr>
        <p:spPr>
          <a:xfrm>
            <a:off x="3126122" y="3765355"/>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50" b="1" dirty="0" smtClean="0"/>
              <a:t>Create Work Order</a:t>
            </a:r>
            <a:endParaRPr lang="en-US" sz="1050" b="1" dirty="0"/>
          </a:p>
        </p:txBody>
      </p:sp>
      <p:sp>
        <p:nvSpPr>
          <p:cNvPr id="65" name="Rectangle 64"/>
          <p:cNvSpPr/>
          <p:nvPr/>
        </p:nvSpPr>
        <p:spPr>
          <a:xfrm>
            <a:off x="4447689" y="3767025"/>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dirty="0" smtClean="0"/>
              <a:t>Get Fault Codes</a:t>
            </a:r>
            <a:endParaRPr lang="en-US" sz="1100" b="1" dirty="0"/>
          </a:p>
        </p:txBody>
      </p:sp>
      <p:sp>
        <p:nvSpPr>
          <p:cNvPr id="66" name="Rectangle 65"/>
          <p:cNvSpPr/>
          <p:nvPr/>
        </p:nvSpPr>
        <p:spPr>
          <a:xfrm>
            <a:off x="5776795" y="3764571"/>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dirty="0" smtClean="0"/>
              <a:t>Get Solution Tree</a:t>
            </a:r>
            <a:endParaRPr lang="en-US" sz="1100" b="1" dirty="0"/>
          </a:p>
        </p:txBody>
      </p:sp>
      <p:sp>
        <p:nvSpPr>
          <p:cNvPr id="67" name="Rectangle 66"/>
          <p:cNvSpPr/>
          <p:nvPr/>
        </p:nvSpPr>
        <p:spPr>
          <a:xfrm>
            <a:off x="7145027" y="3761847"/>
            <a:ext cx="1208712" cy="278284"/>
          </a:xfrm>
          <a:prstGeom prst="rect">
            <a:avLst/>
          </a:prstGeom>
          <a:solidFill>
            <a:schemeClr val="accent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dirty="0" smtClean="0"/>
              <a:t>Generate Quote</a:t>
            </a:r>
            <a:endParaRPr lang="en-US" sz="1100" b="1" dirty="0"/>
          </a:p>
        </p:txBody>
      </p:sp>
      <p:pic>
        <p:nvPicPr>
          <p:cNvPr id="68" name="Picture 67"/>
          <p:cNvPicPr>
            <a:picLocks noChangeAspect="1"/>
          </p:cNvPicPr>
          <p:nvPr/>
        </p:nvPicPr>
        <p:blipFill>
          <a:blip r:embed="rId9"/>
          <a:stretch>
            <a:fillRect/>
          </a:stretch>
        </p:blipFill>
        <p:spPr>
          <a:xfrm>
            <a:off x="4846907" y="3001653"/>
            <a:ext cx="1562100" cy="647700"/>
          </a:xfrm>
          <a:prstGeom prst="rect">
            <a:avLst/>
          </a:prstGeom>
        </p:spPr>
      </p:pic>
    </p:spTree>
    <p:extLst>
      <p:ext uri="{BB962C8B-B14F-4D97-AF65-F5344CB8AC3E}">
        <p14:creationId xmlns:p14="http://schemas.microsoft.com/office/powerpoint/2010/main" val="199928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randombar(horizontal)">
                                      <p:cBhvr>
                                        <p:cTn id="11" dur="500"/>
                                        <p:tgtEl>
                                          <p:spTgt spid="58"/>
                                        </p:tgtEl>
                                      </p:cBhvr>
                                    </p:animEffect>
                                  </p:childTnLst>
                                </p:cTn>
                              </p:par>
                              <p:par>
                                <p:cTn id="12" presetID="14" presetClass="entr" presetSubtype="10" fill="hold"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randombar(horizontal)">
                                      <p:cBhvr>
                                        <p:cTn id="14" dur="500"/>
                                        <p:tgtEl>
                                          <p:spTgt spid="52"/>
                                        </p:tgtEl>
                                      </p:cBhvr>
                                    </p:animEffect>
                                  </p:childTnLst>
                                </p:cTn>
                              </p:par>
                              <p:par>
                                <p:cTn id="15" presetID="14" presetClass="entr" presetSubtype="1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randombar(horizontal)">
                                      <p:cBhvr>
                                        <p:cTn id="17" dur="500"/>
                                        <p:tgtEl>
                                          <p:spTgt spid="61"/>
                                        </p:tgtEl>
                                      </p:cBhvr>
                                    </p:animEffect>
                                  </p:childTnLst>
                                </p:cTn>
                              </p:par>
                              <p:par>
                                <p:cTn id="18" presetID="14" presetClass="entr" presetSubtype="10"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randombar(horizontal)">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barn(inVertical)">
                                      <p:cBhvr>
                                        <p:cTn id="25" dur="500"/>
                                        <p:tgtEl>
                                          <p:spTgt spid="60"/>
                                        </p:tgtEl>
                                      </p:cBhvr>
                                    </p:animEffect>
                                  </p:childTnLst>
                                </p:cTn>
                              </p:par>
                              <p:par>
                                <p:cTn id="26" presetID="16" presetClass="entr" presetSubtype="21"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barn(inVertical)">
                                      <p:cBhvr>
                                        <p:cTn id="2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500932" y="1371685"/>
            <a:ext cx="1717482" cy="3726557"/>
          </a:xfrm>
          <a:prstGeom prst="roundRect">
            <a:avLst/>
          </a:prstGeom>
          <a:solidFill>
            <a:schemeClr val="bg1">
              <a:lumMod val="9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05" name="Rectangle 104"/>
          <p:cNvSpPr/>
          <p:nvPr/>
        </p:nvSpPr>
        <p:spPr>
          <a:xfrm>
            <a:off x="3145452" y="757004"/>
            <a:ext cx="5581950" cy="2547616"/>
          </a:xfrm>
          <a:prstGeom prst="rect">
            <a:avLst/>
          </a:prstGeom>
          <a:solidFill>
            <a:schemeClr val="bg1">
              <a:lumMod val="75000"/>
            </a:schemeClr>
          </a:solidFill>
          <a:ln w="19050">
            <a:noFill/>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02" name="Rectangle 101"/>
          <p:cNvSpPr/>
          <p:nvPr/>
        </p:nvSpPr>
        <p:spPr>
          <a:xfrm>
            <a:off x="8738971" y="757003"/>
            <a:ext cx="2229374" cy="1861680"/>
          </a:xfrm>
          <a:prstGeom prst="rect">
            <a:avLst/>
          </a:prstGeom>
          <a:solidFill>
            <a:schemeClr val="bg1">
              <a:lumMod val="75000"/>
            </a:schemeClr>
          </a:solidFill>
          <a:ln w="19050">
            <a:noFill/>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3145451" y="3357057"/>
            <a:ext cx="5581950" cy="2167843"/>
          </a:xfrm>
          <a:prstGeom prst="rect">
            <a:avLst/>
          </a:prstGeom>
          <a:solidFill>
            <a:schemeClr val="bg1">
              <a:lumMod val="95000"/>
            </a:schemeClr>
          </a:solidFill>
          <a:ln w="19050">
            <a:noFill/>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Footer Placeholder 1"/>
          <p:cNvSpPr>
            <a:spLocks noGrp="1"/>
          </p:cNvSpPr>
          <p:nvPr>
            <p:ph type="ftr" sz="quarter" idx="11"/>
          </p:nvPr>
        </p:nvSpPr>
        <p:spPr/>
        <p:txBody>
          <a:bodyPr/>
          <a:lstStyle/>
          <a:p>
            <a:r>
              <a:rPr lang="en-US" smtClean="0"/>
              <a:t>Oracle Public</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9</a:t>
            </a:fld>
            <a:endParaRPr lang="en-US" dirty="0"/>
          </a:p>
        </p:txBody>
      </p:sp>
      <p:sp>
        <p:nvSpPr>
          <p:cNvPr id="4" name="Title 3"/>
          <p:cNvSpPr>
            <a:spLocks noGrp="1"/>
          </p:cNvSpPr>
          <p:nvPr>
            <p:ph type="title"/>
          </p:nvPr>
        </p:nvSpPr>
        <p:spPr>
          <a:xfrm>
            <a:off x="610007" y="133878"/>
            <a:ext cx="9535532" cy="627531"/>
          </a:xfrm>
        </p:spPr>
        <p:txBody>
          <a:bodyPr/>
          <a:lstStyle/>
          <a:p>
            <a:pPr lvl="1" algn="l" rtl="0">
              <a:lnSpc>
                <a:spcPct val="80000"/>
              </a:lnSpc>
              <a:spcBef>
                <a:spcPct val="0"/>
              </a:spcBef>
            </a:pPr>
            <a:r>
              <a:rPr lang="en-US" sz="2800" dirty="0"/>
              <a:t>The </a:t>
            </a:r>
            <a:r>
              <a:rPr lang="en-US" sz="2800" dirty="0" smtClean="0"/>
              <a:t>Solution – </a:t>
            </a:r>
            <a:r>
              <a:rPr lang="en-US" sz="1400" dirty="0" smtClean="0"/>
              <a:t>Detailed Diagram </a:t>
            </a:r>
            <a:endParaRPr lang="en-US" dirty="0"/>
          </a:p>
        </p:txBody>
      </p:sp>
      <p:sp>
        <p:nvSpPr>
          <p:cNvPr id="41" name="Rounded Rectangle 40"/>
          <p:cNvSpPr/>
          <p:nvPr/>
        </p:nvSpPr>
        <p:spPr>
          <a:xfrm>
            <a:off x="10043122" y="4218843"/>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INSITE</a:t>
            </a:r>
            <a:endParaRPr lang="en-US" dirty="0"/>
          </a:p>
        </p:txBody>
      </p:sp>
      <p:pic>
        <p:nvPicPr>
          <p:cNvPr id="42" name="Picture 14" descr="http://www.leszynski.com/content/img/icon_apple_table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2294" y="4085568"/>
            <a:ext cx="681744" cy="79082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http://digitalsplashmedia.com/wp-content/uploads/2013/06/computer-icon-downloads-600x35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1" y="1657919"/>
            <a:ext cx="970771" cy="57275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3439" y="657638"/>
            <a:ext cx="1610160" cy="714047"/>
          </a:xfrm>
          <a:prstGeom prst="rect">
            <a:avLst/>
          </a:prstGeom>
        </p:spPr>
      </p:pic>
      <p:sp>
        <p:nvSpPr>
          <p:cNvPr id="46" name="Rounded Rectangle 45"/>
          <p:cNvSpPr/>
          <p:nvPr/>
        </p:nvSpPr>
        <p:spPr>
          <a:xfrm>
            <a:off x="10145538" y="5607631"/>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Expert Diagnostics</a:t>
            </a:r>
            <a:endParaRPr lang="en-US" dirty="0"/>
          </a:p>
        </p:txBody>
      </p:sp>
      <p:sp>
        <p:nvSpPr>
          <p:cNvPr id="59" name="TextBox 58"/>
          <p:cNvSpPr txBox="1"/>
          <p:nvPr/>
        </p:nvSpPr>
        <p:spPr>
          <a:xfrm>
            <a:off x="9049460" y="2087654"/>
            <a:ext cx="1377356" cy="302253"/>
          </a:xfrm>
          <a:prstGeom prst="rect">
            <a:avLst/>
          </a:prstGeom>
          <a:noFill/>
        </p:spPr>
        <p:txBody>
          <a:bodyPr wrap="square" lIns="0" tIns="0" rIns="0" bIns="0" rtlCol="0">
            <a:noAutofit/>
          </a:bodyPr>
          <a:lstStyle/>
          <a:p>
            <a:pPr>
              <a:lnSpc>
                <a:spcPct val="90000"/>
              </a:lnSpc>
            </a:pPr>
            <a:endParaRPr lang="en-US" sz="1100" dirty="0"/>
          </a:p>
        </p:txBody>
      </p:sp>
      <p:pic>
        <p:nvPicPr>
          <p:cNvPr id="5" name="Picture 4"/>
          <p:cNvPicPr>
            <a:picLocks noChangeAspect="1"/>
          </p:cNvPicPr>
          <p:nvPr/>
        </p:nvPicPr>
        <p:blipFill>
          <a:blip r:embed="rId5"/>
          <a:stretch>
            <a:fillRect/>
          </a:stretch>
        </p:blipFill>
        <p:spPr>
          <a:xfrm>
            <a:off x="3621080" y="1292858"/>
            <a:ext cx="2019300" cy="1219200"/>
          </a:xfrm>
          <a:prstGeom prst="rect">
            <a:avLst/>
          </a:prstGeom>
        </p:spPr>
      </p:pic>
      <p:pic>
        <p:nvPicPr>
          <p:cNvPr id="6" name="Picture 5"/>
          <p:cNvPicPr>
            <a:picLocks noChangeAspect="1"/>
          </p:cNvPicPr>
          <p:nvPr/>
        </p:nvPicPr>
        <p:blipFill>
          <a:blip r:embed="rId6"/>
          <a:stretch>
            <a:fillRect/>
          </a:stretch>
        </p:blipFill>
        <p:spPr>
          <a:xfrm>
            <a:off x="3629865" y="3900565"/>
            <a:ext cx="2075123" cy="1115264"/>
          </a:xfrm>
          <a:prstGeom prst="rect">
            <a:avLst/>
          </a:prstGeom>
        </p:spPr>
      </p:pic>
      <p:pic>
        <p:nvPicPr>
          <p:cNvPr id="7" name="Picture 6"/>
          <p:cNvPicPr>
            <a:picLocks noChangeAspect="1"/>
          </p:cNvPicPr>
          <p:nvPr/>
        </p:nvPicPr>
        <p:blipFill>
          <a:blip r:embed="rId7"/>
          <a:stretch>
            <a:fillRect/>
          </a:stretch>
        </p:blipFill>
        <p:spPr>
          <a:xfrm>
            <a:off x="6269524" y="1357134"/>
            <a:ext cx="2028429" cy="1036167"/>
          </a:xfrm>
          <a:prstGeom prst="rect">
            <a:avLst/>
          </a:prstGeom>
        </p:spPr>
      </p:pic>
      <p:grpSp>
        <p:nvGrpSpPr>
          <p:cNvPr id="12" name="Group 11"/>
          <p:cNvGrpSpPr/>
          <p:nvPr/>
        </p:nvGrpSpPr>
        <p:grpSpPr>
          <a:xfrm>
            <a:off x="4292711" y="3403010"/>
            <a:ext cx="504825" cy="484591"/>
            <a:chOff x="3479731" y="2851283"/>
            <a:chExt cx="504825" cy="484591"/>
          </a:xfrm>
        </p:grpSpPr>
        <p:pic>
          <p:nvPicPr>
            <p:cNvPr id="9" name="Picture 8"/>
            <p:cNvPicPr>
              <a:picLocks noChangeAspect="1"/>
            </p:cNvPicPr>
            <p:nvPr/>
          </p:nvPicPr>
          <p:blipFill>
            <a:blip r:embed="rId8"/>
            <a:stretch>
              <a:fillRect/>
            </a:stretch>
          </p:blipFill>
          <p:spPr>
            <a:xfrm>
              <a:off x="3479731" y="2983449"/>
              <a:ext cx="504825" cy="352425"/>
            </a:xfrm>
            <a:prstGeom prst="rect">
              <a:avLst/>
            </a:prstGeom>
          </p:spPr>
        </p:pic>
        <p:sp>
          <p:nvSpPr>
            <p:cNvPr id="10" name="TextBox 9"/>
            <p:cNvSpPr txBox="1"/>
            <p:nvPr/>
          </p:nvSpPr>
          <p:spPr>
            <a:xfrm>
              <a:off x="3650945" y="2851283"/>
              <a:ext cx="333611" cy="161948"/>
            </a:xfrm>
            <a:prstGeom prst="rect">
              <a:avLst/>
            </a:prstGeom>
            <a:noFill/>
          </p:spPr>
          <p:txBody>
            <a:bodyPr wrap="square" lIns="0" tIns="0" rIns="0" bIns="0" rtlCol="0">
              <a:noAutofit/>
            </a:bodyPr>
            <a:lstStyle/>
            <a:p>
              <a:pPr>
                <a:lnSpc>
                  <a:spcPct val="90000"/>
                </a:lnSpc>
              </a:pPr>
              <a:r>
                <a:rPr lang="en-US" sz="1100" b="1" dirty="0" smtClean="0"/>
                <a:t>PUT</a:t>
              </a:r>
              <a:endParaRPr lang="en-US" sz="1400" b="1" dirty="0" smtClean="0"/>
            </a:p>
          </p:txBody>
        </p:sp>
      </p:grpSp>
      <p:grpSp>
        <p:nvGrpSpPr>
          <p:cNvPr id="13" name="Group 12"/>
          <p:cNvGrpSpPr/>
          <p:nvPr/>
        </p:nvGrpSpPr>
        <p:grpSpPr>
          <a:xfrm>
            <a:off x="3115658" y="4172601"/>
            <a:ext cx="504825" cy="484591"/>
            <a:chOff x="4335291" y="2851283"/>
            <a:chExt cx="504825" cy="484591"/>
          </a:xfrm>
        </p:grpSpPr>
        <p:pic>
          <p:nvPicPr>
            <p:cNvPr id="73" name="Picture 72"/>
            <p:cNvPicPr>
              <a:picLocks noChangeAspect="1"/>
            </p:cNvPicPr>
            <p:nvPr/>
          </p:nvPicPr>
          <p:blipFill>
            <a:blip r:embed="rId8"/>
            <a:stretch>
              <a:fillRect/>
            </a:stretch>
          </p:blipFill>
          <p:spPr>
            <a:xfrm>
              <a:off x="4335291" y="2983449"/>
              <a:ext cx="504825" cy="352425"/>
            </a:xfrm>
            <a:prstGeom prst="rect">
              <a:avLst/>
            </a:prstGeom>
          </p:spPr>
        </p:pic>
        <p:sp>
          <p:nvSpPr>
            <p:cNvPr id="74" name="TextBox 73"/>
            <p:cNvSpPr txBox="1"/>
            <p:nvPr/>
          </p:nvSpPr>
          <p:spPr>
            <a:xfrm>
              <a:off x="4506505" y="2851283"/>
              <a:ext cx="333611" cy="161948"/>
            </a:xfrm>
            <a:prstGeom prst="rect">
              <a:avLst/>
            </a:prstGeom>
            <a:noFill/>
          </p:spPr>
          <p:txBody>
            <a:bodyPr wrap="square" lIns="0" tIns="0" rIns="0" bIns="0" rtlCol="0">
              <a:noAutofit/>
            </a:bodyPr>
            <a:lstStyle/>
            <a:p>
              <a:pPr>
                <a:lnSpc>
                  <a:spcPct val="90000"/>
                </a:lnSpc>
              </a:pPr>
              <a:r>
                <a:rPr lang="en-US" sz="1100" b="1" dirty="0" smtClean="0"/>
                <a:t>GET</a:t>
              </a:r>
              <a:endParaRPr lang="en-US" sz="1400" b="1" dirty="0" smtClean="0"/>
            </a:p>
          </p:txBody>
        </p:sp>
      </p:grpSp>
      <p:grpSp>
        <p:nvGrpSpPr>
          <p:cNvPr id="14" name="Group 13"/>
          <p:cNvGrpSpPr/>
          <p:nvPr/>
        </p:nvGrpSpPr>
        <p:grpSpPr>
          <a:xfrm>
            <a:off x="5714370" y="4208510"/>
            <a:ext cx="549876" cy="484641"/>
            <a:chOff x="5137547" y="2851233"/>
            <a:chExt cx="549876" cy="484641"/>
          </a:xfrm>
        </p:grpSpPr>
        <p:pic>
          <p:nvPicPr>
            <p:cNvPr id="75" name="Picture 74"/>
            <p:cNvPicPr>
              <a:picLocks noChangeAspect="1"/>
            </p:cNvPicPr>
            <p:nvPr/>
          </p:nvPicPr>
          <p:blipFill>
            <a:blip r:embed="rId8"/>
            <a:stretch>
              <a:fillRect/>
            </a:stretch>
          </p:blipFill>
          <p:spPr>
            <a:xfrm>
              <a:off x="5137547" y="2983449"/>
              <a:ext cx="504825" cy="352425"/>
            </a:xfrm>
            <a:prstGeom prst="rect">
              <a:avLst/>
            </a:prstGeom>
          </p:spPr>
        </p:pic>
        <p:sp>
          <p:nvSpPr>
            <p:cNvPr id="76" name="TextBox 75"/>
            <p:cNvSpPr txBox="1"/>
            <p:nvPr/>
          </p:nvSpPr>
          <p:spPr>
            <a:xfrm>
              <a:off x="5231878" y="2851233"/>
              <a:ext cx="455545" cy="161998"/>
            </a:xfrm>
            <a:prstGeom prst="rect">
              <a:avLst/>
            </a:prstGeom>
            <a:noFill/>
          </p:spPr>
          <p:txBody>
            <a:bodyPr wrap="square" lIns="0" tIns="0" rIns="0" bIns="0" rtlCol="0">
              <a:noAutofit/>
            </a:bodyPr>
            <a:lstStyle/>
            <a:p>
              <a:pPr>
                <a:lnSpc>
                  <a:spcPct val="90000"/>
                </a:lnSpc>
              </a:pPr>
              <a:r>
                <a:rPr lang="en-US" sz="1100" b="1" dirty="0" smtClean="0"/>
                <a:t>PATCH</a:t>
              </a:r>
              <a:endParaRPr lang="en-US" sz="1400" b="1" dirty="0" smtClean="0"/>
            </a:p>
          </p:txBody>
        </p:sp>
      </p:grpSp>
      <p:grpSp>
        <p:nvGrpSpPr>
          <p:cNvPr id="17" name="Group 16"/>
          <p:cNvGrpSpPr/>
          <p:nvPr/>
        </p:nvGrpSpPr>
        <p:grpSpPr>
          <a:xfrm>
            <a:off x="2621751" y="5695936"/>
            <a:ext cx="6461068" cy="603849"/>
            <a:chOff x="2533337" y="5148709"/>
            <a:chExt cx="6461068" cy="603849"/>
          </a:xfrm>
        </p:grpSpPr>
        <p:sp>
          <p:nvSpPr>
            <p:cNvPr id="40" name="Rectangle 39"/>
            <p:cNvSpPr/>
            <p:nvPr/>
          </p:nvSpPr>
          <p:spPr>
            <a:xfrm>
              <a:off x="2533337" y="5148709"/>
              <a:ext cx="6461068" cy="60384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Cummins Digital Hub</a:t>
              </a:r>
              <a:endParaRPr lang="en-US" dirty="0"/>
            </a:p>
          </p:txBody>
        </p:sp>
        <p:pic>
          <p:nvPicPr>
            <p:cNvPr id="49" name="Picture 2" descr="http://www.qualogy.com/wp-content/uploads/2014/02/oracle_soasuite_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95405" y="5238758"/>
              <a:ext cx="1250828" cy="418459"/>
            </a:xfrm>
            <a:prstGeom prst="rect">
              <a:avLst/>
            </a:prstGeom>
            <a:solidFill>
              <a:srgbClr val="00B0F0"/>
            </a:solidFill>
            <a:extLst/>
          </p:spPr>
        </p:pic>
        <p:pic>
          <p:nvPicPr>
            <p:cNvPr id="16" name="Picture 15"/>
            <p:cNvPicPr>
              <a:picLocks noChangeAspect="1"/>
            </p:cNvPicPr>
            <p:nvPr/>
          </p:nvPicPr>
          <p:blipFill>
            <a:blip r:embed="rId10"/>
            <a:stretch>
              <a:fillRect/>
            </a:stretch>
          </p:blipFill>
          <p:spPr>
            <a:xfrm>
              <a:off x="7938290" y="5191797"/>
              <a:ext cx="1019175" cy="542925"/>
            </a:xfrm>
            <a:prstGeom prst="rect">
              <a:avLst/>
            </a:prstGeom>
            <a:solidFill>
              <a:srgbClr val="00B0F0"/>
            </a:solidFill>
          </p:spPr>
        </p:pic>
      </p:grpSp>
      <p:grpSp>
        <p:nvGrpSpPr>
          <p:cNvPr id="79" name="Group 78"/>
          <p:cNvGrpSpPr/>
          <p:nvPr/>
        </p:nvGrpSpPr>
        <p:grpSpPr>
          <a:xfrm>
            <a:off x="9144887" y="5591839"/>
            <a:ext cx="1110737" cy="575266"/>
            <a:chOff x="8941282" y="3452486"/>
            <a:chExt cx="1406529" cy="575266"/>
          </a:xfrm>
        </p:grpSpPr>
        <p:sp>
          <p:nvSpPr>
            <p:cNvPr id="80" name="TextBox 79"/>
            <p:cNvSpPr txBox="1"/>
            <p:nvPr/>
          </p:nvSpPr>
          <p:spPr>
            <a:xfrm>
              <a:off x="8970455" y="3452486"/>
              <a:ext cx="1377356" cy="302253"/>
            </a:xfrm>
            <a:prstGeom prst="rect">
              <a:avLst/>
            </a:prstGeom>
            <a:noFill/>
          </p:spPr>
          <p:txBody>
            <a:bodyPr wrap="square" lIns="0" tIns="0" rIns="0" bIns="0" rtlCol="0">
              <a:noAutofit/>
            </a:bodyPr>
            <a:lstStyle/>
            <a:p>
              <a:pPr>
                <a:lnSpc>
                  <a:spcPct val="90000"/>
                </a:lnSpc>
              </a:pPr>
              <a:endParaRPr lang="en-US" sz="1100" dirty="0"/>
            </a:p>
          </p:txBody>
        </p:sp>
        <p:sp>
          <p:nvSpPr>
            <p:cNvPr id="81" name="Down Arrow 80"/>
            <p:cNvSpPr/>
            <p:nvPr/>
          </p:nvSpPr>
          <p:spPr>
            <a:xfrm rot="16200000">
              <a:off x="9346448" y="3228658"/>
              <a:ext cx="393928" cy="1204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Down Arrow 81"/>
          <p:cNvSpPr/>
          <p:nvPr/>
        </p:nvSpPr>
        <p:spPr>
          <a:xfrm rot="10800000">
            <a:off x="5803521" y="4745588"/>
            <a:ext cx="297431" cy="911528"/>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1028" name="Picture 4" descr="Free Check Engine Light Diagnostics"/>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300927" y="4106179"/>
            <a:ext cx="476250" cy="476250"/>
          </a:xfrm>
          <a:prstGeom prst="rect">
            <a:avLst/>
          </a:prstGeom>
          <a:noFill/>
          <a:extLst>
            <a:ext uri="{909E8E84-426E-40DD-AFC4-6F175D3DCCD1}">
              <a14:hiddenFill xmlns:a14="http://schemas.microsoft.com/office/drawing/2010/main">
                <a:solidFill>
                  <a:srgbClr val="FFFFFF"/>
                </a:solidFill>
              </a14:hiddenFill>
            </a:ext>
          </a:extLst>
        </p:spPr>
      </p:pic>
      <p:sp>
        <p:nvSpPr>
          <p:cNvPr id="87" name="Down Arrow 86"/>
          <p:cNvSpPr/>
          <p:nvPr/>
        </p:nvSpPr>
        <p:spPr>
          <a:xfrm>
            <a:off x="4166510" y="5098242"/>
            <a:ext cx="297431" cy="559160"/>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8" name="Down Arrow 87"/>
          <p:cNvSpPr/>
          <p:nvPr/>
        </p:nvSpPr>
        <p:spPr>
          <a:xfrm rot="16200000">
            <a:off x="5820123" y="1638844"/>
            <a:ext cx="297431" cy="633779"/>
          </a:xfrm>
          <a:prstGeom prst="downArrow">
            <a:avLst/>
          </a:prstGeom>
          <a:pattFill prst="pct5">
            <a:fgClr>
              <a:srgbClr val="41555E"/>
            </a:fgClr>
            <a:bgClr>
              <a:schemeClr val="bg1"/>
            </a:bgClr>
          </a:pattFill>
          <a:ln w="190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9" name="Down Arrow 88"/>
          <p:cNvSpPr/>
          <p:nvPr/>
        </p:nvSpPr>
        <p:spPr>
          <a:xfrm rot="13293691">
            <a:off x="6165986" y="2268665"/>
            <a:ext cx="297431" cy="1828485"/>
          </a:xfrm>
          <a:prstGeom prst="downArrow">
            <a:avLst/>
          </a:prstGeom>
          <a:pattFill prst="pct80">
            <a:fgClr>
              <a:srgbClr val="41555E"/>
            </a:fgClr>
            <a:bgClr>
              <a:schemeClr val="bg1"/>
            </a:bgClr>
          </a:patt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1030" name="Picture 6" descr="http://www.oracle.com/ocom/groups/public/@otn/documents/digitalasset/109398.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7047" y="2699192"/>
            <a:ext cx="1571625" cy="561975"/>
          </a:xfrm>
          <a:prstGeom prst="rect">
            <a:avLst/>
          </a:prstGeom>
          <a:noFill/>
          <a:extLst>
            <a:ext uri="{909E8E84-426E-40DD-AFC4-6F175D3DCCD1}">
              <a14:hiddenFill xmlns:a14="http://schemas.microsoft.com/office/drawing/2010/main">
                <a:solidFill>
                  <a:srgbClr val="FFFFFF"/>
                </a:solidFill>
              </a14:hiddenFill>
            </a:ext>
          </a:extLst>
        </p:spPr>
      </p:pic>
      <p:sp>
        <p:nvSpPr>
          <p:cNvPr id="96" name="Down Arrow 95"/>
          <p:cNvSpPr/>
          <p:nvPr/>
        </p:nvSpPr>
        <p:spPr>
          <a:xfrm rot="5400000">
            <a:off x="8009933" y="2603596"/>
            <a:ext cx="261873" cy="3824584"/>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97" name="Down Arrow 96"/>
          <p:cNvSpPr/>
          <p:nvPr/>
        </p:nvSpPr>
        <p:spPr>
          <a:xfrm rot="16200000">
            <a:off x="2672744" y="1110407"/>
            <a:ext cx="199046" cy="1734915"/>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98" name="Down Arrow 97"/>
          <p:cNvSpPr/>
          <p:nvPr/>
        </p:nvSpPr>
        <p:spPr>
          <a:xfrm rot="16200000">
            <a:off x="2311694" y="3856547"/>
            <a:ext cx="297432" cy="1310496"/>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99" name="Picture 2" descr="http://alightdigital.com/adagency/wp-content/uploads/2013/05/css3-html5-javascript-logo.png"/>
          <p:cNvPicPr>
            <a:picLocks noChangeAspect="1" noChangeArrowheads="1"/>
          </p:cNvPicPr>
          <p:nvPr/>
        </p:nvPicPr>
        <p:blipFill>
          <a:blip r:embed="rId13" cstate="print"/>
          <a:srcRect/>
          <a:stretch>
            <a:fillRect/>
          </a:stretch>
        </p:blipFill>
        <p:spPr bwMode="auto">
          <a:xfrm>
            <a:off x="828188" y="3173905"/>
            <a:ext cx="1229956" cy="721763"/>
          </a:xfrm>
          <a:prstGeom prst="rect">
            <a:avLst/>
          </a:prstGeom>
          <a:noFill/>
        </p:spPr>
      </p:pic>
      <p:pic>
        <p:nvPicPr>
          <p:cNvPr id="1032" name="Picture 8" descr="http://www.labsterx.com/images/blog/67491974.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75620" y="2278206"/>
            <a:ext cx="778644" cy="794217"/>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10053160" y="2757271"/>
            <a:ext cx="1604513" cy="6297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Siteminder</a:t>
            </a:r>
            <a:endParaRPr lang="en-US" dirty="0"/>
          </a:p>
        </p:txBody>
      </p:sp>
      <p:pic>
        <p:nvPicPr>
          <p:cNvPr id="1034" name="Picture 10" descr="http://pe-api.trafficmanager.net/v1/images/50/50/?url=http://c767204.r4.cf2.rackcdn.com/c4549b65-1ef9-4254-afe2-84dda72b6f38_300.jpg&amp;scaled=true&amp;mode=pa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378920" y="265308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16"/>
          <a:stretch>
            <a:fillRect/>
          </a:stretch>
        </p:blipFill>
        <p:spPr>
          <a:xfrm>
            <a:off x="8859195" y="847703"/>
            <a:ext cx="1574932" cy="784115"/>
          </a:xfrm>
          <a:prstGeom prst="rect">
            <a:avLst/>
          </a:prstGeom>
        </p:spPr>
      </p:pic>
      <p:pic>
        <p:nvPicPr>
          <p:cNvPr id="1036" name="Picture 12" descr="http://2.bp.blogspot.com/-ip6Kiruk784/UypeS9wRz1I/AAAAAAAADA4/2oXVZcqpHnI/s1600/git-logo.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859195" y="1732154"/>
            <a:ext cx="690468" cy="69046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18"/>
          <a:stretch>
            <a:fillRect/>
          </a:stretch>
        </p:blipFill>
        <p:spPr>
          <a:xfrm>
            <a:off x="9711105" y="1712482"/>
            <a:ext cx="1051021" cy="729876"/>
          </a:xfrm>
          <a:prstGeom prst="rect">
            <a:avLst/>
          </a:prstGeom>
        </p:spPr>
      </p:pic>
      <p:sp>
        <p:nvSpPr>
          <p:cNvPr id="103" name="Down Arrow 102"/>
          <p:cNvSpPr/>
          <p:nvPr/>
        </p:nvSpPr>
        <p:spPr>
          <a:xfrm rot="18621494">
            <a:off x="2863710" y="1628174"/>
            <a:ext cx="175759" cy="2659914"/>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06" name="Down Arrow 105"/>
          <p:cNvSpPr/>
          <p:nvPr/>
        </p:nvSpPr>
        <p:spPr>
          <a:xfrm rot="16200000">
            <a:off x="9184593" y="2260761"/>
            <a:ext cx="261873" cy="1475265"/>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1052" name="Picture 28" descr="http://www2.psd100.com/ppp/2013/10/0501/mail-icon-1005101130.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9172692" y="3866015"/>
            <a:ext cx="471434" cy="471434"/>
          </a:xfrm>
          <a:prstGeom prst="rect">
            <a:avLst/>
          </a:prstGeom>
          <a:noFill/>
          <a:extLst>
            <a:ext uri="{909E8E84-426E-40DD-AFC4-6F175D3DCCD1}">
              <a14:hiddenFill xmlns:a14="http://schemas.microsoft.com/office/drawing/2010/main">
                <a:solidFill>
                  <a:srgbClr val="FFFFFF"/>
                </a:solidFill>
              </a14:hiddenFill>
            </a:ext>
          </a:extLst>
        </p:spPr>
      </p:pic>
      <p:sp>
        <p:nvSpPr>
          <p:cNvPr id="113" name="Down Arrow 112"/>
          <p:cNvSpPr/>
          <p:nvPr/>
        </p:nvSpPr>
        <p:spPr>
          <a:xfrm rot="16200000">
            <a:off x="7375600" y="2366862"/>
            <a:ext cx="139248" cy="3480471"/>
          </a:xfrm>
          <a:prstGeom prst="down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165612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_16x9-2014-0714" id="{032D2387-665B-4DFB-BDAE-D66619AD7C3A}" vid="{BB0AD61B-F388-487D-A806-2F7277FE970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blank.potx</Template>
  <TotalTime>7879</TotalTime>
  <Words>1468</Words>
  <Application>Microsoft Office PowerPoint</Application>
  <PresentationFormat>Custom</PresentationFormat>
  <Paragraphs>205</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ＭＳ Ｐゴシック</vt:lpstr>
      <vt:lpstr>Arial</vt:lpstr>
      <vt:lpstr>Calibri</vt:lpstr>
      <vt:lpstr>Wingdings</vt:lpstr>
      <vt:lpstr>blank</vt:lpstr>
      <vt:lpstr>Cummins Service System - Oracle Solution</vt:lpstr>
      <vt:lpstr>Agenda</vt:lpstr>
      <vt:lpstr>Overview and a little background</vt:lpstr>
      <vt:lpstr>Customer’s Requirement – The Ask!</vt:lpstr>
      <vt:lpstr>CSS Storyboard</vt:lpstr>
      <vt:lpstr>Our Approach to the POT</vt:lpstr>
      <vt:lpstr>The Solution   Compelling and Engaging UX – The Demo </vt:lpstr>
      <vt:lpstr>The Solution - Architecture Diagram</vt:lpstr>
      <vt:lpstr>The Solution – Detailed Diagram </vt:lpstr>
      <vt:lpstr>Solution – Challenges faced to Implement</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The Presentation Company</dc:creator>
  <cp:lastModifiedBy>Anirban Bagchi</cp:lastModifiedBy>
  <cp:revision>563</cp:revision>
  <cp:lastPrinted>2014-07-15T21:24:45Z</cp:lastPrinted>
  <dcterms:created xsi:type="dcterms:W3CDTF">2014-04-23T00:57:37Z</dcterms:created>
  <dcterms:modified xsi:type="dcterms:W3CDTF">2015-07-24T16:54:55Z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