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36016-7AF9-4FB1-BE5D-3C5A6713B44E}" type="datetimeFigureOut">
              <a:rPr lang="en-US" smtClean="0"/>
              <a:t>8/26/2015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40C4B-74DE-4A88-B83B-622C7999CD3F}" type="slidenum">
              <a:rPr lang="en-US" smtClean="0"/>
              <a:t>‹#›</a:t>
            </a:fld>
            <a:endParaRPr lang="en-US"/>
          </a:p>
        </p:txBody>
      </p:sp>
    </p:spTree>
    <p:extLst>
      <p:ext uri="{BB962C8B-B14F-4D97-AF65-F5344CB8AC3E}">
        <p14:creationId xmlns:p14="http://schemas.microsoft.com/office/powerpoint/2010/main" val="344426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fontScale="77500" lnSpcReduction="20000"/>
          </a:bodyPr>
          <a:lstStyle/>
          <a:p>
            <a:r>
              <a:rPr lang="en-US" b="0" i="0" dirty="0" smtClean="0">
                <a:solidFill>
                  <a:srgbClr val="333333"/>
                </a:solidFill>
                <a:latin typeface="+mn-lt"/>
              </a:rPr>
              <a:t>The Oracle Mobile Service goal</a:t>
            </a:r>
            <a:r>
              <a:rPr lang="en-US" b="0" i="0" baseline="0" dirty="0" smtClean="0">
                <a:solidFill>
                  <a:srgbClr val="333333"/>
                </a:solidFill>
                <a:latin typeface="+mn-lt"/>
              </a:rPr>
              <a:t> is to</a:t>
            </a:r>
            <a:r>
              <a:rPr lang="en-US" b="0" i="0" dirty="0" smtClean="0">
                <a:solidFill>
                  <a:srgbClr val="333333"/>
                </a:solidFill>
                <a:latin typeface="+mn-lt"/>
              </a:rPr>
              <a:t> easily</a:t>
            </a:r>
            <a:r>
              <a:rPr lang="en-US" b="0" i="0" baseline="0" dirty="0" smtClean="0">
                <a:solidFill>
                  <a:srgbClr val="333333"/>
                </a:solidFill>
                <a:latin typeface="+mn-lt"/>
              </a:rPr>
              <a:t> enable mobile </a:t>
            </a:r>
            <a:r>
              <a:rPr lang="en-US" b="0" i="0" dirty="0" smtClean="0">
                <a:solidFill>
                  <a:srgbClr val="333333"/>
                </a:solidFill>
                <a:latin typeface="+mn-lt"/>
              </a:rPr>
              <a:t>application developers</a:t>
            </a:r>
            <a:r>
              <a:rPr lang="en-US" b="0" i="0" baseline="0" dirty="0" smtClean="0">
                <a:solidFill>
                  <a:srgbClr val="333333"/>
                </a:solidFill>
                <a:latin typeface="+mn-lt"/>
              </a:rPr>
              <a:t> that </a:t>
            </a:r>
            <a:r>
              <a:rPr lang="en-US" b="0" i="0" dirty="0" smtClean="0">
                <a:solidFill>
                  <a:srgbClr val="333333"/>
                </a:solidFill>
                <a:latin typeface="+mn-lt"/>
              </a:rPr>
              <a:t>are continually looking for new ways to accelerate development of apps to meet their consumers’ needs. MCS will be a set of cloud-based, server-side mobile services to make app development quicker and easier to deploy. </a:t>
            </a:r>
            <a:r>
              <a:rPr lang="en-US" sz="1200" b="0" i="0" kern="1200" dirty="0" smtClean="0">
                <a:solidFill>
                  <a:schemeClr val="tx1"/>
                </a:solidFill>
                <a:latin typeface="+mn-lt"/>
                <a:ea typeface="+mn-ea"/>
                <a:cs typeface="+mn-cs"/>
              </a:rPr>
              <a:t>MCS reduces the complexities of the application development by dealing with the complex server side programming, reducing the redundancy in creating backend code blocks, providing ready to integrate features and template backend.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Developers can focus more on the front end of the applications</a:t>
            </a:r>
            <a:r>
              <a:rPr lang="en-US" sz="1200" b="0" i="0" kern="1200" baseline="0" dirty="0" smtClean="0">
                <a:solidFill>
                  <a:schemeClr val="tx1"/>
                </a:solidFill>
                <a:latin typeface="+mn-lt"/>
                <a:ea typeface="+mn-ea"/>
                <a:cs typeface="+mn-cs"/>
              </a:rPr>
              <a:t> and can have their choice of mobile client development tools including ADF-Mobile for cross platform hybrid apps, native development or other </a:t>
            </a:r>
            <a:r>
              <a:rPr lang="en-US" sz="1200" b="0" i="0" kern="1200" baseline="0" dirty="0" err="1" smtClean="0">
                <a:solidFill>
                  <a:schemeClr val="tx1"/>
                </a:solidFill>
                <a:latin typeface="+mn-lt"/>
                <a:ea typeface="+mn-ea"/>
                <a:cs typeface="+mn-cs"/>
              </a:rPr>
              <a:t>Javascript</a:t>
            </a:r>
            <a:r>
              <a:rPr lang="en-US" sz="1200" b="0" i="0" kern="1200" baseline="0" dirty="0" smtClean="0">
                <a:solidFill>
                  <a:schemeClr val="tx1"/>
                </a:solidFill>
                <a:latin typeface="+mn-lt"/>
                <a:ea typeface="+mn-ea"/>
                <a:cs typeface="+mn-cs"/>
              </a:rPr>
              <a:t> tools – creating a new meaning for BYOD – Bring your own development</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MCS provides a set of rich </a:t>
            </a:r>
            <a:r>
              <a:rPr lang="en-US" sz="1200" b="0" i="0" kern="1200" baseline="0" dirty="0" err="1" smtClean="0">
                <a:solidFill>
                  <a:schemeClr val="tx1"/>
                </a:solidFill>
                <a:latin typeface="+mn-lt"/>
                <a:ea typeface="+mn-ea"/>
                <a:cs typeface="+mn-cs"/>
              </a:rPr>
              <a:t>RESTFul</a:t>
            </a:r>
            <a:r>
              <a:rPr lang="en-US" sz="1200" b="0" i="0" kern="1200" baseline="0" dirty="0" smtClean="0">
                <a:solidFill>
                  <a:schemeClr val="tx1"/>
                </a:solidFill>
                <a:latin typeface="+mn-lt"/>
                <a:ea typeface="+mn-ea"/>
                <a:cs typeface="+mn-cs"/>
              </a:rPr>
              <a:t> interfaces for all the operations required by the mobile app that abstracts the backend from the mobile developer. In addition it also provides mobile specific interfaces for notification (multi channel – app, SMS), offline data sync, persistence services (to store mobile generated data and user preferences) as cloud data storage service. </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From a backend perspective, MCS provides all the tools required by API developers to expose and shape the services to be consumed by the mobile developer. This includes mechanisms to design, create and expose these services in a catalog that can be easily and securely discoverable by mobile developers and integrated into their app.</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Security is a critical component and is designed ground up in the MCS. From tokens to developers to develop and consume APIs to encryption policies for data in rest, data in motion, policies for single sign on and federated authentication across multiple data sources via </a:t>
            </a:r>
            <a:r>
              <a:rPr lang="en-US" sz="1200" b="0" i="0" kern="1200" baseline="0" dirty="0" err="1" smtClean="0">
                <a:solidFill>
                  <a:schemeClr val="tx1"/>
                </a:solidFill>
                <a:latin typeface="+mn-lt"/>
                <a:ea typeface="+mn-ea"/>
                <a:cs typeface="+mn-cs"/>
              </a:rPr>
              <a:t>Oauth</a:t>
            </a:r>
            <a:r>
              <a:rPr lang="en-US" sz="1200" b="0" i="0" kern="1200" baseline="0" dirty="0" smtClean="0">
                <a:solidFill>
                  <a:schemeClr val="tx1"/>
                </a:solidFill>
                <a:latin typeface="+mn-lt"/>
                <a:ea typeface="+mn-ea"/>
                <a:cs typeface="+mn-cs"/>
              </a:rPr>
              <a:t> or SAML and policies for defining access rights to applications via mobile application management or container technologies are services that will be available in MCS</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A key component of MCS is to provide developers, IT and business with metrics on service usage and business impact. MCS will be designed to provide technical metrics, engagement metrics, business metrics along with the monitoring and management of the service.</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extLst>
      <p:ext uri="{BB962C8B-B14F-4D97-AF65-F5344CB8AC3E}">
        <p14:creationId xmlns:p14="http://schemas.microsoft.com/office/powerpoint/2010/main" val="3479467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6F3F04-E822-4499-B993-F6F6F0C9AF3B}" type="datetimeFigureOut">
              <a:rPr lang="en-US" smtClean="0"/>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61241-CE3B-485A-BCAC-7A56A1502B29}" type="slidenum">
              <a:rPr lang="en-US" smtClean="0"/>
              <a:t>‹#›</a:t>
            </a:fld>
            <a:endParaRPr lang="en-US"/>
          </a:p>
        </p:txBody>
      </p:sp>
    </p:spTree>
    <p:extLst>
      <p:ext uri="{BB962C8B-B14F-4D97-AF65-F5344CB8AC3E}">
        <p14:creationId xmlns:p14="http://schemas.microsoft.com/office/powerpoint/2010/main" val="267938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F3F04-E822-4499-B993-F6F6F0C9AF3B}" type="datetimeFigureOut">
              <a:rPr lang="en-US" smtClean="0"/>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61241-CE3B-485A-BCAC-7A56A1502B29}" type="slidenum">
              <a:rPr lang="en-US" smtClean="0"/>
              <a:t>‹#›</a:t>
            </a:fld>
            <a:endParaRPr lang="en-US"/>
          </a:p>
        </p:txBody>
      </p:sp>
    </p:spTree>
    <p:extLst>
      <p:ext uri="{BB962C8B-B14F-4D97-AF65-F5344CB8AC3E}">
        <p14:creationId xmlns:p14="http://schemas.microsoft.com/office/powerpoint/2010/main" val="385293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F3F04-E822-4499-B993-F6F6F0C9AF3B}" type="datetimeFigureOut">
              <a:rPr lang="en-US" smtClean="0"/>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61241-CE3B-485A-BCAC-7A56A1502B29}" type="slidenum">
              <a:rPr lang="en-US" smtClean="0"/>
              <a:t>‹#›</a:t>
            </a:fld>
            <a:endParaRPr lang="en-US"/>
          </a:p>
        </p:txBody>
      </p:sp>
    </p:spTree>
    <p:extLst>
      <p:ext uri="{BB962C8B-B14F-4D97-AF65-F5344CB8AC3E}">
        <p14:creationId xmlns:p14="http://schemas.microsoft.com/office/powerpoint/2010/main" val="1119373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0010B8-11AC-4175-BF29-EB4A3C61102F}" type="datetime1">
              <a:rPr lang="en-US" smtClean="0"/>
              <a:pPr/>
              <a:t>8/26/2015</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dirty="0" smtClean="0"/>
              <a:t>Click to edit Master title style</a:t>
            </a:r>
            <a:endParaRPr dirty="0"/>
          </a:p>
        </p:txBody>
      </p:sp>
    </p:spTree>
    <p:extLst>
      <p:ext uri="{BB962C8B-B14F-4D97-AF65-F5344CB8AC3E}">
        <p14:creationId xmlns:p14="http://schemas.microsoft.com/office/powerpoint/2010/main" val="346523593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F3F04-E822-4499-B993-F6F6F0C9AF3B}" type="datetimeFigureOut">
              <a:rPr lang="en-US" smtClean="0"/>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61241-CE3B-485A-BCAC-7A56A1502B29}" type="slidenum">
              <a:rPr lang="en-US" smtClean="0"/>
              <a:t>‹#›</a:t>
            </a:fld>
            <a:endParaRPr lang="en-US"/>
          </a:p>
        </p:txBody>
      </p:sp>
    </p:spTree>
    <p:extLst>
      <p:ext uri="{BB962C8B-B14F-4D97-AF65-F5344CB8AC3E}">
        <p14:creationId xmlns:p14="http://schemas.microsoft.com/office/powerpoint/2010/main" val="67175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6F3F04-E822-4499-B993-F6F6F0C9AF3B}" type="datetimeFigureOut">
              <a:rPr lang="en-US" smtClean="0"/>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61241-CE3B-485A-BCAC-7A56A1502B29}" type="slidenum">
              <a:rPr lang="en-US" smtClean="0"/>
              <a:t>‹#›</a:t>
            </a:fld>
            <a:endParaRPr lang="en-US"/>
          </a:p>
        </p:txBody>
      </p:sp>
    </p:spTree>
    <p:extLst>
      <p:ext uri="{BB962C8B-B14F-4D97-AF65-F5344CB8AC3E}">
        <p14:creationId xmlns:p14="http://schemas.microsoft.com/office/powerpoint/2010/main" val="76618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6F3F04-E822-4499-B993-F6F6F0C9AF3B}" type="datetimeFigureOut">
              <a:rPr lang="en-US" smtClean="0"/>
              <a:t>8/26/2015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61241-CE3B-485A-BCAC-7A56A1502B29}" type="slidenum">
              <a:rPr lang="en-US" smtClean="0"/>
              <a:t>‹#›</a:t>
            </a:fld>
            <a:endParaRPr lang="en-US"/>
          </a:p>
        </p:txBody>
      </p:sp>
    </p:spTree>
    <p:extLst>
      <p:ext uri="{BB962C8B-B14F-4D97-AF65-F5344CB8AC3E}">
        <p14:creationId xmlns:p14="http://schemas.microsoft.com/office/powerpoint/2010/main" val="342536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6F3F04-E822-4499-B993-F6F6F0C9AF3B}" type="datetimeFigureOut">
              <a:rPr lang="en-US" smtClean="0"/>
              <a:t>8/26/2015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61241-CE3B-485A-BCAC-7A56A1502B29}" type="slidenum">
              <a:rPr lang="en-US" smtClean="0"/>
              <a:t>‹#›</a:t>
            </a:fld>
            <a:endParaRPr lang="en-US"/>
          </a:p>
        </p:txBody>
      </p:sp>
    </p:spTree>
    <p:extLst>
      <p:ext uri="{BB962C8B-B14F-4D97-AF65-F5344CB8AC3E}">
        <p14:creationId xmlns:p14="http://schemas.microsoft.com/office/powerpoint/2010/main" val="89904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6F3F04-E822-4499-B993-F6F6F0C9AF3B}" type="datetimeFigureOut">
              <a:rPr lang="en-US" smtClean="0"/>
              <a:t>8/26/2015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61241-CE3B-485A-BCAC-7A56A1502B29}" type="slidenum">
              <a:rPr lang="en-US" smtClean="0"/>
              <a:t>‹#›</a:t>
            </a:fld>
            <a:endParaRPr lang="en-US"/>
          </a:p>
        </p:txBody>
      </p:sp>
    </p:spTree>
    <p:extLst>
      <p:ext uri="{BB962C8B-B14F-4D97-AF65-F5344CB8AC3E}">
        <p14:creationId xmlns:p14="http://schemas.microsoft.com/office/powerpoint/2010/main" val="392402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F3F04-E822-4499-B993-F6F6F0C9AF3B}" type="datetimeFigureOut">
              <a:rPr lang="en-US" smtClean="0"/>
              <a:t>8/26/2015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461241-CE3B-485A-BCAC-7A56A1502B29}" type="slidenum">
              <a:rPr lang="en-US" smtClean="0"/>
              <a:t>‹#›</a:t>
            </a:fld>
            <a:endParaRPr lang="en-US"/>
          </a:p>
        </p:txBody>
      </p:sp>
    </p:spTree>
    <p:extLst>
      <p:ext uri="{BB962C8B-B14F-4D97-AF65-F5344CB8AC3E}">
        <p14:creationId xmlns:p14="http://schemas.microsoft.com/office/powerpoint/2010/main" val="139429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F3F04-E822-4499-B993-F6F6F0C9AF3B}" type="datetimeFigureOut">
              <a:rPr lang="en-US" smtClean="0"/>
              <a:t>8/26/2015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61241-CE3B-485A-BCAC-7A56A1502B29}" type="slidenum">
              <a:rPr lang="en-US" smtClean="0"/>
              <a:t>‹#›</a:t>
            </a:fld>
            <a:endParaRPr lang="en-US"/>
          </a:p>
        </p:txBody>
      </p:sp>
    </p:spTree>
    <p:extLst>
      <p:ext uri="{BB962C8B-B14F-4D97-AF65-F5344CB8AC3E}">
        <p14:creationId xmlns:p14="http://schemas.microsoft.com/office/powerpoint/2010/main" val="57239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F3F04-E822-4499-B993-F6F6F0C9AF3B}" type="datetimeFigureOut">
              <a:rPr lang="en-US" smtClean="0"/>
              <a:t>8/26/2015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61241-CE3B-485A-BCAC-7A56A1502B29}" type="slidenum">
              <a:rPr lang="en-US" smtClean="0"/>
              <a:t>‹#›</a:t>
            </a:fld>
            <a:endParaRPr lang="en-US"/>
          </a:p>
        </p:txBody>
      </p:sp>
    </p:spTree>
    <p:extLst>
      <p:ext uri="{BB962C8B-B14F-4D97-AF65-F5344CB8AC3E}">
        <p14:creationId xmlns:p14="http://schemas.microsoft.com/office/powerpoint/2010/main" val="213682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F3F04-E822-4499-B993-F6F6F0C9AF3B}" type="datetimeFigureOut">
              <a:rPr lang="en-US" smtClean="0"/>
              <a:t>8/26/2015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61241-CE3B-485A-BCAC-7A56A1502B29}" type="slidenum">
              <a:rPr lang="en-US" smtClean="0"/>
              <a:t>‹#›</a:t>
            </a:fld>
            <a:endParaRPr lang="en-US"/>
          </a:p>
        </p:txBody>
      </p:sp>
    </p:spTree>
    <p:extLst>
      <p:ext uri="{BB962C8B-B14F-4D97-AF65-F5344CB8AC3E}">
        <p14:creationId xmlns:p14="http://schemas.microsoft.com/office/powerpoint/2010/main" val="3870192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AutoShape 8" descr="data:image/jpeg;base64,/9j/4AAQSkZJRgABAQAAAQABAAD/2wCEAAkGBhQQERQUDxASFRUUEBQUFBQUFRQUFBUUFBQWFBQYFRQXHCYeFxkjGhUUHy8gIycpLCwsFR4xNTAqNSYrLCkBCQoKDgwOGg8PGiwkHyQsLSosLS42KSwwLCwuLTUpLCwsNS4pNDUtLCwsNSwsLCwsKSwsLCwsLCkpKSwsLCksLP/AABEIAK4BIgMBIgACEQEDEQH/xAAcAAEAAgIDAQAAAAAAAAAAAAAABgcEBQEDCAL/xABREAABAwIBBgYMCwYEBQUAAAABAAIDBBESBQYHIVGRExYxUlOSFyJBYXGBk6GiwdHSFCMyM1RiY6OxssIYQlV0lNMINXJzNDaCs+EVZITD4v/EABsBAQACAwEBAAAAAAAAAAAAAAAFBgIDBAEH/8QAMxEAAQMCAAwFBAMBAQAAAAAAAAECAwQRBRIVITFRUmFxobHRFDKBkfAiQcHhI0JiE0P/2gAMAwEAAhEDEQA/ALxREQBERAR7KGkHJ9PI6KethjkYbOY4kOaeXWLd9bmLKEb4hM14MboxKHjkMZbiDh3sOteU9Ln+c1v+63/tsVo5I0zZOiyZDTPfNwjMnxwOAiJHCNgEZ17LjlQFgUWkXJ00jI4a6F73uDWNaSS5xNgBqX3lLP8AoKaV0VRWwxyMIDmOJDhcBwvq2EHxrzHoz/zah/mo/wAVYmkbRBX12Uqipp2xGOQsLS6QNPaxMYbi2rW0oCz+yjkv+I0/WPsWTkzP6gqZWxU9bDJI++FjTdxsC421dwAnxLyH8DdwvBasXCcHy6sWLDy+FXNo30QV9BlOnqahsQjjMmLDIHHt4ZGCwtr1uCAtOt0i5OhkdHNXQsexxa5riQWkcoIst3Q18c8bZYXtfG9ocx7Tdrge6CvJekz/ADat/mXepSDMHS7JkyhqacjG7Dio78jJHutIHfVF8YHdLSL9tqAvqu0h5PgkdFNXQMex2F7S7W1w5Qe+sqfPCkZTsqX1MYgkdhZKScDndtqB/wCh25eOJ5nPc5zyXOc4ucTrJcTcknuklW/nR/yhQfzDfzVCAunIud1JWuc2kqY5iwAuDCThBNgStuqC/wANXz9Z/sxfncr9QBERAEREAXy94aCXEAAEknUAByklfSxMr/MTf7Mn5CgNdx7yd/E6H+qg95OPeTv4nQ/1UHvLyTkDIMtdOynpmh0j8WEFwaO1aXHWe8Cph2Ccq9BH5aP2oD0dR50UkweYa2mkEbcchjmieGMH7z8LjhHfKxuPeTv4nQ/1MHvKqsxtH1Zkumym+sja1smT3taWva+5AcTqB1Kq80szZ8pyPjpeDxMZjdjeGC1w3UTy6ygPVXHvJ38Tof6qD3lkUudNHK17oq2le2JuKRzJonNjbr7Z5DrNGo6zsXnYaBMpf+28sPYpNkDR7VZKydld1XwVpaAhvBvx62h976tXKEBbXHvJ38Tof6mD3lzx7yd/E6H+qg95eWM0cx6nKjpG0gjJiDS7G8M1OJAtfl5CpMNAmU+bT+Wb7EB6OyZl6mqsXwWpgmwWxcDKyTDivhxYCbXseXYVnqr9C2YFVko1fwsR/HCDBgeH/N8Livs+WFaCAIiIAiIgCIiAIiIAiIgPJelz/Oa3/db/ANtikNDoHqJaOOqFXAGyUragNLX4g10YkDSbWvY2U1zv0Dur62epFc2Phnh2DgS7DZob8rGL8mxWRk7IhioI6TGCY6NlPjtYEtiEeLDfVe17XQHljRn/AJtQ/wA1H+K9dv5D4CqezY0AvoqyCp+HtfwMzZMHAluLCeTFwhtuVxOF0B4yP/Hf/M/+1ezlSZ/w6v4fhv8A1Bvz3CYeAPPxWvwnnV2IDyHpM/zat/mXepbTPjRnLS1sEVKxz460NNP3bOdbHGTsaXA3P7pGwqxc59AL62rnqBXtZw0rn4OBLsN+5i4QX3K24aJobGHBrjEBhcQLhwZgJbsJBI8BKA8o6S81WZMq2U0ZuW0kLpHa+3lcDjcATqBI1BTbOj/lCg/mG/mqFMNIehl2Vqw1IrGxDgmMwGIv+TfXixjbsWblTRS6fI9Pk34UGmCQP4bgyQ6xkNsGLV85t7iAp/RHpAgyRLUPqY5niWNjW8EGEgtcSb4nN2q2siaeKKrqIqeKnqw+WQMaXNiDQT3SRITbxKJfszv/AIk3+nP9xbPNnQA+jq4Kj4e1/Aytfg4AtxW7l+ENtyAuNERAEREAWJlf/h5v9mT8hWWuiugMkT2C13RuaL8l3NIF96A8uaFZmsyxTukc1rQ2a7nENAvE8cp8K9ODLlP9Jh8oz2rz/wDs45R+kUPlJ/7Kfs45R+kUPlJ/7KAvjKxjrKaeGKeK74HsxBzXBmJpbicAeTWqUj/w/PbrblanHgaR+tSLMPQ/V0EVeyeWlcaqkMMeB0jgHHF8vFGLN1jkuoh+zjlH6RQ+Un/soDGzw0WS5OpH1P8A6oyXAWDg2Yg443hnLjPJe/iWZoZoX1sGVYHTWMtJHGHvJcG4jILnXyL4/Zxyj9IofKT/ANlSrNDQ5WUdLlGGWWlLqulEUZY+UtDhi1vJjBA7YcgKA0cX+H+VnyMrQNvy4Q4fg5afPTRpPkylNQcptls9jMDC8O7Y8t8Syv2cco9PQ+Un/sp+zjlHp6Hyk/8AZQEg/wANtW+Q1/CSPdYU1sTi61zPe1/AFdyrbQ/o3qcjmqNVJA7hhDh4Fz3W4PhMWLGxtvljkv3VZKAIiIAiIgCIiAIiIDqqqlsbHPebNa0ucbE2AFzqC0nHyj6f7uX3Vtspx4oZG7Ynje0qjm8g8C4aqofCqI22cmMG0MdU1yvVc1tFuxbfHyj6f7uX3U4+UfT/AHcvuqpUXH4+XUnPuSmRafW73TsW1x8o+n+7l91OPlH0/wB3L7qqVE8fLqTn3GRafW73TsW1x8o+n+7l91OPlH0/3cvuqpUTx8upOfcZFp9bvdOxbXHyj6f7uX3U4+UfT/dy+6qmwnYUwnYdyePk3fPUZFp9bvdOxbPHyj6f7uX3U4+UfT/dy+6qmwnYdyYTsO5PHybvnqMi0+t3unYtnj5R9P8Ady+6nHyj6f7uX3VU2E7DuTCdhTx8m756jItPrd7p2LZ4+UfT/dy+6t1SVTZWNew3a5oc02IuDyaiqKcdSu/I8eGCIbIWD0QuylqHyqqOtmIvCVDFStarFXPrt2MxRifSPRMe5j5XBzHFrhwcmotNj3NoUnVBZ5RYa6pH27j1u29am6OBk7la4rNbUPgajm20lp9k2h6Z3kpPdTsm0PTO8lJ7qpNFJ5Nh1r89CKypNqTn3Ls7JtD0zvJSe6nZNoemd5KT3VSaJk2HWvz0GVJtSc+5dnZNoemd5KT3U7JtD0zvJSe6qTRMmw61+egypNqTn3Ls7JtD0zvJSe6nZNoemd5KT3VS7adxFw1xG0Arn4K/mO6pTJsOteXYZVm1Jz7lz9k2h6Z3kpPdTsm0PTO8lJ7qpj4K/mO6pT4K/mO6pTJsOteXYZVm1Jz7lz9k2h6Z3kpPdTsm0PTO8lJ7qpj4K/mO6pT4K/mO3FMmw615dhlWbUnPuXP2TaHpneSk91bzI+WYquPhYHFzMRbctLdY5dR1rzvZXXowitk6I858p+8cPUuOso44Y8Zt9J20VbJPJiuRNBK0RFFksEREAREQHy4X5VQ/B4e1PK3tT4RqV8lUlliLDUTDZPJ53kqMwgmZq8Sw4Ddne3h+TDRFnZLyNLUlwhaCWAF13Bvyr25eX5JUWiK5bIWN72sTGctkMFFvuJFV0bOu1OJFV0bOu1bf+Emypz+Mp9tvuhoUK33Eiq6NnXauOJFV0bPKNXn/AAk2VHjKfbb7oYSLfcSKro29dqcSKro29dq1eHl2V9jDxkG2nuhoUW+4kVXRt67U4kVXRt67V54eXZX2HjINtPdDQr4mPanwLY5UyLLTFomaBjvhs4O+Ta/JyfKC1tQe1PiWtWq11lTOdDHteiOat0MMsxahynUPCdSviNtgAO4AFSGS48U8I2zRj0wrxUzg9PMvAgMOOzsbx/AVHaRocOUZ/rcG4eONo/EFXiqb0rx2rgedTsPpPHqVlwatprbilYTS8N95DURb7ImaL6qPhGSsaMRbZwde4tsHfU7JI2NMZy2Qr8cT5VxWJdTQopd2OZeni3O9idjmXp49zlo8ZBtdTo8DPs9CIopd2OZenj3O9idjmXpo9zvYnjINrqPA1Gz0MTJXzLPAfzFZa3+TdHk3BNtNFyHuO2nvLJ7Hs3Sxel7FrWrh2jUtDUX8i8iLIpT2PZuli9L2J2PZuli9L2J4qHaPPA1GwvLuRZLqTT5hTMa5xlis1pcflcgFz3FFZn9o4/VJ8y2xysk8q3NMkEkSoj0tci11fOY8OHJ9MPsQ7rEu9aoUr0TkKHBTQN2Qxj0QuPCa/Q1N5MYKT63LuM5ERQZPhERAEREAVN52R4a2oH2t+s1rvWrkVTZ+w4a6Q85sbvRDf0qPr0/jRd/4JvArrTuTd+UI8pZo7faaUbYmnc7/APSiakeYUlqu3OifvBafao6mW0reJPYQbjUz03dM5YqItRnBnEKPBijc/Hi5CBbDbb4fMp972sTGdoKVHE6VyMYl1U26KIdkZn0d/XanZGZ9Hf1mrn8XDtdTsyZVbHNO5YNksod2R2fR39Zqdkdn0d/WavPGwbXXseZNqdjmncmNlxZQ/sjs+jv6zU7I7Po7+s1PGwbXXsMm1OxzTuYWkR/xsQ2RuO9w9ihtUdXjW6ziyz8LlDw0tAYG2JB5CSTq8PmWkqzyKDnej5lcmgtVFGsULWO0oZea8eKspx9s09W7v0q5lUmYkOKui+qHu9Aj9SttS9An0Ku8gsNuvM1N35UKqNMMNp4HbYXDqvv+pWuq20xwdrTP2OkbvDT+lTtAtp2+vQquEEvA759yslPtHMt4ZW7JQes0D9KgKzcm5ZlpsXASYcVsWppva9uUHaVOVUKzRq1NJAUkyQyI92gt5FWHHar6b0GexOO1X0w6jPYojJsutOfYmcqQ6l5dyz0Vc0Wc1dM7DC4vOxsbNXhNrDxqVZMoqw66mpDfqRsjJ8bi225aJaRYvM5OfY6IqtJfI1eXcnmS/mm+P8SsuyxMl/NN8f4lZa5DsFksi6amrZG3FI9rWjlLiAE0niqiJdTEzgkw0s52Qv8Ay2VP17rRP/0236lOs5c8Y5YnwwhzsYsXntWgX12B1lQHK5+Kd3yPxCnqCJzGLjJa6lYwlMyWVMRboiEfYzEQBykgb9S9IwMwtA2NA3BeecjRYqiBu2eIb3heiQtOFFztTid2CUzOXgcoiKHJoIiIAiIgCrHSVFaraedA3zOeFZyrvSjH8bA7bHINzmkfmK461P4l9CVwQ61Sia0XpchK3GaEmGth75eD443289lp1sM3pMNVCftQN+r1qHiWz2rvTqWuoS8L03L0LYUT0iR/ExHZKRvYfYpYsLK2SWVLAyXFYODu1NjcAjl8anpmK+NWoUmklSGZr3aEKkQqxeINN9r1/wDwnEGm+16//hRXgZd3z0LLlin3+37IUisXiBTbZeuPYnECm2y9cexasnTbvnoY5Xp9/t+yukVi8QKbbL1x7E4gU22Xrj2Jk6bd89Blen3+37K6WNVnWPAtnlSBsc0jGXwskc0X1ntTbWVq6o6/EuNEs6xKsdjIip9yRaOGXrT3qeQ+nG31lWkq50YRXmndsiY3rOJP5QrGU/RJ/FfiVPC7r1KpqRO4UD0wRXpYXbKkDfG/2BTxRHSlFiye482WN3pYf1KWpVtM3iQFWl4HcCl0RbnM9jTWRB7WuBx6nAEXwOI1HvhWaR2I1XakuVWNmO9G61sdWS82p6jXHGQ3nvu1niPd8V1LsmZgRMsZ3GQ80Xazzazv8SlKKvzV8smZMybixw4PijzrnXf2PiCBsbQ1jQ1o5A0ADcF9oi4FW5IJmJBks/FN8f5ivjKWW4acfHSNae43lcfA0ayucnMxQtBvrB5CQeU90cixX5p0riS6AEnlJLiT4STrWxmJf67+hpl/62/jtfff8EbynpAe64pmYRz363eJnIPHfwKLVVW+V2KV7nu2uN7eAcg8SszijS/R2ef2pxRpPo7PP7VIx1UEflavz1Ieahq5l+t6L729rFXLX5bd8WO+4fgVYGemRoKeJhhiaxzpbXF+TCSfUq7y87tWD6xPmUnBKkqI5CJmgdBJiO07hmbFjr6YfbNPVu71K/AqR0bQ4sow/VEjvQI/UrvUVhNf5ETcT+C0/iVd4REUYSoREQBERAFBtKMfxcDvtHN3tv6lOVD9JsV6WM82paT4DHI38SFzVSXicd+DltUs4/grVd1FJhljdzZWO3OBXSigC7Kl0sXQiqc50VH0qTrBccaKj6VJ1gpfKLNS8u5WMhzbSc+xbKKqeMdT9Jl3rjjJU/SZd6ZQZsry7nmRJdpOfYui6XVT8Y6n6TJvTjHU/SZN6wymzZXl3PMiy7Scy2Lrla/IL3OpoXPJLnQscSeUlwB171myus0nYCfMpJrrtRxDObiuVu+xT9c/FLIdssh3vJWsqD2yzC6+vbr3rCmPbHwqqtzrc+gMSyWJ7ovj7Sd312N3NJ9anSh2jGG1NI7nVB3BjB+N1MVY6VLQtKXhJb1T/n2Cj+f0WLJ9R3o8XVcD6lIFq86IMdHUt208oHhwGy7Yls9q70IyVLscm5Tz6tnmzLhq4T9oB1gW+taxFbHtxmq3WU9jsRyO1KXUXDaN4ThBtG8KlEsojJf++X7JjK3+Of6Lq4Uc5u8Jwg5zd4VK2Sy9yX/vl+xlb/HP9HojJc7RE3tm93ujaVl/CG85u8KjslsHBN1DkP5isrgxsG5YZNTa5fs1rhh2xz/RdLZQeQg+A3X0oVo4iAE5A/eYNwJ9amqjZo/+b1Ze9iYpplmiSRUtchmkeTVA360jtwaP1KscvHWwd4n8FYukZ/xsI2RvO9zfYq2y474wDYwfiVPUKWib69StVy3qn+nRCRaJor1xPNp5DvcwetXGqq0Ow3nnfzYWt6zr/oVqqLwgt5l4ITuDUtAnFQiIuAkAiIgCIiAKOZ/xYqGTvOY7c8KRrT53svQ1Hehc7q9t6lqmS8bk3KdFKuLOxd6dSnUKIq4X4tvI7w+nhdYdtCw9zutC7q2AOje2w7aNw3tIWDmq+9HB3o7dUkepbQi6sjPqYnAoEv0TOTUq9Sl2nUPAuSpXW6PpRcwyMcO4HAsPrC0VZkKeH5yB4G0AOG9twoB8MjPMhdY6yCXyOQ+lw7kWfR5Cnm+bheRtIDRvdYLfUWj6V1jLIxg2Nu879QWllPLJ5WqYS1cMXnchNqCPDFG3ZG0bmgLqyzNgp5nc2GQ7mFZbW23LV51PtST9+MjravWrJJ9Ma2+yFMi+uVu9U6lVgLBedZ8JWcteVWGF+QtbR7HahZ33yH0yPUpItLmZHhoYO/Hi6xLvWt0rPAlo2puQolW7Gnev+l6hdNZHije3nMcN4IXcuCtpyqearWS6yMoxYZpW82V7dziFjq4ot0uUtUsti5oo2loOFutoPyR3R4Fr85qZppJ+1bqjJ5B+7Y+pZeSZscETudEw+iF2V1NwsUkd7Y43Mvy2xAi9lU2riSJf7L+S4OTHjW33QppFKKjR7O35D43+MtO46vOtVUZs1Mfyqd//AEgO/KSrM2oifochVX0szNLVNhkv5pngP5ispdub+QaiWJnBwPPLrIwAdseUut5lKaLR4865pWt+qwYj1jq8y1SVEbPM41spZpF+lq9Opm6Om/Eyn7a25jfapcsDI+RmUsZZHiILi4lxuSSAPUFnlV+d6SSK5C1UsSxQtY7ShXef8l6oDmwt87newKussOvKe8APMp3nnJesk7zWN9G/rUAyk68r/wDVbdqVhpUtG3gVepW8713qWNoch7Sodtexu5pPrVjqCaIYbUkjudUncGMHtU7UFWLedxZqJLQNCIi5TrCIiAIiIAsLLUGOnmZzoZG72ELNXxKy7SNoI3heKl0sZMdiuRSh2nUuVyW21bCRu1LhVg+iFjZj1bXUrW424mueC24uBiJGrwFSJUuNo391bOjzlqYrYJ3EDuP7celc7ipKGtRrUa5NBXqrA7pHuex2lb2X5+C1UUHo9IjhYTQg7XMdY9U+1b2jzyppNXCYDskBb6XJ513MqYn6F98xES4PqItLV9M/QlllytHW5500erhMZ2Rgu9Lk860NZpEcbiGED6z3XPVFvxWL6uFml3tnPIqCok0N98xOlHM+KxopXsxNxOcwBtxcjECdXgChdZnLUS/LmcBsZ2g9HX51rDtUfPhBHtVrU05iWpsEuje173aFvZDh51HwLXlZ0p7U+BYEnIfAVGt0KWJpd2QocFNC3mwxjc0LOXXAzC0DYANwXYrW1LIiHzx7sZyqFwVyi9MTz9nXBgralv27z1ji9a1SkWkGLDlGo77mO3xsKjqtsK3jau5CnTpaRyb1LMzTyvE6miYZWB7W4SwuAdqJA1HvWW/VKLNo8tTQ/NTPb3r3HVOpRs2DcZyua7TrJSHCmK1Gvbo1FvIq8o9IM7fnGMk9A7xq8y3lHpBgd842SM+DGN41+ZcD6GZn2vwJCOvgf/a3EsfJfzTfH+JWWopTZ8UzIm4XOebHUxp2numwWurNIbzqhha3vvcXHqiw86wZSSu/r75hJX08el1+GcnixKvKkUQ+NlYz/U4A7uVVnWZyVMvy5322M7Qejr861p5bnl293euxmDl/u72I+TDCf+bff5+TOy5VCWplew3a5/anaA0AfgoTVm73n67vxUoUTe65J75UxG3FSyfYhMZXOVy/fOXTovitk+M86SR3pkepSxR/MOLDk+mG2PF1nE+tSBVidbyuXepcqdLRNTcgREWk3BERAEREAREQFG5SjwzSt5s8rdz3BY6sfLOjpsz3yRTua57i4tc0Obc8trWI8/KoxXZiVcXJG2QbY3XPVdY7rqAkppGroLtBhCnkaiYyIu/N1I+i+54HRnDIxzDscC07ivhcxIIt86BCiFAbBF0uqh3BddTqknvLViqYWMtdbpwO7uWI51+Ur6ggdIcMbXPOxoLjuCyRh7a2dT7lqLiwC5oYsUsbedKxu94C3NDmJVy6zG2MbZXW9FoJ3hSfI+jhsT2SSzuc5jg4NY0NaSNYve5I8Fl1xUsjlzJmOGevp40VMZFXdn6EyC5XAXKsBSQiIgKY0qRWygTzoYzuu31KIK984syqeuIdMHh4bhD2OsQL35DcHlPcULynogkGumnY/wCrICw9ZtwdwU9TVsSMaxy2VCvVVDKsjntS6KV4i3OUszqunvwlO+w/eYMbd7b28dlprKSa9rku1bkY5jmLZyWCIiyMCR5L+aZ4D+YrKWkp8r4I2tDbkX1k6uUldUuV5Hd3D/pHrWvFUwxVN+5wGskDw6liS5Wjb+8T4B6+RR9zydZJPh1rIosmSzm0ET5Df9xpdvI1BLImdTJrL5kMubLpOpjQO+dZWrUwybotrJbGTg4R3cbsTvE1t/xClWTtEdOzXPLJKe6BaNnm7bzrmfWQR/e/A7oqCZ/9bcSV5uwYKSnbzaeMbmBbFfMcYaAByAADwDUF9KtuW6qpaGpZEQIiLwyCIiAIiIAiIgC4suUQHXPTNeLPY1w2OAI3FR+uzApZLlsZjJ7sbiB1DdvmUkRYPjY/zJc2xzyReRypwK6rtGMguYJmv2CQFh6wuPMFHa/Nmpg+cp325zRjbvbe3jsrnXFlyPoY18uYk4sMTs81ncunYpmgzYqZ/m6d9uc4YG73Wv4lIqHRjI7XPM1n1WAvPWNh5irEsuUZQxp5s4lwxO/yWbz69iN0WYFJHYujMhHdkcSOoLN8y39PTNjFmMa0bGgAeZdqLrZG1nlSxGSTyS+dyrxFkRFmagiIgCIiAIiIBZa3KeblPU/P08b+/azvE4WI3rZIvUcrVuimLmo5LKhA8paI6d9zTySRHYfjG+fX51FMp6LquK5jDJmjmGzuq63mJVzouyOumZ978TjkwfC/7W4FD5OzFrZzZtM9lu7KDGPS1nxBSrJuh46jU1IG1sTb+m72KzbLlZvwhK7RmNceDYW+bORvJ2j6ig1iAPdzpSX+ie1G5SGOINFmtAA5AAANwX2i4nyOfnctzvZGxmZqWFkRFgZhERAEREAREQH/2Q=="/>
          <p:cNvSpPr>
            <a:spLocks noChangeAspect="1" noChangeArrowheads="1"/>
          </p:cNvSpPr>
          <p:nvPr/>
        </p:nvSpPr>
        <p:spPr bwMode="auto">
          <a:xfrm>
            <a:off x="208967" y="-192617"/>
            <a:ext cx="406294" cy="406401"/>
          </a:xfrm>
          <a:prstGeom prst="rect">
            <a:avLst/>
          </a:prstGeom>
          <a:noFill/>
        </p:spPr>
        <p:txBody>
          <a:bodyPr vert="horz" wrap="square" lIns="121899" tIns="60949" rIns="121899" bIns="60949" numCol="1" anchor="t" anchorCtr="0" compatLnSpc="1">
            <a:prstTxWarp prst="textNoShape">
              <a:avLst/>
            </a:prstTxWarp>
          </a:bodyPr>
          <a:lstStyle/>
          <a:p>
            <a:endParaRPr lang="en-US"/>
          </a:p>
        </p:txBody>
      </p:sp>
      <p:sp>
        <p:nvSpPr>
          <p:cNvPr id="36876" name="AutoShape 12" descr="data:image/jpeg;base64,/9j/4AAQSkZJRgABAQAAAQABAAD/2wCEAAkGBhEQEBIUEhIWFBUVFhcYFxcVFxYXFhYXGhUYFxQaGBgYHCYeFxklGRcXHzEgIycpLC0sGR4xNTAqNScrLCkBCQoKDgwOGg8PGiwkHyQqKSkpLCwsLCkpKSkpKSksKSksKSwpKSwtLCwpLCksLSwpLC0pKSkpLCosLCwpLCwsLP/AABEIAHUBrQMBIgACEQEDEQH/xAAcAAEAAgMBAQEAAAAAAAAAAAAABgcEBQgDAgH/xABREAABAwICBAkHBwcKBQUAAAABAAIDBBEFEgYhMUEHEyJRYXGBkaEIFDJUk6KxGEJScoKS0hcjU2LB0dMVFiQzY6OywuLjNENkg8NEc+Hw8f/EABkBAQEBAQEBAAAAAAAAAAAAAAACAQMEBf/EAC8RAAICAQMDAgMIAwEAAAAAAAABAhEDEiExBEFRE6FhcfAUIjJCgZHB0STh8SP/2gAMAwEAAhEDEQA/ALxREQBERAERec8wY0ucbAf/AIAOknUgPRF+BfqAIiIAiIgCIiAIiIAiIgCxq/EoYGZ5pWRN+lI5rR3uKrXhF4ZG0rnU9FlfMLh8p1xxneGj57xv3DpNwKRxTFp6qQyTyvlefnPJJHQNzR0CwVKNkuR0ZW8MWERavOc5/s45HDvy28ViN4ccJJ9OUdPEv/Yuc0V6EZqOp8J4SMMqiGxVceY7GvvG49AEgFz0BSW64zUy0J4T6vDXNaXGan3xPN8o543H0D0eiebeJcPAUjppFg4JjUNZBHPA7NG8XB3jcQRucDcEc4WcoLCIiAIiIAiIgCIiAIiIAiIgCIiAIiIAiIgCIiAIiIAiLR6YaWw4ZTGea51hrGNtmkedgF+i5J3AFAbxFT/yh4vUn+1b+BfrfKFjJAFDISdQAlaSTusMmsqtLMtFvosbDah8kMb5IzE9zQXRkhxYSLlpI1EhZKk0L8JX494aCSbAC5J3AbVp8DxA1UksuxjTkjHi5x6TyeodqiU0mo92Y3To3S1+LYjxfFxtP5yVwa3oHzndg8bLYKGVNbmxZl9jCGD7h/zOXPPk0JfFpEzlSJk1thYKP6T12SWkaTyTKHO+y5oHi6/YpCovp3RF0TJB8wkHoDra+8DvWdTaxtozJ+HYlCLTaM44KiIAn84wWcOfdmHQfityusJqcVJFppq0ERFZoREQBEXnUThjHPcbNaC4nmAFz4ICtNJuHCOjq5qdtK6XinZS/jQ0FwAzADIdhuNu5av5RLfUHe3H8NU/iNaZ5pZXbZXveetzi79q8YoS9zWt9JxDR1k2HiV10o56mdbaN4z55SQVHFmPjWB+Qm5AOzXYX1a+1Qjhk0+NFCKaB1p5m3c4bYothI5nONwOYBx5lPKeOOkpWtJyxwRAE7gyNlie5q5V0mx59dVzVD9sjiQPosGpjexoAUxVspujVr3o6KSaRscTHSPcbNa0EuJ6AF4Lo7gl0EbQUrZpG/0mdoc4ka42HW2Mc2qxdznqCtuiUrK/wfgDrpWh080VPf5uuV468pDR2OKzazyeqgNvFWRvdzPjcwH7Qc63crxRc9TL0o5Fx/R6ooZjDUxmN4Fxva5u5zXDU4f/AHUtaui+G7BGT4W+UgZ6dzXtO/K5zWPHUQ4H7IXOi6J2Q1RafARpO6KqfRuP5ucF7BzStFzbmzMB+4FfK5O0IqTHiVC4bqiIdjnhrvBxXWKiXJUSAadcLUWF1Ig83dM7IHuIeGBuYkNGsG5sL9oUd+URH6i/2zfwKuuErEvOMWrH3uBKYx1RgR/FpUZ6lSijG2dbaK495/Rw1IjMfGgnISCRZxbtG0G1+1bZa7R3DfNqOnh/RRRsPW1gB8brYrkWRfT3TqPCYY5HRmV0j8jWtcG7GlziSQdQ6t4UG+URH6i/2zfwLVeUFiearpoAdUcTnnrkdb4RjvVUrooqiGzqPQDTkYtDLIIHQiOTJrcHBxyh2ogDZcbt4UpUH4GcN4nCIDvmc+U/acQ33GtWs4WeE00I81pT/SHtu5+3iWnZYfpCNl9g17worfYq9iV6S6eUOHaqiYB9riNvLkP2RsHSbBV/iHlDRgkQUb3DcZZGs91od8VS00znuc57i5zjdznElxJ2kk6yV8LooonUW0fKGqPU4vaP/Ctjh/lDMJAno3NG8xSB9vsua2/eqURNKMtnWejWl9JiMZfTSh9vSaeS9l/pNOsdew863K5F0dx+ahqY6iE2cw6xue35zHc7SNXcdoC6yw6ubPDHKz0ZGNe3qc0OHgVElRadms0x0qjwykdUSNLwHNaGtsC5zjYC51DeeoFV78oeD1KX2jP3L88oXErQ0kAPpvfIR0MaGt8ZD3KkVUYqiWy7/lDwepS+0Z+5PlDwepS+0Z+5Ugi3SjNTLv8AlDwepS+0Z+5bTCOHjD5nBsrJae/znhrmDrLCSOu1lz4iaUNTOyopQ5oc0hzSAQQbgg6wQRtFl9KueAvGTNhpic65p5HMF9oY4B7OzW4Dq6FYy5vY6I+Jpmsa5ziGtaCXEmwAAuSTuAC5i4R9NnYpVl7SRBHdsLT9G+t5H0nEA9Ayjcp5w4ad2H8nwO1mxqCOba2Lt1Od0ZRvKpdXFdyJMK4OBTg+zltfUN5LT/R2kbSNRlPQNjem53BRHgy0DdilTywRTxEGV2zNvbG08538wvvIXS8MLWNa1oDWtADQBYAAWAA3ABJPsIo+0RFzLI/ptXGOnyjbI7L9ka3fADtXzoN/wp/9x1+4fsWBwgHXBzcv/KvTQCq5MsfMQ8dosfgO9fO1/wCVT8V7Wee//UlqrbHy6KukcNoeHjuDgrJUO07ws8mdo1Wyv6NfJPiR3Lp1sHLHa7blZlcbJVQ1bZo2SN2OF+rnHWDqXpLEHtLXC4IsQd4O1QLRbSLzd2SQ/m3Hb9A8/Ud/ep8x4IBBBB1gjWCF1wZlljffuVCamiB4ro1PSv4yDM5oNwW+mzoIG0dPevei09kaLSxh/S05T2jZ8FN14yUcbjdzGk85aD8QuX2aUHeKVfDlE+m0/uuiPwaZmU5Yad73HpAA6yL2C3tDC8C8hBe7bb0W8zW9A5969o4mtFmgAcwFh4I+YAtBOtxsBz6rnwXohGS3nK/YtJrln2iIupYWo0qxmmpKSWSqvxNsjgAXF2fkZQBtvdbdVN5QeJ5aalgB/rJHSHqjbYeMngtStmM038vaJ+pSfck/iLdaHz6OVVZFHS0bhMLyML2Pygs5V9byLi19YVFq1fJ+wzPV1M5GqKIMH1pHX/wxnvXRqkSmTvhpxnzfCpGg2dO5sQ+qbuk9xpHaub1cflD13KooeYSyHrJYxvwf3qnEjwZLkkPB/ggrMSpYXC7TJmeNxYwF7geg5bdq6rVBcAFEHV88hH9XAQOgve0fBrlfqmXJUQiIoKIRwy1ojweoB2yGNg6zI1x91rlzUrl8oTGddJSg/SmeP7uP/wAippdY8HOXJIeD6hM2KUTAL/n2PPVGeMd4MXUeIVghhkldsjY556mtLj8FRvAFgvGVs1QRyYI8o+vIf2Ma77ysnhcxLiMIqtdjIGxD7bg13u5lMt2UuDmeaYvc5ztriXHrJufErbaGYb5ziNHFa4dNHf6rXZ3+60rTKwuAzDuNxUP3QwyP7XWjHg93crfBC5OikReFdVthikkd6MbHPPU1pcfALidTmPhQxLzjFqxw2Nk4sdUbQw+81yi7Wkmw1k6h17l91FQZHue70nuLj1uNz4lbzQDDPOcTo47XBma5w/VZ+cd4MK7cI5HSJljwzDQX+hS04vuvkYBbrJFusrljE8RkqZpJpTmfI4uceknd0DYOgBXtw84vxWHxwg2M8oB6WRjO73uLXP6mPkqRsdH8DlramKnhHLkdYE7Gi13Od0AAnsXQ+jvBJhtIxodA2oktypJ2h9zvsw3a0dFu0rnXBscqKOXjaeQxSZS3MA0nKbXHKBG4dy3v5VMX9ek+7D/DWtNmJov/ABLg8wyoYWvo4Rf50bGxvHU5gBXNmluBeY1tRT5swifZrjtLSA5l7b8rhfputp+VTF/XpPuw/wANR3EMQlqJXyzPMkjzdznWuTa27VsAGrmRJoNpmOF1JwYvJwihv+hb3AkDwsuWiV1rojQeb0FJERYsgiBHTkGbxusmbEo3hyxLjcVLBsgiYz7TryO8Ht7lXi2+l2J+c19XNufNIR9UOys90Ba+hozNLHE3bI9rB1ucGj4qlwSy8tCuCDDpaCmlqYXPlljbI48bK22cZmgBjgBZpC3f5F8H9Wd7ef8AGppTQNjY1jRZrWhoHMALDwC9FytnSiqtK9DNHcMbG6pp5QJCQ3JJUv1tAJvZ+rao553oj+hqO+q/Gp7w0YN5xhUjgLugc2UdQOWT3HOPYublcd0S9jofg0xjBBLLBhokY+Roe4ScacwZq1GQnZn2Dn6FvOETTRuF0bpNRmfdsLDvfbW4j6LRrPYN65+4PsdbRYlTTPdljDi2Q6zZj2lrjYaza4OrmTTvS9+J1b5nXEY5MTD8yMHVf9Y7T0m2wBNO4vY0NRUOke573Fz3kuc46y5xNyT0krP0d0fmr6mOnhF3PO0+ixo9J7v1QP2DaVro4y5wa0FznEAAC5JJsABvJK6U4L9AhhlNmkANTKAZDtyDa2MHmG/nPQAqboxKyQ6M6OQ4fTR08I5LBrJ9J7j6T3dJPdqGwLaoi4nQIiICL6e014o3/RcQepw/e0KL4Difm87Hn0djvqnb3aj2KxsUoRPC+M/OGo8x2tPfZVXLEWOLXCxaSCOYjUV8jrIuGVZF9NHkzJxlqRbrXAgEawdhXxPA17S1wu1wsQd4UQ0R0kDbQSmw/wCW47v1T+zu5lM19HFljlja/U9EZKSsrfH9HH0ziRd0ZOp3N0O5j07/AAXnhGkU1NqaczPoO2dn0VZb2Aggi4O0HYVHcR0IhkJMZMR5hrb3buwrxZOklCWrCzjLE07gftHpxTv9MOjPSMw72/uWb/Oik/TN8fhZRt2gU26SM9eYfsK9INAHn05Wgfqgn42VRydVw4/X7mqWTwbCt03iGqFrpHHUNRAvu6T1WWwwWjl1zTm8rxa26Nu3KB4ns5l+4Vo5BTa2tu76btbuzcOxbRenHCberI/0XB0ipcyCIi9B0C534dMU43FOLGyCJjftOvI7wc3uXRC5K0vxPzmvq5tofNIR9UOys90BXDkmRqF0DwC4ZxeHPlI1zTOIP6rAGD3g/vXP111doHhnm2G0cRFi2FhcP1nDO/3nFbPgyJUflBA+fU3N5v8A+V9/2KrVdvlCYQXRUtSBqY58Tz0PAcy/axw+0qSWx4MfJaXk/wBc1tdURkgGSEFvSWP1gdjyexX0uP8ACMVlpJ454XZZI3ZmnwII3ggkEbwSrrwbh/pHMHnUEscm8xgSMPSLkOHUQesqZI1MtVFXX5d8L/t/Zf6l41nDxhwjfxYmc/KcgMdgXW5NyXaheymmVaKp4UcY86xWqcDdrHcU3qjGU2+3nPaoovp7y4kk3JNyecnWT3rIwtkTp4hO4tiL28Y4AkhmYZ7AaybX2LsczovgfwDzTC4i4WfOTM7ns4Dix9wN7yo75QlcW0tJFufK55+wyw8ZPBSzA+EzDKmWOnp5iXu1MbxUrRqaTa5aANQKgvlEsN6A7vz47fzX7FzXJb4KaV0+TxQDLWzW1l0cYPQA57v8Te5UsrI4IuEODDTNDU5hFK5rw9oLsjgMpzNGuxFtYB2dOq5cErk6EUP4WsT4jCKog2MjREP+44Nd7pcvocLGEeus+7IP8irvhm09pK2nggpZhKOMMkmUOAGVpawXcBfW5xt0dS5pbltlSqy+AXDOMxGSUjVDCbdDpHBo90P8VWivfyfcNyUdTMdsswYPqxt/E93crlwQuSO+UFXF1ZTRbmQl/a95HwjHeqqVj8PMZGKNJ2Gnjt2PkB8VXC2PAfJKtGeDOvxGHjoGx8XmLQXvykkbbCx1blt/yG4r9GD2v+lbDgo4UIMPidTVQcIy8vZI0F2Uutma5o12uLggHaVZ8fCthB/9bGOsSN8C0KW2akioPyG4r9GD2v8ApT8huK/Rg9r/AKVcP5UsI9ei979yflSwj16L3v3LNTNpFUYVwGYjx8XHCERZ2mQiQk5A4F1hl1m1wrs0qxLzWhqpr2McMjh9YNOX3rL9wPSekrg80s7Jslg7Lfk3va9xvse5RLhxxLisKcwHXNLHH2AmR3hH4rLbZvCOdFL+CfDePxelFtUbnSn/ALbSW+/lUQVs+T3huapqp/0cTYx1yOzHwj8V0fBC5LzREXE6HhX0bZopIn62yMcx3U5pafArkKvonQSyRP8ASje5jutri0+IXYi5r4ZsLEGLzFtrTNZLYbi4ZXd7mE9quBMiDoim3BZoL/KdUTIP6PDldL+uTfJGOuxJ6B0hdHsQTHgU4PbZa+obt/4dp5thlI6dje07wrlXzGwNAAAAAsANQAGwAbgvpcW7OiVBERYaEREAUT0x0eL7zxi5A5YG8D5w6QNvR1KWIuWXEskdLJlFSVMp9STAtMXRAMmu9g2O+e38Q8Vssf0ODyZILBx1lmxp+r9E9GzqUNnp3RuLXtLXDaCLFfGccvTSv/jPG1LGy06LEIpm5o3hw6No6xtHaslVDHK5pu0lpG8Eg94W1g0sq2f83N9YA+Nr+K9kOvX51+x2Wdd0WSir/wDnxVf2f3T+JY0mkdZMQ0SOudjYwAT1ZRddH12Psmb68Sc4pjkNOOW7lbmDW49m7rK+sLEjmmSUWc/Yz6Dfmt695PP1LSaO6KFjhLPrftDTrsedx3u+HwlK743Of3p7eF/Z0jb3YREXcs1WlOJ+bUNVNexjhkcPrBpy+9ZckLobhzxxsOG8Tfl1D2tA35GEPeeq4aPtBc8rpDgiRn4BhvnNXTw/pZY2Hqc8B3hcrrxosFzfwK4Xx2LROtcQsklPXbI3xeD2LpFZM2Jr8fwSKtppaeUXZI2xttB2tcOkEAjqXL2lmiNRhs5inbquckgHIkbztPPzt2jxPWKxcSwuGpjMc8bJWHa14Dh169h6RrWJ0a1Zx6i6AxXgFoJSTDJNBfcCJGDseM3vLTO8nbmr++D/AHVepEaWUwiub5O3/X/3H+6nydv+v/uP91NSGllMoro+TsPXz7AfxU+TsPXz7AfxU1IaWaTgEwjjcQlmI1QRG3Q+Q5R7okVjcL+ij6/DyYm5pYHcY1o2ubYiRo5zlNwN5aAs/g/0CZhMMjGymV0jw5zy0M1AWaALnUNZ27ypUob3stLY40X4umNJ+CXD695kcx0MrtbnwkNzHnc0gtJ6bXPOoo/yeIr6q2S3TE0nvDh8FepEaWUkiuz5O8frz/Yt/Gnyd4/Xn+xb+NNSGllJrqLgvwzzfCaNpFi6PjD1yEyfBwHYoSPJ3i31r7b7RNBtv159Stymp2xsaxos1rQ0DmAFh4BTJ2UlRWnDfoa+qgjqYWl0lOHB7QLudEdZIG8tIvbmLuZUEuzFCdJeCHDq1zn5HQSO1l8JDQ487mEFpPSACedIyoNHNKK46nyd3X/N1wt+vDr72v19yxfk81PrkXs3/iVakTTKnRWy3yeajfWxdkT/AMS+/k8Teux+yd+NbqQpkh4AsNyYfLKds0xt9WNoaPezrQeULiV5aOAfNa+V32iGM/wvVq6I6PDD6KGmDs/FtN3WtmcXFzjbdrcVFdNuCNuJ1ZqHVT4+Q1mQRtcAG32HMNtyVzT3sqtjnVdBcAuG8Xhr5SNc0zz9lgDB4h/etT8neP15/sW/jVmaM4CygpIaZji5sTbZjYFxJLnEgbLkkrZSTRiRtERFBYXLfCZi3nOK1b9zX8U3qjGT/EHHtXUZCqGTye2OJJrnkkkkmJtySbn56qLSJaspJdF8B+EcThbZCNc8j5OnKDxbPBl+1aD5O8frz/Yt/GrVwjDGUtPFBH6MTGsbfaQ0AXPSbXWydhIy0RFBQREQBERAEREAWPWYfFMLSMa4dI1jqO0diyEWNJ7MEaqNBIHHkPezouHDxF/FY35Px+nP3B+JS5F530uJ/lOfpQ8EZp9A4R6b3u6NTR4C/it3Q4VDALRsDeneesnWVloukMMIfhRShFcIIiLqUFUWIeUCyOaVjKIvax7mtfx4GfKSA7LxZsDa+0qx9LMV81oaqa9jHE8t+tlIZ7xC5JVxVkydG70t0snxOoM01hqysY2+WNvML7desneewDSIt9ofodUYnUCKIENBHGSW5Mbd5J3u5m7T1XI6cEFrcAGAFlPPVOGuZwYz6kd8xHQXkj7CthYmE4XHSwRwxNysjaGtHQN55ydpO8krLXFu2dEERFhoREQBERAERYmJ4pHTsDpCQCbahc3sT+xY2oq2Y3RlotF/PSk5XLdq2ck8rq/+bLOosbhmjdI11mt9LNqy79d1EcsJOk0YpxfDM9Fo26Z0pdlzn6xabfvA7Fi6TYvxVRTDO5rAc78pOttxYEDaNR71Es8FHUnZjnGrJMi01LpXTyNkcHEZG5iCLHLsuOfWR3rQzSGRlVPHVS2BFhZzQLuu1o5XULj9qyXURSuO/wCvgx5F2Juij2F4wynpIn1Eji59yL3c469Vui1lnYVpFBUuLYycwF7OFiRzjcVcc0XSvd9ilNM2aLExPE2U8ed97XsLaySdg8FD8FxJ0spllqJAWZnujAJbkaLkbbAXNrW+KnJnjCSj3ZkppOidotLT6XUz3sY1zruIAu0gAk2AK/a7SumheWOcSRqOUXAPNfnVetjq9SN1x5s3KLVN0lpzC6UOORrg08k3zG2q2/ascaaUmvlu1C98rtfQOlHmxrmSGuPk3qLX4fjsM7Hva6wZ6WYWsNtz0aisL+elLmtmdb6WU2/fbsR5saSba3GuPk3qLB/lmLjxDc57X2arWzbdmxeNFpJBMXhjjyGlxJBAyjabqvUhdWNSNoi1f85KfiRKXENJIFwcxI22btK/MN0mp6h+Rjjm3Bwte2225Z6sLStbjUvJtUWkqNL6ZjnNLnXa4tIDTtBsbbrLGxTFHPqaNsTyGvs85SRmaSCLjms1ymWeCWzsxzRJEWFHi0bp3Qi+doudWoDVv+0FmrqpJ8FJ2ERFpoREQBERAEREAREQBERAEREAREQGFjODQ1kD4J25o32zC5bexDhraQRrAUU/IxhHq7vbS/iU4RbYohcHA7hDTfzXN0OklI7s1j2qWUGHRU7BHDGyNg2NY0NaOwLIRLAREWAIiIAiIgCIiAKMaV/naikh535j1XA+AcpOvJ1KwuDyxpcNjiBmHUdo2lcssNcdJMlqVEXpoWOxGpdlbliYdVha+Vo2feWkyubh+bWBLPrt9FrdQ+9fuVhtpIwXEMaC/wBLUOV9bn2navwUceTJkbk+jlGXbfZs2rzy6Vvv59/9HN4r9/ch+N1VPPHDBSgOcXC1mkZRYjWSO/qN19SVUTMRPHOAZFGGC4LrnINwB+k4qWU2HxRm7I2tJ3taAfBfM+GQvN3xMcectaT32R9PJ/etXa+Ww9N8kWwp4dNWVLG2jaxwbqsCbDd9m5+ssJ0ZZhrANs03eBcDxaO9TsUrAzIGNyWtlsMtua2xfJoYyGji22braMos09A3I+mdc9n+7e49P6+ZCMZ5FYxpeIxFGxrHOaXtFm/Rsd5Ou25bPRqkD6l8/HtlIbZ2VhZrda20AbGlSSpoIpbcZG19tmZoNu9fUFMyMWY1rRzNAHwWx6Zqepva77/3QWOnZrNLagMpJP1rNHadfhdarEmCDDGNtZzwwHnJdy3eAK2mkmFyVIiY22QPBfc2Ntmrn1EraS0rHgBzGuA1gEA2O611U8cpyl8qX8muLbfyo07NH42xQuLTxkLLi2q7wM2vn5QUdwXE6eOlmzkGZ2a12kk3bybG1ttyp+sQYVBcniY9e3kN18+5ZPp904Ug8fghMkB80pIhtmlLj1XyN8CFthStfilg1obFHrFhY8nVfp5Y7lJPMY7tPFtuz0eSOT9Xm7F9NpmBxcGNDnai6wuR0nesj01Vv49l/Zix/wAexXzSRR1MjRYSTNbq2Bou63VcgL7ZEJmRw+dR2uMrOKcCHHVtDdZ186nrKOMNLAxoadrQ0ZT2bF5w4XCw3bExp5w0A99lz+yPbftT58/Mz0mQnHHmGskDRcmJsbetzGs+F1jSRGGWaBmtz2xxDrOQv7zfsKsJ9DEXZzGwuFuUWgu1bNe1PMIs+fi2Z73zZRmvz3tdJdI2277+zDxb8kPrI4oKyCOX+qijFrgkEkOJcR0v+C9mVEc9dx0Q/NwRkucBYEhrv3+BUqqaKOW3GMa+2zMAbdV1+x0cbWlgY0NO1oAAN9txvXT7O75VXfx+C+RvpuyMaM4M2emkMo/rX3uNRs0jYd3KusSSjlfVyCmdl82jDWk6zqbbLr3k5tamsUTWANaA0DYALAdgX5FTMaXFrWguN3EAAk8551v2ZaYrxy+/1Zvp7JER0axCCGKSeV7jI5+VxIJP0ha3RrPUpfFKHNDhscAR1EXC8HYZCRYxMtfNbK22bntbaskBdcMJQWllQi4qj9REXYsIiIAiIgCIiAIiIAiIgCIiAIiIAiIgCIiAIiIAiIgCIiAIiIAiIgCIiAIiIAiIgCIiAIiIAiIgCIiAIiIAiIgCIiAIiIAiIgCIiAIiIAiIgP/Z"/>
          <p:cNvSpPr>
            <a:spLocks noChangeAspect="1" noChangeArrowheads="1"/>
          </p:cNvSpPr>
          <p:nvPr/>
        </p:nvSpPr>
        <p:spPr bwMode="auto">
          <a:xfrm>
            <a:off x="208967" y="-192617"/>
            <a:ext cx="406294" cy="406401"/>
          </a:xfrm>
          <a:prstGeom prst="rect">
            <a:avLst/>
          </a:prstGeom>
          <a:noFill/>
        </p:spPr>
        <p:txBody>
          <a:bodyPr vert="horz" wrap="square" lIns="121899" tIns="60949" rIns="121899" bIns="60949" numCol="1" anchor="t" anchorCtr="0" compatLnSpc="1">
            <a:prstTxWarp prst="textNoShape">
              <a:avLst/>
            </a:prstTxWarp>
          </a:bodyPr>
          <a:lstStyle/>
          <a:p>
            <a:endParaRPr lang="en-US"/>
          </a:p>
        </p:txBody>
      </p:sp>
      <p:grpSp>
        <p:nvGrpSpPr>
          <p:cNvPr id="2" name="Group 112"/>
          <p:cNvGrpSpPr/>
          <p:nvPr/>
        </p:nvGrpSpPr>
        <p:grpSpPr>
          <a:xfrm>
            <a:off x="513854" y="10433751"/>
            <a:ext cx="1435293" cy="1184397"/>
            <a:chOff x="5445022" y="1348883"/>
            <a:chExt cx="1802376" cy="1486927"/>
          </a:xfrm>
          <a:effectLst/>
        </p:grpSpPr>
        <p:grpSp>
          <p:nvGrpSpPr>
            <p:cNvPr id="3" name="Group 78"/>
            <p:cNvGrpSpPr/>
            <p:nvPr/>
          </p:nvGrpSpPr>
          <p:grpSpPr>
            <a:xfrm>
              <a:off x="5445020" y="1348883"/>
              <a:ext cx="1802375" cy="1076893"/>
              <a:chOff x="2722259" y="192502"/>
              <a:chExt cx="1605435" cy="959224"/>
            </a:xfrm>
            <a:effectLst/>
          </p:grpSpPr>
          <p:sp>
            <p:nvSpPr>
              <p:cNvPr id="152" name="Arc 151"/>
              <p:cNvSpPr/>
              <p:nvPr/>
            </p:nvSpPr>
            <p:spPr>
              <a:xfrm>
                <a:off x="3713440" y="537472"/>
                <a:ext cx="614254" cy="614254"/>
              </a:xfrm>
              <a:prstGeom prst="arc">
                <a:avLst>
                  <a:gd name="adj1" fmla="val 15614296"/>
                  <a:gd name="adj2" fmla="val 5318166"/>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53" name="Arc 152"/>
              <p:cNvSpPr/>
              <p:nvPr/>
            </p:nvSpPr>
            <p:spPr>
              <a:xfrm flipH="1">
                <a:off x="2722259" y="565394"/>
                <a:ext cx="586331" cy="586331"/>
              </a:xfrm>
              <a:prstGeom prst="arc">
                <a:avLst>
                  <a:gd name="adj1" fmla="val 16112914"/>
                  <a:gd name="adj2" fmla="val 5813318"/>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54" name="Arc 153"/>
              <p:cNvSpPr/>
              <p:nvPr/>
            </p:nvSpPr>
            <p:spPr>
              <a:xfrm flipH="1">
                <a:off x="3021328" y="192502"/>
                <a:ext cx="601981" cy="601981"/>
              </a:xfrm>
              <a:prstGeom prst="arc">
                <a:avLst>
                  <a:gd name="adj1" fmla="val 12410787"/>
                  <a:gd name="adj2" fmla="val 568492"/>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55" name="Arc 154"/>
              <p:cNvSpPr/>
              <p:nvPr/>
            </p:nvSpPr>
            <p:spPr>
              <a:xfrm flipH="1">
                <a:off x="3371844" y="342900"/>
                <a:ext cx="619227" cy="619227"/>
              </a:xfrm>
              <a:prstGeom prst="arc">
                <a:avLst>
                  <a:gd name="adj1" fmla="val 12234367"/>
                  <a:gd name="adj2" fmla="val 17202984"/>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grpSp>
        <p:grpSp>
          <p:nvGrpSpPr>
            <p:cNvPr id="4" name="Group 84"/>
            <p:cNvGrpSpPr/>
            <p:nvPr/>
          </p:nvGrpSpPr>
          <p:grpSpPr>
            <a:xfrm>
              <a:off x="5940205" y="1945465"/>
              <a:ext cx="885074" cy="890342"/>
              <a:chOff x="3163335" y="723900"/>
              <a:chExt cx="788364" cy="793057"/>
            </a:xfrm>
            <a:solidFill>
              <a:srgbClr val="0070C0"/>
            </a:solidFill>
            <a:effectLst/>
          </p:grpSpPr>
          <p:sp>
            <p:nvSpPr>
              <p:cNvPr id="148" name="Freeform 147"/>
              <p:cNvSpPr/>
              <p:nvPr/>
            </p:nvSpPr>
            <p:spPr>
              <a:xfrm>
                <a:off x="3204210" y="723900"/>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49" name="Freeform 148"/>
              <p:cNvSpPr/>
              <p:nvPr/>
            </p:nvSpPr>
            <p:spPr>
              <a:xfrm rot="5400000">
                <a:off x="3570699" y="801764"/>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50" name="Freeform 149"/>
              <p:cNvSpPr/>
              <p:nvPr/>
            </p:nvSpPr>
            <p:spPr>
              <a:xfrm rot="10800000">
                <a:off x="3491985" y="1174057"/>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51" name="Freeform 150"/>
              <p:cNvSpPr/>
              <p:nvPr/>
            </p:nvSpPr>
            <p:spPr>
              <a:xfrm rot="16200000">
                <a:off x="3125235" y="1094652"/>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grpSp>
      </p:grpSp>
      <p:grpSp>
        <p:nvGrpSpPr>
          <p:cNvPr id="5" name="Group 155"/>
          <p:cNvGrpSpPr/>
          <p:nvPr/>
        </p:nvGrpSpPr>
        <p:grpSpPr>
          <a:xfrm>
            <a:off x="717001" y="10636951"/>
            <a:ext cx="1435293" cy="1184397"/>
            <a:chOff x="5445022" y="1348883"/>
            <a:chExt cx="1802376" cy="1486927"/>
          </a:xfrm>
          <a:effectLst/>
        </p:grpSpPr>
        <p:grpSp>
          <p:nvGrpSpPr>
            <p:cNvPr id="6" name="Group 78"/>
            <p:cNvGrpSpPr/>
            <p:nvPr/>
          </p:nvGrpSpPr>
          <p:grpSpPr>
            <a:xfrm>
              <a:off x="5445020" y="1348883"/>
              <a:ext cx="1802375" cy="1076893"/>
              <a:chOff x="2722259" y="192502"/>
              <a:chExt cx="1605435" cy="959224"/>
            </a:xfrm>
            <a:effectLst/>
          </p:grpSpPr>
          <p:sp>
            <p:nvSpPr>
              <p:cNvPr id="163" name="Arc 162"/>
              <p:cNvSpPr/>
              <p:nvPr/>
            </p:nvSpPr>
            <p:spPr>
              <a:xfrm>
                <a:off x="3713440" y="537472"/>
                <a:ext cx="614254" cy="614254"/>
              </a:xfrm>
              <a:prstGeom prst="arc">
                <a:avLst>
                  <a:gd name="adj1" fmla="val 15614296"/>
                  <a:gd name="adj2" fmla="val 5318166"/>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64" name="Arc 163"/>
              <p:cNvSpPr/>
              <p:nvPr/>
            </p:nvSpPr>
            <p:spPr>
              <a:xfrm flipH="1">
                <a:off x="2722259" y="565394"/>
                <a:ext cx="586331" cy="586331"/>
              </a:xfrm>
              <a:prstGeom prst="arc">
                <a:avLst>
                  <a:gd name="adj1" fmla="val 16112914"/>
                  <a:gd name="adj2" fmla="val 5813318"/>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65" name="Arc 164"/>
              <p:cNvSpPr/>
              <p:nvPr/>
            </p:nvSpPr>
            <p:spPr>
              <a:xfrm flipH="1">
                <a:off x="3021328" y="192502"/>
                <a:ext cx="601981" cy="601981"/>
              </a:xfrm>
              <a:prstGeom prst="arc">
                <a:avLst>
                  <a:gd name="adj1" fmla="val 12410787"/>
                  <a:gd name="adj2" fmla="val 568492"/>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66" name="Arc 165"/>
              <p:cNvSpPr/>
              <p:nvPr/>
            </p:nvSpPr>
            <p:spPr>
              <a:xfrm flipH="1">
                <a:off x="3371844" y="342900"/>
                <a:ext cx="619227" cy="619227"/>
              </a:xfrm>
              <a:prstGeom prst="arc">
                <a:avLst>
                  <a:gd name="adj1" fmla="val 12234367"/>
                  <a:gd name="adj2" fmla="val 17202984"/>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grpSp>
        <p:grpSp>
          <p:nvGrpSpPr>
            <p:cNvPr id="7" name="Group 84"/>
            <p:cNvGrpSpPr/>
            <p:nvPr/>
          </p:nvGrpSpPr>
          <p:grpSpPr>
            <a:xfrm>
              <a:off x="5940205" y="1945465"/>
              <a:ext cx="885074" cy="890342"/>
              <a:chOff x="3163335" y="723900"/>
              <a:chExt cx="788364" cy="793057"/>
            </a:xfrm>
            <a:solidFill>
              <a:srgbClr val="0070C0"/>
            </a:solidFill>
            <a:effectLst/>
          </p:grpSpPr>
          <p:sp>
            <p:nvSpPr>
              <p:cNvPr id="159" name="Freeform 158"/>
              <p:cNvSpPr/>
              <p:nvPr/>
            </p:nvSpPr>
            <p:spPr>
              <a:xfrm>
                <a:off x="3204210" y="723900"/>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60" name="Freeform 159"/>
              <p:cNvSpPr/>
              <p:nvPr/>
            </p:nvSpPr>
            <p:spPr>
              <a:xfrm rot="5400000">
                <a:off x="3570699" y="801764"/>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61" name="Freeform 160"/>
              <p:cNvSpPr/>
              <p:nvPr/>
            </p:nvSpPr>
            <p:spPr>
              <a:xfrm rot="10800000">
                <a:off x="3491985" y="1174057"/>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62" name="Freeform 161"/>
              <p:cNvSpPr/>
              <p:nvPr/>
            </p:nvSpPr>
            <p:spPr>
              <a:xfrm rot="16200000">
                <a:off x="3125235" y="1094652"/>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grpSp>
      </p:grpSp>
      <p:sp>
        <p:nvSpPr>
          <p:cNvPr id="181" name="Title 180"/>
          <p:cNvSpPr>
            <a:spLocks noGrp="1"/>
          </p:cNvSpPr>
          <p:nvPr>
            <p:ph type="title"/>
          </p:nvPr>
        </p:nvSpPr>
        <p:spPr/>
        <p:txBody>
          <a:bodyPr/>
          <a:lstStyle/>
          <a:p>
            <a:r>
              <a:rPr lang="en-US" b="1" dirty="0"/>
              <a:t>Mobile Application Accelerator (MAX</a:t>
            </a:r>
            <a:r>
              <a:rPr lang="en-US" b="1" dirty="0" smtClean="0"/>
              <a:t>)</a:t>
            </a:r>
            <a:endParaRPr lang="en-US" b="1" dirty="0"/>
          </a:p>
        </p:txBody>
      </p:sp>
      <p:sp>
        <p:nvSpPr>
          <p:cNvPr id="8" name="Text Placeholder 7"/>
          <p:cNvSpPr>
            <a:spLocks noGrp="1"/>
          </p:cNvSpPr>
          <p:nvPr>
            <p:ph type="body" sz="quarter" idx="13"/>
          </p:nvPr>
        </p:nvSpPr>
        <p:spPr/>
        <p:txBody>
          <a:bodyPr/>
          <a:lstStyle/>
          <a:p>
            <a:r>
              <a:rPr lang="en-US" dirty="0">
                <a:solidFill>
                  <a:srgbClr val="FF0000"/>
                </a:solidFill>
              </a:rPr>
              <a:t>Business </a:t>
            </a:r>
            <a:r>
              <a:rPr lang="en-US" dirty="0" smtClean="0">
                <a:solidFill>
                  <a:srgbClr val="FF0000"/>
                </a:solidFill>
              </a:rPr>
              <a:t>Analyst </a:t>
            </a:r>
            <a:r>
              <a:rPr lang="en-US" dirty="0" smtClean="0"/>
              <a:t>- Mobile </a:t>
            </a:r>
            <a:r>
              <a:rPr lang="en-US" dirty="0"/>
              <a:t>App Composition in the Cloud</a:t>
            </a:r>
          </a:p>
        </p:txBody>
      </p:sp>
      <p:sp>
        <p:nvSpPr>
          <p:cNvPr id="192" name="Rectangle 191"/>
          <p:cNvSpPr/>
          <p:nvPr/>
        </p:nvSpPr>
        <p:spPr>
          <a:xfrm>
            <a:off x="695613" y="3124200"/>
            <a:ext cx="5247988" cy="457200"/>
          </a:xfrm>
          <a:prstGeom prst="rect">
            <a:avLst/>
          </a:prstGeom>
          <a:noFill/>
          <a:ln w="19050">
            <a:noFill/>
          </a:ln>
          <a:effectLst/>
        </p:spPr>
        <p:style>
          <a:lnRef idx="1">
            <a:schemeClr val="accent2"/>
          </a:lnRef>
          <a:fillRef idx="2">
            <a:schemeClr val="accent2"/>
          </a:fillRef>
          <a:effectRef idx="1">
            <a:schemeClr val="accent2"/>
          </a:effectRef>
          <a:fontRef idx="minor">
            <a:schemeClr val="dk1"/>
          </a:fontRef>
        </p:style>
        <p:txBody>
          <a:bodyPr lIns="0" tIns="0" rIns="0" bIns="0" rtlCol="0" anchor="ctr" anchorCtr="0"/>
          <a:lstStyle/>
          <a:p>
            <a:pPr algn="ctr">
              <a:lnSpc>
                <a:spcPct val="90000"/>
              </a:lnSpc>
            </a:pPr>
            <a:r>
              <a:rPr lang="en-US" sz="2000" b="1" cap="all" dirty="0">
                <a:solidFill>
                  <a:schemeClr val="accent1"/>
                </a:solidFill>
              </a:rPr>
              <a:t>No coding </a:t>
            </a:r>
            <a:r>
              <a:rPr lang="en-US" sz="2000" b="1" cap="all" dirty="0">
                <a:solidFill>
                  <a:srgbClr val="46575E"/>
                </a:solidFill>
              </a:rPr>
              <a:t>required</a:t>
            </a:r>
          </a:p>
        </p:txBody>
      </p:sp>
      <p:sp>
        <p:nvSpPr>
          <p:cNvPr id="194" name="Rectangle 193"/>
          <p:cNvSpPr/>
          <p:nvPr/>
        </p:nvSpPr>
        <p:spPr>
          <a:xfrm>
            <a:off x="1099344" y="4584189"/>
            <a:ext cx="4440527" cy="381000"/>
          </a:xfrm>
          <a:prstGeom prst="rect">
            <a:avLst/>
          </a:prstGeom>
          <a:noFill/>
          <a:ln w="19050">
            <a:noFill/>
          </a:ln>
          <a:effectLst/>
        </p:spPr>
        <p:style>
          <a:lnRef idx="1">
            <a:schemeClr val="accent2"/>
          </a:lnRef>
          <a:fillRef idx="2">
            <a:schemeClr val="accent2"/>
          </a:fillRef>
          <a:effectRef idx="1">
            <a:schemeClr val="accent2"/>
          </a:effectRef>
          <a:fontRef idx="minor">
            <a:schemeClr val="dk1"/>
          </a:fontRef>
        </p:style>
        <p:txBody>
          <a:bodyPr lIns="0" tIns="0" rIns="0" bIns="0" rtlCol="0" anchor="ctr" anchorCtr="0"/>
          <a:lstStyle/>
          <a:p>
            <a:pPr algn="ctr">
              <a:lnSpc>
                <a:spcPct val="90000"/>
              </a:lnSpc>
            </a:pPr>
            <a:r>
              <a:rPr lang="en-US" sz="2000" b="1" cap="all" dirty="0">
                <a:solidFill>
                  <a:srgbClr val="FF0000"/>
                </a:solidFill>
              </a:rPr>
              <a:t>Preview app </a:t>
            </a:r>
            <a:r>
              <a:rPr lang="en-US" sz="2000" b="1" cap="all" dirty="0">
                <a:solidFill>
                  <a:srgbClr val="46575E"/>
                </a:solidFill>
              </a:rPr>
              <a:t>in line</a:t>
            </a:r>
          </a:p>
        </p:txBody>
      </p:sp>
      <p:cxnSp>
        <p:nvCxnSpPr>
          <p:cNvPr id="195" name="Straight Connector 194"/>
          <p:cNvCxnSpPr/>
          <p:nvPr/>
        </p:nvCxnSpPr>
        <p:spPr bwMode="auto">
          <a:xfrm>
            <a:off x="685800" y="2971800"/>
            <a:ext cx="5410200" cy="0"/>
          </a:xfrm>
          <a:prstGeom prst="line">
            <a:avLst/>
          </a:prstGeom>
          <a:noFill/>
          <a:ln w="6350" cap="flat" cmpd="sng" algn="ctr">
            <a:solidFill>
              <a:schemeClr val="bg1">
                <a:lumMod val="75000"/>
              </a:schemeClr>
            </a:solidFill>
            <a:prstDash val="solid"/>
            <a:round/>
            <a:headEnd type="none" w="med" len="med"/>
            <a:tailEnd type="none" w="med" len="med"/>
          </a:ln>
          <a:effectLst/>
        </p:spPr>
      </p:cxnSp>
      <p:sp>
        <p:nvSpPr>
          <p:cNvPr id="198" name="Rectangle 197"/>
          <p:cNvSpPr/>
          <p:nvPr/>
        </p:nvSpPr>
        <p:spPr>
          <a:xfrm>
            <a:off x="497753" y="2362200"/>
            <a:ext cx="5643706" cy="658356"/>
          </a:xfrm>
          <a:prstGeom prst="rect">
            <a:avLst/>
          </a:prstGeom>
          <a:noFill/>
          <a:ln w="19050">
            <a:noFill/>
          </a:ln>
          <a:effectLst/>
        </p:spPr>
        <p:style>
          <a:lnRef idx="1">
            <a:schemeClr val="accent2"/>
          </a:lnRef>
          <a:fillRef idx="2">
            <a:schemeClr val="accent2"/>
          </a:fillRef>
          <a:effectRef idx="1">
            <a:schemeClr val="accent2"/>
          </a:effectRef>
          <a:fontRef idx="minor">
            <a:schemeClr val="dk1"/>
          </a:fontRef>
        </p:style>
        <p:txBody>
          <a:bodyPr lIns="0" tIns="0" rIns="0" bIns="0" rtlCol="0" anchor="ctr" anchorCtr="0"/>
          <a:lstStyle/>
          <a:p>
            <a:pPr algn="ctr">
              <a:lnSpc>
                <a:spcPct val="90000"/>
              </a:lnSpc>
            </a:pPr>
            <a:r>
              <a:rPr lang="en-US" sz="2000" b="1" cap="all" dirty="0">
                <a:solidFill>
                  <a:srgbClr val="FF0000"/>
                </a:solidFill>
              </a:rPr>
              <a:t>Browser based </a:t>
            </a:r>
            <a:r>
              <a:rPr lang="en-US" sz="2000" b="1" cap="all" dirty="0">
                <a:solidFill>
                  <a:srgbClr val="46575E"/>
                </a:solidFill>
              </a:rPr>
              <a:t>development</a:t>
            </a:r>
          </a:p>
        </p:txBody>
      </p:sp>
      <p:sp>
        <p:nvSpPr>
          <p:cNvPr id="199" name="Rectangle 198"/>
          <p:cNvSpPr/>
          <p:nvPr/>
        </p:nvSpPr>
        <p:spPr>
          <a:xfrm>
            <a:off x="1152812" y="3758178"/>
            <a:ext cx="4333588" cy="685800"/>
          </a:xfrm>
          <a:prstGeom prst="rect">
            <a:avLst/>
          </a:prstGeom>
          <a:noFill/>
          <a:ln w="19050">
            <a:noFill/>
          </a:ln>
          <a:effectLst/>
        </p:spPr>
        <p:style>
          <a:lnRef idx="1">
            <a:schemeClr val="accent2"/>
          </a:lnRef>
          <a:fillRef idx="2">
            <a:schemeClr val="accent2"/>
          </a:fillRef>
          <a:effectRef idx="1">
            <a:schemeClr val="accent2"/>
          </a:effectRef>
          <a:fontRef idx="minor">
            <a:schemeClr val="dk1"/>
          </a:fontRef>
        </p:style>
        <p:txBody>
          <a:bodyPr lIns="0" tIns="0" rIns="0" bIns="0" rtlCol="0" anchor="ctr" anchorCtr="0"/>
          <a:lstStyle/>
          <a:p>
            <a:pPr algn="ctr">
              <a:lnSpc>
                <a:spcPct val="90000"/>
              </a:lnSpc>
            </a:pPr>
            <a:r>
              <a:rPr lang="en-US" sz="2000" b="1" cap="all" dirty="0">
                <a:solidFill>
                  <a:srgbClr val="FF0000"/>
                </a:solidFill>
              </a:rPr>
              <a:t>Easily map </a:t>
            </a:r>
            <a:r>
              <a:rPr lang="en-US" sz="2000" b="1" cap="all" dirty="0">
                <a:solidFill>
                  <a:srgbClr val="46575E"/>
                </a:solidFill>
              </a:rPr>
              <a:t>to business services</a:t>
            </a:r>
          </a:p>
        </p:txBody>
      </p:sp>
      <p:sp>
        <p:nvSpPr>
          <p:cNvPr id="44" name="Rectangle 43"/>
          <p:cNvSpPr/>
          <p:nvPr/>
        </p:nvSpPr>
        <p:spPr>
          <a:xfrm>
            <a:off x="462105" y="5105401"/>
            <a:ext cx="5715002" cy="654845"/>
          </a:xfrm>
          <a:prstGeom prst="rect">
            <a:avLst/>
          </a:prstGeom>
          <a:noFill/>
          <a:ln w="19050">
            <a:noFill/>
          </a:ln>
          <a:effectLst/>
        </p:spPr>
        <p:style>
          <a:lnRef idx="1">
            <a:schemeClr val="accent2"/>
          </a:lnRef>
          <a:fillRef idx="2">
            <a:schemeClr val="accent2"/>
          </a:fillRef>
          <a:effectRef idx="1">
            <a:schemeClr val="accent2"/>
          </a:effectRef>
          <a:fontRef idx="minor">
            <a:schemeClr val="dk1"/>
          </a:fontRef>
        </p:style>
        <p:txBody>
          <a:bodyPr lIns="0" tIns="0" rIns="0" bIns="0" rtlCol="0" anchor="ctr" anchorCtr="0"/>
          <a:lstStyle/>
          <a:p>
            <a:pPr algn="ctr">
              <a:lnSpc>
                <a:spcPct val="90000"/>
              </a:lnSpc>
            </a:pPr>
            <a:r>
              <a:rPr lang="en-US" sz="2000" b="1" cap="all" dirty="0">
                <a:solidFill>
                  <a:srgbClr val="FF0000"/>
                </a:solidFill>
              </a:rPr>
              <a:t>Edit, test, and publish </a:t>
            </a:r>
            <a:r>
              <a:rPr lang="en-US" sz="2000" b="1" cap="all" dirty="0">
                <a:solidFill>
                  <a:srgbClr val="46575E"/>
                </a:solidFill>
              </a:rPr>
              <a:t>from browser</a:t>
            </a:r>
          </a:p>
        </p:txBody>
      </p:sp>
      <p:cxnSp>
        <p:nvCxnSpPr>
          <p:cNvPr id="46" name="Straight Connector 45"/>
          <p:cNvCxnSpPr/>
          <p:nvPr/>
        </p:nvCxnSpPr>
        <p:spPr bwMode="auto">
          <a:xfrm>
            <a:off x="685800" y="3657600"/>
            <a:ext cx="5410200" cy="0"/>
          </a:xfrm>
          <a:prstGeom prst="line">
            <a:avLst/>
          </a:prstGeom>
          <a:noFill/>
          <a:ln w="6350" cap="flat" cmpd="sng" algn="ctr">
            <a:solidFill>
              <a:schemeClr val="bg1">
                <a:lumMod val="75000"/>
              </a:schemeClr>
            </a:solidFill>
            <a:prstDash val="solid"/>
            <a:round/>
            <a:headEnd type="none" w="med" len="med"/>
            <a:tailEnd type="none" w="med" len="med"/>
          </a:ln>
          <a:effectLst/>
        </p:spPr>
      </p:cxnSp>
      <p:cxnSp>
        <p:nvCxnSpPr>
          <p:cNvPr id="47" name="Straight Connector 46"/>
          <p:cNvCxnSpPr/>
          <p:nvPr/>
        </p:nvCxnSpPr>
        <p:spPr bwMode="auto">
          <a:xfrm>
            <a:off x="685800" y="4495800"/>
            <a:ext cx="5410200" cy="0"/>
          </a:xfrm>
          <a:prstGeom prst="line">
            <a:avLst/>
          </a:prstGeom>
          <a:noFill/>
          <a:ln w="6350" cap="flat" cmpd="sng" algn="ctr">
            <a:solidFill>
              <a:schemeClr val="bg1">
                <a:lumMod val="75000"/>
              </a:schemeClr>
            </a:solidFill>
            <a:prstDash val="solid"/>
            <a:round/>
            <a:headEnd type="none" w="med" len="med"/>
            <a:tailEnd type="none" w="med" len="med"/>
          </a:ln>
          <a:effectLst/>
        </p:spPr>
      </p:cxnSp>
      <p:cxnSp>
        <p:nvCxnSpPr>
          <p:cNvPr id="48" name="Straight Connector 47"/>
          <p:cNvCxnSpPr/>
          <p:nvPr/>
        </p:nvCxnSpPr>
        <p:spPr bwMode="auto">
          <a:xfrm>
            <a:off x="685800" y="5105400"/>
            <a:ext cx="5410200" cy="0"/>
          </a:xfrm>
          <a:prstGeom prst="line">
            <a:avLst/>
          </a:prstGeom>
          <a:noFill/>
          <a:ln w="6350" cap="flat" cmpd="sng" algn="ctr">
            <a:solidFill>
              <a:schemeClr val="bg1">
                <a:lumMod val="75000"/>
              </a:schemeClr>
            </a:solidFill>
            <a:prstDash val="solid"/>
            <a:round/>
            <a:headEnd type="none" w="med" len="med"/>
            <a:tailEnd type="none" w="med" len="med"/>
          </a:ln>
          <a:effectLst/>
        </p:spPr>
      </p:cxnSp>
      <p:pic>
        <p:nvPicPr>
          <p:cNvPr id="52" name="Picture 5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934200" y="1905001"/>
            <a:ext cx="4520754" cy="3797107"/>
          </a:xfrm>
          <a:prstGeom prst="rect">
            <a:avLst/>
          </a:prstGeom>
        </p:spPr>
      </p:pic>
      <p:pic>
        <p:nvPicPr>
          <p:cNvPr id="9" name="Picture 8" descr="04_mcs.png"/>
          <p:cNvPicPr>
            <a:picLocks noChangeAspect="1"/>
          </p:cNvPicPr>
          <p:nvPr/>
        </p:nvPicPr>
        <p:blipFill rotWithShape="1">
          <a:blip r:embed="rId4" cstate="print">
            <a:extLst>
              <a:ext uri="{28A0092B-C50C-407E-A947-70E740481C1C}">
                <a14:useLocalDpi xmlns:a14="http://schemas.microsoft.com/office/drawing/2010/main" val="0"/>
              </a:ext>
            </a:extLst>
          </a:blip>
          <a:srcRect b="15751"/>
          <a:stretch/>
        </p:blipFill>
        <p:spPr>
          <a:xfrm>
            <a:off x="7138988" y="2082800"/>
            <a:ext cx="4140200" cy="2575937"/>
          </a:xfrm>
          <a:prstGeom prst="rect">
            <a:avLst/>
          </a:prstGeom>
        </p:spPr>
      </p:pic>
      <p:pic>
        <p:nvPicPr>
          <p:cNvPr id="11" name="Picture 10" descr="05_mc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6288" y="2070100"/>
            <a:ext cx="4175124" cy="2607468"/>
          </a:xfrm>
          <a:prstGeom prst="rect">
            <a:avLst/>
          </a:prstGeom>
        </p:spPr>
      </p:pic>
      <p:pic>
        <p:nvPicPr>
          <p:cNvPr id="14" name="Picture 13" descr="Screen Shot 2014-09-25 at 9.41.16 AM.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3273" y="2057400"/>
            <a:ext cx="4209415" cy="2630884"/>
          </a:xfrm>
          <a:prstGeom prst="rect">
            <a:avLst/>
          </a:prstGeom>
        </p:spPr>
      </p:pic>
      <p:pic>
        <p:nvPicPr>
          <p:cNvPr id="15" name="Picture 14" descr="Screen Shot 2014-09-25 at 9.46.23 AM.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26289" y="2053034"/>
            <a:ext cx="4192905" cy="2620566"/>
          </a:xfrm>
          <a:prstGeom prst="rect">
            <a:avLst/>
          </a:prstGeom>
        </p:spPr>
      </p:pic>
      <p:pic>
        <p:nvPicPr>
          <p:cNvPr id="16" name="Picture 15" descr="Screen Shot 2014-09-25 at 9.46.48 A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1688" y="2057798"/>
            <a:ext cx="4185284" cy="2615802"/>
          </a:xfrm>
          <a:prstGeom prst="rect">
            <a:avLst/>
          </a:prstGeom>
        </p:spPr>
      </p:pic>
      <p:pic>
        <p:nvPicPr>
          <p:cNvPr id="17" name="Picture 16" descr="Screen Shot 2014-09-25 at 9.46.37 AM.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26288" y="2060576"/>
            <a:ext cx="4201160" cy="2625725"/>
          </a:xfrm>
          <a:prstGeom prst="rect">
            <a:avLst/>
          </a:prstGeom>
        </p:spPr>
      </p:pic>
      <p:sp>
        <p:nvSpPr>
          <p:cNvPr id="45" name="Slide Number Placeholder 2"/>
          <p:cNvSpPr>
            <a:spLocks noGrp="1"/>
          </p:cNvSpPr>
          <p:nvPr>
            <p:ph type="sldNum" sz="quarter" idx="12"/>
          </p:nvPr>
        </p:nvSpPr>
        <p:spPr>
          <a:xfrm>
            <a:off x="11277600" y="6556248"/>
            <a:ext cx="381661" cy="182880"/>
          </a:xfrm>
        </p:spPr>
        <p:txBody>
          <a:bodyPr/>
          <a:lstStyle/>
          <a:p>
            <a:fld id="{C51EAA63-D034-42AE-91FA-B13B9518C7BE}" type="slidenum">
              <a:rPr lang="en-US" smtClean="0"/>
              <a:pPr/>
              <a:t>1</a:t>
            </a:fld>
            <a:endParaRPr lang="en-US" dirty="0"/>
          </a:p>
        </p:txBody>
      </p:sp>
    </p:spTree>
    <p:extLst>
      <p:ext uri="{BB962C8B-B14F-4D97-AF65-F5344CB8AC3E}">
        <p14:creationId xmlns:p14="http://schemas.microsoft.com/office/powerpoint/2010/main" val="443605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60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1100"/>
                            </p:stCondLst>
                            <p:childTnLst>
                              <p:par>
                                <p:cTn id="9" presetID="22" presetClass="entr" presetSubtype="8" fill="hold" nodeType="afterEffect">
                                  <p:stCondLst>
                                    <p:cond delay="60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2200"/>
                            </p:stCondLst>
                            <p:childTnLst>
                              <p:par>
                                <p:cTn id="13" presetID="22" presetClass="entr" presetSubtype="8" fill="hold" nodeType="afterEffect">
                                  <p:stCondLst>
                                    <p:cond delay="60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3300"/>
                            </p:stCondLst>
                            <p:childTnLst>
                              <p:par>
                                <p:cTn id="17" presetID="22" presetClass="entr" presetSubtype="8" fill="hold" nodeType="afterEffect">
                                  <p:stCondLst>
                                    <p:cond delay="60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4400"/>
                            </p:stCondLst>
                            <p:childTnLst>
                              <p:par>
                                <p:cTn id="21" presetID="22" presetClass="entr" presetSubtype="8" fill="hold" nodeType="afterEffect">
                                  <p:stCondLst>
                                    <p:cond delay="60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71</Words>
  <Application>Microsoft Office PowerPoint</Application>
  <PresentationFormat>Widescreen</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Mobile Application Accelerator (MAX)</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Anirban Bagchi</dc:creator>
  <cp:lastModifiedBy>Anirban Bagchi</cp:lastModifiedBy>
  <cp:revision>5</cp:revision>
  <dcterms:created xsi:type="dcterms:W3CDTF">2015-05-29T19:21:21Z</dcterms:created>
  <dcterms:modified xsi:type="dcterms:W3CDTF">2015-08-26T05:05:35Z</dcterms:modified>
</cp:coreProperties>
</file>