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A1E1A-CEB9-4D91-A551-B1FF13EC5702}"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01D36-54D9-41E9-961E-CEE60DD75E73}" type="slidenum">
              <a:rPr lang="en-US" smtClean="0"/>
              <a:t>‹#›</a:t>
            </a:fld>
            <a:endParaRPr lang="en-US"/>
          </a:p>
        </p:txBody>
      </p:sp>
    </p:spTree>
    <p:extLst>
      <p:ext uri="{BB962C8B-B14F-4D97-AF65-F5344CB8AC3E}">
        <p14:creationId xmlns:p14="http://schemas.microsoft.com/office/powerpoint/2010/main" val="226836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So what</a:t>
            </a:r>
            <a:r>
              <a:rPr lang="en-US" baseline="0" dirty="0" smtClean="0"/>
              <a:t> is the answer to solving these problems – Mobile Cloud Service</a:t>
            </a:r>
          </a:p>
          <a:p>
            <a:endParaRPr lang="en-US" baseline="0" dirty="0" smtClean="0"/>
          </a:p>
          <a:p>
            <a:r>
              <a:rPr lang="en-US" baseline="0" dirty="0" smtClean="0"/>
              <a:t>Whether it is consumers or employees, they expect superior front end experience, tying to a secure enterprise grade backend service that connects and integrates to multiple systems of record and services.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327350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dsholder til diasbillede 1"/>
          <p:cNvSpPr>
            <a:spLocks noGrp="1" noRot="1" noChangeAspect="1" noTextEdit="1"/>
          </p:cNvSpPr>
          <p:nvPr>
            <p:ph type="sldImg"/>
          </p:nvPr>
        </p:nvSpPr>
        <p:spPr bwMode="auto">
          <a:xfrm>
            <a:off x="382588" y="381000"/>
            <a:ext cx="4572000" cy="2573338"/>
          </a:xfrm>
          <a:noFill/>
          <a:ln>
            <a:solidFill>
              <a:srgbClr val="000000"/>
            </a:solidFill>
            <a:miter lim="800000"/>
            <a:headEnd/>
            <a:tailEnd/>
          </a:ln>
        </p:spPr>
      </p:sp>
      <p:sp>
        <p:nvSpPr>
          <p:cNvPr id="19459" name="Pladsholder til noter 2"/>
          <p:cNvSpPr>
            <a:spLocks noGrp="1"/>
          </p:cNvSpPr>
          <p:nvPr>
            <p:ph type="body" idx="1"/>
          </p:nvPr>
        </p:nvSpPr>
        <p:spPr bwMode="auto">
          <a:noFill/>
        </p:spPr>
        <p:txBody>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dirty="0" smtClean="0">
                <a:solidFill>
                  <a:schemeClr val="tx1"/>
                </a:solidFill>
                <a:latin typeface="+mn-lt"/>
                <a:ea typeface="+mn-ea"/>
                <a:cs typeface="+mn-cs"/>
              </a:rPr>
              <a:t> A</a:t>
            </a:r>
            <a:r>
              <a:rPr lang="en-US" sz="1200" kern="1200" baseline="0" dirty="0" smtClean="0">
                <a:solidFill>
                  <a:schemeClr val="tx1"/>
                </a:solidFill>
                <a:latin typeface="+mn-lt"/>
                <a:ea typeface="+mn-ea"/>
                <a:cs typeface="+mn-cs"/>
              </a:rPr>
              <a:t>ny successful mobile application is a collaboration among multiple groups within the enterprise. Gartner recommends </a:t>
            </a:r>
            <a:r>
              <a:rPr lang="en-US" dirty="0" smtClean="0"/>
              <a:t>a </a:t>
            </a:r>
            <a:r>
              <a:rPr lang="en-US" u="sng" dirty="0" smtClean="0"/>
              <a:t>bimodal approach </a:t>
            </a:r>
            <a:r>
              <a:rPr lang="en-US" dirty="0" smtClean="0"/>
              <a:t>to unite IT teams and combine agility with stability to address digital opportunities. MCS was designed with a</a:t>
            </a:r>
            <a:r>
              <a:rPr lang="en-US" baseline="0" dirty="0" smtClean="0"/>
              <a:t> persona based approach with a deep understanding on the roles and needs of these personas and the tools required to make it easy for these personas to deliver on their roles and functions and to collaborate with the other personas. A quick look at the personas, focal with Mobile Cloud Service.</a:t>
            </a:r>
          </a:p>
          <a:p>
            <a:pPr marL="0" marR="0" lvl="1" indent="0" algn="l" defTabSz="914400" rtl="0" eaLnBrk="1" fontAlgn="auto" latinLnBrk="0" hangingPunct="1">
              <a:lnSpc>
                <a:spcPct val="100000"/>
              </a:lnSpc>
              <a:spcBef>
                <a:spcPts val="60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baseline="0" dirty="0" smtClean="0">
                <a:solidFill>
                  <a:schemeClr val="tx1"/>
                </a:solidFill>
                <a:latin typeface="+mn-lt"/>
                <a:ea typeface="+mn-ea"/>
                <a:cs typeface="+mn-cs"/>
              </a:rPr>
              <a:t>All starts with the LOB Stake holder that has the business requirement – they are responsible for the overall success of the mobile app. </a:t>
            </a: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baseline="0" dirty="0" smtClean="0">
                <a:solidFill>
                  <a:schemeClr val="tx1"/>
                </a:solidFill>
                <a:latin typeface="+mn-lt"/>
                <a:ea typeface="+mn-ea"/>
                <a:cs typeface="+mn-cs"/>
              </a:rPr>
              <a:t>Mobile client developer – responsible for building the client side engaging experiences and consuming services provided from the mobile backend</a:t>
            </a: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baseline="0" dirty="0" smtClean="0">
                <a:solidFill>
                  <a:schemeClr val="tx1"/>
                </a:solidFill>
                <a:latin typeface="+mn-lt"/>
                <a:ea typeface="+mn-ea"/>
                <a:cs typeface="+mn-cs"/>
              </a:rPr>
              <a:t>Service developers – developing or shaping services for mobile client developers to consume</a:t>
            </a: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baseline="0" dirty="0" smtClean="0">
                <a:solidFill>
                  <a:schemeClr val="tx1"/>
                </a:solidFill>
                <a:latin typeface="+mn-lt"/>
                <a:ea typeface="+mn-ea"/>
                <a:cs typeface="+mn-cs"/>
              </a:rPr>
              <a:t>IT Architect – ensuring IT security and architecture compliance</a:t>
            </a:r>
          </a:p>
          <a:p>
            <a:pPr marL="0" marR="0" lvl="1" indent="0" algn="l" defTabSz="914400" rtl="0" eaLnBrk="1" fontAlgn="auto" latinLnBrk="0" hangingPunct="1">
              <a:lnSpc>
                <a:spcPct val="100000"/>
              </a:lnSpc>
              <a:spcBef>
                <a:spcPts val="600"/>
              </a:spcBef>
              <a:spcAft>
                <a:spcPts val="0"/>
              </a:spcAft>
              <a:buClrTx/>
              <a:buSzTx/>
              <a:buFontTx/>
              <a:buNone/>
              <a:tabLst/>
              <a:defRPr/>
            </a:pPr>
            <a:r>
              <a:rPr lang="en-US" sz="1200" kern="1200" baseline="0" dirty="0" smtClean="0">
                <a:solidFill>
                  <a:schemeClr val="tx1"/>
                </a:solidFill>
                <a:latin typeface="+mn-lt"/>
                <a:ea typeface="+mn-ea"/>
                <a:cs typeface="+mn-cs"/>
              </a:rPr>
              <a:t>MCS admin – managing the operational maintenance of MCS</a:t>
            </a:r>
            <a:endParaRPr lang="en-US" sz="1200" kern="1200" dirty="0" smtClean="0">
              <a:solidFill>
                <a:schemeClr val="tx1"/>
              </a:solidFill>
              <a:latin typeface="+mn-lt"/>
              <a:ea typeface="+mn-ea"/>
              <a:cs typeface="+mn-cs"/>
            </a:endParaRPr>
          </a:p>
        </p:txBody>
      </p:sp>
      <p:sp>
        <p:nvSpPr>
          <p:cNvPr id="19460" name="Pladsholder til diasnummer 3"/>
          <p:cNvSpPr>
            <a:spLocks noGrp="1"/>
          </p:cNvSpPr>
          <p:nvPr>
            <p:ph type="sldNum" sz="quarter" idx="5"/>
          </p:nvPr>
        </p:nvSpPr>
        <p:spPr bwMode="auto">
          <a:noFill/>
          <a:ln>
            <a:miter lim="800000"/>
            <a:headEnd/>
            <a:tailEnd/>
          </a:ln>
        </p:spPr>
        <p:txBody>
          <a:bodyPr/>
          <a:lstStyle/>
          <a:p>
            <a:fld id="{58653C56-DC0D-1341-A2A3-0723E869C49B}" type="slidenum">
              <a:rPr lang="da-DK"/>
              <a:pPr/>
              <a:t>2</a:t>
            </a:fld>
            <a:endParaRPr lang="da-DK"/>
          </a:p>
        </p:txBody>
      </p:sp>
    </p:spTree>
    <p:extLst>
      <p:ext uri="{BB962C8B-B14F-4D97-AF65-F5344CB8AC3E}">
        <p14:creationId xmlns:p14="http://schemas.microsoft.com/office/powerpoint/2010/main" val="41129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77500" lnSpcReduction="20000"/>
          </a:bodyPr>
          <a:lstStyle/>
          <a:p>
            <a:r>
              <a:rPr lang="en-US" b="0" i="0" dirty="0" smtClean="0">
                <a:solidFill>
                  <a:srgbClr val="333333"/>
                </a:solidFill>
                <a:latin typeface="+mn-lt"/>
              </a:rPr>
              <a:t>The Oracle Mobile Service goal</a:t>
            </a:r>
            <a:r>
              <a:rPr lang="en-US" b="0" i="0" baseline="0" dirty="0" smtClean="0">
                <a:solidFill>
                  <a:srgbClr val="333333"/>
                </a:solidFill>
                <a:latin typeface="+mn-lt"/>
              </a:rPr>
              <a:t> is to</a:t>
            </a:r>
            <a:r>
              <a:rPr lang="en-US" b="0" i="0" dirty="0" smtClean="0">
                <a:solidFill>
                  <a:srgbClr val="333333"/>
                </a:solidFill>
                <a:latin typeface="+mn-lt"/>
              </a:rPr>
              <a:t> easily</a:t>
            </a:r>
            <a:r>
              <a:rPr lang="en-US" b="0" i="0" baseline="0" dirty="0" smtClean="0">
                <a:solidFill>
                  <a:srgbClr val="333333"/>
                </a:solidFill>
                <a:latin typeface="+mn-lt"/>
              </a:rPr>
              <a:t> enable mobile </a:t>
            </a:r>
            <a:r>
              <a:rPr lang="en-US" b="0" i="0" dirty="0" smtClean="0">
                <a:solidFill>
                  <a:srgbClr val="333333"/>
                </a:solidFill>
                <a:latin typeface="+mn-lt"/>
              </a:rPr>
              <a:t>application developers</a:t>
            </a:r>
            <a:r>
              <a:rPr lang="en-US" b="0" i="0" baseline="0" dirty="0" smtClean="0">
                <a:solidFill>
                  <a:srgbClr val="333333"/>
                </a:solidFill>
                <a:latin typeface="+mn-lt"/>
              </a:rPr>
              <a:t> that </a:t>
            </a:r>
            <a:r>
              <a:rPr lang="en-US" b="0" i="0" dirty="0" smtClean="0">
                <a:solidFill>
                  <a:srgbClr val="333333"/>
                </a:solidFill>
                <a:latin typeface="+mn-lt"/>
              </a:rPr>
              <a:t>are continually looking for new ways to accelerate development of apps to meet their consumers’ needs. MCS is a set of cloud-based, server-side mobile services to make app development quicker and easier to deploy. </a:t>
            </a:r>
            <a:r>
              <a:rPr lang="en-US" sz="1200" b="0" i="0" kern="1200" dirty="0" smtClean="0">
                <a:solidFill>
                  <a:schemeClr val="tx1"/>
                </a:solidFill>
                <a:latin typeface="+mn-lt"/>
                <a:ea typeface="+mn-ea"/>
                <a:cs typeface="+mn-cs"/>
              </a:rPr>
              <a:t>MCS reduces the complexities of the application development by dealing with the complex server side programming, reducing the redundancy in creating backend code blocks, providing ready to integrate features and template backend.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Developers can focus more on the front end of the applications</a:t>
            </a:r>
            <a:r>
              <a:rPr lang="en-US" sz="1200" b="0" i="0" kern="1200" baseline="0" dirty="0" smtClean="0">
                <a:solidFill>
                  <a:schemeClr val="tx1"/>
                </a:solidFill>
                <a:latin typeface="+mn-lt"/>
                <a:ea typeface="+mn-ea"/>
                <a:cs typeface="+mn-cs"/>
              </a:rPr>
              <a:t> and can have their choice of mobile client development tools including ADF-Mobile for cross platform hybrid apps, native development or other Javascript tools – creating a new meaning for BYOD – Bring your own development</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MCS provides a set of rich </a:t>
            </a:r>
            <a:r>
              <a:rPr lang="en-US" sz="1200" b="0" i="0" kern="1200" baseline="0" dirty="0" err="1" smtClean="0">
                <a:solidFill>
                  <a:schemeClr val="tx1"/>
                </a:solidFill>
                <a:latin typeface="+mn-lt"/>
                <a:ea typeface="+mn-ea"/>
                <a:cs typeface="+mn-cs"/>
              </a:rPr>
              <a:t>RESTFul</a:t>
            </a:r>
            <a:r>
              <a:rPr lang="en-US" sz="1200" b="0" i="0" kern="1200" baseline="0" dirty="0" smtClean="0">
                <a:solidFill>
                  <a:schemeClr val="tx1"/>
                </a:solidFill>
                <a:latin typeface="+mn-lt"/>
                <a:ea typeface="+mn-ea"/>
                <a:cs typeface="+mn-cs"/>
              </a:rPr>
              <a:t> interfaces for all the operations required by the mobile app that abstracts the backend from the mobile developer. In addition it also provides mobile specific interfaces for notification (multi channel – app, SMS), offline data sync, persistence services (to store mobile generated data and user preferences) as cloud data storage service. </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From a backend perspective, MCS provides all the tools required by API developers to expose and shape the services to be consumed by the mobile developer. This includes mechanisms to design, create and expose these services in a catalog that can be easily and securely discoverable by mobile developers and integrated into their app.</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Security is a critical component and is designed ground up in the MCS. From tokens to developers to develop and consume APIs to encryption policies for data in rest, data in motion, policies for single sign on and federated authentication across multiple data sources via </a:t>
            </a:r>
            <a:r>
              <a:rPr lang="en-US" sz="1200" b="0" i="0" kern="1200" baseline="0" dirty="0" err="1" smtClean="0">
                <a:solidFill>
                  <a:schemeClr val="tx1"/>
                </a:solidFill>
                <a:latin typeface="+mn-lt"/>
                <a:ea typeface="+mn-ea"/>
                <a:cs typeface="+mn-cs"/>
              </a:rPr>
              <a:t>Oauth</a:t>
            </a:r>
            <a:r>
              <a:rPr lang="en-US" sz="1200" b="0" i="0" kern="1200" baseline="0" dirty="0" smtClean="0">
                <a:solidFill>
                  <a:schemeClr val="tx1"/>
                </a:solidFill>
                <a:latin typeface="+mn-lt"/>
                <a:ea typeface="+mn-ea"/>
                <a:cs typeface="+mn-cs"/>
              </a:rPr>
              <a:t> or SAML and policies for defining access rights to applications via mobile application management or container technologies are services that will be available in MCS</a:t>
            </a:r>
          </a:p>
          <a:p>
            <a:endParaRPr lang="en-US" sz="1200" b="0" i="0" kern="1200" baseline="0" dirty="0" smtClean="0">
              <a:solidFill>
                <a:schemeClr val="tx1"/>
              </a:solidFill>
              <a:latin typeface="+mn-lt"/>
              <a:ea typeface="+mn-ea"/>
              <a:cs typeface="+mn-cs"/>
            </a:endParaRPr>
          </a:p>
          <a:p>
            <a:r>
              <a:rPr lang="en-US" sz="1200" b="0" i="0" kern="1200" baseline="0" dirty="0" smtClean="0">
                <a:solidFill>
                  <a:schemeClr val="tx1"/>
                </a:solidFill>
                <a:latin typeface="+mn-lt"/>
                <a:ea typeface="+mn-ea"/>
                <a:cs typeface="+mn-cs"/>
              </a:rPr>
              <a:t>A key component of MCS is to provide developers, IT and business with metrics on service usage and business impact. MCS will be designed to provide technical metrics, engagement metrics, business metrics along with the monitoring and management of the service.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97275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9EB39D-478E-4AD2-8B04-1E9ACD38289F}"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225588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EB39D-478E-4AD2-8B04-1E9ACD38289F}"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110678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EB39D-478E-4AD2-8B04-1E9ACD38289F}"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215536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pPr/>
              <a:t>6/17/2015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408359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pPr/>
              <a:t>6/17/2015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4936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9EB39D-478E-4AD2-8B04-1E9ACD38289F}"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54513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EB39D-478E-4AD2-8B04-1E9ACD38289F}"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11550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EB39D-478E-4AD2-8B04-1E9ACD38289F}"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322889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9EB39D-478E-4AD2-8B04-1E9ACD38289F}" type="datetimeFigureOut">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27520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9EB39D-478E-4AD2-8B04-1E9ACD38289F}" type="datetimeFigureOut">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393246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EB39D-478E-4AD2-8B04-1E9ACD38289F}" type="datetimeFigureOut">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869390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EB39D-478E-4AD2-8B04-1E9ACD38289F}"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1034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EB39D-478E-4AD2-8B04-1E9ACD38289F}"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A16DD-0B03-4B67-8249-8BC62CDE16E7}" type="slidenum">
              <a:rPr lang="en-US" smtClean="0"/>
              <a:t>‹#›</a:t>
            </a:fld>
            <a:endParaRPr lang="en-US"/>
          </a:p>
        </p:txBody>
      </p:sp>
    </p:spTree>
    <p:extLst>
      <p:ext uri="{BB962C8B-B14F-4D97-AF65-F5344CB8AC3E}">
        <p14:creationId xmlns:p14="http://schemas.microsoft.com/office/powerpoint/2010/main" val="210344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EB39D-478E-4AD2-8B04-1E9ACD38289F}" type="datetimeFigureOut">
              <a:rPr lang="en-US" smtClean="0"/>
              <a:t>6/17/2015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A16DD-0B03-4B67-8249-8BC62CDE16E7}" type="slidenum">
              <a:rPr lang="en-US" smtClean="0"/>
              <a:t>‹#›</a:t>
            </a:fld>
            <a:endParaRPr lang="en-US"/>
          </a:p>
        </p:txBody>
      </p:sp>
    </p:spTree>
    <p:extLst>
      <p:ext uri="{BB962C8B-B14F-4D97-AF65-F5344CB8AC3E}">
        <p14:creationId xmlns:p14="http://schemas.microsoft.com/office/powerpoint/2010/main" val="316225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png"/><Relationship Id="rId18" Type="http://schemas.openxmlformats.org/officeDocument/2006/relationships/image" Target="../media/image28.jpe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2" Type="http://schemas.openxmlformats.org/officeDocument/2006/relationships/notesSlide" Target="../notesSlides/notesSlide3.xml"/><Relationship Id="rId16" Type="http://schemas.openxmlformats.org/officeDocument/2006/relationships/image" Target="../media/image26.png"/><Relationship Id="rId20" Type="http://schemas.openxmlformats.org/officeDocument/2006/relationships/image" Target="../media/image30.jpe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jpeg"/><Relationship Id="rId31" Type="http://schemas.openxmlformats.org/officeDocument/2006/relationships/image" Target="../media/image41.pn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33400" y="285751"/>
            <a:ext cx="11125200" cy="555625"/>
          </a:xfrm>
        </p:spPr>
        <p:txBody>
          <a:bodyPr>
            <a:normAutofit fontScale="90000"/>
          </a:bodyPr>
          <a:lstStyle/>
          <a:p>
            <a:r>
              <a:rPr lang="en-US" smtClean="0"/>
              <a:t>Mobile </a:t>
            </a:r>
            <a:r>
              <a:rPr lang="en-US" dirty="0" smtClean="0"/>
              <a:t>Cloud Service</a:t>
            </a:r>
          </a:p>
        </p:txBody>
      </p:sp>
      <p:sp>
        <p:nvSpPr>
          <p:cNvPr id="4" name="Footer Placeholder 3"/>
          <p:cNvSpPr>
            <a:spLocks noGrp="1"/>
          </p:cNvSpPr>
          <p:nvPr>
            <p:ph type="ftr" sz="quarter" idx="11"/>
          </p:nvPr>
        </p:nvSpPr>
        <p:spPr>
          <a:prstGeom prst="rect">
            <a:avLst/>
          </a:prstGeom>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2"/>
          </p:nvPr>
        </p:nvSpPr>
        <p:spPr>
          <a:prstGeom prst="rect">
            <a:avLst/>
          </a:prstGeom>
        </p:spPr>
        <p:txBody>
          <a:bodyPr/>
          <a:lstStyle/>
          <a:p>
            <a:pPr>
              <a:defRPr/>
            </a:pPr>
            <a:fld id="{E44C0700-3F71-478F-89FA-1B89565B8F43}" type="slidenum">
              <a:rPr lang="en-US" smtClean="0"/>
              <a:pPr>
                <a:defRPr/>
              </a:pPr>
              <a:t>1</a:t>
            </a:fld>
            <a:endParaRPr lang="en-US" dirty="0"/>
          </a:p>
        </p:txBody>
      </p:sp>
      <p:sp>
        <p:nvSpPr>
          <p:cNvPr id="17" name="Text Placeholder 16"/>
          <p:cNvSpPr>
            <a:spLocks noGrp="1"/>
          </p:cNvSpPr>
          <p:nvPr>
            <p:ph type="body" sz="quarter" idx="13"/>
          </p:nvPr>
        </p:nvSpPr>
        <p:spPr>
          <a:xfrm>
            <a:off x="517526" y="833992"/>
            <a:ext cx="11125199" cy="343299"/>
          </a:xfrm>
        </p:spPr>
        <p:txBody>
          <a:bodyPr/>
          <a:lstStyle/>
          <a:p>
            <a:r>
              <a:rPr lang="en-US" dirty="0" smtClean="0"/>
              <a:t>Making Mobile </a:t>
            </a:r>
            <a:r>
              <a:rPr lang="en-US" dirty="0"/>
              <a:t>S</a:t>
            </a:r>
            <a:r>
              <a:rPr lang="en-US" dirty="0" smtClean="0"/>
              <a:t>imple</a:t>
            </a:r>
            <a:endParaRPr lang="en-US" dirty="0"/>
          </a:p>
        </p:txBody>
      </p:sp>
      <p:grpSp>
        <p:nvGrpSpPr>
          <p:cNvPr id="2" name="Group 167"/>
          <p:cNvGrpSpPr>
            <a:grpSpLocks/>
          </p:cNvGrpSpPr>
          <p:nvPr/>
        </p:nvGrpSpPr>
        <p:grpSpPr bwMode="auto">
          <a:xfrm>
            <a:off x="4859391" y="2184400"/>
            <a:ext cx="3248025" cy="1671638"/>
            <a:chOff x="2722259" y="192502"/>
            <a:chExt cx="1605435" cy="959224"/>
          </a:xfrm>
        </p:grpSpPr>
        <p:sp>
          <p:nvSpPr>
            <p:cNvPr id="11" name="Arc 10"/>
            <p:cNvSpPr/>
            <p:nvPr/>
          </p:nvSpPr>
          <p:spPr>
            <a:xfrm>
              <a:off x="3713298" y="537750"/>
              <a:ext cx="614396" cy="613976"/>
            </a:xfrm>
            <a:prstGeom prst="arc">
              <a:avLst>
                <a:gd name="adj1" fmla="val 15614296"/>
                <a:gd name="adj2" fmla="val 5318166"/>
              </a:avLst>
            </a:prstGeom>
            <a:noFill/>
            <a:ln w="104775" cap="rnd" cmpd="sng" algn="ctr">
              <a:solidFill>
                <a:srgbClr val="FF0000"/>
              </a:solidFill>
              <a:prstDash val="solid"/>
            </a:ln>
            <a:effectLst/>
          </p:spPr>
          <p:txBody>
            <a:bodyPr anchor="ctr"/>
            <a:lstStyle/>
            <a:p>
              <a:pPr algn="ctr" defTabSz="1218987">
                <a:defRPr/>
              </a:pPr>
              <a:endParaRPr lang="en-US" sz="2400" kern="0" dirty="0">
                <a:solidFill>
                  <a:srgbClr val="000000"/>
                </a:solidFill>
                <a:latin typeface="Arial"/>
              </a:endParaRPr>
            </a:p>
          </p:txBody>
        </p:sp>
        <p:sp>
          <p:nvSpPr>
            <p:cNvPr id="12" name="Arc 11"/>
            <p:cNvSpPr/>
            <p:nvPr/>
          </p:nvSpPr>
          <p:spPr>
            <a:xfrm flipH="1">
              <a:off x="2722259" y="565078"/>
              <a:ext cx="586149" cy="586648"/>
            </a:xfrm>
            <a:prstGeom prst="arc">
              <a:avLst>
                <a:gd name="adj1" fmla="val 16112914"/>
                <a:gd name="adj2" fmla="val 5813318"/>
              </a:avLst>
            </a:prstGeom>
            <a:noFill/>
            <a:ln w="104775" cap="rnd" cmpd="sng" algn="ctr">
              <a:solidFill>
                <a:srgbClr val="FF0000"/>
              </a:solidFill>
              <a:prstDash val="solid"/>
            </a:ln>
            <a:effectLst/>
          </p:spPr>
          <p:txBody>
            <a:bodyPr anchor="ctr"/>
            <a:lstStyle/>
            <a:p>
              <a:pPr algn="ctr" defTabSz="1218987">
                <a:defRPr/>
              </a:pPr>
              <a:endParaRPr lang="en-US" sz="2400" kern="0" dirty="0">
                <a:solidFill>
                  <a:srgbClr val="000000"/>
                </a:solidFill>
                <a:latin typeface="Arial"/>
              </a:endParaRPr>
            </a:p>
          </p:txBody>
        </p:sp>
        <p:sp>
          <p:nvSpPr>
            <p:cNvPr id="13" name="Arc 12"/>
            <p:cNvSpPr/>
            <p:nvPr/>
          </p:nvSpPr>
          <p:spPr>
            <a:xfrm flipH="1">
              <a:off x="3021219" y="192502"/>
              <a:ext cx="601842" cy="602134"/>
            </a:xfrm>
            <a:prstGeom prst="arc">
              <a:avLst>
                <a:gd name="adj1" fmla="val 12410787"/>
                <a:gd name="adj2" fmla="val 568492"/>
              </a:avLst>
            </a:prstGeom>
            <a:noFill/>
            <a:ln w="104775" cap="rnd" cmpd="sng" algn="ctr">
              <a:solidFill>
                <a:srgbClr val="FF0000"/>
              </a:solidFill>
              <a:prstDash val="solid"/>
            </a:ln>
            <a:effectLst/>
          </p:spPr>
          <p:txBody>
            <a:bodyPr anchor="ctr"/>
            <a:lstStyle/>
            <a:p>
              <a:pPr algn="ctr" defTabSz="1218987">
                <a:defRPr/>
              </a:pPr>
              <a:endParaRPr lang="en-US" sz="2400" kern="0" dirty="0">
                <a:solidFill>
                  <a:srgbClr val="000000"/>
                </a:solidFill>
                <a:latin typeface="Arial"/>
              </a:endParaRPr>
            </a:p>
          </p:txBody>
        </p:sp>
        <p:sp>
          <p:nvSpPr>
            <p:cNvPr id="14" name="Arc 13"/>
            <p:cNvSpPr/>
            <p:nvPr/>
          </p:nvSpPr>
          <p:spPr>
            <a:xfrm flipH="1">
              <a:off x="3371966" y="342808"/>
              <a:ext cx="619105" cy="619442"/>
            </a:xfrm>
            <a:prstGeom prst="arc">
              <a:avLst>
                <a:gd name="adj1" fmla="val 12234367"/>
                <a:gd name="adj2" fmla="val 17202984"/>
              </a:avLst>
            </a:prstGeom>
            <a:noFill/>
            <a:ln w="104775" cap="rnd" cmpd="sng" algn="ctr">
              <a:solidFill>
                <a:srgbClr val="FF0000"/>
              </a:solidFill>
              <a:prstDash val="solid"/>
            </a:ln>
            <a:effectLst/>
          </p:spPr>
          <p:txBody>
            <a:bodyPr anchor="ctr"/>
            <a:lstStyle/>
            <a:p>
              <a:pPr algn="ctr" defTabSz="1218987">
                <a:defRPr/>
              </a:pPr>
              <a:endParaRPr lang="en-US" sz="2400" kern="0" dirty="0">
                <a:solidFill>
                  <a:srgbClr val="000000"/>
                </a:solidFill>
                <a:latin typeface="Arial"/>
              </a:endParaRPr>
            </a:p>
          </p:txBody>
        </p:sp>
      </p:grpSp>
      <p:sp>
        <p:nvSpPr>
          <p:cNvPr id="20" name="TextBox 19"/>
          <p:cNvSpPr txBox="1"/>
          <p:nvPr/>
        </p:nvSpPr>
        <p:spPr>
          <a:xfrm>
            <a:off x="5176893" y="2897189"/>
            <a:ext cx="2354263" cy="661987"/>
          </a:xfrm>
          <a:prstGeom prst="rect">
            <a:avLst/>
          </a:prstGeom>
          <a:noFill/>
          <a:ln>
            <a:noFill/>
          </a:ln>
        </p:spPr>
        <p:txBody>
          <a:bodyPr lIns="45700" tIns="22849" rIns="45700" bIns="22849">
            <a:spAutoFit/>
          </a:bodyPr>
          <a:lstStyle/>
          <a:p>
            <a:pPr algn="ctr">
              <a:defRPr/>
            </a:pPr>
            <a:r>
              <a:rPr lang="en-US" sz="2000" b="1" cap="all" dirty="0"/>
              <a:t>Mobile </a:t>
            </a:r>
          </a:p>
          <a:p>
            <a:pPr algn="ctr">
              <a:defRPr/>
            </a:pPr>
            <a:r>
              <a:rPr lang="en-US" sz="2000" b="1" cap="all" dirty="0"/>
              <a:t>Cloud Service</a:t>
            </a:r>
          </a:p>
        </p:txBody>
      </p:sp>
      <p:sp>
        <p:nvSpPr>
          <p:cNvPr id="54279" name="TextBox 21"/>
          <p:cNvSpPr txBox="1">
            <a:spLocks noChangeArrowheads="1"/>
          </p:cNvSpPr>
          <p:nvPr/>
        </p:nvSpPr>
        <p:spPr bwMode="auto">
          <a:xfrm>
            <a:off x="10682405" y="1938338"/>
            <a:ext cx="914400" cy="914400"/>
          </a:xfrm>
          <a:prstGeom prst="rect">
            <a:avLst/>
          </a:prstGeom>
          <a:noFill/>
          <a:ln w="9525">
            <a:noFill/>
            <a:miter lim="800000"/>
            <a:headEnd/>
            <a:tailEnd/>
          </a:ln>
        </p:spPr>
        <p:txBody>
          <a:bodyPr wrap="none" lIns="0" tIns="0" rIns="0" bIns="0"/>
          <a:lstStyle/>
          <a:p>
            <a:pPr>
              <a:lnSpc>
                <a:spcPct val="90000"/>
              </a:lnSpc>
            </a:pPr>
            <a:endParaRPr lang="en-US"/>
          </a:p>
        </p:txBody>
      </p:sp>
      <p:sp>
        <p:nvSpPr>
          <p:cNvPr id="54290" name="TextBox 22"/>
          <p:cNvSpPr txBox="1">
            <a:spLocks noChangeArrowheads="1"/>
          </p:cNvSpPr>
          <p:nvPr/>
        </p:nvSpPr>
        <p:spPr bwMode="auto">
          <a:xfrm>
            <a:off x="563557" y="4964256"/>
            <a:ext cx="2906713" cy="914259"/>
          </a:xfrm>
          <a:prstGeom prst="rect">
            <a:avLst/>
          </a:prstGeom>
          <a:noFill/>
          <a:ln w="9525">
            <a:noFill/>
            <a:miter lim="800000"/>
            <a:headEnd/>
            <a:tailEnd/>
          </a:ln>
        </p:spPr>
        <p:txBody>
          <a:bodyPr wrap="square" lIns="0" tIns="0" rIns="0" bIns="0"/>
          <a:lstStyle/>
          <a:p>
            <a:pPr algn="ctr">
              <a:lnSpc>
                <a:spcPct val="90000"/>
              </a:lnSpc>
            </a:pPr>
            <a:r>
              <a:rPr lang="en-US" sz="2400" dirty="0"/>
              <a:t>Consumer style </a:t>
            </a:r>
          </a:p>
          <a:p>
            <a:pPr algn="ctr">
              <a:lnSpc>
                <a:spcPct val="90000"/>
              </a:lnSpc>
            </a:pPr>
            <a:r>
              <a:rPr lang="en-US" sz="2400" dirty="0"/>
              <a:t>front-end experience</a:t>
            </a:r>
            <a:endParaRPr lang="en-US" sz="2400" dirty="0"/>
          </a:p>
        </p:txBody>
      </p:sp>
      <p:sp>
        <p:nvSpPr>
          <p:cNvPr id="21" name="Right Arrow 20"/>
          <p:cNvSpPr/>
          <p:nvPr/>
        </p:nvSpPr>
        <p:spPr bwMode="auto">
          <a:xfrm>
            <a:off x="3565493" y="3168650"/>
            <a:ext cx="1031875" cy="446088"/>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en-US"/>
          </a:p>
        </p:txBody>
      </p:sp>
      <p:sp>
        <p:nvSpPr>
          <p:cNvPr id="54288" name="TextBox 23"/>
          <p:cNvSpPr txBox="1">
            <a:spLocks noChangeArrowheads="1"/>
          </p:cNvSpPr>
          <p:nvPr/>
        </p:nvSpPr>
        <p:spPr bwMode="auto">
          <a:xfrm>
            <a:off x="5404355" y="4854809"/>
            <a:ext cx="2437904" cy="914166"/>
          </a:xfrm>
          <a:prstGeom prst="rect">
            <a:avLst/>
          </a:prstGeom>
          <a:noFill/>
          <a:ln w="9525">
            <a:noFill/>
            <a:miter lim="800000"/>
            <a:headEnd/>
            <a:tailEnd/>
          </a:ln>
        </p:spPr>
        <p:txBody>
          <a:bodyPr wrap="none" lIns="0" tIns="0" rIns="0" bIns="0"/>
          <a:lstStyle/>
          <a:p>
            <a:pPr algn="ctr">
              <a:lnSpc>
                <a:spcPct val="90000"/>
              </a:lnSpc>
            </a:pPr>
            <a:r>
              <a:rPr lang="en-US" sz="2400" dirty="0"/>
              <a:t>Enterprise grade</a:t>
            </a:r>
          </a:p>
          <a:p>
            <a:pPr algn="ctr">
              <a:lnSpc>
                <a:spcPct val="90000"/>
              </a:lnSpc>
            </a:pPr>
            <a:r>
              <a:rPr lang="en-US" sz="2400" dirty="0"/>
              <a:t>backend </a:t>
            </a:r>
            <a:endParaRPr lang="en-US" sz="2400" dirty="0"/>
          </a:p>
        </p:txBody>
      </p:sp>
      <p:pic>
        <p:nvPicPr>
          <p:cNvPr id="54283" name="Picture 2"/>
          <p:cNvPicPr>
            <a:picLocks noChangeAspect="1" noChangeArrowheads="1"/>
          </p:cNvPicPr>
          <p:nvPr/>
        </p:nvPicPr>
        <p:blipFill>
          <a:blip r:embed="rId3" cstate="print"/>
          <a:srcRect/>
          <a:stretch>
            <a:fillRect/>
          </a:stretch>
        </p:blipFill>
        <p:spPr bwMode="auto">
          <a:xfrm>
            <a:off x="5657850" y="3465514"/>
            <a:ext cx="870479" cy="820737"/>
          </a:xfrm>
          <a:prstGeom prst="rect">
            <a:avLst/>
          </a:prstGeom>
          <a:noFill/>
          <a:ln w="9525">
            <a:noFill/>
            <a:miter lim="800000"/>
            <a:headEnd/>
            <a:tailEnd/>
          </a:ln>
        </p:spPr>
      </p:pic>
      <p:sp>
        <p:nvSpPr>
          <p:cNvPr id="25" name="Right Arrow 24"/>
          <p:cNvSpPr/>
          <p:nvPr/>
        </p:nvSpPr>
        <p:spPr bwMode="auto">
          <a:xfrm>
            <a:off x="8651893" y="3071814"/>
            <a:ext cx="995363" cy="446087"/>
          </a:xfrm>
          <a:prstGeom prst="rightArrow">
            <a:avLst/>
          </a:prstGeom>
          <a:solidFill>
            <a:srgbClr val="4155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defRPr/>
            </a:pPr>
            <a:endParaRPr lang="en-US"/>
          </a:p>
        </p:txBody>
      </p:sp>
      <p:sp>
        <p:nvSpPr>
          <p:cNvPr id="54286" name="TextBox 25"/>
          <p:cNvSpPr txBox="1">
            <a:spLocks noChangeArrowheads="1"/>
          </p:cNvSpPr>
          <p:nvPr/>
        </p:nvSpPr>
        <p:spPr bwMode="auto">
          <a:xfrm>
            <a:off x="9416076" y="4965700"/>
            <a:ext cx="2429034" cy="622301"/>
          </a:xfrm>
          <a:prstGeom prst="rect">
            <a:avLst/>
          </a:prstGeom>
          <a:noFill/>
          <a:ln w="9525">
            <a:noFill/>
            <a:miter lim="800000"/>
            <a:headEnd/>
            <a:tailEnd/>
          </a:ln>
        </p:spPr>
        <p:txBody>
          <a:bodyPr wrap="square" lIns="0" tIns="0" rIns="0" bIns="0"/>
          <a:lstStyle/>
          <a:p>
            <a:pPr>
              <a:lnSpc>
                <a:spcPct val="90000"/>
              </a:lnSpc>
            </a:pPr>
            <a:r>
              <a:rPr lang="en-US" sz="2400" dirty="0"/>
              <a:t>Systems of Record</a:t>
            </a:r>
          </a:p>
          <a:p>
            <a:pPr algn="ctr">
              <a:lnSpc>
                <a:spcPct val="90000"/>
              </a:lnSpc>
            </a:pPr>
            <a:r>
              <a:rPr lang="en-US" sz="2400" dirty="0"/>
              <a:t>&amp;</a:t>
            </a:r>
            <a:r>
              <a:rPr lang="en-US" sz="2400" dirty="0"/>
              <a:t> </a:t>
            </a:r>
          </a:p>
          <a:p>
            <a:pPr algn="ctr">
              <a:lnSpc>
                <a:spcPct val="90000"/>
              </a:lnSpc>
            </a:pPr>
            <a:r>
              <a:rPr lang="en-US" sz="2400" dirty="0"/>
              <a:t>Services</a:t>
            </a:r>
            <a:endParaRPr lang="en-US" sz="2400" dirty="0"/>
          </a:p>
        </p:txBody>
      </p:sp>
      <p:pic>
        <p:nvPicPr>
          <p:cNvPr id="54284" name="Picture 3"/>
          <p:cNvPicPr>
            <a:picLocks noChangeAspect="1" noChangeArrowheads="1"/>
          </p:cNvPicPr>
          <p:nvPr/>
        </p:nvPicPr>
        <p:blipFill>
          <a:blip r:embed="rId4" cstate="print"/>
          <a:srcRect/>
          <a:stretch>
            <a:fillRect/>
          </a:stretch>
        </p:blipFill>
        <p:spPr bwMode="auto">
          <a:xfrm>
            <a:off x="8135409" y="2952751"/>
            <a:ext cx="608422" cy="620713"/>
          </a:xfrm>
          <a:prstGeom prst="rect">
            <a:avLst/>
          </a:prstGeom>
          <a:noFill/>
          <a:ln w="9525">
            <a:noFill/>
            <a:miter lim="800000"/>
            <a:headEnd/>
            <a:tailEnd/>
          </a:ln>
        </p:spPr>
      </p:pic>
      <p:pic>
        <p:nvPicPr>
          <p:cNvPr id="29" name="Picture 28" descr="Screens.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79253" y="2460626"/>
            <a:ext cx="3114672" cy="1752003"/>
          </a:xfrm>
          <a:prstGeom prst="rect">
            <a:avLst/>
          </a:prstGeom>
        </p:spPr>
      </p:pic>
      <p:pic>
        <p:nvPicPr>
          <p:cNvPr id="30" name="Picture 29" descr="ic-Security-gray-2.png"/>
          <p:cNvPicPr>
            <a:picLocks noChangeAspect="1"/>
          </p:cNvPicPr>
          <p:nvPr/>
        </p:nvPicPr>
        <p:blipFill>
          <a:blip r:embed="rId6" cstate="print">
            <a:duotone>
              <a:schemeClr val="accent3">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509434" y="3381375"/>
            <a:ext cx="953891" cy="953891"/>
          </a:xfrm>
          <a:prstGeom prst="rect">
            <a:avLst/>
          </a:prstGeom>
        </p:spPr>
      </p:pic>
      <p:pic>
        <p:nvPicPr>
          <p:cNvPr id="31" name="Picture 30" descr="Screen Shot 2015-03-12 at 2.21.52 PM.png"/>
          <p:cNvPicPr>
            <a:picLocks noChangeAspect="1"/>
          </p:cNvPicPr>
          <p:nvPr/>
        </p:nvPicPr>
        <p:blipFill rotWithShape="1">
          <a:blip r:embed="rId8"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9654218" y="2603501"/>
            <a:ext cx="2143265" cy="1412875"/>
          </a:xfrm>
          <a:prstGeom prst="rect">
            <a:avLst/>
          </a:prstGeom>
        </p:spPr>
      </p:pic>
      <p:pic>
        <p:nvPicPr>
          <p:cNvPr id="6" name="Picture 5"/>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5796340" y="2411922"/>
            <a:ext cx="691706" cy="572579"/>
          </a:xfrm>
          <a:prstGeom prst="rect">
            <a:avLst/>
          </a:prstGeom>
        </p:spPr>
      </p:pic>
    </p:spTree>
    <p:extLst>
      <p:ext uri="{BB962C8B-B14F-4D97-AF65-F5344CB8AC3E}">
        <p14:creationId xmlns:p14="http://schemas.microsoft.com/office/powerpoint/2010/main" val="153352933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uppe 109"/>
          <p:cNvGrpSpPr>
            <a:grpSpLocks/>
          </p:cNvGrpSpPr>
          <p:nvPr/>
        </p:nvGrpSpPr>
        <p:grpSpPr bwMode="auto">
          <a:xfrm>
            <a:off x="9914803" y="3218762"/>
            <a:ext cx="2803489" cy="2315264"/>
            <a:chOff x="3792240" y="3875381"/>
            <a:chExt cx="2284183" cy="1844804"/>
          </a:xfrm>
        </p:grpSpPr>
        <p:sp>
          <p:nvSpPr>
            <p:cNvPr id="72" name="Kombinationstegning 102"/>
            <p:cNvSpPr/>
            <p:nvPr/>
          </p:nvSpPr>
          <p:spPr bwMode="auto">
            <a:xfrm>
              <a:off x="5146243" y="5170640"/>
              <a:ext cx="930180" cy="549545"/>
            </a:xfrm>
            <a:custGeom>
              <a:avLst/>
              <a:gdLst>
                <a:gd name="connsiteX0" fmla="*/ 203200 w 745066"/>
                <a:gd name="connsiteY0" fmla="*/ 440267 h 440267"/>
                <a:gd name="connsiteX1" fmla="*/ 745066 w 745066"/>
                <a:gd name="connsiteY1" fmla="*/ 0 h 440267"/>
                <a:gd name="connsiteX2" fmla="*/ 8466 w 745066"/>
                <a:gd name="connsiteY2" fmla="*/ 0 h 440267"/>
                <a:gd name="connsiteX3" fmla="*/ 0 w 745066"/>
                <a:gd name="connsiteY3" fmla="*/ 431800 h 440267"/>
                <a:gd name="connsiteX4" fmla="*/ 203200 w 745066"/>
                <a:gd name="connsiteY4" fmla="*/ 440267 h 44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066" h="440267">
                  <a:moveTo>
                    <a:pt x="203200" y="440267"/>
                  </a:moveTo>
                  <a:lnTo>
                    <a:pt x="745066" y="0"/>
                  </a:lnTo>
                  <a:lnTo>
                    <a:pt x="8466" y="0"/>
                  </a:lnTo>
                  <a:lnTo>
                    <a:pt x="0" y="431800"/>
                  </a:lnTo>
                  <a:lnTo>
                    <a:pt x="203200" y="440267"/>
                  </a:lnTo>
                  <a:close/>
                </a:path>
              </a:pathLst>
            </a:custGeom>
            <a:gradFill flip="none" rotWithShape="1">
              <a:gsLst>
                <a:gs pos="24000">
                  <a:sysClr val="windowText" lastClr="000000">
                    <a:alpha val="23000"/>
                  </a:sysClr>
                </a:gs>
                <a:gs pos="69000">
                  <a:sysClr val="window" lastClr="FFFFFF">
                    <a:alpha val="0"/>
                  </a:sysClr>
                </a:gs>
              </a:gsLst>
              <a:lin ang="18900000" scaled="1"/>
              <a:tileRect/>
            </a:gradFill>
            <a:ln w="9525" cap="flat" cmpd="sng" algn="ctr">
              <a:noFill/>
              <a:prstDash val="solid"/>
            </a:ln>
            <a:effectLst/>
          </p:spPr>
          <p:txBody>
            <a:bodyPr anchor="ctr"/>
            <a:lstStyle/>
            <a:p>
              <a:pPr algn="ctr">
                <a:defRPr/>
              </a:pPr>
              <a:endParaRPr lang="en-US">
                <a:solidFill>
                  <a:srgbClr val="FFFFFF"/>
                </a:solidFill>
                <a:latin typeface="Calibri" pitchFamily="-112" charset="0"/>
                <a:ea typeface="ＭＳ Ｐゴシック" pitchFamily="-112" charset="-128"/>
              </a:endParaRPr>
            </a:p>
          </p:txBody>
        </p:sp>
        <p:sp>
          <p:nvSpPr>
            <p:cNvPr id="73" name="Rektangel 103"/>
            <p:cNvSpPr>
              <a:spLocks noChangeArrowheads="1"/>
            </p:cNvSpPr>
            <p:nvPr/>
          </p:nvSpPr>
          <p:spPr bwMode="auto">
            <a:xfrm>
              <a:off x="3824289" y="3875381"/>
              <a:ext cx="1692507" cy="183527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latin typeface="Calibri" pitchFamily="-112" charset="0"/>
                <a:ea typeface="ＭＳ Ｐゴシック" pitchFamily="-112" charset="-128"/>
              </a:endParaRPr>
            </a:p>
          </p:txBody>
        </p:sp>
        <p:sp>
          <p:nvSpPr>
            <p:cNvPr id="74" name="Tekstboks 104"/>
            <p:cNvSpPr txBox="1">
              <a:spLocks noChangeArrowheads="1"/>
            </p:cNvSpPr>
            <p:nvPr/>
          </p:nvSpPr>
          <p:spPr bwMode="auto">
            <a:xfrm>
              <a:off x="3792240" y="5412188"/>
              <a:ext cx="1667381" cy="294284"/>
            </a:xfrm>
            <a:prstGeom prst="rect">
              <a:avLst/>
            </a:prstGeom>
            <a:noFill/>
            <a:ln w="9525">
              <a:noFill/>
              <a:miter lim="800000"/>
              <a:headEnd/>
              <a:tailEnd/>
            </a:ln>
          </p:spPr>
          <p:txBody>
            <a:bodyPr wrap="none">
              <a:prstTxWarp prst="textNoShape">
                <a:avLst/>
              </a:prstTxWarp>
              <a:spAutoFit/>
            </a:bodyPr>
            <a:lstStyle/>
            <a:p>
              <a:pPr algn="ctr"/>
              <a:r>
                <a:rPr lang="da-DK" dirty="0">
                  <a:solidFill>
                    <a:srgbClr val="080808"/>
                  </a:solidFill>
                  <a:latin typeface="Calibri" pitchFamily="-84" charset="0"/>
                </a:rPr>
                <a:t>Enterprise Architect</a:t>
              </a:r>
              <a:endParaRPr lang="da-DK" dirty="0">
                <a:solidFill>
                  <a:srgbClr val="080808"/>
                </a:solidFill>
                <a:latin typeface="Calibri" pitchFamily="-84" charset="0"/>
              </a:endParaRPr>
            </a:p>
          </p:txBody>
        </p:sp>
      </p:grpSp>
      <p:grpSp>
        <p:nvGrpSpPr>
          <p:cNvPr id="53" name="Gruppe 110"/>
          <p:cNvGrpSpPr>
            <a:grpSpLocks/>
          </p:cNvGrpSpPr>
          <p:nvPr/>
        </p:nvGrpSpPr>
        <p:grpSpPr bwMode="auto">
          <a:xfrm>
            <a:off x="7812596" y="1997367"/>
            <a:ext cx="2803698" cy="2190118"/>
            <a:chOff x="5503734" y="3875381"/>
            <a:chExt cx="2291422" cy="1874402"/>
          </a:xfrm>
        </p:grpSpPr>
        <p:sp>
          <p:nvSpPr>
            <p:cNvPr id="54" name="Kombinationstegning 110"/>
            <p:cNvSpPr/>
            <p:nvPr/>
          </p:nvSpPr>
          <p:spPr bwMode="auto">
            <a:xfrm>
              <a:off x="6864976" y="5170640"/>
              <a:ext cx="930180" cy="549545"/>
            </a:xfrm>
            <a:custGeom>
              <a:avLst/>
              <a:gdLst>
                <a:gd name="connsiteX0" fmla="*/ 203200 w 745066"/>
                <a:gd name="connsiteY0" fmla="*/ 440267 h 440267"/>
                <a:gd name="connsiteX1" fmla="*/ 745066 w 745066"/>
                <a:gd name="connsiteY1" fmla="*/ 0 h 440267"/>
                <a:gd name="connsiteX2" fmla="*/ 8466 w 745066"/>
                <a:gd name="connsiteY2" fmla="*/ 0 h 440267"/>
                <a:gd name="connsiteX3" fmla="*/ 0 w 745066"/>
                <a:gd name="connsiteY3" fmla="*/ 431800 h 440267"/>
                <a:gd name="connsiteX4" fmla="*/ 203200 w 745066"/>
                <a:gd name="connsiteY4" fmla="*/ 440267 h 44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066" h="440267">
                  <a:moveTo>
                    <a:pt x="203200" y="440267"/>
                  </a:moveTo>
                  <a:lnTo>
                    <a:pt x="745066" y="0"/>
                  </a:lnTo>
                  <a:lnTo>
                    <a:pt x="8466" y="0"/>
                  </a:lnTo>
                  <a:lnTo>
                    <a:pt x="0" y="431800"/>
                  </a:lnTo>
                  <a:lnTo>
                    <a:pt x="203200" y="440267"/>
                  </a:lnTo>
                  <a:close/>
                </a:path>
              </a:pathLst>
            </a:custGeom>
            <a:gradFill flip="none" rotWithShape="1">
              <a:gsLst>
                <a:gs pos="24000">
                  <a:sysClr val="windowText" lastClr="000000">
                    <a:alpha val="23000"/>
                  </a:sysClr>
                </a:gs>
                <a:gs pos="69000">
                  <a:sysClr val="window" lastClr="FFFFFF">
                    <a:alpha val="0"/>
                  </a:sysClr>
                </a:gs>
              </a:gsLst>
              <a:lin ang="18900000" scaled="1"/>
              <a:tileRect/>
            </a:gradFill>
            <a:ln w="9525" cap="flat" cmpd="sng" algn="ctr">
              <a:noFill/>
              <a:prstDash val="solid"/>
            </a:ln>
            <a:effectLst/>
          </p:spPr>
          <p:txBody>
            <a:bodyPr anchor="ctr"/>
            <a:lstStyle/>
            <a:p>
              <a:pPr algn="ctr">
                <a:defRPr/>
              </a:pPr>
              <a:endParaRPr lang="en-US">
                <a:solidFill>
                  <a:srgbClr val="FFFFFF"/>
                </a:solidFill>
                <a:latin typeface="Calibri" pitchFamily="-112" charset="0"/>
                <a:ea typeface="ＭＳ Ｐゴシック" pitchFamily="-112" charset="-128"/>
              </a:endParaRPr>
            </a:p>
          </p:txBody>
        </p:sp>
        <p:sp>
          <p:nvSpPr>
            <p:cNvPr id="57" name="Rektangel 111"/>
            <p:cNvSpPr>
              <a:spLocks noChangeArrowheads="1"/>
            </p:cNvSpPr>
            <p:nvPr/>
          </p:nvSpPr>
          <p:spPr bwMode="auto">
            <a:xfrm>
              <a:off x="5543551" y="3875381"/>
              <a:ext cx="1564056" cy="183527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latin typeface="Calibri" pitchFamily="-112" charset="0"/>
                <a:ea typeface="ＭＳ Ｐゴシック" pitchFamily="-112" charset="-128"/>
              </a:endParaRPr>
            </a:p>
          </p:txBody>
        </p:sp>
        <p:sp>
          <p:nvSpPr>
            <p:cNvPr id="58" name="Tekstboks 112"/>
            <p:cNvSpPr txBox="1">
              <a:spLocks noChangeArrowheads="1"/>
            </p:cNvSpPr>
            <p:nvPr/>
          </p:nvSpPr>
          <p:spPr bwMode="auto">
            <a:xfrm>
              <a:off x="5503734" y="5433692"/>
              <a:ext cx="1696107" cy="316091"/>
            </a:xfrm>
            <a:prstGeom prst="rect">
              <a:avLst/>
            </a:prstGeom>
            <a:noFill/>
            <a:ln w="9525">
              <a:noFill/>
              <a:miter lim="800000"/>
              <a:headEnd/>
              <a:tailEnd/>
            </a:ln>
          </p:spPr>
          <p:txBody>
            <a:bodyPr wrap="square">
              <a:prstTxWarp prst="textNoShape">
                <a:avLst/>
              </a:prstTxWarp>
              <a:spAutoFit/>
            </a:bodyPr>
            <a:lstStyle/>
            <a:p>
              <a:pPr algn="ctr"/>
              <a:r>
                <a:rPr lang="da-DK" dirty="0">
                  <a:solidFill>
                    <a:srgbClr val="080808"/>
                  </a:solidFill>
                  <a:latin typeface="Calibri" pitchFamily="-84" charset="0"/>
                </a:rPr>
                <a:t>MCS </a:t>
              </a:r>
              <a:r>
                <a:rPr lang="da-DK" dirty="0" err="1">
                  <a:solidFill>
                    <a:srgbClr val="080808"/>
                  </a:solidFill>
                  <a:latin typeface="Calibri" pitchFamily="-84" charset="0"/>
                </a:rPr>
                <a:t>Admin</a:t>
              </a:r>
              <a:endParaRPr lang="da-DK" dirty="0">
                <a:solidFill>
                  <a:srgbClr val="080808"/>
                </a:solidFill>
                <a:latin typeface="Calibri" pitchFamily="-84" charset="0"/>
              </a:endParaRPr>
            </a:p>
          </p:txBody>
        </p:sp>
      </p:grpSp>
      <p:grpSp>
        <p:nvGrpSpPr>
          <p:cNvPr id="2" name="Gruppe 11"/>
          <p:cNvGrpSpPr>
            <a:grpSpLocks/>
          </p:cNvGrpSpPr>
          <p:nvPr/>
        </p:nvGrpSpPr>
        <p:grpSpPr bwMode="auto">
          <a:xfrm>
            <a:off x="452133" y="1696210"/>
            <a:ext cx="2470647" cy="2065056"/>
            <a:chOff x="487363" y="1327433"/>
            <a:chExt cx="1853468" cy="2065055"/>
          </a:xfrm>
        </p:grpSpPr>
        <p:sp>
          <p:nvSpPr>
            <p:cNvPr id="13" name="Line 33"/>
            <p:cNvSpPr>
              <a:spLocks noChangeShapeType="1"/>
            </p:cNvSpPr>
            <p:nvPr/>
          </p:nvSpPr>
          <p:spPr bwMode="auto">
            <a:xfrm flipV="1">
              <a:off x="487363" y="1549400"/>
              <a:ext cx="0" cy="1843088"/>
            </a:xfrm>
            <a:prstGeom prst="line">
              <a:avLst/>
            </a:prstGeom>
            <a:noFill/>
            <a:ln w="19050">
              <a:solidFill>
                <a:schemeClr val="bg2">
                  <a:lumMod val="25000"/>
                </a:schemeClr>
              </a:solidFill>
              <a:prstDash val="sysDot"/>
              <a:round/>
              <a:headEnd/>
              <a:tailEnd/>
            </a:ln>
            <a:effectLst/>
          </p:spPr>
          <p:txBody>
            <a:bodyPr/>
            <a:lstStyle/>
            <a:p>
              <a:pPr defTabSz="1218987">
                <a:defRPr/>
              </a:pPr>
              <a:endParaRPr lang="da-DK" kern="0" dirty="0">
                <a:solidFill>
                  <a:sysClr val="windowText" lastClr="000000"/>
                </a:solidFill>
                <a:latin typeface="Arial" pitchFamily="34" charset="0"/>
                <a:ea typeface="ＭＳ Ｐゴシック" pitchFamily="-97" charset="-128"/>
              </a:endParaRPr>
            </a:p>
          </p:txBody>
        </p:sp>
        <p:sp>
          <p:nvSpPr>
            <p:cNvPr id="6192" name="Rektangel 13"/>
            <p:cNvSpPr>
              <a:spLocks noChangeArrowheads="1"/>
            </p:cNvSpPr>
            <p:nvPr/>
          </p:nvSpPr>
          <p:spPr bwMode="auto">
            <a:xfrm>
              <a:off x="493631" y="1327433"/>
              <a:ext cx="1847200" cy="1625059"/>
            </a:xfrm>
            <a:prstGeom prst="rect">
              <a:avLst/>
            </a:prstGeom>
            <a:noFill/>
            <a:ln w="9525">
              <a:noFill/>
              <a:miter lim="800000"/>
              <a:headEnd/>
              <a:tailEnd/>
            </a:ln>
          </p:spPr>
          <p:txBody>
            <a:bodyPr wrap="square">
              <a:prstTxWarp prst="textNoShape">
                <a:avLst/>
              </a:prstTxWarp>
              <a:spAutoFit/>
            </a:bodyPr>
            <a:lstStyle/>
            <a:p>
              <a:pPr defTabSz="1068730">
                <a:spcBef>
                  <a:spcPct val="20000"/>
                </a:spcBef>
              </a:pPr>
              <a:r>
                <a:rPr lang="en-US" sz="2100" b="1" noProof="1">
                  <a:solidFill>
                    <a:srgbClr val="080808"/>
                  </a:solidFill>
                  <a:latin typeface="Calibri" pitchFamily="-84" charset="0"/>
                  <a:ea typeface="Arial" pitchFamily="-84" charset="0"/>
                  <a:cs typeface="Arial" pitchFamily="-84" charset="0"/>
                </a:rPr>
                <a:t>Mobile App Developer</a:t>
              </a:r>
              <a:endParaRPr sz="2100" b="1" noProof="1">
                <a:solidFill>
                  <a:srgbClr val="080808"/>
                </a:solidFill>
                <a:latin typeface="Calibri" pitchFamily="-84" charset="0"/>
                <a:ea typeface="Arial" pitchFamily="-84" charset="0"/>
                <a:cs typeface="Arial" pitchFamily="-84" charset="0"/>
              </a:endParaRPr>
            </a:p>
            <a:p>
              <a:pPr marL="285474" defTabSz="1217226" eaLnBrk="0" fontAlgn="base" hangingPunct="0">
                <a:spcBef>
                  <a:spcPct val="20000"/>
                </a:spcBef>
                <a:spcAft>
                  <a:spcPct val="0"/>
                </a:spcAft>
                <a:buClr>
                  <a:schemeClr val="tx2"/>
                </a:buClr>
                <a:defRPr/>
              </a:pPr>
              <a:r>
                <a:rPr lang="en-US" i="1" kern="0" dirty="0">
                  <a:solidFill>
                    <a:srgbClr val="FF0000"/>
                  </a:solidFill>
                  <a:ea typeface="ＭＳ Ｐゴシック" charset="-128"/>
                  <a:cs typeface="ＭＳ Ｐゴシック" charset="-128"/>
                </a:rPr>
                <a:t>“I create the mobile applications that call backend services”</a:t>
              </a:r>
              <a:endParaRPr lang="en-US" i="1" kern="0" dirty="0">
                <a:solidFill>
                  <a:srgbClr val="FF0000"/>
                </a:solidFill>
                <a:ea typeface="ＭＳ Ｐゴシック" charset="-128"/>
                <a:cs typeface="ＭＳ Ｐゴシック" charset="-128"/>
              </a:endParaRPr>
            </a:p>
          </p:txBody>
        </p:sp>
      </p:grpSp>
      <p:grpSp>
        <p:nvGrpSpPr>
          <p:cNvPr id="3" name="Gruppe 14"/>
          <p:cNvGrpSpPr>
            <a:grpSpLocks/>
          </p:cNvGrpSpPr>
          <p:nvPr/>
        </p:nvGrpSpPr>
        <p:grpSpPr bwMode="auto">
          <a:xfrm>
            <a:off x="2001306" y="4365426"/>
            <a:ext cx="2800972" cy="1897068"/>
            <a:chOff x="52777" y="3688080"/>
            <a:chExt cx="2101278" cy="1896769"/>
          </a:xfrm>
        </p:grpSpPr>
        <p:sp>
          <p:nvSpPr>
            <p:cNvPr id="16" name="Line 36"/>
            <p:cNvSpPr>
              <a:spLocks noChangeShapeType="1"/>
            </p:cNvSpPr>
            <p:nvPr/>
          </p:nvSpPr>
          <p:spPr bwMode="auto">
            <a:xfrm flipV="1">
              <a:off x="2136141" y="3688080"/>
              <a:ext cx="0" cy="1896769"/>
            </a:xfrm>
            <a:prstGeom prst="line">
              <a:avLst/>
            </a:prstGeom>
            <a:noFill/>
            <a:ln w="19050">
              <a:solidFill>
                <a:schemeClr val="bg2">
                  <a:lumMod val="25000"/>
                </a:schemeClr>
              </a:solidFill>
              <a:prstDash val="sysDot"/>
              <a:round/>
              <a:headEnd/>
              <a:tailEnd/>
            </a:ln>
            <a:effectLst/>
          </p:spPr>
          <p:txBody>
            <a:bodyPr/>
            <a:lstStyle/>
            <a:p>
              <a:pPr defTabSz="1218987">
                <a:defRPr/>
              </a:pPr>
              <a:endParaRPr lang="da-DK" sz="1600" kern="0" dirty="0">
                <a:solidFill>
                  <a:sysClr val="windowText" lastClr="000000"/>
                </a:solidFill>
                <a:latin typeface="Arial" pitchFamily="34" charset="0"/>
                <a:ea typeface="ＭＳ Ｐゴシック" pitchFamily="-97" charset="-128"/>
              </a:endParaRPr>
            </a:p>
          </p:txBody>
        </p:sp>
        <p:sp>
          <p:nvSpPr>
            <p:cNvPr id="6190" name="Rektangel 16"/>
            <p:cNvSpPr>
              <a:spLocks noChangeArrowheads="1"/>
            </p:cNvSpPr>
            <p:nvPr/>
          </p:nvSpPr>
          <p:spPr bwMode="auto">
            <a:xfrm>
              <a:off x="52777" y="3876001"/>
              <a:ext cx="2101278" cy="1286303"/>
            </a:xfrm>
            <a:prstGeom prst="rect">
              <a:avLst/>
            </a:prstGeom>
            <a:noFill/>
            <a:ln w="9525">
              <a:noFill/>
              <a:miter lim="800000"/>
              <a:headEnd/>
              <a:tailEnd/>
            </a:ln>
          </p:spPr>
          <p:txBody>
            <a:bodyPr wrap="square">
              <a:prstTxWarp prst="textNoShape">
                <a:avLst/>
              </a:prstTxWarp>
              <a:spAutoFit/>
            </a:bodyPr>
            <a:lstStyle/>
            <a:p>
              <a:pPr algn="r" defTabSz="1068730">
                <a:spcBef>
                  <a:spcPct val="20000"/>
                </a:spcBef>
              </a:pPr>
              <a:r>
                <a:rPr lang="en-US" sz="2000" b="1" noProof="1">
                  <a:solidFill>
                    <a:srgbClr val="080808"/>
                  </a:solidFill>
                  <a:latin typeface="Calibri" pitchFamily="-84" charset="0"/>
                  <a:ea typeface="Arial" pitchFamily="-84" charset="0"/>
                  <a:cs typeface="Arial" pitchFamily="-84" charset="0"/>
                </a:rPr>
                <a:t>Service Developers</a:t>
              </a:r>
              <a:endParaRPr sz="2000" b="1" noProof="1">
                <a:solidFill>
                  <a:srgbClr val="080808"/>
                </a:solidFill>
                <a:latin typeface="Calibri" pitchFamily="-84" charset="0"/>
                <a:ea typeface="Arial" pitchFamily="-84" charset="0"/>
                <a:cs typeface="Arial" pitchFamily="-84" charset="0"/>
              </a:endParaRPr>
            </a:p>
            <a:p>
              <a:pPr marL="285474" algn="r" defTabSz="1217226" eaLnBrk="0" fontAlgn="base" hangingPunct="0">
                <a:spcBef>
                  <a:spcPct val="20000"/>
                </a:spcBef>
                <a:spcAft>
                  <a:spcPct val="0"/>
                </a:spcAft>
                <a:buClr>
                  <a:schemeClr val="tx2"/>
                </a:buClr>
                <a:defRPr/>
              </a:pPr>
              <a:r>
                <a:rPr lang="en-US" i="1" kern="0" dirty="0">
                  <a:solidFill>
                    <a:srgbClr val="FF0000"/>
                  </a:solidFill>
                  <a:ea typeface="ＭＳ Ｐゴシック" charset="-128"/>
                  <a:cs typeface="ＭＳ Ｐゴシック" charset="-128"/>
                </a:rPr>
                <a:t>“I create the backend services that mobile applications call”</a:t>
              </a:r>
              <a:endParaRPr lang="en-US" i="1" kern="0" dirty="0">
                <a:solidFill>
                  <a:srgbClr val="FF0000"/>
                </a:solidFill>
                <a:ea typeface="ＭＳ Ｐゴシック" charset="-128"/>
                <a:cs typeface="ＭＳ Ｐゴシック" charset="-128"/>
              </a:endParaRPr>
            </a:p>
          </p:txBody>
        </p:sp>
      </p:grpSp>
      <p:grpSp>
        <p:nvGrpSpPr>
          <p:cNvPr id="4" name="Gruppe 17"/>
          <p:cNvGrpSpPr>
            <a:grpSpLocks/>
          </p:cNvGrpSpPr>
          <p:nvPr/>
        </p:nvGrpSpPr>
        <p:grpSpPr bwMode="auto">
          <a:xfrm>
            <a:off x="5613655" y="1142999"/>
            <a:ext cx="2135438" cy="2179434"/>
            <a:chOff x="407388" y="1168755"/>
            <a:chExt cx="1729919" cy="2223733"/>
          </a:xfrm>
        </p:grpSpPr>
        <p:sp>
          <p:nvSpPr>
            <p:cNvPr id="19" name="Line 33"/>
            <p:cNvSpPr>
              <a:spLocks noChangeShapeType="1"/>
            </p:cNvSpPr>
            <p:nvPr/>
          </p:nvSpPr>
          <p:spPr bwMode="auto">
            <a:xfrm flipV="1">
              <a:off x="452076" y="1549400"/>
              <a:ext cx="0" cy="1843088"/>
            </a:xfrm>
            <a:prstGeom prst="line">
              <a:avLst/>
            </a:prstGeom>
            <a:noFill/>
            <a:ln w="19050">
              <a:solidFill>
                <a:schemeClr val="bg2">
                  <a:lumMod val="25000"/>
                </a:schemeClr>
              </a:solidFill>
              <a:prstDash val="sysDot"/>
              <a:round/>
              <a:headEnd/>
              <a:tailEnd/>
            </a:ln>
            <a:effectLst/>
          </p:spPr>
          <p:txBody>
            <a:bodyPr/>
            <a:lstStyle/>
            <a:p>
              <a:pPr defTabSz="1218987">
                <a:defRPr/>
              </a:pPr>
              <a:endParaRPr lang="da-DK" sz="1600" kern="0" dirty="0">
                <a:solidFill>
                  <a:sysClr val="windowText" lastClr="000000"/>
                </a:solidFill>
                <a:latin typeface="Arial" pitchFamily="34" charset="0"/>
                <a:ea typeface="ＭＳ Ｐゴシック" pitchFamily="-97" charset="-128"/>
              </a:endParaRPr>
            </a:p>
          </p:txBody>
        </p:sp>
        <p:sp>
          <p:nvSpPr>
            <p:cNvPr id="6188" name="Rektangel 19"/>
            <p:cNvSpPr>
              <a:spLocks noChangeArrowheads="1"/>
            </p:cNvSpPr>
            <p:nvPr/>
          </p:nvSpPr>
          <p:spPr bwMode="auto">
            <a:xfrm>
              <a:off x="407388" y="1168755"/>
              <a:ext cx="1729919" cy="1909318"/>
            </a:xfrm>
            <a:prstGeom prst="rect">
              <a:avLst/>
            </a:prstGeom>
            <a:noFill/>
            <a:ln w="9525">
              <a:noFill/>
              <a:miter lim="800000"/>
              <a:headEnd/>
              <a:tailEnd/>
            </a:ln>
          </p:spPr>
          <p:txBody>
            <a:bodyPr wrap="square">
              <a:prstTxWarp prst="textNoShape">
                <a:avLst/>
              </a:prstTxWarp>
              <a:spAutoFit/>
            </a:bodyPr>
            <a:lstStyle/>
            <a:p>
              <a:pPr defTabSz="1068730">
                <a:spcBef>
                  <a:spcPct val="20000"/>
                </a:spcBef>
              </a:pPr>
              <a:r>
                <a:rPr lang="en-US" sz="2000" b="1" noProof="1">
                  <a:solidFill>
                    <a:srgbClr val="080808"/>
                  </a:solidFill>
                  <a:latin typeface="Calibri" pitchFamily="-84" charset="0"/>
                  <a:ea typeface="Arial" pitchFamily="-84" charset="0"/>
                  <a:cs typeface="Arial" pitchFamily="-84" charset="0"/>
                </a:rPr>
                <a:t>Line of Business Stakeholders</a:t>
              </a:r>
              <a:endParaRPr sz="2000" b="1" noProof="1">
                <a:solidFill>
                  <a:srgbClr val="080808"/>
                </a:solidFill>
                <a:latin typeface="Calibri" pitchFamily="-84" charset="0"/>
                <a:ea typeface="Arial" pitchFamily="-84" charset="0"/>
                <a:cs typeface="Arial" pitchFamily="-84" charset="0"/>
              </a:endParaRPr>
            </a:p>
            <a:p>
              <a:pPr marL="285474" defTabSz="1217226" eaLnBrk="0" fontAlgn="base" hangingPunct="0">
                <a:spcBef>
                  <a:spcPct val="20000"/>
                </a:spcBef>
                <a:spcAft>
                  <a:spcPct val="0"/>
                </a:spcAft>
                <a:buClr>
                  <a:schemeClr val="tx2"/>
                </a:buClr>
                <a:defRPr/>
              </a:pPr>
              <a:r>
                <a:rPr lang="en-US" i="1" kern="0" dirty="0">
                  <a:solidFill>
                    <a:srgbClr val="FF0000"/>
                  </a:solidFill>
                  <a:ea typeface="ＭＳ Ｐゴシック" charset="-128"/>
                  <a:cs typeface="ＭＳ Ｐゴシック" charset="-128"/>
                </a:rPr>
                <a:t>“I am responsible for the success of our mobilization strategy”</a:t>
              </a:r>
              <a:endParaRPr lang="en-US" i="1" kern="0" dirty="0">
                <a:solidFill>
                  <a:srgbClr val="FF0000"/>
                </a:solidFill>
                <a:ea typeface="ＭＳ Ｐゴシック" charset="-128"/>
                <a:cs typeface="ＭＳ Ｐゴシック" charset="-128"/>
              </a:endParaRPr>
            </a:p>
          </p:txBody>
        </p:sp>
      </p:grpSp>
      <p:grpSp>
        <p:nvGrpSpPr>
          <p:cNvPr id="6" name="Gruppe 109"/>
          <p:cNvGrpSpPr>
            <a:grpSpLocks/>
          </p:cNvGrpSpPr>
          <p:nvPr/>
        </p:nvGrpSpPr>
        <p:grpSpPr bwMode="auto">
          <a:xfrm>
            <a:off x="178925" y="3574362"/>
            <a:ext cx="2537463" cy="2315264"/>
            <a:chOff x="3782957" y="3875381"/>
            <a:chExt cx="2293466" cy="1844804"/>
          </a:xfrm>
        </p:grpSpPr>
        <p:sp>
          <p:nvSpPr>
            <p:cNvPr id="43" name="Kombinationstegning 102"/>
            <p:cNvSpPr/>
            <p:nvPr/>
          </p:nvSpPr>
          <p:spPr bwMode="auto">
            <a:xfrm>
              <a:off x="5146243" y="5170640"/>
              <a:ext cx="930180" cy="549545"/>
            </a:xfrm>
            <a:custGeom>
              <a:avLst/>
              <a:gdLst>
                <a:gd name="connsiteX0" fmla="*/ 203200 w 745066"/>
                <a:gd name="connsiteY0" fmla="*/ 440267 h 440267"/>
                <a:gd name="connsiteX1" fmla="*/ 745066 w 745066"/>
                <a:gd name="connsiteY1" fmla="*/ 0 h 440267"/>
                <a:gd name="connsiteX2" fmla="*/ 8466 w 745066"/>
                <a:gd name="connsiteY2" fmla="*/ 0 h 440267"/>
                <a:gd name="connsiteX3" fmla="*/ 0 w 745066"/>
                <a:gd name="connsiteY3" fmla="*/ 431800 h 440267"/>
                <a:gd name="connsiteX4" fmla="*/ 203200 w 745066"/>
                <a:gd name="connsiteY4" fmla="*/ 440267 h 44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066" h="440267">
                  <a:moveTo>
                    <a:pt x="203200" y="440267"/>
                  </a:moveTo>
                  <a:lnTo>
                    <a:pt x="745066" y="0"/>
                  </a:lnTo>
                  <a:lnTo>
                    <a:pt x="8466" y="0"/>
                  </a:lnTo>
                  <a:lnTo>
                    <a:pt x="0" y="431800"/>
                  </a:lnTo>
                  <a:lnTo>
                    <a:pt x="203200" y="440267"/>
                  </a:lnTo>
                  <a:close/>
                </a:path>
              </a:pathLst>
            </a:custGeom>
            <a:gradFill flip="none" rotWithShape="1">
              <a:gsLst>
                <a:gs pos="24000">
                  <a:sysClr val="windowText" lastClr="000000">
                    <a:alpha val="23000"/>
                  </a:sysClr>
                </a:gs>
                <a:gs pos="69000">
                  <a:sysClr val="window" lastClr="FFFFFF">
                    <a:alpha val="0"/>
                  </a:sysClr>
                </a:gs>
              </a:gsLst>
              <a:lin ang="18900000" scaled="1"/>
              <a:tileRect/>
            </a:gradFill>
            <a:ln w="9525" cap="flat" cmpd="sng" algn="ctr">
              <a:noFill/>
              <a:prstDash val="solid"/>
            </a:ln>
            <a:effectLst/>
          </p:spPr>
          <p:txBody>
            <a:bodyPr anchor="ctr"/>
            <a:lstStyle/>
            <a:p>
              <a:pPr algn="ctr">
                <a:defRPr/>
              </a:pPr>
              <a:endParaRPr lang="en-US">
                <a:solidFill>
                  <a:srgbClr val="FFFFFF"/>
                </a:solidFill>
                <a:latin typeface="Calibri" pitchFamily="-112" charset="0"/>
                <a:ea typeface="ＭＳ Ｐゴシック" pitchFamily="-112" charset="-128"/>
              </a:endParaRPr>
            </a:p>
          </p:txBody>
        </p:sp>
        <p:sp>
          <p:nvSpPr>
            <p:cNvPr id="44" name="Rektangel 103"/>
            <p:cNvSpPr>
              <a:spLocks noChangeArrowheads="1"/>
            </p:cNvSpPr>
            <p:nvPr/>
          </p:nvSpPr>
          <p:spPr bwMode="auto">
            <a:xfrm>
              <a:off x="3824289" y="3875381"/>
              <a:ext cx="1692507" cy="183527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latin typeface="Calibri" pitchFamily="-112" charset="0"/>
                <a:ea typeface="ＭＳ Ｐゴシック" pitchFamily="-112" charset="-128"/>
              </a:endParaRPr>
            </a:p>
          </p:txBody>
        </p:sp>
        <p:sp>
          <p:nvSpPr>
            <p:cNvPr id="45" name="Tekstboks 104"/>
            <p:cNvSpPr txBox="1">
              <a:spLocks noChangeArrowheads="1"/>
            </p:cNvSpPr>
            <p:nvPr/>
          </p:nvSpPr>
          <p:spPr bwMode="auto">
            <a:xfrm>
              <a:off x="3782957" y="5412188"/>
              <a:ext cx="1685938" cy="294284"/>
            </a:xfrm>
            <a:prstGeom prst="rect">
              <a:avLst/>
            </a:prstGeom>
            <a:noFill/>
            <a:ln w="9525">
              <a:noFill/>
              <a:miter lim="800000"/>
              <a:headEnd/>
              <a:tailEnd/>
            </a:ln>
          </p:spPr>
          <p:txBody>
            <a:bodyPr wrap="none">
              <a:prstTxWarp prst="textNoShape">
                <a:avLst/>
              </a:prstTxWarp>
              <a:spAutoFit/>
            </a:bodyPr>
            <a:lstStyle/>
            <a:p>
              <a:pPr algn="ctr"/>
              <a:r>
                <a:rPr lang="da-DK" dirty="0">
                  <a:solidFill>
                    <a:srgbClr val="080808"/>
                  </a:solidFill>
                  <a:latin typeface="Calibri" pitchFamily="-84" charset="0"/>
                </a:rPr>
                <a:t>Mobile Developer</a:t>
              </a:r>
              <a:endParaRPr lang="da-DK" dirty="0">
                <a:solidFill>
                  <a:srgbClr val="080808"/>
                </a:solidFill>
                <a:latin typeface="Calibri" pitchFamily="-84" charset="0"/>
              </a:endParaRPr>
            </a:p>
          </p:txBody>
        </p:sp>
      </p:grpSp>
      <p:grpSp>
        <p:nvGrpSpPr>
          <p:cNvPr id="7" name="Gruppe 108"/>
          <p:cNvGrpSpPr>
            <a:grpSpLocks/>
          </p:cNvGrpSpPr>
          <p:nvPr/>
        </p:nvGrpSpPr>
        <p:grpSpPr bwMode="auto">
          <a:xfrm>
            <a:off x="2850439" y="1945664"/>
            <a:ext cx="3026045" cy="2459567"/>
            <a:chOff x="2105026" y="3875381"/>
            <a:chExt cx="2269596" cy="1844804"/>
          </a:xfrm>
        </p:grpSpPr>
        <p:sp>
          <p:nvSpPr>
            <p:cNvPr id="49" name="Kombinationstegning 122"/>
            <p:cNvSpPr/>
            <p:nvPr/>
          </p:nvSpPr>
          <p:spPr bwMode="auto">
            <a:xfrm>
              <a:off x="3444442" y="5170640"/>
              <a:ext cx="930180" cy="549545"/>
            </a:xfrm>
            <a:custGeom>
              <a:avLst/>
              <a:gdLst>
                <a:gd name="connsiteX0" fmla="*/ 203200 w 745066"/>
                <a:gd name="connsiteY0" fmla="*/ 440267 h 440267"/>
                <a:gd name="connsiteX1" fmla="*/ 745066 w 745066"/>
                <a:gd name="connsiteY1" fmla="*/ 0 h 440267"/>
                <a:gd name="connsiteX2" fmla="*/ 8466 w 745066"/>
                <a:gd name="connsiteY2" fmla="*/ 0 h 440267"/>
                <a:gd name="connsiteX3" fmla="*/ 0 w 745066"/>
                <a:gd name="connsiteY3" fmla="*/ 431800 h 440267"/>
                <a:gd name="connsiteX4" fmla="*/ 203200 w 745066"/>
                <a:gd name="connsiteY4" fmla="*/ 440267 h 44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066" h="440267">
                  <a:moveTo>
                    <a:pt x="203200" y="440267"/>
                  </a:moveTo>
                  <a:lnTo>
                    <a:pt x="745066" y="0"/>
                  </a:lnTo>
                  <a:lnTo>
                    <a:pt x="8466" y="0"/>
                  </a:lnTo>
                  <a:lnTo>
                    <a:pt x="0" y="431800"/>
                  </a:lnTo>
                  <a:lnTo>
                    <a:pt x="203200" y="440267"/>
                  </a:lnTo>
                  <a:close/>
                </a:path>
              </a:pathLst>
            </a:custGeom>
            <a:gradFill flip="none" rotWithShape="1">
              <a:gsLst>
                <a:gs pos="24000">
                  <a:sysClr val="windowText" lastClr="000000">
                    <a:alpha val="23000"/>
                  </a:sysClr>
                </a:gs>
                <a:gs pos="69000">
                  <a:sysClr val="window" lastClr="FFFFFF">
                    <a:alpha val="0"/>
                  </a:sysClr>
                </a:gs>
              </a:gsLst>
              <a:lin ang="18900000" scaled="1"/>
              <a:tileRect/>
            </a:gradFill>
            <a:ln w="9525" cap="flat" cmpd="sng" algn="ctr">
              <a:noFill/>
              <a:prstDash val="solid"/>
            </a:ln>
            <a:effectLst/>
          </p:spPr>
          <p:txBody>
            <a:bodyPr anchor="ctr"/>
            <a:lstStyle/>
            <a:p>
              <a:pPr algn="ctr">
                <a:defRPr/>
              </a:pPr>
              <a:endParaRPr lang="en-US">
                <a:solidFill>
                  <a:srgbClr val="FFFFFF"/>
                </a:solidFill>
                <a:latin typeface="Calibri" pitchFamily="-112" charset="0"/>
                <a:ea typeface="ＭＳ Ｐゴシック" pitchFamily="-112" charset="-128"/>
              </a:endParaRPr>
            </a:p>
          </p:txBody>
        </p:sp>
        <p:sp>
          <p:nvSpPr>
            <p:cNvPr id="50" name="Rektangel 123"/>
            <p:cNvSpPr>
              <a:spLocks noChangeArrowheads="1"/>
            </p:cNvSpPr>
            <p:nvPr/>
          </p:nvSpPr>
          <p:spPr bwMode="auto">
            <a:xfrm>
              <a:off x="2105026" y="3875381"/>
              <a:ext cx="1563324" cy="183527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latin typeface="Calibri" pitchFamily="-112" charset="0"/>
                <a:ea typeface="ＭＳ Ｐゴシック" pitchFamily="-112" charset="-128"/>
              </a:endParaRPr>
            </a:p>
          </p:txBody>
        </p:sp>
        <p:sp>
          <p:nvSpPr>
            <p:cNvPr id="51" name="Tekstboks 124"/>
            <p:cNvSpPr txBox="1">
              <a:spLocks noChangeArrowheads="1"/>
            </p:cNvSpPr>
            <p:nvPr/>
          </p:nvSpPr>
          <p:spPr bwMode="auto">
            <a:xfrm>
              <a:off x="2809478" y="5412188"/>
              <a:ext cx="138552" cy="288561"/>
            </a:xfrm>
            <a:prstGeom prst="rect">
              <a:avLst/>
            </a:prstGeom>
            <a:noFill/>
            <a:ln w="9525">
              <a:noFill/>
              <a:miter lim="800000"/>
              <a:headEnd/>
              <a:tailEnd/>
            </a:ln>
          </p:spPr>
          <p:txBody>
            <a:bodyPr wrap="none">
              <a:prstTxWarp prst="textNoShape">
                <a:avLst/>
              </a:prstTxWarp>
              <a:spAutoFit/>
            </a:bodyPr>
            <a:lstStyle/>
            <a:p>
              <a:pPr algn="ctr"/>
              <a:endParaRPr lang="da-DK" sz="1900" dirty="0">
                <a:solidFill>
                  <a:srgbClr val="080808"/>
                </a:solidFill>
                <a:latin typeface="Calibri" pitchFamily="-84" charset="0"/>
              </a:endParaRPr>
            </a:p>
          </p:txBody>
        </p:sp>
      </p:grpSp>
      <p:sp>
        <p:nvSpPr>
          <p:cNvPr id="63" name="Title 62"/>
          <p:cNvSpPr>
            <a:spLocks noGrp="1"/>
          </p:cNvSpPr>
          <p:nvPr>
            <p:ph type="title"/>
          </p:nvPr>
        </p:nvSpPr>
        <p:spPr>
          <a:xfrm>
            <a:off x="533400" y="286084"/>
            <a:ext cx="11125200" cy="748632"/>
          </a:xfrm>
        </p:spPr>
        <p:txBody>
          <a:bodyPr/>
          <a:lstStyle/>
          <a:p>
            <a:r>
              <a:rPr lang="en-US" dirty="0" smtClean="0"/>
              <a:t>Geared for all involved Personas</a:t>
            </a:r>
            <a:endParaRPr lang="en-US" dirty="0"/>
          </a:p>
        </p:txBody>
      </p:sp>
      <p:grpSp>
        <p:nvGrpSpPr>
          <p:cNvPr id="9" name="Gruppe 110"/>
          <p:cNvGrpSpPr>
            <a:grpSpLocks/>
          </p:cNvGrpSpPr>
          <p:nvPr/>
        </p:nvGrpSpPr>
        <p:grpSpPr bwMode="auto">
          <a:xfrm>
            <a:off x="5344953" y="3321342"/>
            <a:ext cx="2975677" cy="2190118"/>
            <a:chOff x="5503734" y="3875381"/>
            <a:chExt cx="2291422" cy="1874402"/>
          </a:xfrm>
        </p:grpSpPr>
        <p:sp>
          <p:nvSpPr>
            <p:cNvPr id="67" name="Kombinationstegning 110"/>
            <p:cNvSpPr/>
            <p:nvPr/>
          </p:nvSpPr>
          <p:spPr bwMode="auto">
            <a:xfrm>
              <a:off x="6864976" y="5170640"/>
              <a:ext cx="930180" cy="549545"/>
            </a:xfrm>
            <a:custGeom>
              <a:avLst/>
              <a:gdLst>
                <a:gd name="connsiteX0" fmla="*/ 203200 w 745066"/>
                <a:gd name="connsiteY0" fmla="*/ 440267 h 440267"/>
                <a:gd name="connsiteX1" fmla="*/ 745066 w 745066"/>
                <a:gd name="connsiteY1" fmla="*/ 0 h 440267"/>
                <a:gd name="connsiteX2" fmla="*/ 8466 w 745066"/>
                <a:gd name="connsiteY2" fmla="*/ 0 h 440267"/>
                <a:gd name="connsiteX3" fmla="*/ 0 w 745066"/>
                <a:gd name="connsiteY3" fmla="*/ 431800 h 440267"/>
                <a:gd name="connsiteX4" fmla="*/ 203200 w 745066"/>
                <a:gd name="connsiteY4" fmla="*/ 440267 h 44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066" h="440267">
                  <a:moveTo>
                    <a:pt x="203200" y="440267"/>
                  </a:moveTo>
                  <a:lnTo>
                    <a:pt x="745066" y="0"/>
                  </a:lnTo>
                  <a:lnTo>
                    <a:pt x="8466" y="0"/>
                  </a:lnTo>
                  <a:lnTo>
                    <a:pt x="0" y="431800"/>
                  </a:lnTo>
                  <a:lnTo>
                    <a:pt x="203200" y="440267"/>
                  </a:lnTo>
                  <a:close/>
                </a:path>
              </a:pathLst>
            </a:custGeom>
            <a:gradFill flip="none" rotWithShape="1">
              <a:gsLst>
                <a:gs pos="24000">
                  <a:sysClr val="windowText" lastClr="000000">
                    <a:alpha val="23000"/>
                  </a:sysClr>
                </a:gs>
                <a:gs pos="69000">
                  <a:sysClr val="window" lastClr="FFFFFF">
                    <a:alpha val="0"/>
                  </a:sysClr>
                </a:gs>
              </a:gsLst>
              <a:lin ang="18900000" scaled="1"/>
              <a:tileRect/>
            </a:gradFill>
            <a:ln w="9525" cap="flat" cmpd="sng" algn="ctr">
              <a:noFill/>
              <a:prstDash val="solid"/>
            </a:ln>
            <a:effectLst/>
          </p:spPr>
          <p:txBody>
            <a:bodyPr anchor="ctr"/>
            <a:lstStyle/>
            <a:p>
              <a:pPr algn="ctr">
                <a:defRPr/>
              </a:pPr>
              <a:endParaRPr lang="en-US">
                <a:solidFill>
                  <a:srgbClr val="FFFFFF"/>
                </a:solidFill>
                <a:latin typeface="Calibri" pitchFamily="-112" charset="0"/>
                <a:ea typeface="ＭＳ Ｐゴシック" pitchFamily="-112" charset="-128"/>
              </a:endParaRPr>
            </a:p>
          </p:txBody>
        </p:sp>
        <p:sp>
          <p:nvSpPr>
            <p:cNvPr id="68" name="Rektangel 111"/>
            <p:cNvSpPr>
              <a:spLocks noChangeArrowheads="1"/>
            </p:cNvSpPr>
            <p:nvPr/>
          </p:nvSpPr>
          <p:spPr bwMode="auto">
            <a:xfrm>
              <a:off x="5543551" y="3875381"/>
              <a:ext cx="1564056" cy="183527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anchor="ctr">
              <a:prstTxWarp prst="textNoShape">
                <a:avLst/>
              </a:prstTxWarp>
            </a:bodyPr>
            <a:lstStyle/>
            <a:p>
              <a:pPr algn="ctr">
                <a:defRPr/>
              </a:pPr>
              <a:endParaRPr lang="en-US">
                <a:solidFill>
                  <a:srgbClr val="FFFFFF"/>
                </a:solidFill>
                <a:latin typeface="Calibri" pitchFamily="-112" charset="0"/>
                <a:ea typeface="ＭＳ Ｐゴシック" pitchFamily="-112" charset="-128"/>
              </a:endParaRPr>
            </a:p>
          </p:txBody>
        </p:sp>
        <p:sp>
          <p:nvSpPr>
            <p:cNvPr id="69" name="Tekstboks 112"/>
            <p:cNvSpPr txBox="1">
              <a:spLocks noChangeArrowheads="1"/>
            </p:cNvSpPr>
            <p:nvPr/>
          </p:nvSpPr>
          <p:spPr bwMode="auto">
            <a:xfrm>
              <a:off x="5503734" y="5433692"/>
              <a:ext cx="1696107" cy="316091"/>
            </a:xfrm>
            <a:prstGeom prst="rect">
              <a:avLst/>
            </a:prstGeom>
            <a:noFill/>
            <a:ln w="9525">
              <a:noFill/>
              <a:miter lim="800000"/>
              <a:headEnd/>
              <a:tailEnd/>
            </a:ln>
          </p:spPr>
          <p:txBody>
            <a:bodyPr wrap="square">
              <a:prstTxWarp prst="textNoShape">
                <a:avLst/>
              </a:prstTxWarp>
              <a:spAutoFit/>
            </a:bodyPr>
            <a:lstStyle/>
            <a:p>
              <a:pPr algn="ctr"/>
              <a:r>
                <a:rPr lang="da-DK" dirty="0">
                  <a:solidFill>
                    <a:srgbClr val="080808"/>
                  </a:solidFill>
                  <a:latin typeface="Calibri" pitchFamily="-84" charset="0"/>
                </a:rPr>
                <a:t>LOB </a:t>
              </a:r>
              <a:r>
                <a:rPr lang="da-DK" dirty="0" err="1">
                  <a:solidFill>
                    <a:srgbClr val="080808"/>
                  </a:solidFill>
                  <a:latin typeface="Calibri" pitchFamily="-84" charset="0"/>
                </a:rPr>
                <a:t>Stake</a:t>
              </a:r>
              <a:r>
                <a:rPr lang="da-DK" dirty="0" err="1">
                  <a:solidFill>
                    <a:srgbClr val="080808"/>
                  </a:solidFill>
                  <a:latin typeface="Calibri" pitchFamily="-84" charset="0"/>
                </a:rPr>
                <a:t>h</a:t>
              </a:r>
              <a:r>
                <a:rPr lang="da-DK" dirty="0" err="1">
                  <a:solidFill>
                    <a:srgbClr val="080808"/>
                  </a:solidFill>
                  <a:latin typeface="Calibri" pitchFamily="-84" charset="0"/>
                </a:rPr>
                <a:t>older</a:t>
              </a:r>
              <a:endParaRPr lang="da-DK" dirty="0">
                <a:solidFill>
                  <a:srgbClr val="080808"/>
                </a:solidFill>
                <a:latin typeface="Calibri" pitchFamily="-84" charset="0"/>
              </a:endParaRPr>
            </a:p>
          </p:txBody>
        </p:sp>
      </p:grpSp>
      <p:pic>
        <p:nvPicPr>
          <p:cNvPr id="42" name="Picture 41" descr="MSB small business Clive man concentrating laptop worki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0368639" y="3225941"/>
            <a:ext cx="1711453" cy="2046755"/>
          </a:xfrm>
          <a:prstGeom prst="rect">
            <a:avLst/>
          </a:prstGeom>
          <a:noFill/>
          <a:ln w="9525">
            <a:noFill/>
            <a:miter lim="800000"/>
            <a:headEnd/>
            <a:tailEnd/>
          </a:ln>
        </p:spPr>
      </p:pic>
      <p:sp>
        <p:nvSpPr>
          <p:cNvPr id="38" name="Title 1"/>
          <p:cNvSpPr txBox="1">
            <a:spLocks/>
          </p:cNvSpPr>
          <p:nvPr/>
        </p:nvSpPr>
        <p:spPr>
          <a:xfrm>
            <a:off x="1086930" y="317305"/>
            <a:ext cx="9413592" cy="541860"/>
          </a:xfrm>
          <a:prstGeom prst="rect">
            <a:avLst/>
          </a:prstGeom>
        </p:spPr>
        <p:txBody>
          <a:bodyPr vert="horz" lIns="0" tIns="0" rIns="0" bIns="0" rtlCol="0" anchor="ctr" anchorCtr="0">
            <a:noAutofit/>
          </a:bodyPr>
          <a:lstStyle/>
          <a:p>
            <a:pPr defTabSz="304747">
              <a:spcAft>
                <a:spcPts val="800"/>
              </a:spcAft>
              <a:buClr>
                <a:srgbClr val="FF0000"/>
              </a:buClr>
              <a:buSzPct val="85000"/>
              <a:defRPr/>
            </a:pPr>
            <a:endParaRPr lang="en-US" dirty="0">
              <a:solidFill>
                <a:srgbClr val="FF1414"/>
              </a:solidFill>
              <a:ea typeface="ＭＳ Ｐゴシック" pitchFamily="127" charset="-128"/>
              <a:cs typeface="ＭＳ Ｐゴシック" pitchFamily="127" charset="-128"/>
            </a:endParaRPr>
          </a:p>
        </p:txBody>
      </p:sp>
      <p:pic>
        <p:nvPicPr>
          <p:cNvPr id="40" name="Picture 39" descr="Mia.jpg"/>
          <p:cNvPicPr>
            <a:picLocks noChangeAspect="1"/>
          </p:cNvPicPr>
          <p:nvPr/>
        </p:nvPicPr>
        <p:blipFill>
          <a:blip r:embed="rId4" cstate="print"/>
          <a:stretch>
            <a:fillRect/>
          </a:stretch>
        </p:blipFill>
        <p:spPr>
          <a:xfrm>
            <a:off x="620754" y="3579449"/>
            <a:ext cx="1428843" cy="1756176"/>
          </a:xfrm>
          <a:prstGeom prst="rect">
            <a:avLst/>
          </a:prstGeom>
          <a:ln>
            <a:noFill/>
          </a:ln>
          <a:effectLst>
            <a:softEdge rad="112500"/>
          </a:effectLst>
        </p:spPr>
      </p:pic>
      <p:pic>
        <p:nvPicPr>
          <p:cNvPr id="47" name="Picture 46" descr="Mike.jpg"/>
          <p:cNvPicPr>
            <a:picLocks noChangeAspect="1"/>
          </p:cNvPicPr>
          <p:nvPr/>
        </p:nvPicPr>
        <p:blipFill>
          <a:blip r:embed="rId5" cstate="print"/>
          <a:stretch>
            <a:fillRect/>
          </a:stretch>
        </p:blipFill>
        <p:spPr>
          <a:xfrm>
            <a:off x="5586815" y="3378760"/>
            <a:ext cx="1634363" cy="1814147"/>
          </a:xfrm>
          <a:prstGeom prst="rect">
            <a:avLst/>
          </a:prstGeom>
          <a:ln>
            <a:noFill/>
          </a:ln>
          <a:effectLst>
            <a:softEdge rad="112500"/>
          </a:effectLst>
        </p:spPr>
      </p:pic>
      <p:pic>
        <p:nvPicPr>
          <p:cNvPr id="46" name="Picture 45" descr="Jeff.jpg"/>
          <p:cNvPicPr>
            <a:picLocks noChangeAspect="1"/>
          </p:cNvPicPr>
          <p:nvPr/>
        </p:nvPicPr>
        <p:blipFill>
          <a:blip r:embed="rId6" cstate="print">
            <a:alphaModFix amt="99000"/>
            <a:extLst>
              <a:ext uri="{28A0092B-C50C-407E-A947-70E740481C1C}">
                <a14:useLocalDpi xmlns:a14="http://schemas.microsoft.com/office/drawing/2010/main"/>
              </a:ext>
            </a:extLst>
          </a:blip>
          <a:srcRect/>
          <a:stretch>
            <a:fillRect/>
          </a:stretch>
        </p:blipFill>
        <p:spPr>
          <a:xfrm>
            <a:off x="2908450" y="1960407"/>
            <a:ext cx="1600551" cy="1539393"/>
          </a:xfrm>
          <a:prstGeom prst="rect">
            <a:avLst/>
          </a:prstGeom>
          <a:ln>
            <a:noFill/>
          </a:ln>
          <a:effectLst>
            <a:softEdge rad="112500"/>
          </a:effectLst>
        </p:spPr>
      </p:pic>
      <p:pic>
        <p:nvPicPr>
          <p:cNvPr id="48" name="Picture 47" descr="Samir.jpg"/>
          <p:cNvPicPr>
            <a:picLocks noChangeAspect="1"/>
          </p:cNvPicPr>
          <p:nvPr/>
        </p:nvPicPr>
        <p:blipFill>
          <a:blip r:embed="rId7" cstate="print">
            <a:alphaModFix amt="75000"/>
            <a:extLst>
              <a:ext uri="{28A0092B-C50C-407E-A947-70E740481C1C}">
                <a14:useLocalDpi xmlns:a14="http://schemas.microsoft.com/office/drawing/2010/main"/>
              </a:ext>
            </a:extLst>
          </a:blip>
          <a:srcRect/>
          <a:stretch>
            <a:fillRect/>
          </a:stretch>
        </p:blipFill>
        <p:spPr>
          <a:xfrm>
            <a:off x="3739222" y="2434917"/>
            <a:ext cx="1168477" cy="1403545"/>
          </a:xfrm>
          <a:prstGeom prst="rect">
            <a:avLst/>
          </a:prstGeom>
          <a:ln>
            <a:noFill/>
          </a:ln>
          <a:effectLst>
            <a:softEdge rad="112500"/>
          </a:effectLst>
        </p:spPr>
      </p:pic>
      <p:sp>
        <p:nvSpPr>
          <p:cNvPr id="52" name="Tekstboks 104"/>
          <p:cNvSpPr txBox="1">
            <a:spLocks noChangeArrowheads="1"/>
          </p:cNvSpPr>
          <p:nvPr/>
        </p:nvSpPr>
        <p:spPr bwMode="auto">
          <a:xfrm>
            <a:off x="2759194" y="3697555"/>
            <a:ext cx="2071246" cy="707864"/>
          </a:xfrm>
          <a:prstGeom prst="rect">
            <a:avLst/>
          </a:prstGeom>
          <a:noFill/>
          <a:ln w="9525">
            <a:noFill/>
            <a:miter lim="800000"/>
            <a:headEnd/>
            <a:tailEnd/>
          </a:ln>
        </p:spPr>
        <p:txBody>
          <a:bodyPr wrap="square" lIns="121899" tIns="60949" rIns="121899" bIns="60949">
            <a:prstTxWarp prst="textNoShape">
              <a:avLst/>
            </a:prstTxWarp>
            <a:spAutoFit/>
          </a:bodyPr>
          <a:lstStyle/>
          <a:p>
            <a:pPr algn="ctr"/>
            <a:r>
              <a:rPr lang="da-DK" sz="1900" dirty="0">
                <a:solidFill>
                  <a:srgbClr val="080808"/>
                </a:solidFill>
                <a:latin typeface="Calibri" pitchFamily="-84" charset="0"/>
              </a:rPr>
              <a:t>Service Developers</a:t>
            </a:r>
            <a:endParaRPr lang="da-DK" sz="1900" dirty="0">
              <a:solidFill>
                <a:srgbClr val="080808"/>
              </a:solidFill>
              <a:latin typeface="Calibri" pitchFamily="-84" charset="0"/>
            </a:endParaRPr>
          </a:p>
        </p:txBody>
      </p:sp>
      <p:pic>
        <p:nvPicPr>
          <p:cNvPr id="39" name="Picture 38" descr="Amanda.jp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161869" y="2016125"/>
            <a:ext cx="1571728" cy="1888474"/>
          </a:xfrm>
          <a:prstGeom prst="rect">
            <a:avLst/>
          </a:prstGeom>
          <a:ln>
            <a:noFill/>
          </a:ln>
          <a:effectLst>
            <a:softEdge rad="112500"/>
          </a:effectLst>
        </p:spPr>
      </p:pic>
      <p:sp>
        <p:nvSpPr>
          <p:cNvPr id="41" name="Title 1"/>
          <p:cNvSpPr txBox="1">
            <a:spLocks/>
          </p:cNvSpPr>
          <p:nvPr/>
        </p:nvSpPr>
        <p:spPr bwMode="auto">
          <a:xfrm>
            <a:off x="16410066" y="1474297"/>
            <a:ext cx="7326383" cy="11231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2435527" eaLnBrk="0" fontAlgn="base" hangingPunct="0">
              <a:spcBef>
                <a:spcPct val="0"/>
              </a:spcBef>
              <a:spcAft>
                <a:spcPct val="0"/>
              </a:spcAft>
              <a:defRPr/>
            </a:pPr>
            <a:r>
              <a:rPr lang="en-US" sz="3200" b="1" kern="0" dirty="0">
                <a:latin typeface="+mj-lt"/>
                <a:ea typeface="ＭＳ Ｐゴシック" charset="-128"/>
                <a:cs typeface="ＭＳ Ｐゴシック" charset="-128"/>
              </a:rPr>
              <a:t>Amanda – MCS Administrator</a:t>
            </a:r>
            <a:endParaRPr lang="en-US" sz="3200" b="1" kern="0" dirty="0">
              <a:latin typeface="+mj-lt"/>
              <a:ea typeface="ＭＳ Ｐゴシック" charset="-128"/>
              <a:cs typeface="ＭＳ Ｐゴシック" charset="-128"/>
            </a:endParaRPr>
          </a:p>
        </p:txBody>
      </p:sp>
      <p:grpSp>
        <p:nvGrpSpPr>
          <p:cNvPr id="60" name="Gruppe 17"/>
          <p:cNvGrpSpPr>
            <a:grpSpLocks/>
          </p:cNvGrpSpPr>
          <p:nvPr/>
        </p:nvGrpSpPr>
        <p:grpSpPr bwMode="auto">
          <a:xfrm>
            <a:off x="9785083" y="1428749"/>
            <a:ext cx="2135438" cy="1782560"/>
            <a:chOff x="175887" y="1298336"/>
            <a:chExt cx="1729919" cy="1818791"/>
          </a:xfrm>
        </p:grpSpPr>
        <p:sp>
          <p:nvSpPr>
            <p:cNvPr id="61" name="Line 33"/>
            <p:cNvSpPr>
              <a:spLocks noChangeShapeType="1"/>
            </p:cNvSpPr>
            <p:nvPr/>
          </p:nvSpPr>
          <p:spPr bwMode="auto">
            <a:xfrm flipV="1">
              <a:off x="1892527" y="1427917"/>
              <a:ext cx="3632" cy="1689210"/>
            </a:xfrm>
            <a:prstGeom prst="line">
              <a:avLst/>
            </a:prstGeom>
            <a:noFill/>
            <a:ln w="19050">
              <a:solidFill>
                <a:schemeClr val="bg2">
                  <a:lumMod val="25000"/>
                </a:schemeClr>
              </a:solidFill>
              <a:prstDash val="sysDot"/>
              <a:round/>
              <a:headEnd/>
              <a:tailEnd/>
            </a:ln>
            <a:effectLst/>
          </p:spPr>
          <p:txBody>
            <a:bodyPr/>
            <a:lstStyle/>
            <a:p>
              <a:pPr defTabSz="1218987">
                <a:defRPr/>
              </a:pPr>
              <a:endParaRPr lang="da-DK" sz="1600" kern="0" dirty="0">
                <a:solidFill>
                  <a:sysClr val="windowText" lastClr="000000"/>
                </a:solidFill>
                <a:latin typeface="Arial" pitchFamily="34" charset="0"/>
                <a:ea typeface="ＭＳ Ｐゴシック" pitchFamily="-97" charset="-128"/>
              </a:endParaRPr>
            </a:p>
          </p:txBody>
        </p:sp>
        <p:sp>
          <p:nvSpPr>
            <p:cNvPr id="62" name="Rektangel 19"/>
            <p:cNvSpPr>
              <a:spLocks noChangeArrowheads="1"/>
            </p:cNvSpPr>
            <p:nvPr/>
          </p:nvSpPr>
          <p:spPr bwMode="auto">
            <a:xfrm>
              <a:off x="175887" y="1298336"/>
              <a:ext cx="1729919" cy="1626688"/>
            </a:xfrm>
            <a:prstGeom prst="rect">
              <a:avLst/>
            </a:prstGeom>
            <a:noFill/>
            <a:ln w="9525">
              <a:noFill/>
              <a:miter lim="800000"/>
              <a:headEnd/>
              <a:tailEnd/>
            </a:ln>
          </p:spPr>
          <p:txBody>
            <a:bodyPr wrap="square">
              <a:prstTxWarp prst="textNoShape">
                <a:avLst/>
              </a:prstTxWarp>
              <a:spAutoFit/>
            </a:bodyPr>
            <a:lstStyle/>
            <a:p>
              <a:pPr algn="r" defTabSz="1068730">
                <a:spcBef>
                  <a:spcPct val="20000"/>
                </a:spcBef>
              </a:pPr>
              <a:r>
                <a:rPr lang="en-US" sz="2000" b="1" noProof="1">
                  <a:solidFill>
                    <a:srgbClr val="080808"/>
                  </a:solidFill>
                  <a:latin typeface="Calibri" pitchFamily="-84" charset="0"/>
                  <a:ea typeface="Arial" pitchFamily="-84" charset="0"/>
                  <a:cs typeface="Arial" pitchFamily="-84" charset="0"/>
                </a:rPr>
                <a:t>Enterprise Architect</a:t>
              </a:r>
              <a:endParaRPr sz="2000" b="1" noProof="1">
                <a:solidFill>
                  <a:srgbClr val="080808"/>
                </a:solidFill>
                <a:latin typeface="Calibri" pitchFamily="-84" charset="0"/>
                <a:ea typeface="Arial" pitchFamily="-84" charset="0"/>
                <a:cs typeface="Arial" pitchFamily="-84" charset="0"/>
              </a:endParaRPr>
            </a:p>
            <a:p>
              <a:pPr marL="285474" algn="r" defTabSz="1217226" eaLnBrk="0" fontAlgn="base" hangingPunct="0">
                <a:spcBef>
                  <a:spcPct val="20000"/>
                </a:spcBef>
                <a:spcAft>
                  <a:spcPct val="0"/>
                </a:spcAft>
                <a:buClr>
                  <a:schemeClr val="tx2"/>
                </a:buClr>
                <a:defRPr/>
              </a:pPr>
              <a:r>
                <a:rPr lang="en-US" i="1" kern="0" dirty="0">
                  <a:solidFill>
                    <a:srgbClr val="FF0000"/>
                  </a:solidFill>
                  <a:ea typeface="ＭＳ Ｐゴシック" charset="-128"/>
                  <a:cs typeface="ＭＳ Ｐゴシック" charset="-128"/>
                </a:rPr>
                <a:t>“I make sure we have a secure, scalable solution”</a:t>
              </a:r>
              <a:endParaRPr lang="en-US" i="1" kern="0" dirty="0">
                <a:solidFill>
                  <a:srgbClr val="FF0000"/>
                </a:solidFill>
                <a:ea typeface="ＭＳ Ｐゴシック" charset="-128"/>
                <a:cs typeface="ＭＳ Ｐゴシック" charset="-128"/>
              </a:endParaRPr>
            </a:p>
          </p:txBody>
        </p:sp>
      </p:grpSp>
      <p:grpSp>
        <p:nvGrpSpPr>
          <p:cNvPr id="64" name="Gruppe 20"/>
          <p:cNvGrpSpPr>
            <a:grpSpLocks/>
          </p:cNvGrpSpPr>
          <p:nvPr/>
        </p:nvGrpSpPr>
        <p:grpSpPr bwMode="auto">
          <a:xfrm>
            <a:off x="7479200" y="4144585"/>
            <a:ext cx="2099634" cy="2019054"/>
            <a:chOff x="313991" y="3596607"/>
            <a:chExt cx="1575134" cy="2018419"/>
          </a:xfrm>
        </p:grpSpPr>
        <p:sp>
          <p:nvSpPr>
            <p:cNvPr id="65" name="Line 36"/>
            <p:cNvSpPr>
              <a:spLocks noChangeShapeType="1"/>
            </p:cNvSpPr>
            <p:nvPr/>
          </p:nvSpPr>
          <p:spPr bwMode="auto">
            <a:xfrm flipV="1">
              <a:off x="1889125" y="3718560"/>
              <a:ext cx="0" cy="1896466"/>
            </a:xfrm>
            <a:prstGeom prst="line">
              <a:avLst/>
            </a:prstGeom>
            <a:noFill/>
            <a:ln w="19050">
              <a:solidFill>
                <a:schemeClr val="bg2">
                  <a:lumMod val="25000"/>
                </a:schemeClr>
              </a:solidFill>
              <a:prstDash val="sysDot"/>
              <a:round/>
              <a:headEnd/>
              <a:tailEnd/>
            </a:ln>
            <a:effectLst/>
          </p:spPr>
          <p:txBody>
            <a:bodyPr/>
            <a:lstStyle/>
            <a:p>
              <a:pPr defTabSz="1218987">
                <a:defRPr/>
              </a:pPr>
              <a:endParaRPr lang="da-DK" kern="0" dirty="0">
                <a:solidFill>
                  <a:sysClr val="windowText" lastClr="000000"/>
                </a:solidFill>
                <a:latin typeface="Arial" pitchFamily="34" charset="0"/>
                <a:ea typeface="ＭＳ Ｐゴシック" pitchFamily="-97" charset="-128"/>
              </a:endParaRPr>
            </a:p>
          </p:txBody>
        </p:sp>
        <p:sp>
          <p:nvSpPr>
            <p:cNvPr id="66" name="Rektangel 22"/>
            <p:cNvSpPr>
              <a:spLocks noChangeArrowheads="1"/>
            </p:cNvSpPr>
            <p:nvPr/>
          </p:nvSpPr>
          <p:spPr bwMode="auto">
            <a:xfrm>
              <a:off x="313991" y="3596607"/>
              <a:ext cx="1407817" cy="1701469"/>
            </a:xfrm>
            <a:prstGeom prst="rect">
              <a:avLst/>
            </a:prstGeom>
            <a:noFill/>
            <a:ln w="9525">
              <a:noFill/>
              <a:miter lim="800000"/>
              <a:headEnd/>
              <a:tailEnd/>
            </a:ln>
          </p:spPr>
          <p:txBody>
            <a:bodyPr wrap="square">
              <a:prstTxWarp prst="textNoShape">
                <a:avLst/>
              </a:prstTxWarp>
              <a:spAutoFit/>
            </a:bodyPr>
            <a:lstStyle/>
            <a:p>
              <a:pPr algn="r" defTabSz="1068730">
                <a:spcBef>
                  <a:spcPct val="20000"/>
                </a:spcBef>
              </a:pPr>
              <a:r>
                <a:rPr lang="en-US" sz="2100" b="1" noProof="1">
                  <a:solidFill>
                    <a:srgbClr val="080808"/>
                  </a:solidFill>
                  <a:latin typeface="Calibri" pitchFamily="-84" charset="0"/>
                  <a:ea typeface="Arial" pitchFamily="-84" charset="0"/>
                  <a:cs typeface="Arial" pitchFamily="-84" charset="0"/>
                </a:rPr>
                <a:t>MCS Admin</a:t>
              </a:r>
              <a:endParaRPr sz="2100" b="1" noProof="1">
                <a:solidFill>
                  <a:srgbClr val="080808"/>
                </a:solidFill>
                <a:latin typeface="Calibri" pitchFamily="-84" charset="0"/>
                <a:ea typeface="Arial" pitchFamily="-84" charset="0"/>
                <a:cs typeface="Arial" pitchFamily="-84" charset="0"/>
              </a:endParaRPr>
            </a:p>
            <a:p>
              <a:pPr algn="r" defTabSz="1068730">
                <a:spcBef>
                  <a:spcPct val="20000"/>
                </a:spcBef>
              </a:pPr>
              <a:r>
                <a:rPr lang="en-US" sz="1900" i="1" kern="0" dirty="0">
                  <a:solidFill>
                    <a:srgbClr val="FF0000"/>
                  </a:solidFill>
                  <a:ea typeface="ＭＳ Ｐゴシック" charset="-128"/>
                  <a:cs typeface="ＭＳ Ｐゴシック" charset="-128"/>
                </a:rPr>
                <a:t>“I administer MCS for our company”</a:t>
              </a:r>
            </a:p>
            <a:p>
              <a:pPr algn="r" defTabSz="1068730">
                <a:spcBef>
                  <a:spcPct val="20000"/>
                </a:spcBef>
              </a:pPr>
              <a:r>
                <a:rPr lang="en-US" sz="1900" noProof="1">
                  <a:solidFill>
                    <a:srgbClr val="080808"/>
                  </a:solidFill>
                  <a:latin typeface="Calibri" pitchFamily="-84" charset="0"/>
                  <a:ea typeface="Arial" pitchFamily="-84" charset="0"/>
                  <a:cs typeface="Arial" pitchFamily="-84" charset="0"/>
                </a:rPr>
                <a:t>. </a:t>
              </a:r>
              <a:endParaRPr sz="1900" noProof="1">
                <a:solidFill>
                  <a:srgbClr val="080808"/>
                </a:solidFill>
                <a:latin typeface="Calibri" pitchFamily="-84" charset="0"/>
                <a:ea typeface="Arial" pitchFamily="-84" charset="0"/>
                <a:cs typeface="Arial" pitchFamily="-84" charset="0"/>
              </a:endParaRPr>
            </a:p>
          </p:txBody>
        </p:sp>
      </p:grpSp>
    </p:spTree>
    <p:extLst>
      <p:ext uri="{BB962C8B-B14F-4D97-AF65-F5344CB8AC3E}">
        <p14:creationId xmlns:p14="http://schemas.microsoft.com/office/powerpoint/2010/main" val="373785739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AutoShape 8" descr="data:image/jpeg;base64,/9j/4AAQSkZJRgABAQAAAQABAAD/2wCEAAkGBhQQERQUDxASFRUUEBQUFBQUFRQUFBUUFBQWFBQYFRQXHCYeFxkjGhUUHy8gIycpLCwsFR4xNTAqNSYrLCkBCQoKDgwOGg8PGiwkHyQsLSosLS42KSwwLCwuLTUpLCwsNS4pNDUtLCwsNSwsLCwsKSwsLCwsLCkpKSwsLCksLP/AABEIAK4BIgMBIgACEQEDEQH/xAAcAAEAAgIDAQAAAAAAAAAAAAAABgcEBQEDCAL/xABREAABAwIBBgYMCwYEBQUAAAABAAIDBBESBQYHIVGRExYxUlOSFyJBYXGBk6GiwdHSFCMyM1RiY6OxssIYQlV0lNMINXJzNDaCs+EVZITD4v/EABsBAQACAwEBAAAAAAAAAAAAAAAFBgIDBAEH/8QAMxEAAQMCAAwFBAMBAQAAAAAAAAECAwQRBRIVITFRUmFxobHRFDKBkfAiQcHhI0JiE0P/2gAMAwEAAhEDEQA/ALxREQBERAR7KGkHJ9PI6KethjkYbOY4kOaeXWLd9bmLKEb4hM14MboxKHjkMZbiDh3sOteU9Ln+c1v+63/tsVo5I0zZOiyZDTPfNwjMnxwOAiJHCNgEZ17LjlQFgUWkXJ00jI4a6F73uDWNaSS5xNgBqX3lLP8AoKaV0VRWwxyMIDmOJDhcBwvq2EHxrzHoz/zah/mo/wAVYmkbRBX12Uqipp2xGOQsLS6QNPaxMYbi2rW0oCz+yjkv+I0/WPsWTkzP6gqZWxU9bDJI++FjTdxsC421dwAnxLyH8DdwvBasXCcHy6sWLDy+FXNo30QV9BlOnqahsQjjMmLDIHHt4ZGCwtr1uCAtOt0i5OhkdHNXQsexxa5riQWkcoIst3Q18c8bZYXtfG9ocx7Tdrge6CvJekz/ADat/mXepSDMHS7JkyhqacjG7Dio78jJHutIHfVF8YHdLSL9tqAvqu0h5PgkdFNXQMex2F7S7W1w5Qe+sqfPCkZTsqX1MYgkdhZKScDndtqB/wCh25eOJ5nPc5zyXOc4ucTrJcTcknuklW/nR/yhQfzDfzVCAunIud1JWuc2kqY5iwAuDCThBNgStuqC/wANXz9Z/sxfncr9QBERAEREAXy94aCXEAAEknUAByklfSxMr/MTf7Mn5CgNdx7yd/E6H+qg95OPeTv4nQ/1UHvLyTkDIMtdOynpmh0j8WEFwaO1aXHWe8Cph2Ccq9BH5aP2oD0dR50UkweYa2mkEbcchjmieGMH7z8LjhHfKxuPeTv4nQ/1MHvKqsxtH1Zkumym+sja1smT3taWva+5AcTqB1Kq80szZ8pyPjpeDxMZjdjeGC1w3UTy6ygPVXHvJ38Tof6qD3lkUudNHK17oq2le2JuKRzJonNjbr7Z5DrNGo6zsXnYaBMpf+28sPYpNkDR7VZKydld1XwVpaAhvBvx62h976tXKEBbXHvJ38Tof6mD3lzx7yd/E6H+qg95eWM0cx6nKjpG0gjJiDS7G8M1OJAtfl5CpMNAmU+bT+Wb7EB6OyZl6mqsXwWpgmwWxcDKyTDivhxYCbXseXYVnqr9C2YFVko1fwsR/HCDBgeH/N8Livs+WFaCAIiIAiIgCIiAIiIAiIgPJelz/Oa3/db/ANtikNDoHqJaOOqFXAGyUragNLX4g10YkDSbWvY2U1zv0Dur62epFc2Phnh2DgS7DZob8rGL8mxWRk7IhioI6TGCY6NlPjtYEtiEeLDfVe17XQHljRn/AJtQ/wA1H+K9dv5D4CqezY0AvoqyCp+HtfwMzZMHAluLCeTFwhtuVxOF0B4yP/Hf/M/+1ezlSZ/w6v4fhv8A1Bvz3CYeAPPxWvwnnV2IDyHpM/zat/mXepbTPjRnLS1sEVKxz460NNP3bOdbHGTsaXA3P7pGwqxc59AL62rnqBXtZw0rn4OBLsN+5i4QX3K24aJobGHBrjEBhcQLhwZgJbsJBI8BKA8o6S81WZMq2U0ZuW0kLpHa+3lcDjcATqBI1BTbOj/lCg/mG/mqFMNIehl2Vqw1IrGxDgmMwGIv+TfXixjbsWblTRS6fI9Pk34UGmCQP4bgyQ6xkNsGLV85t7iAp/RHpAgyRLUPqY5niWNjW8EGEgtcSb4nN2q2siaeKKrqIqeKnqw+WQMaXNiDQT3SRITbxKJfszv/AIk3+nP9xbPNnQA+jq4Kj4e1/Aytfg4AtxW7l+ENtyAuNERAEREAWJlf/h5v9mT8hWWuiugMkT2C13RuaL8l3NIF96A8uaFZmsyxTukc1rQ2a7nENAvE8cp8K9ODLlP9Jh8oz2rz/wDs45R+kUPlJ/7Kfs45R+kUPlJ/7KAvjKxjrKaeGKeK74HsxBzXBmJpbicAeTWqUj/w/PbrblanHgaR+tSLMPQ/V0EVeyeWlcaqkMMeB0jgHHF8vFGLN1jkuoh+zjlH6RQ+Un/soDGzw0WS5OpH1P8A6oyXAWDg2Yg443hnLjPJe/iWZoZoX1sGVYHTWMtJHGHvJcG4jILnXyL4/Zxyj9IofKT/ANlSrNDQ5WUdLlGGWWlLqulEUZY+UtDhi1vJjBA7YcgKA0cX+H+VnyMrQNvy4Q4fg5afPTRpPkylNQcptls9jMDC8O7Y8t8Syv2cco9PQ+Un/sp+zjlHp6Hyk/8AZQEg/wANtW+Q1/CSPdYU1sTi61zPe1/AFdyrbQ/o3qcjmqNVJA7hhDh4Fz3W4PhMWLGxtvljkv3VZKAIiIAiIgCIiAIiIDqqqlsbHPebNa0ucbE2AFzqC0nHyj6f7uX3Vtspx4oZG7Ynje0qjm8g8C4aqofCqI22cmMG0MdU1yvVc1tFuxbfHyj6f7uX3U4+UfT/AHcvuqpUXH4+XUnPuSmRafW73TsW1x8o+n+7l91OPlH0/wB3L7qqVE8fLqTn3GRafW73TsW1x8o+n+7l91OPlH0/3cvuqpUTx8upOfcZFp9bvdOxbXHyj6f7uX3U4+UfT/dy+6qmwnYUwnYdyePk3fPUZFp9bvdOxbPHyj6f7uX3U4+UfT/dy+6qmwnYdyYTsO5PHybvnqMi0+t3unYtnj5R9P8Ady+6nHyj6f7uX3VU2E7DuTCdhTx8m756jItPrd7p2LZ4+UfT/dy+6t1SVTZWNew3a5oc02IuDyaiqKcdSu/I8eGCIbIWD0QuylqHyqqOtmIvCVDFStarFXPrt2MxRifSPRMe5j5XBzHFrhwcmotNj3NoUnVBZ5RYa6pH27j1u29am6OBk7la4rNbUPgajm20lp9k2h6Z3kpPdTsm0PTO8lJ7qpNFJ5Nh1r89CKypNqTn3Ls7JtD0zvJSe6nZNoemd5KT3VSaJk2HWvz0GVJtSc+5dnZNoemd5KT3U7JtD0zvJSe6qTRMmw61+egypNqTn3Ls7JtD0zvJSe6nZNoemd5KT3VS7adxFw1xG0Arn4K/mO6pTJsOteXYZVm1Jz7lz9k2h6Z3kpPdTsm0PTO8lJ7qpj4K/mO6pT4K/mO6pTJsOteXYZVm1Jz7lz9k2h6Z3kpPdTsm0PTO8lJ7qpj4K/mO6pT4K/mO3FMmw615dhlWbUnPuXP2TaHpneSk91bzI+WYquPhYHFzMRbctLdY5dR1rzvZXXowitk6I858p+8cPUuOso44Y8Zt9J20VbJPJiuRNBK0RFFksEREAREQHy4X5VQ/B4e1PK3tT4RqV8lUlliLDUTDZPJ53kqMwgmZq8Sw4Ddne3h+TDRFnZLyNLUlwhaCWAF13Bvyr25eX5JUWiK5bIWN72sTGctkMFFvuJFV0bOu1OJFV0bOu1bf+Emypz+Mp9tvuhoUK33Eiq6NnXauOJFV0bPKNXn/AAk2VHjKfbb7oYSLfcSKro29dqcSKro29dq1eHl2V9jDxkG2nuhoUW+4kVXRt67U4kVXRt67V54eXZX2HjINtPdDQr4mPanwLY5UyLLTFomaBjvhs4O+Ta/JyfKC1tQe1PiWtWq11lTOdDHteiOat0MMsxahynUPCdSviNtgAO4AFSGS48U8I2zRj0wrxUzg9PMvAgMOOzsbx/AVHaRocOUZ/rcG4eONo/EFXiqb0rx2rgedTsPpPHqVlwatprbilYTS8N95DURb7ImaL6qPhGSsaMRbZwde4tsHfU7JI2NMZy2Qr8cT5VxWJdTQopd2OZeni3O9idjmXp49zlo8ZBtdTo8DPs9CIopd2OZenj3O9idjmXpo9zvYnjINrqPA1Gz0MTJXzLPAfzFZa3+TdHk3BNtNFyHuO2nvLJ7Hs3Sxel7FrWrh2jUtDUX8i8iLIpT2PZuli9L2J2PZuli9L2J4qHaPPA1GwvLuRZLqTT5hTMa5xlis1pcflcgFz3FFZn9o4/VJ8y2xysk8q3NMkEkSoj0tci11fOY8OHJ9MPsQ7rEu9aoUr0TkKHBTQN2Qxj0QuPCa/Q1N5MYKT63LuM5ERQZPhERAEREAVN52R4a2oH2t+s1rvWrkVTZ+w4a6Q85sbvRDf0qPr0/jRd/4JvArrTuTd+UI8pZo7faaUbYmnc7/APSiakeYUlqu3OifvBafao6mW0reJPYQbjUz03dM5YqItRnBnEKPBijc/Hi5CBbDbb4fMp972sTGdoKVHE6VyMYl1U26KIdkZn0d/XanZGZ9Hf1mrn8XDtdTsyZVbHNO5YNksod2R2fR39Zqdkdn0d/WavPGwbXXseZNqdjmncmNlxZQ/sjs+jv6zU7I7Po7+s1PGwbXXsMm1OxzTuYWkR/xsQ2RuO9w9ihtUdXjW6ziyz8LlDw0tAYG2JB5CSTq8PmWkqzyKDnej5lcmgtVFGsULWO0oZea8eKspx9s09W7v0q5lUmYkOKui+qHu9Aj9SttS9An0Ku8gsNuvM1N35UKqNMMNp4HbYXDqvv+pWuq20xwdrTP2OkbvDT+lTtAtp2+vQquEEvA759yslPtHMt4ZW7JQes0D9KgKzcm5ZlpsXASYcVsWppva9uUHaVOVUKzRq1NJAUkyQyI92gt5FWHHar6b0GexOO1X0w6jPYojJsutOfYmcqQ6l5dyz0Vc0Wc1dM7DC4vOxsbNXhNrDxqVZMoqw66mpDfqRsjJ8bi225aJaRYvM5OfY6IqtJfI1eXcnmS/mm+P8SsuyxMl/NN8f4lZa5DsFksi6amrZG3FI9rWjlLiAE0niqiJdTEzgkw0s52Qv8Ay2VP17rRP/0236lOs5c8Y5YnwwhzsYsXntWgX12B1lQHK5+Kd3yPxCnqCJzGLjJa6lYwlMyWVMRboiEfYzEQBykgb9S9IwMwtA2NA3BeecjRYqiBu2eIb3heiQtOFFztTid2CUzOXgcoiKHJoIiIAiIgCrHSVFaraedA3zOeFZyrvSjH8bA7bHINzmkfmK461P4l9CVwQ61Sia0XpchK3GaEmGth75eD443289lp1sM3pMNVCftQN+r1qHiWz2rvTqWuoS8L03L0LYUT0iR/ExHZKRvYfYpYsLK2SWVLAyXFYODu1NjcAjl8anpmK+NWoUmklSGZr3aEKkQqxeINN9r1/wDwnEGm+16//hRXgZd3z0LLlin3+37IUisXiBTbZeuPYnECm2y9cexasnTbvnoY5Xp9/t+yukVi8QKbbL1x7E4gU22Xrj2Jk6bd89Blen3+37K6WNVnWPAtnlSBsc0jGXwskc0X1ntTbWVq6o6/EuNEs6xKsdjIip9yRaOGXrT3qeQ+nG31lWkq50YRXmndsiY3rOJP5QrGU/RJ/FfiVPC7r1KpqRO4UD0wRXpYXbKkDfG/2BTxRHSlFiye482WN3pYf1KWpVtM3iQFWl4HcCl0RbnM9jTWRB7WuBx6nAEXwOI1HvhWaR2I1XakuVWNmO9G61sdWS82p6jXHGQ3nvu1niPd8V1LsmZgRMsZ3GQ80Xazzazv8SlKKvzV8smZMybixw4PijzrnXf2PiCBsbQ1jQ1o5A0ADcF9oi4FW5IJmJBks/FN8f5ivjKWW4acfHSNae43lcfA0ayucnMxQtBvrB5CQeU90cixX5p0riS6AEnlJLiT4STrWxmJf67+hpl/62/jtfff8EbynpAe64pmYRz363eJnIPHfwKLVVW+V2KV7nu2uN7eAcg8SszijS/R2ef2pxRpPo7PP7VIx1UEflavz1Ieahq5l+t6L729rFXLX5bd8WO+4fgVYGemRoKeJhhiaxzpbXF+TCSfUq7y87tWD6xPmUnBKkqI5CJmgdBJiO07hmbFjr6YfbNPVu71K/AqR0bQ4sow/VEjvQI/UrvUVhNf5ETcT+C0/iVd4REUYSoREQBERAFBtKMfxcDvtHN3tv6lOVD9JsV6WM82paT4DHI38SFzVSXicd+DltUs4/grVd1FJhljdzZWO3OBXSigC7Kl0sXQiqc50VH0qTrBccaKj6VJ1gpfKLNS8u5WMhzbSc+xbKKqeMdT9Jl3rjjJU/SZd6ZQZsry7nmRJdpOfYui6XVT8Y6n6TJvTjHU/SZN6wymzZXl3PMiy7Scy2Lrla/IL3OpoXPJLnQscSeUlwB171myus0nYCfMpJrrtRxDObiuVu+xT9c/FLIdssh3vJWsqD2yzC6+vbr3rCmPbHwqqtzrc+gMSyWJ7ovj7Sd312N3NJ9anSh2jGG1NI7nVB3BjB+N1MVY6VLQtKXhJb1T/n2Cj+f0WLJ9R3o8XVcD6lIFq86IMdHUt208oHhwGy7Yls9q70IyVLscm5Tz6tnmzLhq4T9oB1gW+taxFbHtxmq3WU9jsRyO1KXUXDaN4ThBtG8KlEsojJf++X7JjK3+Of6Lq4Uc5u8Jwg5zd4VK2Sy9yX/vl+xlb/HP9HojJc7RE3tm93ujaVl/CG85u8KjslsHBN1DkP5isrgxsG5YZNTa5fs1rhh2xz/RdLZQeQg+A3X0oVo4iAE5A/eYNwJ9amqjZo/+b1Ze9iYpplmiSRUtchmkeTVA360jtwaP1KscvHWwd4n8FYukZ/xsI2RvO9zfYq2y474wDYwfiVPUKWib69StVy3qn+nRCRaJor1xPNp5DvcwetXGqq0Ow3nnfzYWt6zr/oVqqLwgt5l4ITuDUtAnFQiIuAkAiIgCIiAKOZ/xYqGTvOY7c8KRrT53svQ1Hehc7q9t6lqmS8bk3KdFKuLOxd6dSnUKIq4X4tvI7w+nhdYdtCw9zutC7q2AOje2w7aNw3tIWDmq+9HB3o7dUkepbQi6sjPqYnAoEv0TOTUq9Sl2nUPAuSpXW6PpRcwyMcO4HAsPrC0VZkKeH5yB4G0AOG9twoB8MjPMhdY6yCXyOQ+lw7kWfR5Cnm+bheRtIDRvdYLfUWj6V1jLIxg2Nu879QWllPLJ5WqYS1cMXnchNqCPDFG3ZG0bmgLqyzNgp5nc2GQ7mFZbW23LV51PtST9+MjravWrJJ9Ma2+yFMi+uVu9U6lVgLBedZ8JWcteVWGF+QtbR7HahZ33yH0yPUpItLmZHhoYO/Hi6xLvWt0rPAlo2puQolW7Gnev+l6hdNZHije3nMcN4IXcuCtpyqearWS6yMoxYZpW82V7dziFjq4ot0uUtUsti5oo2loOFutoPyR3R4Fr85qZppJ+1bqjJ5B+7Y+pZeSZscETudEw+iF2V1NwsUkd7Y43Mvy2xAi9lU2riSJf7L+S4OTHjW33QppFKKjR7O35D43+MtO46vOtVUZs1Mfyqd//AEgO/KSrM2oifochVX0szNLVNhkv5pngP5ispdub+QaiWJnBwPPLrIwAdseUut5lKaLR4865pWt+qwYj1jq8y1SVEbPM41spZpF+lq9Opm6Om/Eyn7a25jfapcsDI+RmUsZZHiILi4lxuSSAPUFnlV+d6SSK5C1UsSxQtY7ShXef8l6oDmwt87newKussOvKe8APMp3nnJesk7zWN9G/rUAyk68r/wDVbdqVhpUtG3gVepW8713qWNoch7Sodtexu5pPrVjqCaIYbUkjudUncGMHtU7UFWLedxZqJLQNCIi5TrCIiAIiIAsLLUGOnmZzoZG72ELNXxKy7SNoI3heKl0sZMdiuRSh2nUuVyW21bCRu1LhVg+iFjZj1bXUrW424mueC24uBiJGrwFSJUuNo391bOjzlqYrYJ3EDuP7celc7ipKGtRrUa5NBXqrA7pHuex2lb2X5+C1UUHo9IjhYTQg7XMdY9U+1b2jzyppNXCYDskBb6XJ513MqYn6F98xES4PqItLV9M/QlllytHW5500erhMZ2Rgu9Lk860NZpEcbiGED6z3XPVFvxWL6uFml3tnPIqCok0N98xOlHM+KxopXsxNxOcwBtxcjECdXgChdZnLUS/LmcBsZ2g9HX51rDtUfPhBHtVrU05iWpsEuje173aFvZDh51HwLXlZ0p7U+BYEnIfAVGt0KWJpd2QocFNC3mwxjc0LOXXAzC0DYANwXYrW1LIiHzx7sZyqFwVyi9MTz9nXBgralv27z1ji9a1SkWkGLDlGo77mO3xsKjqtsK3jau5CnTpaRyb1LMzTyvE6miYZWB7W4SwuAdqJA1HvWW/VKLNo8tTQ/NTPb3r3HVOpRs2DcZyua7TrJSHCmK1Gvbo1FvIq8o9IM7fnGMk9A7xq8y3lHpBgd842SM+DGN41+ZcD6GZn2vwJCOvgf/a3EsfJfzTfH+JWWopTZ8UzIm4XOebHUxp2numwWurNIbzqhha3vvcXHqiw86wZSSu/r75hJX08el1+GcnixKvKkUQ+NlYz/U4A7uVVnWZyVMvy5322M7Qejr861p5bnl293euxmDl/u72I+TDCf+bff5+TOy5VCWplew3a5/anaA0AfgoTVm73n67vxUoUTe65J75UxG3FSyfYhMZXOVy/fOXTovitk+M86SR3pkepSxR/MOLDk+mG2PF1nE+tSBVidbyuXepcqdLRNTcgREWk3BERAEREAREQFG5SjwzSt5s8rdz3BY6sfLOjpsz3yRTua57i4tc0Obc8trWI8/KoxXZiVcXJG2QbY3XPVdY7rqAkppGroLtBhCnkaiYyIu/N1I+i+54HRnDIxzDscC07ivhcxIIt86BCiFAbBF0uqh3BddTqknvLViqYWMtdbpwO7uWI51+Ur6ggdIcMbXPOxoLjuCyRh7a2dT7lqLiwC5oYsUsbedKxu94C3NDmJVy6zG2MbZXW9FoJ3hSfI+jhsT2SSzuc5jg4NY0NaSNYve5I8Fl1xUsjlzJmOGevp40VMZFXdn6EyC5XAXKsBSQiIgKY0qRWygTzoYzuu31KIK984syqeuIdMHh4bhD2OsQL35DcHlPcULynogkGumnY/wCrICw9ZtwdwU9TVsSMaxy2VCvVVDKsjntS6KV4i3OUszqunvwlO+w/eYMbd7b28dlprKSa9rku1bkY5jmLZyWCIiyMCR5L+aZ4D+YrKWkp8r4I2tDbkX1k6uUldUuV5Hd3D/pHrWvFUwxVN+5wGskDw6liS5Wjb+8T4B6+RR9zydZJPh1rIosmSzm0ET5Df9xpdvI1BLImdTJrL5kMubLpOpjQO+dZWrUwybotrJbGTg4R3cbsTvE1t/xClWTtEdOzXPLJKe6BaNnm7bzrmfWQR/e/A7oqCZ/9bcSV5uwYKSnbzaeMbmBbFfMcYaAByAADwDUF9KtuW6qpaGpZEQIiLwyCIiAIiIAiIgC4suUQHXPTNeLPY1w2OAI3FR+uzApZLlsZjJ7sbiB1DdvmUkRYPjY/zJc2xzyReRypwK6rtGMguYJmv2CQFh6wuPMFHa/Nmpg+cp325zRjbvbe3jsrnXFlyPoY18uYk4sMTs81ncunYpmgzYqZ/m6d9uc4YG73Wv4lIqHRjI7XPM1n1WAvPWNh5irEsuUZQxp5s4lwxO/yWbz69iN0WYFJHYujMhHdkcSOoLN8y39PTNjFmMa0bGgAeZdqLrZG1nlSxGSTyS+dyrxFkRFmagiIgCIiAIiIBZa3KeblPU/P08b+/azvE4WI3rZIvUcrVuimLmo5LKhA8paI6d9zTySRHYfjG+fX51FMp6LquK5jDJmjmGzuq63mJVzouyOumZ978TjkwfC/7W4FD5OzFrZzZtM9lu7KDGPS1nxBSrJuh46jU1IG1sTb+m72KzbLlZvwhK7RmNceDYW+bORvJ2j6ig1iAPdzpSX+ie1G5SGOINFmtAA5AAANwX2i4nyOfnctzvZGxmZqWFkRFgZhERAEREAREQH/2Q=="/>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sp>
        <p:nvSpPr>
          <p:cNvPr id="36876" name="AutoShape 12" descr="data:image/jpeg;base64,/9j/4AAQSkZJRgABAQAAAQABAAD/2wCEAAkGBhEQEBIUEhIWFBUVFhcYFxcVFxYXFhYXGhUYFxQaGBgYHCYeFxklGRcXHzEgIycpLC0sGR4xNTAqNScrLCkBCQoKDgwOGg8PGiwkHyQqKSkpLCwsLCkpKSkpKSksKSksKSwpKSwtLCwpLCksLSwpLC0pKSkpLCosLCwpLCwsLP/AABEIAHUBrQMBIgACEQEDEQH/xAAcAAEAAgMBAQEAAAAAAAAAAAAABgcEBQgDAgH/xABREAABAwICBAkHBwcKBQUAAAABAAIDBBEFEgYhMUEHEyJRYXGBkaEIFDJUk6KxGEJScoKS0hcjU2LB0dMVFiQzY6OywuLjNENkg8NEc+Hw8f/EABkBAQEBAQEBAAAAAAAAAAAAAAACAQMEBf/EAC8RAAICAQMDAgMIAwEAAAAAAAABAhEDEiExBEFRE6FhcfAUIjJCgZHB0STh8SP/2gAMAwEAAhEDEQA/ALxREQBERAERec8wY0ucbAf/AIAOknUgPRF+BfqAIiIAiIgCIiAIiIAiIgCxq/EoYGZ5pWRN+lI5rR3uKrXhF4ZG0rnU9FlfMLh8p1xxneGj57xv3DpNwKRxTFp6qQyTyvlefnPJJHQNzR0CwVKNkuR0ZW8MWERavOc5/s45HDvy28ViN4ccJJ9OUdPEv/Yuc0V6EZqOp8J4SMMqiGxVceY7GvvG49AEgFz0BSW64zUy0J4T6vDXNaXGan3xPN8o543H0D0eiebeJcPAUjppFg4JjUNZBHPA7NG8XB3jcQRucDcEc4WcoLCIiAIiIAiIgCIiAIiIAiIgCIiAIiIAiIgCIiAIiIAiLR6YaWw4ZTGea51hrGNtmkedgF+i5J3AFAbxFT/yh4vUn+1b+BfrfKFjJAFDISdQAlaSTusMmsqtLMtFvosbDah8kMb5IzE9zQXRkhxYSLlpI1EhZKk0L8JX494aCSbAC5J3AbVp8DxA1UksuxjTkjHi5x6TyeodqiU0mo92Y3To3S1+LYjxfFxtP5yVwa3oHzndg8bLYKGVNbmxZl9jCGD7h/zOXPPk0JfFpEzlSJk1thYKP6T12SWkaTyTKHO+y5oHi6/YpCovp3RF0TJB8wkHoDra+8DvWdTaxtozJ+HYlCLTaM44KiIAn84wWcOfdmHQfityusJqcVJFppq0ERFZoREQBEXnUThjHPcbNaC4nmAFz4ICtNJuHCOjq5qdtK6XinZS/jQ0FwAzADIdhuNu5av5RLfUHe3H8NU/iNaZ5pZXbZXveetzi79q8YoS9zWt9JxDR1k2HiV10o56mdbaN4z55SQVHFmPjWB+Qm5AOzXYX1a+1Qjhk0+NFCKaB1p5m3c4bYothI5nONwOYBx5lPKeOOkpWtJyxwRAE7gyNlie5q5V0mx59dVzVD9sjiQPosGpjexoAUxVspujVr3o6KSaRscTHSPcbNa0EuJ6AF4Lo7gl0EbQUrZpG/0mdoc4ka42HW2Mc2qxdznqCtuiUrK/wfgDrpWh080VPf5uuV468pDR2OKzazyeqgNvFWRvdzPjcwH7Qc63crxRc9TL0o5Fx/R6ooZjDUxmN4Fxva5u5zXDU4f/AHUtaui+G7BGT4W+UgZ6dzXtO/K5zWPHUQ4H7IXOi6J2Q1RafARpO6KqfRuP5ucF7BzStFzbmzMB+4FfK5O0IqTHiVC4bqiIdjnhrvBxXWKiXJUSAadcLUWF1Ig83dM7IHuIeGBuYkNGsG5sL9oUd+URH6i/2zfwKuuErEvOMWrH3uBKYx1RgR/FpUZ6lSijG2dbaK495/Rw1IjMfGgnISCRZxbtG0G1+1bZa7R3DfNqOnh/RRRsPW1gB8brYrkWRfT3TqPCYY5HRmV0j8jWtcG7GlziSQdQ6t4UG+URH6i/2zfwLVeUFiearpoAdUcTnnrkdb4RjvVUrooqiGzqPQDTkYtDLIIHQiOTJrcHBxyh2ogDZcbt4UpUH4GcN4nCIDvmc+U/acQ33GtWs4WeE00I81pT/SHtu5+3iWnZYfpCNl9g17worfYq9iV6S6eUOHaqiYB9riNvLkP2RsHSbBV/iHlDRgkQUb3DcZZGs91od8VS00znuc57i5zjdznElxJ2kk6yV8LooonUW0fKGqPU4vaP/Ctjh/lDMJAno3NG8xSB9vsua2/eqURNKMtnWejWl9JiMZfTSh9vSaeS9l/pNOsdew863K5F0dx+ahqY6iE2cw6xue35zHc7SNXcdoC6yw6ubPDHKz0ZGNe3qc0OHgVElRadms0x0qjwykdUSNLwHNaGtsC5zjYC51DeeoFV78oeD1KX2jP3L88oXErQ0kAPpvfIR0MaGt8ZD3KkVUYqiWy7/lDwepS+0Z+5PlDwepS+0Z+5Ugi3SjNTLv8AlDwepS+0Z+5bTCOHjD5nBsrJae/znhrmDrLCSOu1lz4iaUNTOyopQ5oc0hzSAQQbgg6wQRtFl9KueAvGTNhpic65p5HMF9oY4B7OzW4Dq6FYy5vY6I+Jpmsa5ziGtaCXEmwAAuSTuAC5i4R9NnYpVl7SRBHdsLT9G+t5H0nEA9Ayjcp5w4ad2H8nwO1mxqCOba2Lt1Od0ZRvKpdXFdyJMK4OBTg+zltfUN5LT/R2kbSNRlPQNjem53BRHgy0DdilTywRTxEGV2zNvbG08538wvvIXS8MLWNa1oDWtADQBYAAWAA3ABJPsIo+0RFzLI/ptXGOnyjbI7L9ka3fADtXzoN/wp/9x1+4fsWBwgHXBzcv/KvTQCq5MsfMQ8dosfgO9fO1/wCVT8V7Wee//UlqrbHy6KukcNoeHjuDgrJUO07ws8mdo1Wyv6NfJPiR3Lp1sHLHa7blZlcbJVQ1bZo2SN2OF+rnHWDqXpLEHtLXC4IsQd4O1QLRbSLzd2SQ/m3Hb9A8/Ud/ep8x4IBBBB1gjWCF1wZlljffuVCamiB4ro1PSv4yDM5oNwW+mzoIG0dPevei09kaLSxh/S05T2jZ8FN14yUcbjdzGk85aD8QuX2aUHeKVfDlE+m0/uuiPwaZmU5Yad73HpAA6yL2C3tDC8C8hBe7bb0W8zW9A5969o4mtFmgAcwFh4I+YAtBOtxsBz6rnwXohGS3nK/YtJrln2iIupYWo0qxmmpKSWSqvxNsjgAXF2fkZQBtvdbdVN5QeJ5aalgB/rJHSHqjbYeMngtStmM038vaJ+pSfck/iLdaHz6OVVZFHS0bhMLyML2Pygs5V9byLi19YVFq1fJ+wzPV1M5GqKIMH1pHX/wxnvXRqkSmTvhpxnzfCpGg2dO5sQ+qbuk9xpHaub1cflD13KooeYSyHrJYxvwf3qnEjwZLkkPB/ggrMSpYXC7TJmeNxYwF7geg5bdq6rVBcAFEHV88hH9XAQOgve0fBrlfqmXJUQiIoKIRwy1ojweoB2yGNg6zI1x91rlzUrl8oTGddJSg/SmeP7uP/wAippdY8HOXJIeD6hM2KUTAL/n2PPVGeMd4MXUeIVghhkldsjY556mtLj8FRvAFgvGVs1QRyYI8o+vIf2Ma77ysnhcxLiMIqtdjIGxD7bg13u5lMt2UuDmeaYvc5ztriXHrJufErbaGYb5ziNHFa4dNHf6rXZ3+60rTKwuAzDuNxUP3QwyP7XWjHg93crfBC5OikReFdVthikkd6MbHPPU1pcfALidTmPhQxLzjFqxw2Nk4sdUbQw+81yi7Wkmw1k6h17l91FQZHue70nuLj1uNz4lbzQDDPOcTo47XBma5w/VZ+cd4MK7cI5HSJljwzDQX+hS04vuvkYBbrJFusrljE8RkqZpJpTmfI4uceknd0DYOgBXtw84vxWHxwg2M8oB6WRjO73uLXP6mPkqRsdH8DlramKnhHLkdYE7Gi13Od0AAnsXQ+jvBJhtIxodA2oktypJ2h9zvsw3a0dFu0rnXBscqKOXjaeQxSZS3MA0nKbXHKBG4dy3v5VMX9ek+7D/DWtNmJov/ABLg8wyoYWvo4Rf50bGxvHU5gBXNmluBeY1tRT5swifZrjtLSA5l7b8rhfputp+VTF/XpPuw/wANR3EMQlqJXyzPMkjzdznWuTa27VsAGrmRJoNpmOF1JwYvJwihv+hb3AkDwsuWiV1rojQeb0FJERYsgiBHTkGbxusmbEo3hyxLjcVLBsgiYz7TryO8Ht7lXi2+l2J+c19XNufNIR9UOys90Ba+hozNLHE3bI9rB1ucGj4qlwSy8tCuCDDpaCmlqYXPlljbI48bK22cZmgBjgBZpC3f5F8H9Wd7ef8AGppTQNjY1jRZrWhoHMALDwC9FytnSiqtK9DNHcMbG6pp5QJCQ3JJUv1tAJvZ+rao553oj+hqO+q/Gp7w0YN5xhUjgLugc2UdQOWT3HOPYublcd0S9jofg0xjBBLLBhokY+Roe4ScacwZq1GQnZn2Dn6FvOETTRuF0bpNRmfdsLDvfbW4j6LRrPYN65+4PsdbRYlTTPdljDi2Q6zZj2lrjYaza4OrmTTvS9+J1b5nXEY5MTD8yMHVf9Y7T0m2wBNO4vY0NRUOke573Fz3kuc46y5xNyT0krP0d0fmr6mOnhF3PO0+ixo9J7v1QP2DaVro4y5wa0FznEAAC5JJsABvJK6U4L9AhhlNmkANTKAZDtyDa2MHmG/nPQAqboxKyQ6M6OQ4fTR08I5LBrJ9J7j6T3dJPdqGwLaoi4nQIiICL6e014o3/RcQepw/e0KL4Difm87Hn0djvqnb3aj2KxsUoRPC+M/OGo8x2tPfZVXLEWOLXCxaSCOYjUV8jrIuGVZF9NHkzJxlqRbrXAgEawdhXxPA17S1wu1wsQd4UQ0R0kDbQSmw/wCW47v1T+zu5lM19HFljlja/U9EZKSsrfH9HH0ziRd0ZOp3N0O5j07/AAXnhGkU1NqaczPoO2dn0VZb2Aggi4O0HYVHcR0IhkJMZMR5hrb3buwrxZOklCWrCzjLE07gftHpxTv9MOjPSMw72/uWb/Oik/TN8fhZRt2gU26SM9eYfsK9INAHn05Wgfqgn42VRydVw4/X7mqWTwbCt03iGqFrpHHUNRAvu6T1WWwwWjl1zTm8rxa26Nu3KB4ns5l+4Vo5BTa2tu76btbuzcOxbRenHCberI/0XB0ipcyCIi9B0C534dMU43FOLGyCJjftOvI7wc3uXRC5K0vxPzmvq5tofNIR9UOys90BXDkmRqF0DwC4ZxeHPlI1zTOIP6rAGD3g/vXP111doHhnm2G0cRFi2FhcP1nDO/3nFbPgyJUflBA+fU3N5v8A+V9/2KrVdvlCYQXRUtSBqY58Tz0PAcy/axw+0qSWx4MfJaXk/wBc1tdURkgGSEFvSWP1gdjyexX0uP8ACMVlpJ454XZZI3ZmnwII3ggkEbwSrrwbh/pHMHnUEscm8xgSMPSLkOHUQesqZI1MtVFXX5d8L/t/Zf6l41nDxhwjfxYmc/KcgMdgXW5NyXaheymmVaKp4UcY86xWqcDdrHcU3qjGU2+3nPaoovp7y4kk3JNyecnWT3rIwtkTp4hO4tiL28Y4AkhmYZ7AaybX2LsczovgfwDzTC4i4WfOTM7ns4Dix9wN7yo75QlcW0tJFufK55+wyw8ZPBSzA+EzDKmWOnp5iXu1MbxUrRqaTa5aANQKgvlEsN6A7vz47fzX7FzXJb4KaV0+TxQDLWzW1l0cYPQA57v8Te5UsrI4IuEODDTNDU5hFK5rw9oLsjgMpzNGuxFtYB2dOq5cErk6EUP4WsT4jCKog2MjREP+44Nd7pcvocLGEeus+7IP8irvhm09pK2nggpZhKOMMkmUOAGVpawXcBfW5xt0dS5pbltlSqy+AXDOMxGSUjVDCbdDpHBo90P8VWivfyfcNyUdTMdsswYPqxt/E93crlwQuSO+UFXF1ZTRbmQl/a95HwjHeqqVj8PMZGKNJ2Gnjt2PkB8VXC2PAfJKtGeDOvxGHjoGx8XmLQXvykkbbCx1blt/yG4r9GD2v+lbDgo4UIMPidTVQcIy8vZI0F2Uutma5o12uLggHaVZ8fCthB/9bGOsSN8C0KW2akioPyG4r9GD2v8ApT8huK/Rg9r/AKVcP5UsI9ei979yflSwj16L3v3LNTNpFUYVwGYjx8XHCERZ2mQiQk5A4F1hl1m1wrs0qxLzWhqpr2McMjh9YNOX3rL9wPSekrg80s7Jslg7Lfk3va9xvse5RLhxxLisKcwHXNLHH2AmR3hH4rLbZvCOdFL+CfDePxelFtUbnSn/ALbSW+/lUQVs+T3huapqp/0cTYx1yOzHwj8V0fBC5LzREXE6HhX0bZopIn62yMcx3U5pafArkKvonQSyRP8ASje5jutri0+IXYi5r4ZsLEGLzFtrTNZLYbi4ZXd7mE9quBMiDoim3BZoL/KdUTIP6PDldL+uTfJGOuxJ6B0hdHsQTHgU4PbZa+obt/4dp5thlI6dje07wrlXzGwNAAAAAsANQAGwAbgvpcW7OiVBERYaEREAUT0x0eL7zxi5A5YG8D5w6QNvR1KWIuWXEskdLJlFSVMp9STAtMXRAMmu9g2O+e38Q8Vssf0ODyZILBx1lmxp+r9E9GzqUNnp3RuLXtLXDaCLFfGccvTSv/jPG1LGy06LEIpm5o3hw6No6xtHaslVDHK5pu0lpG8Eg94W1g0sq2f83N9YA+Nr+K9kOvX51+x2Wdd0WSir/wDnxVf2f3T+JY0mkdZMQ0SOudjYwAT1ZRddH12Psmb68Sc4pjkNOOW7lbmDW49m7rK+sLEjmmSUWc/Yz6Dfmt695PP1LSaO6KFjhLPrftDTrsedx3u+HwlK743Of3p7eF/Z0jb3YREXcs1WlOJ+bUNVNexjhkcPrBpy+9ZckLobhzxxsOG8Tfl1D2tA35GEPeeq4aPtBc8rpDgiRn4BhvnNXTw/pZY2Hqc8B3hcrrxosFzfwK4Xx2LROtcQsklPXbI3xeD2LpFZM2Jr8fwSKtppaeUXZI2xttB2tcOkEAjqXL2lmiNRhs5inbquckgHIkbztPPzt2jxPWKxcSwuGpjMc8bJWHa14Dh169h6RrWJ0a1Zx6i6AxXgFoJSTDJNBfcCJGDseM3vLTO8nbmr++D/AHVepEaWUwiub5O3/X/3H+6nydv+v/uP91NSGllMoro+TsPXz7AfxU+TsPXz7AfxU1IaWaTgEwjjcQlmI1QRG3Q+Q5R7okVjcL+ij6/DyYm5pYHcY1o2ubYiRo5zlNwN5aAs/g/0CZhMMjGymV0jw5zy0M1AWaALnUNZ27ypUob3stLY40X4umNJ+CXD695kcx0MrtbnwkNzHnc0gtJ6bXPOoo/yeIr6q2S3TE0nvDh8FepEaWUkiuz5O8frz/Yt/Gnyd4/Xn+xb+NNSGllJrqLgvwzzfCaNpFi6PjD1yEyfBwHYoSPJ3i31r7b7RNBtv159Stymp2xsaxos1rQ0DmAFh4BTJ2UlRWnDfoa+qgjqYWl0lOHB7QLudEdZIG8tIvbmLuZUEuzFCdJeCHDq1zn5HQSO1l8JDQ487mEFpPSACedIyoNHNKK46nyd3X/N1wt+vDr72v19yxfk81PrkXs3/iVakTTKnRWy3yeajfWxdkT/AMS+/k8Teux+yd+NbqQpkh4AsNyYfLKds0xt9WNoaPezrQeULiV5aOAfNa+V32iGM/wvVq6I6PDD6KGmDs/FtN3WtmcXFzjbdrcVFdNuCNuJ1ZqHVT4+Q1mQRtcAG32HMNtyVzT3sqtjnVdBcAuG8Xhr5SNc0zz9lgDB4h/etT8neP15/sW/jVmaM4CygpIaZji5sTbZjYFxJLnEgbLkkrZSTRiRtERFBYXLfCZi3nOK1b9zX8U3qjGT/EHHtXUZCqGTye2OJJrnkkkkmJtySbn56qLSJaspJdF8B+EcThbZCNc8j5OnKDxbPBl+1aD5O8frz/Yt/GrVwjDGUtPFBH6MTGsbfaQ0AXPSbXWydhIy0RFBQREQBERAEREAWPWYfFMLSMa4dI1jqO0diyEWNJ7MEaqNBIHHkPezouHDxF/FY35Px+nP3B+JS5F530uJ/lOfpQ8EZp9A4R6b3u6NTR4C/it3Q4VDALRsDeneesnWVloukMMIfhRShFcIIiLqUFUWIeUCyOaVjKIvax7mtfx4GfKSA7LxZsDa+0qx9LMV81oaqa9jHE8t+tlIZ7xC5JVxVkydG70t0snxOoM01hqysY2+WNvML7desneewDSIt9ofodUYnUCKIENBHGSW5Mbd5J3u5m7T1XI6cEFrcAGAFlPPVOGuZwYz6kd8xHQXkj7CthYmE4XHSwRwxNysjaGtHQN55ydpO8krLXFu2dEERFhoREQBERAERYmJ4pHTsDpCQCbahc3sT+xY2oq2Y3RlotF/PSk5XLdq2ck8rq/+bLOosbhmjdI11mt9LNqy79d1EcsJOk0YpxfDM9Fo26Z0pdlzn6xabfvA7Fi6TYvxVRTDO5rAc78pOttxYEDaNR71Es8FHUnZjnGrJMi01LpXTyNkcHEZG5iCLHLsuOfWR3rQzSGRlVPHVS2BFhZzQLuu1o5XULj9qyXURSuO/wCvgx5F2Juij2F4wynpIn1Eji59yL3c469Vui1lnYVpFBUuLYycwF7OFiRzjcVcc0XSvd9ilNM2aLExPE2U8ed97XsLaySdg8FD8FxJ0spllqJAWZnujAJbkaLkbbAXNrW+KnJnjCSj3ZkppOidotLT6XUz3sY1zruIAu0gAk2AK/a7SumheWOcSRqOUXAPNfnVetjq9SN1x5s3KLVN0lpzC6UOORrg08k3zG2q2/ascaaUmvlu1C98rtfQOlHmxrmSGuPk3qLX4fjsM7Hva6wZ6WYWsNtz0aisL+elLmtmdb6WU2/fbsR5saSba3GuPk3qLB/lmLjxDc57X2arWzbdmxeNFpJBMXhjjyGlxJBAyjabqvUhdWNSNoi1f85KfiRKXENJIFwcxI22btK/MN0mp6h+Rjjm3Bwte2225Z6sLStbjUvJtUWkqNL6ZjnNLnXa4tIDTtBsbbrLGxTFHPqaNsTyGvs85SRmaSCLjms1ymWeCWzsxzRJEWFHi0bp3Qi+doudWoDVv+0FmrqpJ8FJ2ERFpoREQBERAEREAREQBERAEREAREQGFjODQ1kD4J25o32zC5bexDhraQRrAUU/IxhHq7vbS/iU4RbYohcHA7hDTfzXN0OklI7s1j2qWUGHRU7BHDGyNg2NY0NaOwLIRLAREWAIiIAiIgCIiAKMaV/naikh535j1XA+AcpOvJ1KwuDyxpcNjiBmHUdo2lcssNcdJMlqVEXpoWOxGpdlbliYdVha+Vo2feWkyubh+bWBLPrt9FrdQ+9fuVhtpIwXEMaC/wBLUOV9bn2navwUceTJkbk+jlGXbfZs2rzy6Vvv59/9HN4r9/ch+N1VPPHDBSgOcXC1mkZRYjWSO/qN19SVUTMRPHOAZFGGC4LrnINwB+k4qWU2HxRm7I2tJ3taAfBfM+GQvN3xMcectaT32R9PJ/etXa+Ww9N8kWwp4dNWVLG2jaxwbqsCbDd9m5+ssJ0ZZhrANs03eBcDxaO9TsUrAzIGNyWtlsMtua2xfJoYyGji22braMos09A3I+mdc9n+7e49P6+ZCMZ5FYxpeIxFGxrHOaXtFm/Rsd5Ou25bPRqkD6l8/HtlIbZ2VhZrda20AbGlSSpoIpbcZG19tmZoNu9fUFMyMWY1rRzNAHwWx6Zqepva77/3QWOnZrNLagMpJP1rNHadfhdarEmCDDGNtZzwwHnJdy3eAK2mkmFyVIiY22QPBfc2Ntmrn1EraS0rHgBzGuA1gEA2O611U8cpyl8qX8muLbfyo07NH42xQuLTxkLLi2q7wM2vn5QUdwXE6eOlmzkGZ2a12kk3bybG1ttyp+sQYVBcniY9e3kN18+5ZPp904Ug8fghMkB80pIhtmlLj1XyN8CFthStfilg1obFHrFhY8nVfp5Y7lJPMY7tPFtuz0eSOT9Xm7F9NpmBxcGNDnai6wuR0nesj01Vv49l/Zix/wAexXzSRR1MjRYSTNbq2Bou63VcgL7ZEJmRw+dR2uMrOKcCHHVtDdZ186nrKOMNLAxoadrQ0ZT2bF5w4XCw3bExp5w0A99lz+yPbftT58/Mz0mQnHHmGskDRcmJsbetzGs+F1jSRGGWaBmtz2xxDrOQv7zfsKsJ9DEXZzGwuFuUWgu1bNe1PMIs+fi2Z73zZRmvz3tdJdI2277+zDxb8kPrI4oKyCOX+qijFrgkEkOJcR0v+C9mVEc9dx0Q/NwRkucBYEhrv3+BUqqaKOW3GMa+2zMAbdV1+x0cbWlgY0NO1oAAN9txvXT7O75VXfx+C+RvpuyMaM4M2emkMo/rX3uNRs0jYd3KusSSjlfVyCmdl82jDWk6zqbbLr3k5tamsUTWANaA0DYALAdgX5FTMaXFrWguN3EAAk8551v2ZaYrxy+/1Zvp7JER0axCCGKSeV7jI5+VxIJP0ha3RrPUpfFKHNDhscAR1EXC8HYZCRYxMtfNbK22bntbaskBdcMJQWllQi4qj9REXYsIiIAiIgCIiAIiIAiIgCIiAIiIAiIgCIiAIiIAiIgCIiAIiIAiIgCIiAIiIAiIgCIiAIiIAiIgCIiAIiIAiIgCIiAIiIAiIgCIiAIiIAiIgP/Z"/>
          <p:cNvSpPr>
            <a:spLocks noChangeAspect="1" noChangeArrowheads="1"/>
          </p:cNvSpPr>
          <p:nvPr/>
        </p:nvSpPr>
        <p:spPr bwMode="auto">
          <a:xfrm>
            <a:off x="208967" y="-192617"/>
            <a:ext cx="406294" cy="406401"/>
          </a:xfrm>
          <a:prstGeom prst="rect">
            <a:avLst/>
          </a:prstGeom>
          <a:noFill/>
        </p:spPr>
        <p:txBody>
          <a:bodyPr vert="horz" wrap="square" lIns="121899" tIns="60949" rIns="121899" bIns="60949" numCol="1" anchor="t" anchorCtr="0" compatLnSpc="1">
            <a:prstTxWarp prst="textNoShape">
              <a:avLst/>
            </a:prstTxWarp>
          </a:bodyPr>
          <a:lstStyle/>
          <a:p>
            <a:endParaRPr lang="en-US">
              <a:solidFill>
                <a:srgbClr val="5F5F5F"/>
              </a:solidFill>
            </a:endParaRPr>
          </a:p>
        </p:txBody>
      </p:sp>
      <p:grpSp>
        <p:nvGrpSpPr>
          <p:cNvPr id="2" name="Group 89"/>
          <p:cNvGrpSpPr/>
          <p:nvPr/>
        </p:nvGrpSpPr>
        <p:grpSpPr>
          <a:xfrm>
            <a:off x="162571" y="1002043"/>
            <a:ext cx="2207788" cy="1809189"/>
            <a:chOff x="146649" y="463282"/>
            <a:chExt cx="1656272" cy="1356892"/>
          </a:xfrm>
        </p:grpSpPr>
        <p:sp>
          <p:nvSpPr>
            <p:cNvPr id="77" name="Rectangle 76"/>
            <p:cNvSpPr/>
            <p:nvPr/>
          </p:nvSpPr>
          <p:spPr>
            <a:xfrm>
              <a:off x="146649" y="655608"/>
              <a:ext cx="1656272" cy="116456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3" name="TextBox 62"/>
            <p:cNvSpPr txBox="1"/>
            <p:nvPr/>
          </p:nvSpPr>
          <p:spPr>
            <a:xfrm>
              <a:off x="268333" y="463282"/>
              <a:ext cx="1350819" cy="311614"/>
            </a:xfrm>
            <a:prstGeom prst="rect">
              <a:avLst/>
            </a:prstGeom>
            <a:solidFill>
              <a:schemeClr val="bg1"/>
            </a:solidFill>
          </p:spPr>
          <p:txBody>
            <a:bodyPr wrap="square" lIns="34281" tIns="17140" rIns="34281" bIns="17140" rtlCol="0">
              <a:spAutoFit/>
            </a:bodyPr>
            <a:lstStyle/>
            <a:p>
              <a:pPr algn="ctr"/>
              <a:r>
                <a:rPr lang="en-US" sz="1200" b="1" dirty="0">
                  <a:solidFill>
                    <a:srgbClr val="5F5F5F"/>
                  </a:solidFill>
                </a:rPr>
                <a:t>MOBILE APPLICATION FRAMEWORK</a:t>
              </a:r>
            </a:p>
          </p:txBody>
        </p:sp>
      </p:grpSp>
      <p:grpSp>
        <p:nvGrpSpPr>
          <p:cNvPr id="7" name="Group 87"/>
          <p:cNvGrpSpPr/>
          <p:nvPr/>
        </p:nvGrpSpPr>
        <p:grpSpPr>
          <a:xfrm>
            <a:off x="189402" y="4608421"/>
            <a:ext cx="2207788" cy="1453072"/>
            <a:chOff x="149525" y="3094007"/>
            <a:chExt cx="1656272" cy="1089804"/>
          </a:xfrm>
        </p:grpSpPr>
        <p:pic>
          <p:nvPicPr>
            <p:cNvPr id="36878" name="Picture 14" descr="http://upload.wikimedia.org/wikipedia/commons/5/53/Jquery-mobile-logo.png"/>
            <p:cNvPicPr>
              <a:picLocks noChangeAspect="1" noChangeArrowheads="1"/>
            </p:cNvPicPr>
            <p:nvPr/>
          </p:nvPicPr>
          <p:blipFill>
            <a:blip r:embed="rId3" cstate="print"/>
            <a:srcRect/>
            <a:stretch>
              <a:fillRect/>
            </a:stretch>
          </p:blipFill>
          <p:spPr bwMode="auto">
            <a:xfrm>
              <a:off x="508959" y="3899828"/>
              <a:ext cx="992038" cy="272642"/>
            </a:xfrm>
            <a:prstGeom prst="rect">
              <a:avLst/>
            </a:prstGeom>
            <a:noFill/>
          </p:spPr>
        </p:pic>
        <p:pic>
          <p:nvPicPr>
            <p:cNvPr id="36880" name="Picture 16" descr="http://nhousestudios.com/wp-content/uploads/2012/10/logo-sencha.jpe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rot="16200000">
              <a:off x="-53873" y="3463366"/>
              <a:ext cx="787580" cy="347910"/>
            </a:xfrm>
            <a:prstGeom prst="rect">
              <a:avLst/>
            </a:prstGeom>
            <a:noFill/>
          </p:spPr>
        </p:pic>
        <p:sp>
          <p:nvSpPr>
            <p:cNvPr id="86" name="Rectangle 85"/>
            <p:cNvSpPr/>
            <p:nvPr/>
          </p:nvSpPr>
          <p:spPr>
            <a:xfrm>
              <a:off x="149525" y="3151517"/>
              <a:ext cx="1656272" cy="103229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7" name="TextBox 86"/>
            <p:cNvSpPr txBox="1"/>
            <p:nvPr/>
          </p:nvSpPr>
          <p:spPr>
            <a:xfrm>
              <a:off x="652733" y="3094007"/>
              <a:ext cx="672860" cy="176003"/>
            </a:xfrm>
            <a:prstGeom prst="rect">
              <a:avLst/>
            </a:prstGeom>
            <a:solidFill>
              <a:schemeClr val="bg1"/>
            </a:solidFill>
          </p:spPr>
          <p:txBody>
            <a:bodyPr wrap="square" lIns="34281" tIns="17140" rIns="34281" bIns="17140" rtlCol="0">
              <a:spAutoFit/>
            </a:bodyPr>
            <a:lstStyle/>
            <a:p>
              <a:pPr algn="ctr"/>
              <a:r>
                <a:rPr lang="en-US" sz="1300" b="1" dirty="0">
                  <a:solidFill>
                    <a:srgbClr val="5F5F5F"/>
                  </a:solidFill>
                </a:rPr>
                <a:t>Others</a:t>
              </a:r>
            </a:p>
          </p:txBody>
        </p:sp>
        <p:pic>
          <p:nvPicPr>
            <p:cNvPr id="21506" name="Picture 2" descr="http://alightdigital.com/adagency/wp-content/uploads/2013/05/css3-html5-javascript-logo.png"/>
            <p:cNvPicPr>
              <a:picLocks noChangeAspect="1" noChangeArrowheads="1"/>
            </p:cNvPicPr>
            <p:nvPr/>
          </p:nvPicPr>
          <p:blipFill>
            <a:blip r:embed="rId5" cstate="print"/>
            <a:srcRect/>
            <a:stretch>
              <a:fillRect/>
            </a:stretch>
          </p:blipFill>
          <p:spPr bwMode="auto">
            <a:xfrm>
              <a:off x="479406" y="3233100"/>
              <a:ext cx="922707" cy="541322"/>
            </a:xfrm>
            <a:prstGeom prst="rect">
              <a:avLst/>
            </a:prstGeom>
            <a:noFill/>
          </p:spPr>
        </p:pic>
      </p:grpSp>
      <p:sp>
        <p:nvSpPr>
          <p:cNvPr id="70" name="Left-Right Arrow 69"/>
          <p:cNvSpPr/>
          <p:nvPr/>
        </p:nvSpPr>
        <p:spPr bwMode="auto">
          <a:xfrm>
            <a:off x="2462374" y="3667126"/>
            <a:ext cx="1856483" cy="814251"/>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46017" tIns="23009" rIns="46017" bIns="23009"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Mobile APIs / SDKs</a:t>
            </a:r>
            <a:endParaRPr lang="en-US" sz="1300" b="1" dirty="0">
              <a:solidFill>
                <a:srgbClr val="FFFFFF"/>
              </a:solidFill>
              <a:latin typeface="Arial" pitchFamily="-106" charset="0"/>
            </a:endParaRPr>
          </a:p>
        </p:txBody>
      </p:sp>
      <p:sp>
        <p:nvSpPr>
          <p:cNvPr id="21518" name="Rounded Rectangle 21517"/>
          <p:cNvSpPr/>
          <p:nvPr/>
        </p:nvSpPr>
        <p:spPr>
          <a:xfrm>
            <a:off x="4332956" y="2402915"/>
            <a:ext cx="4150024" cy="3590591"/>
          </a:xfrm>
          <a:prstGeom prst="roundRect">
            <a:avLst>
              <a:gd name="adj" fmla="val 66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solidFill>
                <a:srgbClr val="FFFFFF"/>
              </a:solidFill>
            </a:endParaRPr>
          </a:p>
        </p:txBody>
      </p:sp>
      <p:sp>
        <p:nvSpPr>
          <p:cNvPr id="119" name="Rounded Rectangle 118"/>
          <p:cNvSpPr/>
          <p:nvPr/>
        </p:nvSpPr>
        <p:spPr>
          <a:xfrm>
            <a:off x="5922852" y="4037203"/>
            <a:ext cx="1049191" cy="3979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r>
              <a:rPr lang="en-US" sz="1400" b="1" dirty="0">
                <a:solidFill>
                  <a:srgbClr val="5F5F5F"/>
                </a:solidFill>
              </a:rPr>
              <a:t>SECURE</a:t>
            </a:r>
            <a:endParaRPr lang="en-US" sz="1400" b="1" dirty="0">
              <a:solidFill>
                <a:srgbClr val="5F5F5F"/>
              </a:solidFill>
            </a:endParaRPr>
          </a:p>
        </p:txBody>
      </p:sp>
      <p:grpSp>
        <p:nvGrpSpPr>
          <p:cNvPr id="10" name="Group 112"/>
          <p:cNvGrpSpPr/>
          <p:nvPr/>
        </p:nvGrpSpPr>
        <p:grpSpPr>
          <a:xfrm>
            <a:off x="513854" y="10433751"/>
            <a:ext cx="1435293" cy="1184397"/>
            <a:chOff x="5445022" y="1348883"/>
            <a:chExt cx="1802376" cy="1486927"/>
          </a:xfrm>
          <a:effectLst/>
        </p:grpSpPr>
        <p:grpSp>
          <p:nvGrpSpPr>
            <p:cNvPr id="11" name="Group 78"/>
            <p:cNvGrpSpPr/>
            <p:nvPr/>
          </p:nvGrpSpPr>
          <p:grpSpPr>
            <a:xfrm>
              <a:off x="5445020" y="1348883"/>
              <a:ext cx="1802375" cy="1076893"/>
              <a:chOff x="2722259" y="192502"/>
              <a:chExt cx="1605435" cy="959224"/>
            </a:xfrm>
            <a:effectLst/>
          </p:grpSpPr>
          <p:sp>
            <p:nvSpPr>
              <p:cNvPr id="152" name="Arc 151"/>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3" name="Arc 152"/>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4" name="Arc 153"/>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55" name="Arc 154"/>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2" name="Group 84"/>
            <p:cNvGrpSpPr/>
            <p:nvPr/>
          </p:nvGrpSpPr>
          <p:grpSpPr>
            <a:xfrm>
              <a:off x="5940205" y="1945465"/>
              <a:ext cx="885074" cy="890342"/>
              <a:chOff x="3163335" y="723900"/>
              <a:chExt cx="788364" cy="793057"/>
            </a:xfrm>
            <a:solidFill>
              <a:srgbClr val="0070C0"/>
            </a:solidFill>
            <a:effectLst/>
          </p:grpSpPr>
          <p:sp>
            <p:nvSpPr>
              <p:cNvPr id="148" name="Freeform 147"/>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49" name="Freeform 148"/>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0" name="Freeform 149"/>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51" name="Freeform 150"/>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3" name="Group 155"/>
          <p:cNvGrpSpPr/>
          <p:nvPr/>
        </p:nvGrpSpPr>
        <p:grpSpPr>
          <a:xfrm>
            <a:off x="717001" y="10636951"/>
            <a:ext cx="1435293" cy="1184397"/>
            <a:chOff x="5445022" y="1348883"/>
            <a:chExt cx="1802376" cy="1486927"/>
          </a:xfrm>
          <a:effectLst/>
        </p:grpSpPr>
        <p:grpSp>
          <p:nvGrpSpPr>
            <p:cNvPr id="14" name="Group 78"/>
            <p:cNvGrpSpPr/>
            <p:nvPr/>
          </p:nvGrpSpPr>
          <p:grpSpPr>
            <a:xfrm>
              <a:off x="5445020" y="1348883"/>
              <a:ext cx="1802375" cy="1076893"/>
              <a:chOff x="2722259" y="192502"/>
              <a:chExt cx="1605435" cy="959224"/>
            </a:xfrm>
            <a:effectLst/>
          </p:grpSpPr>
          <p:sp>
            <p:nvSpPr>
              <p:cNvPr id="163" name="Arc 162"/>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4" name="Arc 163"/>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5" name="Arc 164"/>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66" name="Arc 165"/>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5" name="Group 84"/>
            <p:cNvGrpSpPr/>
            <p:nvPr/>
          </p:nvGrpSpPr>
          <p:grpSpPr>
            <a:xfrm>
              <a:off x="5940205" y="1945465"/>
              <a:ext cx="885074" cy="890342"/>
              <a:chOff x="3163335" y="723900"/>
              <a:chExt cx="788364" cy="793057"/>
            </a:xfrm>
            <a:solidFill>
              <a:srgbClr val="0070C0"/>
            </a:solidFill>
            <a:effectLst/>
          </p:grpSpPr>
          <p:sp>
            <p:nvSpPr>
              <p:cNvPr id="159" name="Freeform 158"/>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0" name="Freeform 159"/>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1" name="Freeform 160"/>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62" name="Freeform 161"/>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grpSp>
        <p:nvGrpSpPr>
          <p:cNvPr id="16" name="Group 166"/>
          <p:cNvGrpSpPr/>
          <p:nvPr/>
        </p:nvGrpSpPr>
        <p:grpSpPr>
          <a:xfrm>
            <a:off x="4741693" y="2620814"/>
            <a:ext cx="3247275" cy="2309092"/>
            <a:chOff x="5445020" y="1348883"/>
            <a:chExt cx="1802375" cy="1486923"/>
          </a:xfrm>
          <a:effectLst/>
        </p:grpSpPr>
        <p:grpSp>
          <p:nvGrpSpPr>
            <p:cNvPr id="17" name="Group 167"/>
            <p:cNvGrpSpPr/>
            <p:nvPr/>
          </p:nvGrpSpPr>
          <p:grpSpPr>
            <a:xfrm>
              <a:off x="5445020" y="1348883"/>
              <a:ext cx="1802375" cy="1076893"/>
              <a:chOff x="2722259" y="192502"/>
              <a:chExt cx="1605435" cy="959224"/>
            </a:xfrm>
            <a:effectLst/>
          </p:grpSpPr>
          <p:sp>
            <p:nvSpPr>
              <p:cNvPr id="174" name="Arc 173"/>
              <p:cNvSpPr/>
              <p:nvPr/>
            </p:nvSpPr>
            <p:spPr>
              <a:xfrm>
                <a:off x="3713440" y="537472"/>
                <a:ext cx="614254" cy="614254"/>
              </a:xfrm>
              <a:prstGeom prst="arc">
                <a:avLst>
                  <a:gd name="adj1" fmla="val 15614296"/>
                  <a:gd name="adj2" fmla="val 5318166"/>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5" name="Arc 174"/>
              <p:cNvSpPr/>
              <p:nvPr/>
            </p:nvSpPr>
            <p:spPr>
              <a:xfrm flipH="1">
                <a:off x="2722259" y="565394"/>
                <a:ext cx="586331" cy="586331"/>
              </a:xfrm>
              <a:prstGeom prst="arc">
                <a:avLst>
                  <a:gd name="adj1" fmla="val 16112914"/>
                  <a:gd name="adj2" fmla="val 5813318"/>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6" name="Arc 175"/>
              <p:cNvSpPr/>
              <p:nvPr/>
            </p:nvSpPr>
            <p:spPr>
              <a:xfrm flipH="1">
                <a:off x="3021328" y="192502"/>
                <a:ext cx="601981" cy="601981"/>
              </a:xfrm>
              <a:prstGeom prst="arc">
                <a:avLst>
                  <a:gd name="adj1" fmla="val 12410787"/>
                  <a:gd name="adj2" fmla="val 568492"/>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sp>
            <p:nvSpPr>
              <p:cNvPr id="177" name="Arc 176"/>
              <p:cNvSpPr/>
              <p:nvPr/>
            </p:nvSpPr>
            <p:spPr>
              <a:xfrm flipH="1">
                <a:off x="3371844" y="342900"/>
                <a:ext cx="619227" cy="619227"/>
              </a:xfrm>
              <a:prstGeom prst="arc">
                <a:avLst>
                  <a:gd name="adj1" fmla="val 12234367"/>
                  <a:gd name="adj2" fmla="val 17202984"/>
                </a:avLst>
              </a:prstGeom>
              <a:noFill/>
              <a:ln w="104775" cap="rnd" cmpd="sng" algn="ctr">
                <a:solidFill>
                  <a:srgbClr val="FF0000"/>
                </a:solidFill>
                <a:prstDash val="solid"/>
              </a:ln>
              <a:effectLst/>
            </p:spPr>
            <p:txBody>
              <a:bodyPr rtlCol="0" anchor="ctr"/>
              <a:lstStyle/>
              <a:p>
                <a:pPr algn="ctr" defTabSz="1218987">
                  <a:defRPr/>
                </a:pPr>
                <a:endParaRPr lang="en-US" sz="2400" kern="0" dirty="0">
                  <a:solidFill>
                    <a:srgbClr val="000000"/>
                  </a:solidFill>
                  <a:latin typeface="Arial"/>
                </a:endParaRPr>
              </a:p>
            </p:txBody>
          </p:sp>
        </p:grpSp>
        <p:grpSp>
          <p:nvGrpSpPr>
            <p:cNvPr id="18" name="Group 168"/>
            <p:cNvGrpSpPr/>
            <p:nvPr/>
          </p:nvGrpSpPr>
          <p:grpSpPr>
            <a:xfrm>
              <a:off x="5940205" y="1945464"/>
              <a:ext cx="885074" cy="890342"/>
              <a:chOff x="3163335" y="723900"/>
              <a:chExt cx="788364" cy="793057"/>
            </a:xfrm>
            <a:solidFill>
              <a:srgbClr val="0070C0"/>
            </a:solidFill>
            <a:effectLst/>
          </p:grpSpPr>
          <p:sp>
            <p:nvSpPr>
              <p:cNvPr id="170" name="Freeform 169"/>
              <p:cNvSpPr/>
              <p:nvPr/>
            </p:nvSpPr>
            <p:spPr>
              <a:xfrm>
                <a:off x="3204210" y="723900"/>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1" name="Freeform 170"/>
              <p:cNvSpPr/>
              <p:nvPr/>
            </p:nvSpPr>
            <p:spPr>
              <a:xfrm rot="5400000">
                <a:off x="3570699" y="801764"/>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2" name="Freeform 171"/>
              <p:cNvSpPr/>
              <p:nvPr/>
            </p:nvSpPr>
            <p:spPr>
              <a:xfrm rot="10800000">
                <a:off x="3491985" y="1174057"/>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73" name="Freeform 172"/>
              <p:cNvSpPr/>
              <p:nvPr/>
            </p:nvSpPr>
            <p:spPr>
              <a:xfrm rot="16200000">
                <a:off x="3125235" y="1094652"/>
                <a:ext cx="419100" cy="342900"/>
              </a:xfrm>
              <a:custGeom>
                <a:avLst/>
                <a:gdLst>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29621 w 430611"/>
                  <a:gd name="connsiteY0" fmla="*/ 342900 h 342900"/>
                  <a:gd name="connsiteX1" fmla="*/ 76281 w 430611"/>
                  <a:gd name="connsiteY1" fmla="*/ 285750 h 342900"/>
                  <a:gd name="connsiteX2" fmla="*/ 11511 w 430611"/>
                  <a:gd name="connsiteY2" fmla="*/ 342900 h 342900"/>
                  <a:gd name="connsiteX3" fmla="*/ 308691 w 430611"/>
                  <a:gd name="connsiteY3" fmla="*/ 45720 h 342900"/>
                  <a:gd name="connsiteX4" fmla="*/ 312501 w 430611"/>
                  <a:gd name="connsiteY4" fmla="*/ 0 h 342900"/>
                  <a:gd name="connsiteX5" fmla="*/ 430611 w 430611"/>
                  <a:gd name="connsiteY5" fmla="*/ 102870 h 342900"/>
                  <a:gd name="connsiteX6" fmla="*/ 316311 w 430611"/>
                  <a:gd name="connsiteY6" fmla="*/ 201930 h 342900"/>
                  <a:gd name="connsiteX7" fmla="*/ 312501 w 430611"/>
                  <a:gd name="connsiteY7" fmla="*/ 156210 h 342900"/>
                  <a:gd name="connsiteX8" fmla="*/ 129621 w 430611"/>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 name="connsiteX0" fmla="*/ 118110 w 419100"/>
                  <a:gd name="connsiteY0" fmla="*/ 342900 h 342900"/>
                  <a:gd name="connsiteX1" fmla="*/ 64770 w 419100"/>
                  <a:gd name="connsiteY1" fmla="*/ 285750 h 342900"/>
                  <a:gd name="connsiteX2" fmla="*/ 0 w 419100"/>
                  <a:gd name="connsiteY2" fmla="*/ 342900 h 342900"/>
                  <a:gd name="connsiteX3" fmla="*/ 297180 w 419100"/>
                  <a:gd name="connsiteY3" fmla="*/ 45720 h 342900"/>
                  <a:gd name="connsiteX4" fmla="*/ 300990 w 419100"/>
                  <a:gd name="connsiteY4" fmla="*/ 0 h 342900"/>
                  <a:gd name="connsiteX5" fmla="*/ 419100 w 419100"/>
                  <a:gd name="connsiteY5" fmla="*/ 102870 h 342900"/>
                  <a:gd name="connsiteX6" fmla="*/ 304800 w 419100"/>
                  <a:gd name="connsiteY6" fmla="*/ 201930 h 342900"/>
                  <a:gd name="connsiteX7" fmla="*/ 300990 w 419100"/>
                  <a:gd name="connsiteY7" fmla="*/ 156210 h 342900"/>
                  <a:gd name="connsiteX8" fmla="*/ 118110 w 419100"/>
                  <a:gd name="connsiteY8"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342900">
                    <a:moveTo>
                      <a:pt x="118110" y="342900"/>
                    </a:moveTo>
                    <a:lnTo>
                      <a:pt x="64770" y="285750"/>
                    </a:lnTo>
                    <a:cubicBezTo>
                      <a:pt x="43180" y="304800"/>
                      <a:pt x="27305" y="313227"/>
                      <a:pt x="0" y="342900"/>
                    </a:cubicBezTo>
                    <a:cubicBezTo>
                      <a:pt x="14024" y="226967"/>
                      <a:pt x="98603" y="71718"/>
                      <a:pt x="297180" y="45720"/>
                    </a:cubicBezTo>
                    <a:lnTo>
                      <a:pt x="300990" y="0"/>
                    </a:lnTo>
                    <a:lnTo>
                      <a:pt x="419100" y="102870"/>
                    </a:lnTo>
                    <a:lnTo>
                      <a:pt x="304800" y="201930"/>
                    </a:lnTo>
                    <a:lnTo>
                      <a:pt x="300990" y="156210"/>
                    </a:lnTo>
                    <a:cubicBezTo>
                      <a:pt x="251583" y="164334"/>
                      <a:pt x="148133" y="187304"/>
                      <a:pt x="118110" y="342900"/>
                    </a:cubicBezTo>
                    <a:close/>
                  </a:path>
                </a:pathLst>
              </a:custGeom>
              <a:solidFill>
                <a:srgbClr val="FF0000"/>
              </a:solidFill>
              <a:ln w="9525"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grpSp>
      <p:sp>
        <p:nvSpPr>
          <p:cNvPr id="178" name="TextBox 177"/>
          <p:cNvSpPr txBox="1"/>
          <p:nvPr/>
        </p:nvSpPr>
        <p:spPr>
          <a:xfrm>
            <a:off x="5218776" y="2951466"/>
            <a:ext cx="2354659" cy="661697"/>
          </a:xfrm>
          <a:prstGeom prst="rect">
            <a:avLst/>
          </a:prstGeom>
          <a:noFill/>
          <a:ln>
            <a:noFill/>
          </a:ln>
        </p:spPr>
        <p:txBody>
          <a:bodyPr wrap="square" lIns="45700" tIns="22849" rIns="45700" bIns="22849" rtlCol="0">
            <a:spAutoFit/>
          </a:bodyPr>
          <a:lstStyle/>
          <a:p>
            <a:pPr algn="ctr"/>
            <a:r>
              <a:rPr lang="en-US" sz="2000" b="1" cap="all" dirty="0">
                <a:solidFill>
                  <a:srgbClr val="5F5F5F"/>
                </a:solidFill>
              </a:rPr>
              <a:t>Mobile </a:t>
            </a:r>
          </a:p>
          <a:p>
            <a:pPr algn="ctr"/>
            <a:r>
              <a:rPr lang="en-US" sz="2000" b="1" cap="all" dirty="0">
                <a:solidFill>
                  <a:srgbClr val="5F5F5F"/>
                </a:solidFill>
              </a:rPr>
              <a:t>Cloud Service</a:t>
            </a:r>
            <a:endParaRPr lang="en-US" sz="2000" b="1" cap="all" dirty="0">
              <a:solidFill>
                <a:srgbClr val="5F5F5F"/>
              </a:solidFill>
            </a:endParaRPr>
          </a:p>
        </p:txBody>
      </p:sp>
      <p:sp>
        <p:nvSpPr>
          <p:cNvPr id="181" name="Title 180"/>
          <p:cNvSpPr>
            <a:spLocks noGrp="1"/>
          </p:cNvSpPr>
          <p:nvPr>
            <p:ph type="title"/>
          </p:nvPr>
        </p:nvSpPr>
        <p:spPr>
          <a:xfrm>
            <a:off x="259762" y="204539"/>
            <a:ext cx="9702469" cy="576345"/>
          </a:xfrm>
        </p:spPr>
        <p:txBody>
          <a:bodyPr>
            <a:normAutofit fontScale="90000"/>
          </a:bodyPr>
          <a:lstStyle/>
          <a:p>
            <a:r>
              <a:rPr lang="en-US" dirty="0" smtClean="0"/>
              <a:t>Oracle Mobile Cloud Service</a:t>
            </a:r>
            <a:endParaRPr lang="en-US" dirty="0"/>
          </a:p>
        </p:txBody>
      </p:sp>
      <p:pic>
        <p:nvPicPr>
          <p:cNvPr id="167" name="Picture 166" descr="Screen Shot 2014-06-25 at 3.20.27 PM.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81053" y="1419731"/>
            <a:ext cx="1772960" cy="1244758"/>
          </a:xfrm>
          <a:prstGeom prst="rect">
            <a:avLst/>
          </a:prstGeom>
        </p:spPr>
      </p:pic>
      <p:pic>
        <p:nvPicPr>
          <p:cNvPr id="168" name="Picture 167" descr="Screen Shot 2014-06-25 at 3.02.18 PM.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710012" y="1624266"/>
            <a:ext cx="604586" cy="1166991"/>
          </a:xfrm>
          <a:prstGeom prst="rect">
            <a:avLst/>
          </a:prstGeom>
        </p:spPr>
      </p:pic>
      <p:pic>
        <p:nvPicPr>
          <p:cNvPr id="169" name="Picture 168" descr="images.jpe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79090" y="2418351"/>
            <a:ext cx="345770" cy="345860"/>
          </a:xfrm>
          <a:prstGeom prst="rect">
            <a:avLst/>
          </a:prstGeom>
        </p:spPr>
      </p:pic>
      <p:pic>
        <p:nvPicPr>
          <p:cNvPr id="179" name="Picture 178" descr="Eclipse_Logo2014_New.jpg"/>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325062" y="2501728"/>
            <a:ext cx="997603" cy="233482"/>
          </a:xfrm>
          <a:prstGeom prst="rect">
            <a:avLst/>
          </a:prstGeom>
        </p:spPr>
      </p:pic>
      <p:grpSp>
        <p:nvGrpSpPr>
          <p:cNvPr id="19" name="Group 188"/>
          <p:cNvGrpSpPr/>
          <p:nvPr/>
        </p:nvGrpSpPr>
        <p:grpSpPr>
          <a:xfrm>
            <a:off x="3419770" y="2167758"/>
            <a:ext cx="2861760" cy="3606521"/>
            <a:chOff x="3670854" y="2076854"/>
            <a:chExt cx="2861760" cy="3606521"/>
          </a:xfrm>
        </p:grpSpPr>
        <p:grpSp>
          <p:nvGrpSpPr>
            <p:cNvPr id="20" name="Group 167"/>
            <p:cNvGrpSpPr/>
            <p:nvPr/>
          </p:nvGrpSpPr>
          <p:grpSpPr>
            <a:xfrm>
              <a:off x="3670854" y="2076854"/>
              <a:ext cx="2861760" cy="3606521"/>
              <a:chOff x="2753857" y="1557639"/>
              <a:chExt cx="2146879" cy="2704889"/>
            </a:xfrm>
          </p:grpSpPr>
          <p:sp>
            <p:nvSpPr>
              <p:cNvPr id="21516" name="Can 21515"/>
              <p:cNvSpPr/>
              <p:nvPr/>
            </p:nvSpPr>
            <p:spPr>
              <a:xfrm>
                <a:off x="3757741" y="3677363"/>
                <a:ext cx="549517" cy="508071"/>
              </a:xfrm>
              <a:prstGeom prst="can">
                <a:avLst/>
              </a:prstGeom>
              <a:solidFill>
                <a:srgbClr val="00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a:solidFill>
                      <a:srgbClr val="FFFFFF"/>
                    </a:solidFill>
                  </a:rPr>
                  <a:t/>
                </a:r>
                <a:br>
                  <a:rPr lang="en-US" sz="1400" b="1" dirty="0">
                    <a:solidFill>
                      <a:srgbClr val="FFFFFF"/>
                    </a:solidFill>
                  </a:rPr>
                </a:br>
                <a:r>
                  <a:rPr lang="en-US" sz="1400" b="1" dirty="0">
                    <a:solidFill>
                      <a:srgbClr val="FFFFFF"/>
                    </a:solidFill>
                  </a:rPr>
                  <a:t>Users</a:t>
                </a:r>
              </a:p>
              <a:p>
                <a:pPr algn="ctr"/>
                <a:endParaRPr lang="en-US" sz="1400" b="1" dirty="0">
                  <a:solidFill>
                    <a:srgbClr val="FFFFFF"/>
                  </a:solidFill>
                </a:endParaRPr>
              </a:p>
            </p:txBody>
          </p:sp>
          <p:grpSp>
            <p:nvGrpSpPr>
              <p:cNvPr id="21" name="Group 166"/>
              <p:cNvGrpSpPr/>
              <p:nvPr/>
            </p:nvGrpSpPr>
            <p:grpSpPr>
              <a:xfrm>
                <a:off x="2753857" y="1557639"/>
                <a:ext cx="1272494" cy="868913"/>
                <a:chOff x="2753857" y="1557639"/>
                <a:chExt cx="1272494" cy="868913"/>
              </a:xfrm>
            </p:grpSpPr>
            <p:sp>
              <p:nvSpPr>
                <p:cNvPr id="21520" name="TextBox 21519"/>
                <p:cNvSpPr txBox="1"/>
                <p:nvPr/>
              </p:nvSpPr>
              <p:spPr>
                <a:xfrm>
                  <a:off x="2753857" y="1557639"/>
                  <a:ext cx="1272494" cy="230833"/>
                </a:xfrm>
                <a:prstGeom prst="rect">
                  <a:avLst/>
                </a:prstGeom>
                <a:noFill/>
              </p:spPr>
              <p:txBody>
                <a:bodyPr wrap="square" rtlCol="0">
                  <a:spAutoFit/>
                </a:bodyPr>
                <a:lstStyle/>
                <a:p>
                  <a:pPr marL="228560" indent="-228560"/>
                  <a:r>
                    <a:rPr lang="en-US" sz="1400" b="1" dirty="0">
                      <a:solidFill>
                        <a:srgbClr val="5F5F5F"/>
                      </a:solidFill>
                    </a:rPr>
                    <a:t>Built-in APIs</a:t>
                  </a:r>
                </a:p>
              </p:txBody>
            </p:sp>
            <p:sp>
              <p:nvSpPr>
                <p:cNvPr id="124" name="Rounded Rectangle 123"/>
                <p:cNvSpPr/>
                <p:nvPr/>
              </p:nvSpPr>
              <p:spPr>
                <a:xfrm>
                  <a:off x="2827200" y="1802927"/>
                  <a:ext cx="890794" cy="172528"/>
                </a:xfrm>
                <a:prstGeom prst="roundRect">
                  <a:avLst/>
                </a:prstGeom>
                <a:solidFill>
                  <a:schemeClr val="bg2">
                    <a:lumMod val="1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Offline Sync</a:t>
                  </a:r>
                  <a:endParaRPr lang="en-US" sz="1100" b="1" dirty="0">
                    <a:solidFill>
                      <a:srgbClr val="FFFFFF"/>
                    </a:solidFill>
                  </a:endParaRPr>
                </a:p>
              </p:txBody>
            </p:sp>
            <p:sp>
              <p:nvSpPr>
                <p:cNvPr id="145" name="Rounded Rectangle 144"/>
                <p:cNvSpPr/>
                <p:nvPr/>
              </p:nvSpPr>
              <p:spPr>
                <a:xfrm>
                  <a:off x="2832950" y="2254024"/>
                  <a:ext cx="890794" cy="172528"/>
                </a:xfrm>
                <a:prstGeom prst="roundRect">
                  <a:avLst/>
                </a:prstGeom>
                <a:solidFill>
                  <a:schemeClr val="bg2">
                    <a:lumMod val="1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Notifications</a:t>
                  </a:r>
                  <a:endParaRPr lang="en-US" sz="1100" b="1" dirty="0">
                    <a:solidFill>
                      <a:srgbClr val="FFFFFF"/>
                    </a:solidFill>
                  </a:endParaRPr>
                </a:p>
              </p:txBody>
            </p:sp>
            <p:sp>
              <p:nvSpPr>
                <p:cNvPr id="156" name="Oval 155"/>
                <p:cNvSpPr/>
                <p:nvPr/>
              </p:nvSpPr>
              <p:spPr>
                <a:xfrm>
                  <a:off x="3493682" y="2009955"/>
                  <a:ext cx="60385"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7" name="Oval 156"/>
                <p:cNvSpPr/>
                <p:nvPr/>
              </p:nvSpPr>
              <p:spPr>
                <a:xfrm>
                  <a:off x="3490814" y="2084721"/>
                  <a:ext cx="60385"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8" name="Rounded Rectangle 137"/>
                <p:cNvSpPr/>
                <p:nvPr/>
              </p:nvSpPr>
              <p:spPr>
                <a:xfrm>
                  <a:off x="2823985" y="2026437"/>
                  <a:ext cx="890794" cy="172528"/>
                </a:xfrm>
                <a:prstGeom prst="roundRect">
                  <a:avLst/>
                </a:prstGeom>
                <a:solidFill>
                  <a:schemeClr val="bg2">
                    <a:lumMod val="1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User </a:t>
                  </a:r>
                  <a:r>
                    <a:rPr lang="en-US" sz="1100" b="1" dirty="0" err="1">
                      <a:solidFill>
                        <a:srgbClr val="FFFFFF"/>
                      </a:solidFill>
                    </a:rPr>
                    <a:t>Mgmt</a:t>
                  </a:r>
                  <a:endParaRPr lang="en-US" sz="1100" b="1" dirty="0">
                    <a:solidFill>
                      <a:srgbClr val="FFFFFF"/>
                    </a:solidFill>
                  </a:endParaRPr>
                </a:p>
              </p:txBody>
            </p:sp>
          </p:grpSp>
          <p:sp>
            <p:nvSpPr>
              <p:cNvPr id="146" name="Can 145"/>
              <p:cNvSpPr/>
              <p:nvPr/>
            </p:nvSpPr>
            <p:spPr>
              <a:xfrm>
                <a:off x="4351219" y="3754457"/>
                <a:ext cx="549517" cy="508071"/>
              </a:xfrm>
              <a:prstGeom prst="can">
                <a:avLst/>
              </a:prstGeom>
              <a:solidFill>
                <a:srgbClr val="00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a:solidFill>
                      <a:srgbClr val="FFFFFF"/>
                    </a:solidFill>
                  </a:rPr>
                  <a:t/>
                </a:r>
                <a:br>
                  <a:rPr lang="en-US" sz="1400" b="1" dirty="0">
                    <a:solidFill>
                      <a:srgbClr val="FFFFFF"/>
                    </a:solidFill>
                  </a:rPr>
                </a:br>
                <a:r>
                  <a:rPr lang="en-US" sz="1400" b="1" dirty="0">
                    <a:solidFill>
                      <a:srgbClr val="FFFFFF"/>
                    </a:solidFill>
                  </a:rPr>
                  <a:t>Objs</a:t>
                </a:r>
              </a:p>
              <a:p>
                <a:pPr algn="ctr"/>
                <a:endParaRPr lang="en-US" sz="1400" b="1" dirty="0">
                  <a:solidFill>
                    <a:srgbClr val="FFFFFF"/>
                  </a:solidFill>
                </a:endParaRPr>
              </a:p>
            </p:txBody>
          </p:sp>
        </p:grpSp>
        <p:sp>
          <p:nvSpPr>
            <p:cNvPr id="180" name="Rounded Rectangle 179"/>
            <p:cNvSpPr/>
            <p:nvPr/>
          </p:nvSpPr>
          <p:spPr>
            <a:xfrm>
              <a:off x="3752578" y="3302260"/>
              <a:ext cx="1187416" cy="230037"/>
            </a:xfrm>
            <a:prstGeom prst="roundRect">
              <a:avLst/>
            </a:prstGeom>
            <a:solidFill>
              <a:schemeClr val="bg2">
                <a:lumMod val="1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Storage</a:t>
              </a:r>
              <a:endParaRPr lang="en-US" sz="1100" b="1" dirty="0">
                <a:solidFill>
                  <a:srgbClr val="FFFFFF"/>
                </a:solidFill>
              </a:endParaRPr>
            </a:p>
          </p:txBody>
        </p:sp>
      </p:grpSp>
      <p:grpSp>
        <p:nvGrpSpPr>
          <p:cNvPr id="22" name="Group 201"/>
          <p:cNvGrpSpPr/>
          <p:nvPr/>
        </p:nvGrpSpPr>
        <p:grpSpPr>
          <a:xfrm>
            <a:off x="3687834" y="3523882"/>
            <a:ext cx="6634564" cy="1077074"/>
            <a:chOff x="3686246" y="3381007"/>
            <a:chExt cx="6634564" cy="1077074"/>
          </a:xfrm>
        </p:grpSpPr>
        <p:sp>
          <p:nvSpPr>
            <p:cNvPr id="3" name="TextBox 2"/>
            <p:cNvSpPr txBox="1"/>
            <p:nvPr/>
          </p:nvSpPr>
          <p:spPr>
            <a:xfrm>
              <a:off x="8830848" y="3799629"/>
              <a:ext cx="1122405" cy="280836"/>
            </a:xfrm>
            <a:prstGeom prst="rect">
              <a:avLst/>
            </a:prstGeom>
            <a:noFill/>
          </p:spPr>
          <p:txBody>
            <a:bodyPr wrap="none" lIns="34281" tIns="17140" rIns="34281" bIns="17140" rtlCol="0">
              <a:spAutoFit/>
            </a:bodyPr>
            <a:lstStyle/>
            <a:p>
              <a:r>
                <a:rPr lang="en-US" sz="1600" b="1" dirty="0">
                  <a:solidFill>
                    <a:srgbClr val="5F5F5F"/>
                  </a:solidFill>
                </a:rPr>
                <a:t>Public Cloud</a:t>
              </a:r>
            </a:p>
          </p:txBody>
        </p:sp>
        <p:sp>
          <p:nvSpPr>
            <p:cNvPr id="158" name="Left-Right Arrow 157"/>
            <p:cNvSpPr/>
            <p:nvPr/>
          </p:nvSpPr>
          <p:spPr bwMode="auto">
            <a:xfrm>
              <a:off x="8500211" y="3381007"/>
              <a:ext cx="1820599" cy="426903"/>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34519" tIns="17260" rIns="34519" bIns="17260"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r>
                <a:rPr lang="en-US" sz="1300" b="1" dirty="0">
                  <a:solidFill>
                    <a:srgbClr val="FFFFFF"/>
                  </a:solidFill>
                  <a:latin typeface="Arial" pitchFamily="-106" charset="0"/>
                </a:rPr>
                <a:t>Connectors</a:t>
              </a:r>
              <a:endParaRPr lang="en-US" sz="1300" b="1" dirty="0">
                <a:solidFill>
                  <a:srgbClr val="FFFFFF"/>
                </a:solidFill>
                <a:latin typeface="Arial" pitchFamily="-106" charset="0"/>
              </a:endParaRPr>
            </a:p>
          </p:txBody>
        </p:sp>
        <p:sp>
          <p:nvSpPr>
            <p:cNvPr id="130" name="Rounded Rectangle 129"/>
            <p:cNvSpPr/>
            <p:nvPr/>
          </p:nvSpPr>
          <p:spPr>
            <a:xfrm>
              <a:off x="3686246" y="4228044"/>
              <a:ext cx="1187416" cy="230037"/>
            </a:xfrm>
            <a:prstGeom prst="roundRect">
              <a:avLst/>
            </a:prstGeom>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3</a:t>
              </a:r>
              <a:r>
                <a:rPr lang="en-US" sz="1100" b="1" baseline="30000" dirty="0">
                  <a:solidFill>
                    <a:srgbClr val="FFFFFF"/>
                  </a:solidFill>
                </a:rPr>
                <a:t>rd</a:t>
              </a:r>
              <a:r>
                <a:rPr lang="en-US" sz="1100" b="1" dirty="0">
                  <a:solidFill>
                    <a:srgbClr val="FFFFFF"/>
                  </a:solidFill>
                </a:rPr>
                <a:t> Party API</a:t>
              </a:r>
              <a:endParaRPr lang="en-US" sz="1100" b="1" dirty="0">
                <a:solidFill>
                  <a:srgbClr val="FFFFFF"/>
                </a:solidFill>
              </a:endParaRPr>
            </a:p>
          </p:txBody>
        </p:sp>
      </p:grpSp>
      <p:grpSp>
        <p:nvGrpSpPr>
          <p:cNvPr id="23" name="Group 203"/>
          <p:cNvGrpSpPr/>
          <p:nvPr/>
        </p:nvGrpSpPr>
        <p:grpSpPr>
          <a:xfrm>
            <a:off x="3685444" y="2099239"/>
            <a:ext cx="8129233" cy="4319173"/>
            <a:chOff x="3683855" y="1908738"/>
            <a:chExt cx="8129233" cy="4319173"/>
          </a:xfrm>
        </p:grpSpPr>
        <p:sp>
          <p:nvSpPr>
            <p:cNvPr id="21519" name="Rounded Rectangle 21518"/>
            <p:cNvSpPr/>
            <p:nvPr/>
          </p:nvSpPr>
          <p:spPr>
            <a:xfrm>
              <a:off x="7119988" y="4748890"/>
              <a:ext cx="1292165" cy="397983"/>
            </a:xfrm>
            <a:prstGeom prst="roundRect">
              <a:avLst/>
            </a:prstGeom>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80000"/>
                </a:lnSpc>
              </a:pPr>
              <a:r>
                <a:rPr lang="en-US" sz="1400" b="1" dirty="0">
                  <a:solidFill>
                    <a:srgbClr val="FFFFFF"/>
                  </a:solidFill>
                </a:rPr>
                <a:t>Data Shaping</a:t>
              </a:r>
              <a:endParaRPr lang="en-US" sz="1400" b="1" dirty="0">
                <a:solidFill>
                  <a:srgbClr val="FFFFFF"/>
                </a:solidFill>
              </a:endParaRPr>
            </a:p>
          </p:txBody>
        </p:sp>
        <p:sp>
          <p:nvSpPr>
            <p:cNvPr id="114" name="Rounded Rectangle 113"/>
            <p:cNvSpPr/>
            <p:nvPr/>
          </p:nvSpPr>
          <p:spPr>
            <a:xfrm rot="16200000">
              <a:off x="6310315" y="5002211"/>
              <a:ext cx="1041401" cy="530226"/>
            </a:xfrm>
            <a:prstGeom prst="roundRect">
              <a:avLst/>
            </a:prstGeom>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80000"/>
                </a:lnSpc>
              </a:pPr>
              <a:r>
                <a:rPr lang="en-US" sz="1400" b="1" dirty="0">
                  <a:solidFill>
                    <a:srgbClr val="FFFFFF"/>
                  </a:solidFill>
                </a:rPr>
                <a:t>Custom</a:t>
              </a:r>
            </a:p>
            <a:p>
              <a:pPr algn="ctr">
                <a:lnSpc>
                  <a:spcPct val="80000"/>
                </a:lnSpc>
              </a:pPr>
              <a:r>
                <a:rPr lang="en-US" sz="1400" b="1" dirty="0">
                  <a:solidFill>
                    <a:srgbClr val="FFFFFF"/>
                  </a:solidFill>
                </a:rPr>
                <a:t> Logic</a:t>
              </a:r>
              <a:endParaRPr lang="en-US" sz="1400" b="1" dirty="0">
                <a:solidFill>
                  <a:srgbClr val="FFFFFF"/>
                </a:solidFill>
              </a:endParaRPr>
            </a:p>
          </p:txBody>
        </p:sp>
        <p:sp>
          <p:nvSpPr>
            <p:cNvPr id="144" name="Rounded Rectangle 143"/>
            <p:cNvSpPr/>
            <p:nvPr/>
          </p:nvSpPr>
          <p:spPr>
            <a:xfrm>
              <a:off x="7106092" y="5307919"/>
              <a:ext cx="1292165" cy="397983"/>
            </a:xfrm>
            <a:prstGeom prst="roundRect">
              <a:avLst/>
            </a:prstGeom>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80000"/>
                </a:lnSpc>
              </a:pPr>
              <a:r>
                <a:rPr lang="en-US" sz="1400" b="1" dirty="0">
                  <a:solidFill>
                    <a:srgbClr val="FFFFFF"/>
                  </a:solidFill>
                </a:rPr>
                <a:t>Orchestrate</a:t>
              </a:r>
              <a:endParaRPr lang="en-US" sz="1400" b="1" dirty="0">
                <a:solidFill>
                  <a:srgbClr val="FFFFFF"/>
                </a:solidFill>
              </a:endParaRPr>
            </a:p>
          </p:txBody>
        </p:sp>
        <p:grpSp>
          <p:nvGrpSpPr>
            <p:cNvPr id="24" name="Group 202"/>
            <p:cNvGrpSpPr/>
            <p:nvPr/>
          </p:nvGrpSpPr>
          <p:grpSpPr>
            <a:xfrm>
              <a:off x="3683855" y="1908738"/>
              <a:ext cx="8129233" cy="4319173"/>
              <a:chOff x="3683855" y="1908738"/>
              <a:chExt cx="8129233" cy="4319173"/>
            </a:xfrm>
          </p:grpSpPr>
          <p:grpSp>
            <p:nvGrpSpPr>
              <p:cNvPr id="25" name="Group 17"/>
              <p:cNvGrpSpPr/>
              <p:nvPr/>
            </p:nvGrpSpPr>
            <p:grpSpPr>
              <a:xfrm>
                <a:off x="10516704" y="3417674"/>
                <a:ext cx="1296384" cy="1255449"/>
                <a:chOff x="1897497" y="3433964"/>
                <a:chExt cx="972541" cy="941587"/>
              </a:xfrm>
            </p:grpSpPr>
            <p:sp>
              <p:nvSpPr>
                <p:cNvPr id="136" name="Rounded Rectangle 135"/>
                <p:cNvSpPr/>
                <p:nvPr/>
              </p:nvSpPr>
              <p:spPr>
                <a:xfrm>
                  <a:off x="1897497" y="3433964"/>
                  <a:ext cx="972541" cy="941587"/>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sp>
              <p:nvSpPr>
                <p:cNvPr id="137" name="Rectangle 136"/>
                <p:cNvSpPr/>
                <p:nvPr/>
              </p:nvSpPr>
              <p:spPr>
                <a:xfrm>
                  <a:off x="1928236" y="3983728"/>
                  <a:ext cx="896890" cy="366989"/>
                </a:xfrm>
                <a:prstGeom prst="rect">
                  <a:avLst/>
                </a:prstGeom>
                <a:ln>
                  <a:noFill/>
                </a:ln>
              </p:spPr>
              <p:txBody>
                <a:bodyPr wrap="square" lIns="34259" tIns="17128" rIns="34259" bIns="17128">
                  <a:spAutoFit/>
                </a:bodyPr>
                <a:lstStyle/>
                <a:p>
                  <a:pPr marL="59492" indent="-59492" algn="ctr" defTabSz="456999" fontAlgn="base">
                    <a:lnSpc>
                      <a:spcPct val="90000"/>
                    </a:lnSpc>
                    <a:spcBef>
                      <a:spcPct val="50000"/>
                    </a:spcBef>
                    <a:spcAft>
                      <a:spcPct val="0"/>
                    </a:spcAft>
                    <a:buClr>
                      <a:srgbClr val="667263"/>
                    </a:buClr>
                    <a:defRPr/>
                  </a:pPr>
                  <a:r>
                    <a:rPr lang="en-US" sz="1100" b="1" cap="all" dirty="0">
                      <a:solidFill>
                        <a:srgbClr val="000000"/>
                      </a:solidFill>
                      <a:ea typeface="ＭＳ Ｐゴシック" pitchFamily="1" charset="-128"/>
                      <a:cs typeface="Arial" pitchFamily="34" charset="0"/>
                    </a:rPr>
                    <a:t>On-Premise</a:t>
                  </a:r>
                  <a:br>
                    <a:rPr lang="en-US" sz="1100" b="1" cap="all" dirty="0">
                      <a:solidFill>
                        <a:srgbClr val="000000"/>
                      </a:solidFill>
                      <a:ea typeface="ＭＳ Ｐゴシック" pitchFamily="1" charset="-128"/>
                      <a:cs typeface="Arial" pitchFamily="34" charset="0"/>
                    </a:rPr>
                  </a:br>
                  <a:r>
                    <a:rPr lang="en-US" sz="1100" b="1" cap="all" dirty="0">
                      <a:solidFill>
                        <a:srgbClr val="000000"/>
                      </a:solidFill>
                      <a:ea typeface="ＭＳ Ｐゴシック" pitchFamily="1" charset="-128"/>
                      <a:cs typeface="Arial" pitchFamily="34" charset="0"/>
                    </a:rPr>
                    <a:t>Packaged</a:t>
                  </a:r>
                  <a:br>
                    <a:rPr lang="en-US" sz="1100" b="1" cap="all" dirty="0">
                      <a:solidFill>
                        <a:srgbClr val="000000"/>
                      </a:solidFill>
                      <a:ea typeface="ＭＳ Ｐゴシック" pitchFamily="1" charset="-128"/>
                      <a:cs typeface="Arial" pitchFamily="34" charset="0"/>
                    </a:rPr>
                  </a:br>
                  <a:r>
                    <a:rPr lang="en-US" sz="1100" b="1" cap="all" dirty="0">
                      <a:solidFill>
                        <a:srgbClr val="000000"/>
                      </a:solidFill>
                      <a:ea typeface="ＭＳ Ｐゴシック" pitchFamily="1" charset="-128"/>
                      <a:cs typeface="Arial" pitchFamily="34" charset="0"/>
                    </a:rPr>
                    <a:t>Applications</a:t>
                  </a:r>
                  <a:endParaRPr lang="en-US" sz="1100" b="1" cap="all" dirty="0">
                    <a:solidFill>
                      <a:srgbClr val="000000"/>
                    </a:solidFill>
                    <a:ea typeface="ＭＳ Ｐゴシック" pitchFamily="1" charset="-128"/>
                    <a:cs typeface="Arial" pitchFamily="34" charset="0"/>
                  </a:endParaRPr>
                </a:p>
              </p:txBody>
            </p:sp>
            <p:grpSp>
              <p:nvGrpSpPr>
                <p:cNvPr id="26" name="Group 85"/>
                <p:cNvGrpSpPr/>
                <p:nvPr/>
              </p:nvGrpSpPr>
              <p:grpSpPr>
                <a:xfrm>
                  <a:off x="1972994" y="3522980"/>
                  <a:ext cx="817456" cy="425325"/>
                  <a:chOff x="997037" y="2043031"/>
                  <a:chExt cx="1378775" cy="717382"/>
                </a:xfrm>
                <a:effectLst/>
              </p:grpSpPr>
              <p:pic>
                <p:nvPicPr>
                  <p:cNvPr id="139" name="Picture 138" descr="CycleArrow_Grey.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332879" y="2406869"/>
                    <a:ext cx="707088" cy="353544"/>
                  </a:xfrm>
                  <a:prstGeom prst="rect">
                    <a:avLst/>
                  </a:prstGeom>
                  <a:effectLst/>
                </p:spPr>
              </p:pic>
              <p:pic>
                <p:nvPicPr>
                  <p:cNvPr id="140" name="Picture 139" descr="CycleArrow_Red.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332879" y="2043031"/>
                    <a:ext cx="707088" cy="353544"/>
                  </a:xfrm>
                  <a:prstGeom prst="rect">
                    <a:avLst/>
                  </a:prstGeom>
                </p:spPr>
              </p:pic>
              <p:pic>
                <p:nvPicPr>
                  <p:cNvPr id="141" name="Picture 140" descr="Database_Grey.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97037" y="2200239"/>
                    <a:ext cx="280397" cy="329162"/>
                  </a:xfrm>
                  <a:prstGeom prst="rect">
                    <a:avLst/>
                  </a:prstGeom>
                  <a:effectLst/>
                </p:spPr>
              </p:pic>
              <p:pic>
                <p:nvPicPr>
                  <p:cNvPr id="142" name="Picture 141" descr="Database_Red.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095415" y="2200239"/>
                    <a:ext cx="280397" cy="329162"/>
                  </a:xfrm>
                  <a:prstGeom prst="rect">
                    <a:avLst/>
                  </a:prstGeom>
                  <a:effectLst/>
                </p:spPr>
              </p:pic>
              <p:pic>
                <p:nvPicPr>
                  <p:cNvPr id="143" name="Picture 142" descr="Gear_Grey.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527939" y="2243237"/>
                    <a:ext cx="316971" cy="316970"/>
                  </a:xfrm>
                  <a:prstGeom prst="rect">
                    <a:avLst/>
                  </a:prstGeom>
                </p:spPr>
              </p:pic>
            </p:grpSp>
          </p:grpSp>
          <p:grpSp>
            <p:nvGrpSpPr>
              <p:cNvPr id="27" name="Group 172"/>
              <p:cNvGrpSpPr/>
              <p:nvPr/>
            </p:nvGrpSpPr>
            <p:grpSpPr>
              <a:xfrm>
                <a:off x="10508998" y="4972462"/>
                <a:ext cx="1296384" cy="1255449"/>
                <a:chOff x="131253" y="3238410"/>
                <a:chExt cx="972541" cy="941587"/>
              </a:xfrm>
            </p:grpSpPr>
            <p:grpSp>
              <p:nvGrpSpPr>
                <p:cNvPr id="28" name="Group 18"/>
                <p:cNvGrpSpPr/>
                <p:nvPr/>
              </p:nvGrpSpPr>
              <p:grpSpPr>
                <a:xfrm>
                  <a:off x="131253" y="3238410"/>
                  <a:ext cx="972541" cy="941587"/>
                  <a:chOff x="797237" y="3433966"/>
                  <a:chExt cx="972541" cy="941587"/>
                </a:xfrm>
              </p:grpSpPr>
              <p:sp>
                <p:nvSpPr>
                  <p:cNvPr id="133" name="Rounded Rectangle 132"/>
                  <p:cNvSpPr/>
                  <p:nvPr/>
                </p:nvSpPr>
                <p:spPr>
                  <a:xfrm>
                    <a:off x="797237" y="3433966"/>
                    <a:ext cx="972541" cy="941587"/>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sp>
                <p:nvSpPr>
                  <p:cNvPr id="134" name="Rectangle 133"/>
                  <p:cNvSpPr/>
                  <p:nvPr/>
                </p:nvSpPr>
                <p:spPr>
                  <a:xfrm>
                    <a:off x="824546" y="4030221"/>
                    <a:ext cx="919685" cy="256190"/>
                  </a:xfrm>
                  <a:prstGeom prst="rect">
                    <a:avLst/>
                  </a:prstGeom>
                  <a:ln>
                    <a:noFill/>
                  </a:ln>
                </p:spPr>
                <p:txBody>
                  <a:bodyPr wrap="square" lIns="34259" tIns="17128" rIns="34259" bIns="17128">
                    <a:spAutoFit/>
                  </a:bodyPr>
                  <a:lstStyle/>
                  <a:p>
                    <a:pPr marL="59492" indent="-59492" algn="ctr" defTabSz="456999" fontAlgn="base">
                      <a:lnSpc>
                        <a:spcPct val="90000"/>
                      </a:lnSpc>
                      <a:spcBef>
                        <a:spcPct val="50000"/>
                      </a:spcBef>
                      <a:spcAft>
                        <a:spcPct val="0"/>
                      </a:spcAft>
                      <a:buClr>
                        <a:srgbClr val="667263"/>
                      </a:buClr>
                      <a:defRPr/>
                    </a:pPr>
                    <a:r>
                      <a:rPr lang="en-US" sz="1100" b="1" cap="all" dirty="0">
                        <a:solidFill>
                          <a:srgbClr val="000000"/>
                        </a:solidFill>
                        <a:ea typeface="ＭＳ Ｐゴシック" pitchFamily="1" charset="-128"/>
                        <a:cs typeface="Arial" pitchFamily="34" charset="0"/>
                      </a:rPr>
                      <a:t>CUSTOM Applications</a:t>
                    </a:r>
                    <a:endParaRPr lang="en-US" sz="1100" b="1" cap="all" dirty="0">
                      <a:solidFill>
                        <a:srgbClr val="000000"/>
                      </a:solidFill>
                      <a:ea typeface="ＭＳ Ｐゴシック" pitchFamily="1" charset="-128"/>
                      <a:cs typeface="Arial" pitchFamily="34" charset="0"/>
                    </a:endParaRPr>
                  </a:p>
                </p:txBody>
              </p:sp>
              <p:pic>
                <p:nvPicPr>
                  <p:cNvPr id="135" name="Picture 134" descr="Database_Grey.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29991" y="3751007"/>
                    <a:ext cx="166243" cy="195155"/>
                  </a:xfrm>
                  <a:prstGeom prst="rect">
                    <a:avLst/>
                  </a:prstGeom>
                  <a:effectLst/>
                </p:spPr>
              </p:pic>
            </p:grpSp>
            <p:grpSp>
              <p:nvGrpSpPr>
                <p:cNvPr id="29" name="Group 176"/>
                <p:cNvGrpSpPr/>
                <p:nvPr/>
              </p:nvGrpSpPr>
              <p:grpSpPr>
                <a:xfrm>
                  <a:off x="451584" y="3365960"/>
                  <a:ext cx="542754" cy="444800"/>
                  <a:chOff x="7562647" y="1604775"/>
                  <a:chExt cx="893311" cy="732090"/>
                </a:xfrm>
              </p:grpSpPr>
              <p:pic>
                <p:nvPicPr>
                  <p:cNvPr id="131" name="Picture 130" descr="BarChartUp_Grey.pn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7562647" y="1604775"/>
                    <a:ext cx="661072" cy="534946"/>
                  </a:xfrm>
                  <a:prstGeom prst="rect">
                    <a:avLst/>
                  </a:prstGeom>
                </p:spPr>
              </p:pic>
              <p:pic>
                <p:nvPicPr>
                  <p:cNvPr id="132" name="Picture 131" descr="Bulb_Red.png"/>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7825936" y="1693985"/>
                    <a:ext cx="630022" cy="642880"/>
                  </a:xfrm>
                  <a:prstGeom prst="rect">
                    <a:avLst/>
                  </a:prstGeom>
                  <a:effectLst/>
                </p:spPr>
              </p:pic>
            </p:grpSp>
          </p:grpSp>
          <p:grpSp>
            <p:nvGrpSpPr>
              <p:cNvPr id="30" name="Group 69"/>
              <p:cNvGrpSpPr/>
              <p:nvPr/>
            </p:nvGrpSpPr>
            <p:grpSpPr>
              <a:xfrm>
                <a:off x="10483686" y="1908738"/>
                <a:ext cx="1296384" cy="1255449"/>
                <a:chOff x="3532165" y="3589677"/>
                <a:chExt cx="972541" cy="941587"/>
              </a:xfrm>
            </p:grpSpPr>
            <p:grpSp>
              <p:nvGrpSpPr>
                <p:cNvPr id="31" name="Group 66"/>
                <p:cNvGrpSpPr/>
                <p:nvPr/>
              </p:nvGrpSpPr>
              <p:grpSpPr>
                <a:xfrm>
                  <a:off x="3532165" y="3589677"/>
                  <a:ext cx="972541" cy="941587"/>
                  <a:chOff x="2204068" y="3502417"/>
                  <a:chExt cx="972541" cy="941587"/>
                </a:xfrm>
              </p:grpSpPr>
              <p:sp>
                <p:nvSpPr>
                  <p:cNvPr id="121" name="Rounded Rectangle 120"/>
                  <p:cNvSpPr/>
                  <p:nvPr/>
                </p:nvSpPr>
                <p:spPr>
                  <a:xfrm>
                    <a:off x="2204068" y="3502417"/>
                    <a:ext cx="972541" cy="941587"/>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grpSp>
                <p:nvGrpSpPr>
                  <p:cNvPr id="32" name="Group 91"/>
                  <p:cNvGrpSpPr/>
                  <p:nvPr/>
                </p:nvGrpSpPr>
                <p:grpSpPr>
                  <a:xfrm>
                    <a:off x="2280728" y="3667752"/>
                    <a:ext cx="817454" cy="461421"/>
                    <a:chOff x="2941429" y="2119131"/>
                    <a:chExt cx="1378775" cy="778263"/>
                  </a:xfrm>
                  <a:effectLst/>
                </p:grpSpPr>
                <p:pic>
                  <p:nvPicPr>
                    <p:cNvPr id="123" name="Picture 122" descr="Cloud_Grey.png"/>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3400183" y="2317564"/>
                      <a:ext cx="426690" cy="280396"/>
                    </a:xfrm>
                    <a:prstGeom prst="rect">
                      <a:avLst/>
                    </a:prstGeom>
                  </p:spPr>
                </p:pic>
                <p:grpSp>
                  <p:nvGrpSpPr>
                    <p:cNvPr id="33" name="Group 93"/>
                    <p:cNvGrpSpPr/>
                    <p:nvPr/>
                  </p:nvGrpSpPr>
                  <p:grpSpPr>
                    <a:xfrm>
                      <a:off x="2941429" y="2119131"/>
                      <a:ext cx="1378775" cy="778263"/>
                      <a:chOff x="2941429" y="2119131"/>
                      <a:chExt cx="1378775" cy="778263"/>
                    </a:xfrm>
                  </p:grpSpPr>
                  <p:pic>
                    <p:nvPicPr>
                      <p:cNvPr id="125" name="Picture 124" descr="CycleArrow_Red.png"/>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3246823" y="2119131"/>
                        <a:ext cx="707089" cy="353544"/>
                      </a:xfrm>
                      <a:prstGeom prst="rect">
                        <a:avLst/>
                      </a:prstGeom>
                    </p:spPr>
                  </p:pic>
                  <p:pic>
                    <p:nvPicPr>
                      <p:cNvPr id="126" name="Picture 125" descr="Database_Grey.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941429" y="2367656"/>
                        <a:ext cx="280398" cy="329162"/>
                      </a:xfrm>
                      <a:prstGeom prst="rect">
                        <a:avLst/>
                      </a:prstGeom>
                      <a:effectLst/>
                    </p:spPr>
                  </p:pic>
                  <p:pic>
                    <p:nvPicPr>
                      <p:cNvPr id="127" name="Picture 126" descr="Database_Red.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4039806" y="2367656"/>
                        <a:ext cx="280398" cy="329162"/>
                      </a:xfrm>
                      <a:prstGeom prst="rect">
                        <a:avLst/>
                      </a:prstGeom>
                      <a:effectLst/>
                    </p:spPr>
                  </p:pic>
                  <p:pic>
                    <p:nvPicPr>
                      <p:cNvPr id="128" name="Picture 127" descr="CycleArrow_Grey.pn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277272" y="2543851"/>
                        <a:ext cx="707089" cy="353543"/>
                      </a:xfrm>
                      <a:prstGeom prst="rect">
                        <a:avLst/>
                      </a:prstGeom>
                      <a:effectLst/>
                    </p:spPr>
                  </p:pic>
                </p:grpSp>
              </p:grpSp>
            </p:grpSp>
            <p:sp>
              <p:nvSpPr>
                <p:cNvPr id="120" name="Rectangle 119"/>
                <p:cNvSpPr/>
                <p:nvPr/>
              </p:nvSpPr>
              <p:spPr>
                <a:xfrm>
                  <a:off x="3552076" y="4295104"/>
                  <a:ext cx="951459" cy="145390"/>
                </a:xfrm>
                <a:prstGeom prst="rect">
                  <a:avLst/>
                </a:prstGeom>
                <a:ln>
                  <a:noFill/>
                </a:ln>
              </p:spPr>
              <p:txBody>
                <a:bodyPr wrap="square" lIns="34259" tIns="17128" rIns="34259" bIns="17128">
                  <a:spAutoFit/>
                </a:bodyPr>
                <a:lstStyle/>
                <a:p>
                  <a:pPr marL="59492" indent="-59492" algn="ctr" defTabSz="456999" fontAlgn="base">
                    <a:lnSpc>
                      <a:spcPct val="90000"/>
                    </a:lnSpc>
                    <a:spcBef>
                      <a:spcPct val="50000"/>
                    </a:spcBef>
                    <a:spcAft>
                      <a:spcPct val="0"/>
                    </a:spcAft>
                    <a:buClr>
                      <a:srgbClr val="667263"/>
                    </a:buClr>
                    <a:defRPr/>
                  </a:pPr>
                  <a:r>
                    <a:rPr lang="en-US" sz="1100" b="1" cap="all" dirty="0">
                      <a:solidFill>
                        <a:srgbClr val="000000"/>
                      </a:solidFill>
                      <a:ea typeface="ＭＳ Ｐゴシック" pitchFamily="1" charset="-128"/>
                      <a:cs typeface="Arial" pitchFamily="34" charset="0"/>
                    </a:rPr>
                    <a:t>Cloud</a:t>
                  </a:r>
                </a:p>
              </p:txBody>
            </p:sp>
          </p:grpSp>
          <p:sp>
            <p:nvSpPr>
              <p:cNvPr id="147" name="Rounded Rectangle 146"/>
              <p:cNvSpPr/>
              <p:nvPr/>
            </p:nvSpPr>
            <p:spPr>
              <a:xfrm>
                <a:off x="3683855" y="4532953"/>
                <a:ext cx="1187416" cy="230037"/>
              </a:xfrm>
              <a:prstGeom prst="roundRect">
                <a:avLst/>
              </a:prstGeom>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b="1" dirty="0">
                    <a:solidFill>
                      <a:srgbClr val="FFFFFF"/>
                    </a:solidFill>
                  </a:rPr>
                  <a:t>Custom API</a:t>
                </a:r>
                <a:endParaRPr lang="en-US" sz="1100" b="1" dirty="0">
                  <a:solidFill>
                    <a:srgbClr val="FFFFFF"/>
                  </a:solidFill>
                </a:endParaRPr>
              </a:p>
            </p:txBody>
          </p:sp>
          <p:sp>
            <p:nvSpPr>
              <p:cNvPr id="201" name="TextBox 200"/>
              <p:cNvSpPr txBox="1"/>
              <p:nvPr/>
            </p:nvSpPr>
            <p:spPr>
              <a:xfrm>
                <a:off x="8814807" y="4036250"/>
                <a:ext cx="1384079" cy="773279"/>
              </a:xfrm>
              <a:prstGeom prst="rect">
                <a:avLst/>
              </a:prstGeom>
              <a:noFill/>
            </p:spPr>
            <p:txBody>
              <a:bodyPr wrap="none" lIns="34281" tIns="17140" rIns="34281" bIns="17140" rtlCol="0">
                <a:spAutoFit/>
              </a:bodyPr>
              <a:lstStyle/>
              <a:p>
                <a:r>
                  <a:rPr lang="en-US" sz="1600" b="1" dirty="0">
                    <a:solidFill>
                      <a:srgbClr val="5F5F5F"/>
                    </a:solidFill>
                  </a:rPr>
                  <a:t>Oracle Cloud</a:t>
                </a:r>
              </a:p>
              <a:p>
                <a:r>
                  <a:rPr lang="en-US" sz="1600" b="1" dirty="0">
                    <a:solidFill>
                      <a:srgbClr val="5F5F5F"/>
                    </a:solidFill>
                  </a:rPr>
                  <a:t>Enterprise </a:t>
                </a:r>
                <a:r>
                  <a:rPr lang="en-US" sz="1600" b="1" dirty="0" err="1">
                    <a:solidFill>
                      <a:srgbClr val="5F5F5F"/>
                    </a:solidFill>
                  </a:rPr>
                  <a:t>SaaS</a:t>
                </a:r>
                <a:endParaRPr lang="en-US" sz="1600" b="1" dirty="0">
                  <a:solidFill>
                    <a:srgbClr val="5F5F5F"/>
                  </a:solidFill>
                </a:endParaRPr>
              </a:p>
              <a:p>
                <a:r>
                  <a:rPr lang="en-US" sz="1600" b="1" dirty="0">
                    <a:solidFill>
                      <a:srgbClr val="5F5F5F"/>
                    </a:solidFill>
                  </a:rPr>
                  <a:t>On-premise</a:t>
                </a:r>
                <a:endParaRPr lang="en-US" sz="1600" b="1" dirty="0">
                  <a:solidFill>
                    <a:srgbClr val="5F5F5F"/>
                  </a:solidFill>
                </a:endParaRPr>
              </a:p>
            </p:txBody>
          </p:sp>
        </p:grpSp>
      </p:grpSp>
      <p:grpSp>
        <p:nvGrpSpPr>
          <p:cNvPr id="34" name="Group 193"/>
          <p:cNvGrpSpPr/>
          <p:nvPr/>
        </p:nvGrpSpPr>
        <p:grpSpPr>
          <a:xfrm>
            <a:off x="1578124" y="707822"/>
            <a:ext cx="3042391" cy="1410016"/>
            <a:chOff x="1323870" y="599534"/>
            <a:chExt cx="3042391" cy="1410016"/>
          </a:xfrm>
        </p:grpSpPr>
        <p:sp>
          <p:nvSpPr>
            <p:cNvPr id="196" name="Right Arrow 195"/>
            <p:cNvSpPr/>
            <p:nvPr/>
          </p:nvSpPr>
          <p:spPr>
            <a:xfrm>
              <a:off x="2539339" y="637950"/>
              <a:ext cx="1826922" cy="1371600"/>
            </a:xfrm>
            <a:prstGeom prst="rightArrow">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197" name="Picture 196" descr="Mia.jpg"/>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539338" y="978767"/>
              <a:ext cx="711015" cy="678561"/>
            </a:xfrm>
            <a:prstGeom prst="rect">
              <a:avLst/>
            </a:prstGeom>
            <a:ln>
              <a:noFill/>
            </a:ln>
            <a:effectLst>
              <a:softEdge rad="112500"/>
            </a:effectLst>
          </p:spPr>
        </p:pic>
        <p:sp>
          <p:nvSpPr>
            <p:cNvPr id="199" name="TextBox 68"/>
            <p:cNvSpPr txBox="1">
              <a:spLocks noChangeArrowheads="1"/>
            </p:cNvSpPr>
            <p:nvPr/>
          </p:nvSpPr>
          <p:spPr bwMode="auto">
            <a:xfrm>
              <a:off x="1323870" y="599534"/>
              <a:ext cx="2384111" cy="369332"/>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rPr>
                <a:t>Outside-in, Mobile First</a:t>
              </a:r>
            </a:p>
          </p:txBody>
        </p:sp>
      </p:grpSp>
      <p:grpSp>
        <p:nvGrpSpPr>
          <p:cNvPr id="35" name="Group 192"/>
          <p:cNvGrpSpPr/>
          <p:nvPr/>
        </p:nvGrpSpPr>
        <p:grpSpPr>
          <a:xfrm>
            <a:off x="7580093" y="676134"/>
            <a:ext cx="2985022" cy="1402161"/>
            <a:chOff x="8095866" y="133157"/>
            <a:chExt cx="2985022" cy="1402161"/>
          </a:xfrm>
        </p:grpSpPr>
        <p:sp>
          <p:nvSpPr>
            <p:cNvPr id="205" name="Right Arrow 204"/>
            <p:cNvSpPr/>
            <p:nvPr/>
          </p:nvSpPr>
          <p:spPr>
            <a:xfrm rot="10800000">
              <a:off x="8095866" y="133157"/>
              <a:ext cx="2347544" cy="1371600"/>
            </a:xfrm>
            <a:prstGeom prst="rightArrow">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206" name="Picture 205" descr="Jeff.jpg"/>
            <p:cNvPicPr>
              <a:picLocks noChangeAspect="1"/>
            </p:cNvPicPr>
            <p:nvPr/>
          </p:nvPicPr>
          <p:blipFill>
            <a:blip r:embed="rId19" cstate="print">
              <a:alphaModFix amt="99000"/>
              <a:extLst>
                <a:ext uri="{28A0092B-C50C-407E-A947-70E740481C1C}">
                  <a14:useLocalDpi xmlns:a14="http://schemas.microsoft.com/office/drawing/2010/main"/>
                </a:ext>
              </a:extLst>
            </a:blip>
            <a:srcRect/>
            <a:stretch>
              <a:fillRect/>
            </a:stretch>
          </p:blipFill>
          <p:spPr>
            <a:xfrm>
              <a:off x="9014599" y="560914"/>
              <a:ext cx="855466" cy="587093"/>
            </a:xfrm>
            <a:prstGeom prst="rect">
              <a:avLst/>
            </a:prstGeom>
            <a:ln>
              <a:noFill/>
            </a:ln>
            <a:effectLst>
              <a:softEdge rad="112500"/>
            </a:effectLst>
          </p:spPr>
        </p:pic>
        <p:pic>
          <p:nvPicPr>
            <p:cNvPr id="207" name="Picture 206" descr="Samir.jpg"/>
            <p:cNvPicPr>
              <a:picLocks noChangeAspect="1"/>
            </p:cNvPicPr>
            <p:nvPr/>
          </p:nvPicPr>
          <p:blipFill>
            <a:blip r:embed="rId20" cstate="print">
              <a:alphaModFix amt="75000"/>
              <a:extLst>
                <a:ext uri="{28A0092B-C50C-407E-A947-70E740481C1C}">
                  <a14:useLocalDpi xmlns:a14="http://schemas.microsoft.com/office/drawing/2010/main"/>
                </a:ext>
              </a:extLst>
            </a:blip>
            <a:srcRect/>
            <a:stretch>
              <a:fillRect/>
            </a:stretch>
          </p:blipFill>
          <p:spPr>
            <a:xfrm>
              <a:off x="9570592" y="577694"/>
              <a:ext cx="812588" cy="553824"/>
            </a:xfrm>
            <a:prstGeom prst="rect">
              <a:avLst/>
            </a:prstGeom>
            <a:ln>
              <a:noFill/>
            </a:ln>
            <a:effectLst>
              <a:softEdge rad="112500"/>
            </a:effectLst>
          </p:spPr>
        </p:pic>
        <p:sp>
          <p:nvSpPr>
            <p:cNvPr id="208" name="TextBox 70"/>
            <p:cNvSpPr txBox="1">
              <a:spLocks noChangeArrowheads="1"/>
            </p:cNvSpPr>
            <p:nvPr/>
          </p:nvSpPr>
          <p:spPr bwMode="auto">
            <a:xfrm>
              <a:off x="8741786" y="1165986"/>
              <a:ext cx="2339102" cy="369332"/>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rPr>
                <a:t>Inside-out, Service first</a:t>
              </a:r>
            </a:p>
          </p:txBody>
        </p:sp>
      </p:grpSp>
      <p:grpSp>
        <p:nvGrpSpPr>
          <p:cNvPr id="36" name="Group 21513"/>
          <p:cNvGrpSpPr/>
          <p:nvPr/>
        </p:nvGrpSpPr>
        <p:grpSpPr>
          <a:xfrm>
            <a:off x="3255565" y="727626"/>
            <a:ext cx="3394112" cy="1394060"/>
            <a:chOff x="4442672" y="743501"/>
            <a:chExt cx="3394112" cy="1394060"/>
          </a:xfrm>
        </p:grpSpPr>
        <p:pic>
          <p:nvPicPr>
            <p:cNvPr id="6" name="Picture 5"/>
            <p:cNvPicPr>
              <a:picLocks noChangeAspect="1"/>
            </p:cNvPicPr>
            <p:nvPr/>
          </p:nvPicPr>
          <p:blipFill>
            <a:blip r:embed="rId21">
              <a:duotone>
                <a:schemeClr val="accent1">
                  <a:shade val="45000"/>
                  <a:satMod val="135000"/>
                </a:schemeClr>
                <a:prstClr val="white"/>
              </a:duotone>
            </a:blip>
            <a:stretch>
              <a:fillRect/>
            </a:stretch>
          </p:blipFill>
          <p:spPr>
            <a:xfrm>
              <a:off x="6753518" y="1177206"/>
              <a:ext cx="849520" cy="655344"/>
            </a:xfrm>
            <a:prstGeom prst="rect">
              <a:avLst/>
            </a:prstGeom>
          </p:spPr>
        </p:pic>
        <p:grpSp>
          <p:nvGrpSpPr>
            <p:cNvPr id="37" name="Group 29"/>
            <p:cNvGrpSpPr/>
            <p:nvPr/>
          </p:nvGrpSpPr>
          <p:grpSpPr>
            <a:xfrm>
              <a:off x="4442672" y="743501"/>
              <a:ext cx="3394112" cy="1394060"/>
              <a:chOff x="4504618" y="758989"/>
              <a:chExt cx="3394112" cy="1394060"/>
            </a:xfrm>
          </p:grpSpPr>
          <p:sp>
            <p:nvSpPr>
              <p:cNvPr id="46" name="TextBox 45"/>
              <p:cNvSpPr txBox="1"/>
              <p:nvPr/>
            </p:nvSpPr>
            <p:spPr>
              <a:xfrm>
                <a:off x="5764981" y="769694"/>
                <a:ext cx="995350" cy="280836"/>
              </a:xfrm>
              <a:prstGeom prst="rect">
                <a:avLst/>
              </a:prstGeom>
              <a:noFill/>
            </p:spPr>
            <p:txBody>
              <a:bodyPr wrap="square" lIns="34281" tIns="17140" rIns="34281" bIns="17140" rtlCol="0">
                <a:spAutoFit/>
              </a:bodyPr>
              <a:lstStyle/>
              <a:p>
                <a:pPr algn="ctr"/>
                <a:r>
                  <a:rPr lang="en-US" sz="1600" b="1" dirty="0">
                    <a:solidFill>
                      <a:srgbClr val="5F5F5F"/>
                    </a:solidFill>
                  </a:rPr>
                  <a:t>Analytics</a:t>
                </a:r>
                <a:endParaRPr lang="en-US" sz="1600" b="1" dirty="0">
                  <a:solidFill>
                    <a:srgbClr val="5F5F5F"/>
                  </a:solidFill>
                </a:endParaRPr>
              </a:p>
            </p:txBody>
          </p:sp>
          <p:grpSp>
            <p:nvGrpSpPr>
              <p:cNvPr id="38" name="Group 180"/>
              <p:cNvGrpSpPr/>
              <p:nvPr/>
            </p:nvGrpSpPr>
            <p:grpSpPr>
              <a:xfrm>
                <a:off x="5768086" y="1111419"/>
                <a:ext cx="794445" cy="679800"/>
                <a:chOff x="1428857" y="1327640"/>
                <a:chExt cx="894016" cy="799881"/>
              </a:xfrm>
            </p:grpSpPr>
            <p:sp>
              <p:nvSpPr>
                <p:cNvPr id="182" name="Freeform 181"/>
                <p:cNvSpPr/>
                <p:nvPr/>
              </p:nvSpPr>
              <p:spPr>
                <a:xfrm>
                  <a:off x="1447914" y="1327640"/>
                  <a:ext cx="874959" cy="609762"/>
                </a:xfrm>
                <a:custGeom>
                  <a:avLst/>
                  <a:gdLst>
                    <a:gd name="connsiteX0" fmla="*/ 0 w 978552"/>
                    <a:gd name="connsiteY0" fmla="*/ 707833 h 707833"/>
                    <a:gd name="connsiteX1" fmla="*/ 364355 w 978552"/>
                    <a:gd name="connsiteY1" fmla="*/ 322689 h 707833"/>
                    <a:gd name="connsiteX2" fmla="*/ 551737 w 978552"/>
                    <a:gd name="connsiteY2" fmla="*/ 437191 h 707833"/>
                    <a:gd name="connsiteX3" fmla="*/ 978552 w 978552"/>
                    <a:gd name="connsiteY3" fmla="*/ 0 h 707833"/>
                    <a:gd name="connsiteX0" fmla="*/ 0 w 1035665"/>
                    <a:gd name="connsiteY0" fmla="*/ 673560 h 673560"/>
                    <a:gd name="connsiteX1" fmla="*/ 421468 w 1035665"/>
                    <a:gd name="connsiteY1" fmla="*/ 322689 h 673560"/>
                    <a:gd name="connsiteX2" fmla="*/ 608850 w 1035665"/>
                    <a:gd name="connsiteY2" fmla="*/ 437191 h 673560"/>
                    <a:gd name="connsiteX3" fmla="*/ 1035665 w 1035665"/>
                    <a:gd name="connsiteY3" fmla="*/ 0 h 673560"/>
                    <a:gd name="connsiteX0" fmla="*/ 0 w 1024522"/>
                    <a:gd name="connsiteY0" fmla="*/ 751562 h 751562"/>
                    <a:gd name="connsiteX1" fmla="*/ 410325 w 1024522"/>
                    <a:gd name="connsiteY1" fmla="*/ 322689 h 751562"/>
                    <a:gd name="connsiteX2" fmla="*/ 597707 w 1024522"/>
                    <a:gd name="connsiteY2" fmla="*/ 437191 h 751562"/>
                    <a:gd name="connsiteX3" fmla="*/ 1024522 w 1024522"/>
                    <a:gd name="connsiteY3" fmla="*/ 0 h 751562"/>
                    <a:gd name="connsiteX0" fmla="*/ 0 w 991092"/>
                    <a:gd name="connsiteY0" fmla="*/ 762705 h 762705"/>
                    <a:gd name="connsiteX1" fmla="*/ 410325 w 991092"/>
                    <a:gd name="connsiteY1" fmla="*/ 333832 h 762705"/>
                    <a:gd name="connsiteX2" fmla="*/ 597707 w 991092"/>
                    <a:gd name="connsiteY2" fmla="*/ 448334 h 762705"/>
                    <a:gd name="connsiteX3" fmla="*/ 991092 w 991092"/>
                    <a:gd name="connsiteY3" fmla="*/ 0 h 762705"/>
                    <a:gd name="connsiteX0" fmla="*/ 0 w 1044744"/>
                    <a:gd name="connsiteY0" fmla="*/ 799414 h 799414"/>
                    <a:gd name="connsiteX1" fmla="*/ 410325 w 1044744"/>
                    <a:gd name="connsiteY1" fmla="*/ 370541 h 799414"/>
                    <a:gd name="connsiteX2" fmla="*/ 597707 w 1044744"/>
                    <a:gd name="connsiteY2" fmla="*/ 485043 h 799414"/>
                    <a:gd name="connsiteX3" fmla="*/ 1044744 w 1044744"/>
                    <a:gd name="connsiteY3" fmla="*/ 0 h 799414"/>
                    <a:gd name="connsiteX0" fmla="*/ 0 w 1044744"/>
                    <a:gd name="connsiteY0" fmla="*/ 799414 h 799414"/>
                    <a:gd name="connsiteX1" fmla="*/ 410325 w 1044744"/>
                    <a:gd name="connsiteY1" fmla="*/ 370541 h 799414"/>
                    <a:gd name="connsiteX2" fmla="*/ 597707 w 1044744"/>
                    <a:gd name="connsiteY2" fmla="*/ 499162 h 799414"/>
                    <a:gd name="connsiteX3" fmla="*/ 1044744 w 1044744"/>
                    <a:gd name="connsiteY3" fmla="*/ 0 h 799414"/>
                    <a:gd name="connsiteX0" fmla="*/ 0 w 1044744"/>
                    <a:gd name="connsiteY0" fmla="*/ 799414 h 799414"/>
                    <a:gd name="connsiteX1" fmla="*/ 410325 w 1044744"/>
                    <a:gd name="connsiteY1" fmla="*/ 370541 h 799414"/>
                    <a:gd name="connsiteX2" fmla="*/ 589235 w 1044744"/>
                    <a:gd name="connsiteY2" fmla="*/ 482219 h 799414"/>
                    <a:gd name="connsiteX3" fmla="*/ 1044744 w 1044744"/>
                    <a:gd name="connsiteY3" fmla="*/ 0 h 799414"/>
                    <a:gd name="connsiteX0" fmla="*/ 0 w 1010296"/>
                    <a:gd name="connsiteY0" fmla="*/ 770707 h 770707"/>
                    <a:gd name="connsiteX1" fmla="*/ 375877 w 1010296"/>
                    <a:gd name="connsiteY1" fmla="*/ 370541 h 770707"/>
                    <a:gd name="connsiteX2" fmla="*/ 554787 w 1010296"/>
                    <a:gd name="connsiteY2" fmla="*/ 482219 h 770707"/>
                    <a:gd name="connsiteX3" fmla="*/ 1010296 w 1010296"/>
                    <a:gd name="connsiteY3" fmla="*/ 0 h 770707"/>
                    <a:gd name="connsiteX0" fmla="*/ 0 w 1004555"/>
                    <a:gd name="connsiteY0" fmla="*/ 753484 h 753484"/>
                    <a:gd name="connsiteX1" fmla="*/ 370136 w 1004555"/>
                    <a:gd name="connsiteY1" fmla="*/ 370541 h 753484"/>
                    <a:gd name="connsiteX2" fmla="*/ 549046 w 1004555"/>
                    <a:gd name="connsiteY2" fmla="*/ 482219 h 753484"/>
                    <a:gd name="connsiteX3" fmla="*/ 1004555 w 1004555"/>
                    <a:gd name="connsiteY3" fmla="*/ 0 h 753484"/>
                    <a:gd name="connsiteX0" fmla="*/ 0 w 970106"/>
                    <a:gd name="connsiteY0" fmla="*/ 716164 h 716164"/>
                    <a:gd name="connsiteX1" fmla="*/ 370136 w 970106"/>
                    <a:gd name="connsiteY1" fmla="*/ 333221 h 716164"/>
                    <a:gd name="connsiteX2" fmla="*/ 549046 w 970106"/>
                    <a:gd name="connsiteY2" fmla="*/ 444899 h 716164"/>
                    <a:gd name="connsiteX3" fmla="*/ 970106 w 970106"/>
                    <a:gd name="connsiteY3" fmla="*/ 0 h 716164"/>
                    <a:gd name="connsiteX0" fmla="*/ 0 w 984448"/>
                    <a:gd name="connsiteY0" fmla="*/ 701822 h 701822"/>
                    <a:gd name="connsiteX1" fmla="*/ 370136 w 984448"/>
                    <a:gd name="connsiteY1" fmla="*/ 318879 h 701822"/>
                    <a:gd name="connsiteX2" fmla="*/ 549046 w 984448"/>
                    <a:gd name="connsiteY2" fmla="*/ 430557 h 701822"/>
                    <a:gd name="connsiteX3" fmla="*/ 984448 w 984448"/>
                    <a:gd name="connsiteY3" fmla="*/ 0 h 701822"/>
                    <a:gd name="connsiteX0" fmla="*/ 0 w 991619"/>
                    <a:gd name="connsiteY0" fmla="*/ 691065 h 691065"/>
                    <a:gd name="connsiteX1" fmla="*/ 377307 w 991619"/>
                    <a:gd name="connsiteY1" fmla="*/ 318879 h 691065"/>
                    <a:gd name="connsiteX2" fmla="*/ 556217 w 991619"/>
                    <a:gd name="connsiteY2" fmla="*/ 430557 h 691065"/>
                    <a:gd name="connsiteX3" fmla="*/ 991619 w 991619"/>
                    <a:gd name="connsiteY3" fmla="*/ 0 h 691065"/>
                  </a:gdLst>
                  <a:ahLst/>
                  <a:cxnLst>
                    <a:cxn ang="0">
                      <a:pos x="connsiteX0" y="connsiteY0"/>
                    </a:cxn>
                    <a:cxn ang="0">
                      <a:pos x="connsiteX1" y="connsiteY1"/>
                    </a:cxn>
                    <a:cxn ang="0">
                      <a:pos x="connsiteX2" y="connsiteY2"/>
                    </a:cxn>
                    <a:cxn ang="0">
                      <a:pos x="connsiteX3" y="connsiteY3"/>
                    </a:cxn>
                  </a:cxnLst>
                  <a:rect l="l" t="t" r="r" b="b"/>
                  <a:pathLst>
                    <a:path w="991619" h="691065">
                      <a:moveTo>
                        <a:pt x="0" y="691065"/>
                      </a:moveTo>
                      <a:lnTo>
                        <a:pt x="377307" y="318879"/>
                      </a:lnTo>
                      <a:lnTo>
                        <a:pt x="556217" y="430557"/>
                      </a:lnTo>
                      <a:lnTo>
                        <a:pt x="991619" y="0"/>
                      </a:lnTo>
                    </a:path>
                  </a:pathLst>
                </a:custGeom>
                <a:noFill/>
                <a:ln w="76200" cap="flat" cmpd="sng" algn="ctr">
                  <a:solidFill>
                    <a:srgbClr val="FF1414"/>
                  </a:solidFill>
                  <a:prstDash val="solid"/>
                  <a:miter lim="800000"/>
                  <a:tailEnd type="triangle" w="med" len="sm"/>
                </a:ln>
                <a:effectLst/>
              </p:spPr>
              <p:txBody>
                <a:bodyPr rtlCol="0" anchor="ctr"/>
                <a:lstStyle/>
                <a:p>
                  <a:pPr algn="ctr" defTabSz="1218987">
                    <a:defRPr/>
                  </a:pPr>
                  <a:endParaRPr lang="en-US" sz="2400" kern="0" dirty="0">
                    <a:solidFill>
                      <a:srgbClr val="000000"/>
                    </a:solidFill>
                    <a:latin typeface="Arial"/>
                  </a:endParaRPr>
                </a:p>
              </p:txBody>
            </p:sp>
            <p:cxnSp>
              <p:nvCxnSpPr>
                <p:cNvPr id="183" name="Straight Connector 182"/>
                <p:cNvCxnSpPr/>
                <p:nvPr/>
              </p:nvCxnSpPr>
              <p:spPr>
                <a:xfrm>
                  <a:off x="1428857" y="2127521"/>
                  <a:ext cx="881360" cy="0"/>
                </a:xfrm>
                <a:prstGeom prst="line">
                  <a:avLst/>
                </a:prstGeom>
                <a:noFill/>
                <a:ln w="28575" cap="flat" cmpd="sng" algn="ctr">
                  <a:solidFill>
                    <a:srgbClr val="FF1414"/>
                  </a:solidFill>
                  <a:prstDash val="solid"/>
                </a:ln>
                <a:effectLst/>
              </p:spPr>
            </p:cxnSp>
            <p:sp>
              <p:nvSpPr>
                <p:cNvPr id="184" name="Rectangle 7"/>
                <p:cNvSpPr/>
                <p:nvPr/>
              </p:nvSpPr>
              <p:spPr>
                <a:xfrm>
                  <a:off x="1492445" y="1881069"/>
                  <a:ext cx="129518" cy="198934"/>
                </a:xfrm>
                <a:custGeom>
                  <a:avLst/>
                  <a:gdLst>
                    <a:gd name="connsiteX0" fmla="*/ 0 w 122263"/>
                    <a:gd name="connsiteY0" fmla="*/ 0 h 174019"/>
                    <a:gd name="connsiteX1" fmla="*/ 122263 w 122263"/>
                    <a:gd name="connsiteY1" fmla="*/ 0 h 174019"/>
                    <a:gd name="connsiteX2" fmla="*/ 122263 w 122263"/>
                    <a:gd name="connsiteY2" fmla="*/ 174019 h 174019"/>
                    <a:gd name="connsiteX3" fmla="*/ 0 w 122263"/>
                    <a:gd name="connsiteY3" fmla="*/ 174019 h 174019"/>
                    <a:gd name="connsiteX4" fmla="*/ 0 w 122263"/>
                    <a:gd name="connsiteY4" fmla="*/ 0 h 174019"/>
                    <a:gd name="connsiteX0" fmla="*/ 0 w 122263"/>
                    <a:gd name="connsiteY0" fmla="*/ 99662 h 174019"/>
                    <a:gd name="connsiteX1" fmla="*/ 122263 w 122263"/>
                    <a:gd name="connsiteY1" fmla="*/ 0 h 174019"/>
                    <a:gd name="connsiteX2" fmla="*/ 122263 w 122263"/>
                    <a:gd name="connsiteY2" fmla="*/ 174019 h 174019"/>
                    <a:gd name="connsiteX3" fmla="*/ 0 w 122263"/>
                    <a:gd name="connsiteY3" fmla="*/ 174019 h 174019"/>
                    <a:gd name="connsiteX4" fmla="*/ 0 w 122263"/>
                    <a:gd name="connsiteY4" fmla="*/ 99662 h 174019"/>
                    <a:gd name="connsiteX0" fmla="*/ 0 w 124754"/>
                    <a:gd name="connsiteY0" fmla="*/ 124577 h 198934"/>
                    <a:gd name="connsiteX1" fmla="*/ 124754 w 124754"/>
                    <a:gd name="connsiteY1" fmla="*/ 0 h 198934"/>
                    <a:gd name="connsiteX2" fmla="*/ 122263 w 124754"/>
                    <a:gd name="connsiteY2" fmla="*/ 198934 h 198934"/>
                    <a:gd name="connsiteX3" fmla="*/ 0 w 124754"/>
                    <a:gd name="connsiteY3" fmla="*/ 198934 h 198934"/>
                    <a:gd name="connsiteX4" fmla="*/ 0 w 124754"/>
                    <a:gd name="connsiteY4" fmla="*/ 124577 h 198934"/>
                    <a:gd name="connsiteX0" fmla="*/ 2492 w 124754"/>
                    <a:gd name="connsiteY0" fmla="*/ 132052 h 198934"/>
                    <a:gd name="connsiteX1" fmla="*/ 124754 w 124754"/>
                    <a:gd name="connsiteY1" fmla="*/ 0 h 198934"/>
                    <a:gd name="connsiteX2" fmla="*/ 122263 w 124754"/>
                    <a:gd name="connsiteY2" fmla="*/ 198934 h 198934"/>
                    <a:gd name="connsiteX3" fmla="*/ 0 w 124754"/>
                    <a:gd name="connsiteY3" fmla="*/ 198934 h 198934"/>
                    <a:gd name="connsiteX4" fmla="*/ 2492 w 124754"/>
                    <a:gd name="connsiteY4" fmla="*/ 132052 h 198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754" h="198934">
                      <a:moveTo>
                        <a:pt x="2492" y="132052"/>
                      </a:moveTo>
                      <a:lnTo>
                        <a:pt x="124754" y="0"/>
                      </a:lnTo>
                      <a:cubicBezTo>
                        <a:pt x="123924" y="66311"/>
                        <a:pt x="123093" y="132623"/>
                        <a:pt x="122263" y="198934"/>
                      </a:cubicBezTo>
                      <a:lnTo>
                        <a:pt x="0" y="198934"/>
                      </a:lnTo>
                      <a:cubicBezTo>
                        <a:pt x="831" y="176640"/>
                        <a:pt x="1661" y="154346"/>
                        <a:pt x="2492" y="132052"/>
                      </a:cubicBezTo>
                      <a:close/>
                    </a:path>
                  </a:pathLst>
                </a:custGeom>
                <a:solidFill>
                  <a:srgbClr val="FF1414"/>
                </a:solidFill>
                <a:ln w="25400"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85" name="Rectangle 31"/>
                <p:cNvSpPr/>
                <p:nvPr/>
              </p:nvSpPr>
              <p:spPr>
                <a:xfrm>
                  <a:off x="1646954" y="1730121"/>
                  <a:ext cx="126932" cy="349881"/>
                </a:xfrm>
                <a:custGeom>
                  <a:avLst/>
                  <a:gdLst>
                    <a:gd name="connsiteX0" fmla="*/ 0 w 122263"/>
                    <a:gd name="connsiteY0" fmla="*/ 0 h 329948"/>
                    <a:gd name="connsiteX1" fmla="*/ 122263 w 122263"/>
                    <a:gd name="connsiteY1" fmla="*/ 0 h 329948"/>
                    <a:gd name="connsiteX2" fmla="*/ 122263 w 122263"/>
                    <a:gd name="connsiteY2" fmla="*/ 329948 h 329948"/>
                    <a:gd name="connsiteX3" fmla="*/ 0 w 122263"/>
                    <a:gd name="connsiteY3" fmla="*/ 329948 h 329948"/>
                    <a:gd name="connsiteX4" fmla="*/ 0 w 122263"/>
                    <a:gd name="connsiteY4" fmla="*/ 0 h 329948"/>
                    <a:gd name="connsiteX0" fmla="*/ 0 w 122263"/>
                    <a:gd name="connsiteY0" fmla="*/ 117103 h 329948"/>
                    <a:gd name="connsiteX1" fmla="*/ 122263 w 122263"/>
                    <a:gd name="connsiteY1" fmla="*/ 0 h 329948"/>
                    <a:gd name="connsiteX2" fmla="*/ 122263 w 122263"/>
                    <a:gd name="connsiteY2" fmla="*/ 329948 h 329948"/>
                    <a:gd name="connsiteX3" fmla="*/ 0 w 122263"/>
                    <a:gd name="connsiteY3" fmla="*/ 329948 h 329948"/>
                    <a:gd name="connsiteX4" fmla="*/ 0 w 122263"/>
                    <a:gd name="connsiteY4" fmla="*/ 117103 h 329948"/>
                    <a:gd name="connsiteX0" fmla="*/ 0 w 122263"/>
                    <a:gd name="connsiteY0" fmla="*/ 137036 h 349881"/>
                    <a:gd name="connsiteX1" fmla="*/ 119771 w 122263"/>
                    <a:gd name="connsiteY1" fmla="*/ 0 h 349881"/>
                    <a:gd name="connsiteX2" fmla="*/ 122263 w 122263"/>
                    <a:gd name="connsiteY2" fmla="*/ 349881 h 349881"/>
                    <a:gd name="connsiteX3" fmla="*/ 0 w 122263"/>
                    <a:gd name="connsiteY3" fmla="*/ 349881 h 349881"/>
                    <a:gd name="connsiteX4" fmla="*/ 0 w 122263"/>
                    <a:gd name="connsiteY4" fmla="*/ 137036 h 34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63" h="349881">
                      <a:moveTo>
                        <a:pt x="0" y="137036"/>
                      </a:moveTo>
                      <a:lnTo>
                        <a:pt x="119771" y="0"/>
                      </a:lnTo>
                      <a:cubicBezTo>
                        <a:pt x="120602" y="116627"/>
                        <a:pt x="121432" y="233254"/>
                        <a:pt x="122263" y="349881"/>
                      </a:cubicBezTo>
                      <a:lnTo>
                        <a:pt x="0" y="349881"/>
                      </a:lnTo>
                      <a:lnTo>
                        <a:pt x="0" y="137036"/>
                      </a:lnTo>
                      <a:close/>
                    </a:path>
                  </a:pathLst>
                </a:custGeom>
                <a:solidFill>
                  <a:srgbClr val="FF1414"/>
                </a:solidFill>
                <a:ln w="25400"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86" name="Rectangle 32"/>
                <p:cNvSpPr/>
                <p:nvPr/>
              </p:nvSpPr>
              <p:spPr>
                <a:xfrm>
                  <a:off x="1801463" y="1718765"/>
                  <a:ext cx="126932" cy="361240"/>
                </a:xfrm>
                <a:custGeom>
                  <a:avLst/>
                  <a:gdLst>
                    <a:gd name="connsiteX0" fmla="*/ 0 w 122263"/>
                    <a:gd name="connsiteY0" fmla="*/ 0 h 391139"/>
                    <a:gd name="connsiteX1" fmla="*/ 122263 w 122263"/>
                    <a:gd name="connsiteY1" fmla="*/ 0 h 391139"/>
                    <a:gd name="connsiteX2" fmla="*/ 122263 w 122263"/>
                    <a:gd name="connsiteY2" fmla="*/ 391139 h 391139"/>
                    <a:gd name="connsiteX3" fmla="*/ 0 w 122263"/>
                    <a:gd name="connsiteY3" fmla="*/ 391139 h 391139"/>
                    <a:gd name="connsiteX4" fmla="*/ 0 w 122263"/>
                    <a:gd name="connsiteY4" fmla="*/ 0 h 391139"/>
                    <a:gd name="connsiteX0" fmla="*/ 0 w 122263"/>
                    <a:gd name="connsiteY0" fmla="*/ 0 h 391139"/>
                    <a:gd name="connsiteX1" fmla="*/ 122263 w 122263"/>
                    <a:gd name="connsiteY1" fmla="*/ 82222 h 391139"/>
                    <a:gd name="connsiteX2" fmla="*/ 122263 w 122263"/>
                    <a:gd name="connsiteY2" fmla="*/ 391139 h 391139"/>
                    <a:gd name="connsiteX3" fmla="*/ 0 w 122263"/>
                    <a:gd name="connsiteY3" fmla="*/ 391139 h 391139"/>
                    <a:gd name="connsiteX4" fmla="*/ 0 w 122263"/>
                    <a:gd name="connsiteY4" fmla="*/ 0 h 391139"/>
                    <a:gd name="connsiteX0" fmla="*/ 0 w 122263"/>
                    <a:gd name="connsiteY0" fmla="*/ 0 h 391139"/>
                    <a:gd name="connsiteX1" fmla="*/ 122263 w 122263"/>
                    <a:gd name="connsiteY1" fmla="*/ 72256 h 391139"/>
                    <a:gd name="connsiteX2" fmla="*/ 122263 w 122263"/>
                    <a:gd name="connsiteY2" fmla="*/ 391139 h 391139"/>
                    <a:gd name="connsiteX3" fmla="*/ 0 w 122263"/>
                    <a:gd name="connsiteY3" fmla="*/ 391139 h 391139"/>
                    <a:gd name="connsiteX4" fmla="*/ 0 w 122263"/>
                    <a:gd name="connsiteY4" fmla="*/ 0 h 391139"/>
                    <a:gd name="connsiteX0" fmla="*/ 0 w 122263"/>
                    <a:gd name="connsiteY0" fmla="*/ 0 h 383664"/>
                    <a:gd name="connsiteX1" fmla="*/ 122263 w 122263"/>
                    <a:gd name="connsiteY1" fmla="*/ 64781 h 383664"/>
                    <a:gd name="connsiteX2" fmla="*/ 122263 w 122263"/>
                    <a:gd name="connsiteY2" fmla="*/ 383664 h 383664"/>
                    <a:gd name="connsiteX3" fmla="*/ 0 w 122263"/>
                    <a:gd name="connsiteY3" fmla="*/ 383664 h 383664"/>
                    <a:gd name="connsiteX4" fmla="*/ 0 w 122263"/>
                    <a:gd name="connsiteY4" fmla="*/ 0 h 383664"/>
                    <a:gd name="connsiteX0" fmla="*/ 0 w 122263"/>
                    <a:gd name="connsiteY0" fmla="*/ 0 h 383664"/>
                    <a:gd name="connsiteX1" fmla="*/ 122263 w 122263"/>
                    <a:gd name="connsiteY1" fmla="*/ 74747 h 383664"/>
                    <a:gd name="connsiteX2" fmla="*/ 122263 w 122263"/>
                    <a:gd name="connsiteY2" fmla="*/ 383664 h 383664"/>
                    <a:gd name="connsiteX3" fmla="*/ 0 w 122263"/>
                    <a:gd name="connsiteY3" fmla="*/ 383664 h 383664"/>
                    <a:gd name="connsiteX4" fmla="*/ 0 w 122263"/>
                    <a:gd name="connsiteY4" fmla="*/ 0 h 383664"/>
                    <a:gd name="connsiteX0" fmla="*/ 0 w 122263"/>
                    <a:gd name="connsiteY0" fmla="*/ 0 h 361240"/>
                    <a:gd name="connsiteX1" fmla="*/ 122263 w 122263"/>
                    <a:gd name="connsiteY1" fmla="*/ 52323 h 361240"/>
                    <a:gd name="connsiteX2" fmla="*/ 122263 w 122263"/>
                    <a:gd name="connsiteY2" fmla="*/ 361240 h 361240"/>
                    <a:gd name="connsiteX3" fmla="*/ 0 w 122263"/>
                    <a:gd name="connsiteY3" fmla="*/ 361240 h 361240"/>
                    <a:gd name="connsiteX4" fmla="*/ 0 w 122263"/>
                    <a:gd name="connsiteY4" fmla="*/ 0 h 361240"/>
                    <a:gd name="connsiteX0" fmla="*/ 0 w 122263"/>
                    <a:gd name="connsiteY0" fmla="*/ 0 h 361240"/>
                    <a:gd name="connsiteX1" fmla="*/ 122263 w 122263"/>
                    <a:gd name="connsiteY1" fmla="*/ 72256 h 361240"/>
                    <a:gd name="connsiteX2" fmla="*/ 122263 w 122263"/>
                    <a:gd name="connsiteY2" fmla="*/ 361240 h 361240"/>
                    <a:gd name="connsiteX3" fmla="*/ 0 w 122263"/>
                    <a:gd name="connsiteY3" fmla="*/ 361240 h 361240"/>
                    <a:gd name="connsiteX4" fmla="*/ 0 w 122263"/>
                    <a:gd name="connsiteY4" fmla="*/ 0 h 361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63" h="361240">
                      <a:moveTo>
                        <a:pt x="0" y="0"/>
                      </a:moveTo>
                      <a:lnTo>
                        <a:pt x="122263" y="72256"/>
                      </a:lnTo>
                      <a:lnTo>
                        <a:pt x="122263" y="361240"/>
                      </a:lnTo>
                      <a:lnTo>
                        <a:pt x="0" y="361240"/>
                      </a:lnTo>
                      <a:lnTo>
                        <a:pt x="0" y="0"/>
                      </a:lnTo>
                      <a:close/>
                    </a:path>
                  </a:pathLst>
                </a:custGeom>
                <a:solidFill>
                  <a:srgbClr val="FF1414"/>
                </a:solidFill>
                <a:ln w="25400"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87" name="Rectangle 33"/>
                <p:cNvSpPr/>
                <p:nvPr/>
              </p:nvSpPr>
              <p:spPr>
                <a:xfrm>
                  <a:off x="1952839" y="1688585"/>
                  <a:ext cx="130336" cy="391420"/>
                </a:xfrm>
                <a:custGeom>
                  <a:avLst/>
                  <a:gdLst>
                    <a:gd name="connsiteX0" fmla="*/ 0 w 122263"/>
                    <a:gd name="connsiteY0" fmla="*/ 0 h 391139"/>
                    <a:gd name="connsiteX1" fmla="*/ 122263 w 122263"/>
                    <a:gd name="connsiteY1" fmla="*/ 0 h 391139"/>
                    <a:gd name="connsiteX2" fmla="*/ 122263 w 122263"/>
                    <a:gd name="connsiteY2" fmla="*/ 391139 h 391139"/>
                    <a:gd name="connsiteX3" fmla="*/ 0 w 122263"/>
                    <a:gd name="connsiteY3" fmla="*/ 391139 h 391139"/>
                    <a:gd name="connsiteX4" fmla="*/ 0 w 122263"/>
                    <a:gd name="connsiteY4" fmla="*/ 0 h 391139"/>
                    <a:gd name="connsiteX0" fmla="*/ 0 w 122263"/>
                    <a:gd name="connsiteY0" fmla="*/ 112120 h 391139"/>
                    <a:gd name="connsiteX1" fmla="*/ 122263 w 122263"/>
                    <a:gd name="connsiteY1" fmla="*/ 0 h 391139"/>
                    <a:gd name="connsiteX2" fmla="*/ 122263 w 122263"/>
                    <a:gd name="connsiteY2" fmla="*/ 391139 h 391139"/>
                    <a:gd name="connsiteX3" fmla="*/ 0 w 122263"/>
                    <a:gd name="connsiteY3" fmla="*/ 391139 h 391139"/>
                    <a:gd name="connsiteX4" fmla="*/ 0 w 122263"/>
                    <a:gd name="connsiteY4" fmla="*/ 112120 h 391139"/>
                    <a:gd name="connsiteX0" fmla="*/ 2491 w 122263"/>
                    <a:gd name="connsiteY0" fmla="*/ 124578 h 391139"/>
                    <a:gd name="connsiteX1" fmla="*/ 122263 w 122263"/>
                    <a:gd name="connsiteY1" fmla="*/ 0 h 391139"/>
                    <a:gd name="connsiteX2" fmla="*/ 122263 w 122263"/>
                    <a:gd name="connsiteY2" fmla="*/ 391139 h 391139"/>
                    <a:gd name="connsiteX3" fmla="*/ 0 w 122263"/>
                    <a:gd name="connsiteY3" fmla="*/ 391139 h 391139"/>
                    <a:gd name="connsiteX4" fmla="*/ 2491 w 122263"/>
                    <a:gd name="connsiteY4" fmla="*/ 124578 h 391139"/>
                    <a:gd name="connsiteX0" fmla="*/ 2491 w 122263"/>
                    <a:gd name="connsiteY0" fmla="*/ 114611 h 391139"/>
                    <a:gd name="connsiteX1" fmla="*/ 122263 w 122263"/>
                    <a:gd name="connsiteY1" fmla="*/ 0 h 391139"/>
                    <a:gd name="connsiteX2" fmla="*/ 122263 w 122263"/>
                    <a:gd name="connsiteY2" fmla="*/ 391139 h 391139"/>
                    <a:gd name="connsiteX3" fmla="*/ 0 w 122263"/>
                    <a:gd name="connsiteY3" fmla="*/ 391139 h 391139"/>
                    <a:gd name="connsiteX4" fmla="*/ 2491 w 122263"/>
                    <a:gd name="connsiteY4" fmla="*/ 114611 h 391139"/>
                    <a:gd name="connsiteX0" fmla="*/ 2491 w 122263"/>
                    <a:gd name="connsiteY0" fmla="*/ 134543 h 411071"/>
                    <a:gd name="connsiteX1" fmla="*/ 122263 w 122263"/>
                    <a:gd name="connsiteY1" fmla="*/ 0 h 411071"/>
                    <a:gd name="connsiteX2" fmla="*/ 122263 w 122263"/>
                    <a:gd name="connsiteY2" fmla="*/ 411071 h 411071"/>
                    <a:gd name="connsiteX3" fmla="*/ 0 w 122263"/>
                    <a:gd name="connsiteY3" fmla="*/ 411071 h 411071"/>
                    <a:gd name="connsiteX4" fmla="*/ 2491 w 122263"/>
                    <a:gd name="connsiteY4" fmla="*/ 134543 h 411071"/>
                    <a:gd name="connsiteX0" fmla="*/ 2491 w 122263"/>
                    <a:gd name="connsiteY0" fmla="*/ 120507 h 397035"/>
                    <a:gd name="connsiteX1" fmla="*/ 119559 w 122263"/>
                    <a:gd name="connsiteY1" fmla="*/ 0 h 397035"/>
                    <a:gd name="connsiteX2" fmla="*/ 122263 w 122263"/>
                    <a:gd name="connsiteY2" fmla="*/ 397035 h 397035"/>
                    <a:gd name="connsiteX3" fmla="*/ 0 w 122263"/>
                    <a:gd name="connsiteY3" fmla="*/ 397035 h 397035"/>
                    <a:gd name="connsiteX4" fmla="*/ 2491 w 122263"/>
                    <a:gd name="connsiteY4" fmla="*/ 120507 h 397035"/>
                    <a:gd name="connsiteX0" fmla="*/ 101 w 125281"/>
                    <a:gd name="connsiteY0" fmla="*/ 126120 h 397035"/>
                    <a:gd name="connsiteX1" fmla="*/ 122577 w 125281"/>
                    <a:gd name="connsiteY1" fmla="*/ 0 h 397035"/>
                    <a:gd name="connsiteX2" fmla="*/ 125281 w 125281"/>
                    <a:gd name="connsiteY2" fmla="*/ 397035 h 397035"/>
                    <a:gd name="connsiteX3" fmla="*/ 3018 w 125281"/>
                    <a:gd name="connsiteY3" fmla="*/ 397035 h 397035"/>
                    <a:gd name="connsiteX4" fmla="*/ 101 w 125281"/>
                    <a:gd name="connsiteY4" fmla="*/ 126120 h 397035"/>
                    <a:gd name="connsiteX0" fmla="*/ 101 w 130766"/>
                    <a:gd name="connsiteY0" fmla="*/ 126120 h 397035"/>
                    <a:gd name="connsiteX1" fmla="*/ 130688 w 130766"/>
                    <a:gd name="connsiteY1" fmla="*/ 0 h 397035"/>
                    <a:gd name="connsiteX2" fmla="*/ 125281 w 130766"/>
                    <a:gd name="connsiteY2" fmla="*/ 397035 h 397035"/>
                    <a:gd name="connsiteX3" fmla="*/ 3018 w 130766"/>
                    <a:gd name="connsiteY3" fmla="*/ 397035 h 397035"/>
                    <a:gd name="connsiteX4" fmla="*/ 101 w 130766"/>
                    <a:gd name="connsiteY4" fmla="*/ 126120 h 397035"/>
                    <a:gd name="connsiteX0" fmla="*/ 101 w 125541"/>
                    <a:gd name="connsiteY0" fmla="*/ 120505 h 391420"/>
                    <a:gd name="connsiteX1" fmla="*/ 125281 w 125541"/>
                    <a:gd name="connsiteY1" fmla="*/ 0 h 391420"/>
                    <a:gd name="connsiteX2" fmla="*/ 125281 w 125541"/>
                    <a:gd name="connsiteY2" fmla="*/ 391420 h 391420"/>
                    <a:gd name="connsiteX3" fmla="*/ 3018 w 125541"/>
                    <a:gd name="connsiteY3" fmla="*/ 391420 h 391420"/>
                    <a:gd name="connsiteX4" fmla="*/ 101 w 125541"/>
                    <a:gd name="connsiteY4" fmla="*/ 120505 h 391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41" h="391420">
                      <a:moveTo>
                        <a:pt x="101" y="120505"/>
                      </a:moveTo>
                      <a:lnTo>
                        <a:pt x="125281" y="0"/>
                      </a:lnTo>
                      <a:cubicBezTo>
                        <a:pt x="126182" y="132345"/>
                        <a:pt x="124380" y="259075"/>
                        <a:pt x="125281" y="391420"/>
                      </a:cubicBezTo>
                      <a:lnTo>
                        <a:pt x="3018" y="391420"/>
                      </a:lnTo>
                      <a:cubicBezTo>
                        <a:pt x="3848" y="302566"/>
                        <a:pt x="-729" y="209359"/>
                        <a:pt x="101" y="120505"/>
                      </a:cubicBezTo>
                      <a:close/>
                    </a:path>
                  </a:pathLst>
                </a:custGeom>
                <a:solidFill>
                  <a:srgbClr val="FF1414"/>
                </a:solidFill>
                <a:ln w="25400"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sp>
              <p:nvSpPr>
                <p:cNvPr id="188" name="Rectangle 34"/>
                <p:cNvSpPr/>
                <p:nvPr/>
              </p:nvSpPr>
              <p:spPr>
                <a:xfrm>
                  <a:off x="2109960" y="1529678"/>
                  <a:ext cx="127455" cy="550326"/>
                </a:xfrm>
                <a:custGeom>
                  <a:avLst/>
                  <a:gdLst>
                    <a:gd name="connsiteX0" fmla="*/ 0 w 126932"/>
                    <a:gd name="connsiteY0" fmla="*/ 0 h 547552"/>
                    <a:gd name="connsiteX1" fmla="*/ 126932 w 126932"/>
                    <a:gd name="connsiteY1" fmla="*/ 0 h 547552"/>
                    <a:gd name="connsiteX2" fmla="*/ 126932 w 126932"/>
                    <a:gd name="connsiteY2" fmla="*/ 547552 h 547552"/>
                    <a:gd name="connsiteX3" fmla="*/ 0 w 126932"/>
                    <a:gd name="connsiteY3" fmla="*/ 547552 h 547552"/>
                    <a:gd name="connsiteX4" fmla="*/ 0 w 126932"/>
                    <a:gd name="connsiteY4" fmla="*/ 0 h 547552"/>
                    <a:gd name="connsiteX0" fmla="*/ 0 w 126932"/>
                    <a:gd name="connsiteY0" fmla="*/ 122086 h 547552"/>
                    <a:gd name="connsiteX1" fmla="*/ 126932 w 126932"/>
                    <a:gd name="connsiteY1" fmla="*/ 0 h 547552"/>
                    <a:gd name="connsiteX2" fmla="*/ 126932 w 126932"/>
                    <a:gd name="connsiteY2" fmla="*/ 547552 h 547552"/>
                    <a:gd name="connsiteX3" fmla="*/ 0 w 126932"/>
                    <a:gd name="connsiteY3" fmla="*/ 547552 h 547552"/>
                    <a:gd name="connsiteX4" fmla="*/ 0 w 126932"/>
                    <a:gd name="connsiteY4" fmla="*/ 122086 h 547552"/>
                    <a:gd name="connsiteX0" fmla="*/ 0 w 126932"/>
                    <a:gd name="connsiteY0" fmla="*/ 144510 h 569976"/>
                    <a:gd name="connsiteX1" fmla="*/ 126932 w 126932"/>
                    <a:gd name="connsiteY1" fmla="*/ 0 h 569976"/>
                    <a:gd name="connsiteX2" fmla="*/ 126932 w 126932"/>
                    <a:gd name="connsiteY2" fmla="*/ 569976 h 569976"/>
                    <a:gd name="connsiteX3" fmla="*/ 0 w 126932"/>
                    <a:gd name="connsiteY3" fmla="*/ 569976 h 569976"/>
                    <a:gd name="connsiteX4" fmla="*/ 0 w 126932"/>
                    <a:gd name="connsiteY4" fmla="*/ 144510 h 569976"/>
                    <a:gd name="connsiteX0" fmla="*/ 2492 w 126932"/>
                    <a:gd name="connsiteY0" fmla="*/ 134544 h 569976"/>
                    <a:gd name="connsiteX1" fmla="*/ 126932 w 126932"/>
                    <a:gd name="connsiteY1" fmla="*/ 0 h 569976"/>
                    <a:gd name="connsiteX2" fmla="*/ 126932 w 126932"/>
                    <a:gd name="connsiteY2" fmla="*/ 569976 h 569976"/>
                    <a:gd name="connsiteX3" fmla="*/ 0 w 126932"/>
                    <a:gd name="connsiteY3" fmla="*/ 569976 h 569976"/>
                    <a:gd name="connsiteX4" fmla="*/ 2492 w 126932"/>
                    <a:gd name="connsiteY4" fmla="*/ 134544 h 569976"/>
                    <a:gd name="connsiteX0" fmla="*/ 208 w 127455"/>
                    <a:gd name="connsiteY0" fmla="*/ 151387 h 569976"/>
                    <a:gd name="connsiteX1" fmla="*/ 127455 w 127455"/>
                    <a:gd name="connsiteY1" fmla="*/ 0 h 569976"/>
                    <a:gd name="connsiteX2" fmla="*/ 127455 w 127455"/>
                    <a:gd name="connsiteY2" fmla="*/ 569976 h 569976"/>
                    <a:gd name="connsiteX3" fmla="*/ 523 w 127455"/>
                    <a:gd name="connsiteY3" fmla="*/ 569976 h 569976"/>
                    <a:gd name="connsiteX4" fmla="*/ 208 w 127455"/>
                    <a:gd name="connsiteY4" fmla="*/ 151387 h 569976"/>
                    <a:gd name="connsiteX0" fmla="*/ 208 w 127455"/>
                    <a:gd name="connsiteY0" fmla="*/ 131737 h 550326"/>
                    <a:gd name="connsiteX1" fmla="*/ 124649 w 127455"/>
                    <a:gd name="connsiteY1" fmla="*/ 0 h 550326"/>
                    <a:gd name="connsiteX2" fmla="*/ 127455 w 127455"/>
                    <a:gd name="connsiteY2" fmla="*/ 550326 h 550326"/>
                    <a:gd name="connsiteX3" fmla="*/ 523 w 127455"/>
                    <a:gd name="connsiteY3" fmla="*/ 550326 h 550326"/>
                    <a:gd name="connsiteX4" fmla="*/ 208 w 127455"/>
                    <a:gd name="connsiteY4" fmla="*/ 131737 h 55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55" h="550326">
                      <a:moveTo>
                        <a:pt x="208" y="131737"/>
                      </a:moveTo>
                      <a:lnTo>
                        <a:pt x="124649" y="0"/>
                      </a:lnTo>
                      <a:cubicBezTo>
                        <a:pt x="125584" y="183442"/>
                        <a:pt x="126520" y="366884"/>
                        <a:pt x="127455" y="550326"/>
                      </a:cubicBezTo>
                      <a:lnTo>
                        <a:pt x="523" y="550326"/>
                      </a:lnTo>
                      <a:cubicBezTo>
                        <a:pt x="1354" y="405182"/>
                        <a:pt x="-623" y="276881"/>
                        <a:pt x="208" y="131737"/>
                      </a:cubicBezTo>
                      <a:close/>
                    </a:path>
                  </a:pathLst>
                </a:custGeom>
                <a:solidFill>
                  <a:srgbClr val="FF1414"/>
                </a:solidFill>
                <a:ln w="25400" cap="flat" cmpd="sng" algn="ctr">
                  <a:noFill/>
                  <a:prstDash val="solid"/>
                </a:ln>
                <a:effectLst/>
              </p:spPr>
              <p:txBody>
                <a:bodyPr rtlCol="0" anchor="ctr"/>
                <a:lstStyle/>
                <a:p>
                  <a:pPr algn="ctr" defTabSz="1218987">
                    <a:defRPr/>
                  </a:pPr>
                  <a:endParaRPr lang="en-US" sz="2400" kern="0" dirty="0">
                    <a:solidFill>
                      <a:sysClr val="window" lastClr="FFFFFF"/>
                    </a:solidFill>
                    <a:latin typeface="Arial"/>
                  </a:endParaRPr>
                </a:p>
              </p:txBody>
            </p:sp>
          </p:grpSp>
          <p:pic>
            <p:nvPicPr>
              <p:cNvPr id="4" name="Picture 3"/>
              <p:cNvPicPr>
                <a:picLocks noChangeAspect="1"/>
              </p:cNvPicPr>
              <p:nvPr/>
            </p:nvPicPr>
            <p:blipFill>
              <a:blip r:embed="rId22">
                <a:duotone>
                  <a:schemeClr val="accent1">
                    <a:shade val="45000"/>
                    <a:satMod val="135000"/>
                  </a:schemeClr>
                  <a:prstClr val="white"/>
                </a:duotone>
              </a:blip>
              <a:stretch>
                <a:fillRect/>
              </a:stretch>
            </p:blipFill>
            <p:spPr>
              <a:xfrm>
                <a:off x="4761003" y="1099759"/>
                <a:ext cx="691021" cy="691021"/>
              </a:xfrm>
              <a:prstGeom prst="rect">
                <a:avLst/>
              </a:prstGeom>
            </p:spPr>
          </p:pic>
          <p:sp>
            <p:nvSpPr>
              <p:cNvPr id="209" name="Rounded Rectangle 208"/>
              <p:cNvSpPr/>
              <p:nvPr/>
            </p:nvSpPr>
            <p:spPr>
              <a:xfrm>
                <a:off x="4504618" y="1842862"/>
                <a:ext cx="1187416" cy="230037"/>
              </a:xfrm>
              <a:prstGeom prst="round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46575E"/>
                    </a:solidFill>
                  </a:rPr>
                  <a:t>Diagnostics</a:t>
                </a:r>
                <a:endParaRPr lang="en-US" sz="1400" b="1" dirty="0">
                  <a:solidFill>
                    <a:srgbClr val="46575E"/>
                  </a:solidFill>
                </a:endParaRPr>
              </a:p>
            </p:txBody>
          </p:sp>
          <p:sp>
            <p:nvSpPr>
              <p:cNvPr id="210" name="Rounded Rectangle 209"/>
              <p:cNvSpPr/>
              <p:nvPr/>
            </p:nvSpPr>
            <p:spPr>
              <a:xfrm>
                <a:off x="5776915" y="1854401"/>
                <a:ext cx="805360" cy="206958"/>
              </a:xfrm>
              <a:prstGeom prst="round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46575E"/>
                    </a:solidFill>
                  </a:rPr>
                  <a:t>Usage</a:t>
                </a:r>
                <a:endParaRPr lang="en-US" sz="1400" b="1" dirty="0">
                  <a:solidFill>
                    <a:srgbClr val="46575E"/>
                  </a:solidFill>
                </a:endParaRPr>
              </a:p>
            </p:txBody>
          </p:sp>
          <p:sp>
            <p:nvSpPr>
              <p:cNvPr id="211" name="Rounded Rectangle 210"/>
              <p:cNvSpPr/>
              <p:nvPr/>
            </p:nvSpPr>
            <p:spPr>
              <a:xfrm>
                <a:off x="6675201" y="1853154"/>
                <a:ext cx="1192553" cy="209453"/>
              </a:xfrm>
              <a:prstGeom prst="round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46575E"/>
                    </a:solidFill>
                  </a:rPr>
                  <a:t>Engagement</a:t>
                </a:r>
                <a:endParaRPr lang="en-US" sz="1400" b="1" dirty="0">
                  <a:solidFill>
                    <a:srgbClr val="46575E"/>
                  </a:solidFill>
                </a:endParaRPr>
              </a:p>
            </p:txBody>
          </p:sp>
          <p:sp>
            <p:nvSpPr>
              <p:cNvPr id="8" name="Rounded Rectangle 7"/>
              <p:cNvSpPr/>
              <p:nvPr/>
            </p:nvSpPr>
            <p:spPr>
              <a:xfrm>
                <a:off x="4599849" y="758989"/>
                <a:ext cx="3298881" cy="1394060"/>
              </a:xfrm>
              <a:prstGeom prst="round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grpSp>
      </p:grpSp>
      <p:grpSp>
        <p:nvGrpSpPr>
          <p:cNvPr id="39" name="Group 21520"/>
          <p:cNvGrpSpPr/>
          <p:nvPr/>
        </p:nvGrpSpPr>
        <p:grpSpPr>
          <a:xfrm>
            <a:off x="6817956" y="740234"/>
            <a:ext cx="2526989" cy="1556432"/>
            <a:chOff x="6641730" y="740234"/>
            <a:chExt cx="2526989" cy="1556432"/>
          </a:xfrm>
        </p:grpSpPr>
        <p:grpSp>
          <p:nvGrpSpPr>
            <p:cNvPr id="40" name="Group 21516"/>
            <p:cNvGrpSpPr/>
            <p:nvPr/>
          </p:nvGrpSpPr>
          <p:grpSpPr>
            <a:xfrm>
              <a:off x="6641730" y="740234"/>
              <a:ext cx="2526989" cy="1394060"/>
              <a:chOff x="6641730" y="740234"/>
              <a:chExt cx="2526989" cy="1394060"/>
            </a:xfrm>
          </p:grpSpPr>
          <p:pic>
            <p:nvPicPr>
              <p:cNvPr id="9" name="Picture 8"/>
              <p:cNvPicPr>
                <a:picLocks noChangeAspect="1"/>
              </p:cNvPicPr>
              <p:nvPr/>
            </p:nvPicPr>
            <p:blipFill rotWithShape="1">
              <a:blip r:embed="rId23"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8118533" y="1053291"/>
                <a:ext cx="864340" cy="789968"/>
              </a:xfrm>
              <a:prstGeom prst="rect">
                <a:avLst/>
              </a:prstGeom>
            </p:spPr>
          </p:pic>
          <p:sp>
            <p:nvSpPr>
              <p:cNvPr id="226" name="TextBox 225"/>
              <p:cNvSpPr txBox="1"/>
              <p:nvPr/>
            </p:nvSpPr>
            <p:spPr>
              <a:xfrm>
                <a:off x="6814589" y="774475"/>
                <a:ext cx="2354130" cy="280836"/>
              </a:xfrm>
              <a:prstGeom prst="rect">
                <a:avLst/>
              </a:prstGeom>
              <a:noFill/>
            </p:spPr>
            <p:txBody>
              <a:bodyPr wrap="square" lIns="34281" tIns="17140" rIns="34281" bIns="17140" rtlCol="0">
                <a:spAutoFit/>
              </a:bodyPr>
              <a:lstStyle/>
              <a:p>
                <a:r>
                  <a:rPr lang="en-US" sz="1600" b="1" dirty="0">
                    <a:solidFill>
                      <a:srgbClr val="5F5F5F"/>
                    </a:solidFill>
                  </a:rPr>
                  <a:t>Continuous Development</a:t>
                </a:r>
                <a:endParaRPr lang="en-US" sz="1600" b="1" dirty="0">
                  <a:solidFill>
                    <a:srgbClr val="5F5F5F"/>
                  </a:solidFill>
                </a:endParaRPr>
              </a:p>
            </p:txBody>
          </p:sp>
          <p:sp>
            <p:nvSpPr>
              <p:cNvPr id="229" name="Rounded Rectangle 228"/>
              <p:cNvSpPr/>
              <p:nvPr/>
            </p:nvSpPr>
            <p:spPr>
              <a:xfrm>
                <a:off x="6654912" y="1840367"/>
                <a:ext cx="1187416" cy="230037"/>
              </a:xfrm>
              <a:prstGeom prst="round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46575E"/>
                    </a:solidFill>
                  </a:rPr>
                  <a:t>Monitoring</a:t>
                </a:r>
                <a:endParaRPr lang="en-US" sz="1400" b="1" dirty="0">
                  <a:solidFill>
                    <a:srgbClr val="46575E"/>
                  </a:solidFill>
                </a:endParaRPr>
              </a:p>
            </p:txBody>
          </p:sp>
          <p:sp>
            <p:nvSpPr>
              <p:cNvPr id="230" name="Rounded Rectangle 229"/>
              <p:cNvSpPr/>
              <p:nvPr/>
            </p:nvSpPr>
            <p:spPr>
              <a:xfrm>
                <a:off x="8097575" y="1867396"/>
                <a:ext cx="805360" cy="206958"/>
              </a:xfrm>
              <a:prstGeom prst="roundRect">
                <a:avLst/>
              </a:prstGeom>
              <a:no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46575E"/>
                    </a:solidFill>
                  </a:rPr>
                  <a:t>SDLC</a:t>
                </a:r>
                <a:endParaRPr lang="en-US" sz="1400" b="1" dirty="0">
                  <a:solidFill>
                    <a:srgbClr val="46575E"/>
                  </a:solidFill>
                </a:endParaRPr>
              </a:p>
            </p:txBody>
          </p:sp>
          <p:sp>
            <p:nvSpPr>
              <p:cNvPr id="232" name="Rounded Rectangle 231"/>
              <p:cNvSpPr/>
              <p:nvPr/>
            </p:nvSpPr>
            <p:spPr>
              <a:xfrm>
                <a:off x="6641730" y="740234"/>
                <a:ext cx="2496018" cy="1394060"/>
              </a:xfrm>
              <a:prstGeom prst="round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solidFill>
                    <a:srgbClr val="FFFFFF"/>
                  </a:solidFill>
                </a:endParaRPr>
              </a:p>
            </p:txBody>
          </p:sp>
        </p:grpSp>
        <p:grpSp>
          <p:nvGrpSpPr>
            <p:cNvPr id="41" name="Group 208"/>
            <p:cNvGrpSpPr/>
            <p:nvPr/>
          </p:nvGrpSpPr>
          <p:grpSpPr>
            <a:xfrm>
              <a:off x="6708326" y="1082944"/>
              <a:ext cx="1125540" cy="1213722"/>
              <a:chOff x="3665817" y="7754150"/>
              <a:chExt cx="683558" cy="686580"/>
            </a:xfrm>
          </p:grpSpPr>
          <p:grpSp>
            <p:nvGrpSpPr>
              <p:cNvPr id="42" name="Group 221"/>
              <p:cNvGrpSpPr/>
              <p:nvPr/>
            </p:nvGrpSpPr>
            <p:grpSpPr>
              <a:xfrm rot="21388824">
                <a:off x="3710482" y="7819321"/>
                <a:ext cx="625958" cy="621409"/>
                <a:chOff x="6992324" y="2121791"/>
                <a:chExt cx="960398" cy="953420"/>
              </a:xfrm>
            </p:grpSpPr>
            <p:sp>
              <p:nvSpPr>
                <p:cNvPr id="262" name="Arc 261"/>
                <p:cNvSpPr/>
                <p:nvPr/>
              </p:nvSpPr>
              <p:spPr>
                <a:xfrm rot="18880504" flipH="1">
                  <a:off x="6996144" y="2118634"/>
                  <a:ext cx="952757" cy="960398"/>
                </a:xfrm>
                <a:prstGeom prst="arc">
                  <a:avLst>
                    <a:gd name="adj1" fmla="val 13565188"/>
                    <a:gd name="adj2" fmla="val 19192409"/>
                  </a:avLst>
                </a:prstGeom>
                <a:gradFill flip="none" rotWithShape="1">
                  <a:gsLst>
                    <a:gs pos="0">
                      <a:srgbClr val="FF1414">
                        <a:lumMod val="75000"/>
                      </a:srgbClr>
                    </a:gs>
                    <a:gs pos="100000">
                      <a:srgbClr val="FF1414"/>
                    </a:gs>
                  </a:gsLst>
                  <a:lin ang="0" scaled="1"/>
                  <a:tileRect/>
                </a:gradFill>
                <a:ln w="25400" cap="flat" cmpd="sng" algn="ctr">
                  <a:noFill/>
                  <a:prstDash val="solid"/>
                </a:ln>
                <a:effectLst/>
              </p:spPr>
              <p:txBody>
                <a:bodyPr rtlCol="0" anchor="ctr"/>
                <a:lstStyle/>
                <a:p>
                  <a:pPr algn="ctr" defTabSz="1218987">
                    <a:defRPr/>
                  </a:pPr>
                  <a:endParaRPr lang="en-US" sz="3200" kern="0" dirty="0">
                    <a:solidFill>
                      <a:srgbClr val="000000"/>
                    </a:solidFill>
                    <a:latin typeface="Arial"/>
                  </a:endParaRPr>
                </a:p>
              </p:txBody>
            </p:sp>
            <p:sp>
              <p:nvSpPr>
                <p:cNvPr id="263" name="Oval 262"/>
                <p:cNvSpPr/>
                <p:nvPr/>
              </p:nvSpPr>
              <p:spPr>
                <a:xfrm>
                  <a:off x="6995483" y="2121791"/>
                  <a:ext cx="954094" cy="585098"/>
                </a:xfrm>
                <a:prstGeom prst="ellipse">
                  <a:avLst/>
                </a:prstGeom>
                <a:noFill/>
                <a:ln w="25400" cap="flat" cmpd="sng" algn="ctr">
                  <a:solidFill>
                    <a:srgbClr val="FFFFFF"/>
                  </a:solidFill>
                  <a:prstDash val="solid"/>
                </a:ln>
                <a:effectLst/>
              </p:spPr>
              <p:txBody>
                <a:bodyPr rtlCol="0" anchor="ctr"/>
                <a:lstStyle/>
                <a:p>
                  <a:pPr algn="ctr" defTabSz="1218987">
                    <a:defRPr/>
                  </a:pPr>
                  <a:endParaRPr lang="en-US" sz="3200" kern="0" dirty="0">
                    <a:solidFill>
                      <a:prstClr val="white"/>
                    </a:solidFill>
                    <a:latin typeface="Arial"/>
                  </a:endParaRPr>
                </a:p>
              </p:txBody>
            </p:sp>
          </p:grpSp>
          <p:grpSp>
            <p:nvGrpSpPr>
              <p:cNvPr id="43" name="Group 222"/>
              <p:cNvGrpSpPr/>
              <p:nvPr/>
            </p:nvGrpSpPr>
            <p:grpSpPr>
              <a:xfrm>
                <a:off x="3665817" y="7754150"/>
                <a:ext cx="683558" cy="419231"/>
                <a:chOff x="1987197" y="2693568"/>
                <a:chExt cx="851559" cy="522266"/>
              </a:xfrm>
            </p:grpSpPr>
            <p:grpSp>
              <p:nvGrpSpPr>
                <p:cNvPr id="44" name="Group 224"/>
                <p:cNvGrpSpPr/>
                <p:nvPr/>
              </p:nvGrpSpPr>
              <p:grpSpPr>
                <a:xfrm>
                  <a:off x="2136653" y="2853645"/>
                  <a:ext cx="554571" cy="222668"/>
                  <a:chOff x="2081790" y="2886931"/>
                  <a:chExt cx="628270" cy="252258"/>
                </a:xfrm>
              </p:grpSpPr>
              <p:sp>
                <p:nvSpPr>
                  <p:cNvPr id="255" name="Line 152"/>
                  <p:cNvSpPr>
                    <a:spLocks noChangeShapeType="1"/>
                  </p:cNvSpPr>
                  <p:nvPr/>
                </p:nvSpPr>
                <p:spPr bwMode="auto">
                  <a:xfrm flipH="1" flipV="1">
                    <a:off x="2138785" y="2998331"/>
                    <a:ext cx="48030" cy="48030"/>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solidFill>
                        <a:sysClr val="windowText" lastClr="000000"/>
                      </a:solidFill>
                      <a:latin typeface="Arial"/>
                    </a:endParaRPr>
                  </a:p>
                </p:txBody>
              </p:sp>
              <p:sp>
                <p:nvSpPr>
                  <p:cNvPr id="256" name="Line 153"/>
                  <p:cNvSpPr>
                    <a:spLocks noChangeShapeType="1"/>
                  </p:cNvSpPr>
                  <p:nvPr/>
                </p:nvSpPr>
                <p:spPr bwMode="auto">
                  <a:xfrm flipV="1">
                    <a:off x="2394829" y="2886931"/>
                    <a:ext cx="1" cy="66960"/>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ln w="9525" cmpd="sng">
                        <a:solidFill>
                          <a:srgbClr val="000000"/>
                        </a:solidFill>
                      </a:ln>
                      <a:solidFill>
                        <a:sysClr val="windowText" lastClr="000000"/>
                      </a:solidFill>
                      <a:latin typeface="Arial"/>
                    </a:endParaRPr>
                  </a:p>
                </p:txBody>
              </p:sp>
              <p:sp>
                <p:nvSpPr>
                  <p:cNvPr id="257" name="Line 154"/>
                  <p:cNvSpPr>
                    <a:spLocks noChangeShapeType="1"/>
                  </p:cNvSpPr>
                  <p:nvPr/>
                </p:nvSpPr>
                <p:spPr bwMode="auto">
                  <a:xfrm flipV="1">
                    <a:off x="2596038" y="2988832"/>
                    <a:ext cx="48030" cy="47329"/>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ln w="9525" cmpd="sng">
                        <a:solidFill>
                          <a:srgbClr val="000000"/>
                        </a:solidFill>
                      </a:ln>
                      <a:solidFill>
                        <a:sysClr val="windowText" lastClr="000000"/>
                      </a:solidFill>
                      <a:latin typeface="Arial"/>
                    </a:endParaRPr>
                  </a:p>
                </p:txBody>
              </p:sp>
              <p:sp>
                <p:nvSpPr>
                  <p:cNvPr id="258" name="Line 155"/>
                  <p:cNvSpPr>
                    <a:spLocks noChangeShapeType="1"/>
                  </p:cNvSpPr>
                  <p:nvPr/>
                </p:nvSpPr>
                <p:spPr bwMode="auto">
                  <a:xfrm flipV="1">
                    <a:off x="2678507" y="3113182"/>
                    <a:ext cx="31553" cy="12622"/>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ln w="9525" cmpd="sng">
                        <a:solidFill>
                          <a:srgbClr val="000000"/>
                        </a:solidFill>
                      </a:ln>
                      <a:solidFill>
                        <a:sysClr val="windowText" lastClr="000000"/>
                      </a:solidFill>
                      <a:latin typeface="Arial"/>
                    </a:endParaRPr>
                  </a:p>
                </p:txBody>
              </p:sp>
              <p:sp>
                <p:nvSpPr>
                  <p:cNvPr id="259" name="Line 156"/>
                  <p:cNvSpPr>
                    <a:spLocks noChangeShapeType="1"/>
                  </p:cNvSpPr>
                  <p:nvPr/>
                </p:nvSpPr>
                <p:spPr bwMode="auto">
                  <a:xfrm flipV="1">
                    <a:off x="2511409" y="2930973"/>
                    <a:ext cx="12971" cy="31202"/>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ln w="9525" cmpd="sng">
                        <a:solidFill>
                          <a:srgbClr val="000000"/>
                        </a:solidFill>
                      </a:ln>
                      <a:solidFill>
                        <a:sysClr val="windowText" lastClr="000000"/>
                      </a:solidFill>
                      <a:latin typeface="Arial"/>
                    </a:endParaRPr>
                  </a:p>
                </p:txBody>
              </p:sp>
              <p:sp>
                <p:nvSpPr>
                  <p:cNvPr id="260" name="Line 157"/>
                  <p:cNvSpPr>
                    <a:spLocks noChangeShapeType="1"/>
                  </p:cNvSpPr>
                  <p:nvPr/>
                </p:nvSpPr>
                <p:spPr bwMode="auto">
                  <a:xfrm flipH="1" flipV="1">
                    <a:off x="2263571" y="2935723"/>
                    <a:ext cx="12971" cy="31553"/>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solidFill>
                        <a:sysClr val="windowText" lastClr="000000"/>
                      </a:solidFill>
                      <a:latin typeface="Arial"/>
                    </a:endParaRPr>
                  </a:p>
                </p:txBody>
              </p:sp>
              <p:sp>
                <p:nvSpPr>
                  <p:cNvPr id="261" name="Line 158"/>
                  <p:cNvSpPr>
                    <a:spLocks noChangeShapeType="1"/>
                  </p:cNvSpPr>
                  <p:nvPr/>
                </p:nvSpPr>
                <p:spPr bwMode="auto">
                  <a:xfrm flipH="1" flipV="1">
                    <a:off x="2081790" y="3126567"/>
                    <a:ext cx="31553" cy="12622"/>
                  </a:xfrm>
                  <a:prstGeom prst="line">
                    <a:avLst/>
                  </a:prstGeom>
                  <a:solidFill>
                    <a:sysClr val="window" lastClr="FFFFFF">
                      <a:lumMod val="50000"/>
                    </a:sysClr>
                  </a:solidFill>
                  <a:ln w="9525" cap="flat" cmpd="sng">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defTabSz="1218987">
                      <a:defRPr/>
                    </a:pPr>
                    <a:endParaRPr lang="en-US" sz="2700" kern="0" dirty="0">
                      <a:solidFill>
                        <a:sysClr val="windowText" lastClr="000000"/>
                      </a:solidFill>
                      <a:latin typeface="Arial"/>
                    </a:endParaRPr>
                  </a:p>
                </p:txBody>
              </p:sp>
            </p:grpSp>
            <p:pic>
              <p:nvPicPr>
                <p:cNvPr id="254" name="Picture 253" descr="Dial-Base.png"/>
                <p:cNvPicPr>
                  <a:picLocks noChangeAspect="1"/>
                </p:cNvPicPr>
                <p:nvPr/>
              </p:nvPicPr>
              <p:blipFill>
                <a:blip r:embed="rId24" cstate="print">
                  <a:alphaModFix/>
                  <a:extLst>
                    <a:ext uri="{28A0092B-C50C-407E-A947-70E740481C1C}">
                      <a14:useLocalDpi xmlns:a14="http://schemas.microsoft.com/office/drawing/2010/main"/>
                    </a:ext>
                  </a:extLst>
                </a:blip>
                <a:srcRect b="41041"/>
                <a:stretch>
                  <a:fillRect/>
                </a:stretch>
              </p:blipFill>
              <p:spPr>
                <a:xfrm>
                  <a:off x="1987197" y="2693568"/>
                  <a:ext cx="851559" cy="522266"/>
                </a:xfrm>
                <a:prstGeom prst="rect">
                  <a:avLst/>
                </a:prstGeom>
              </p:spPr>
            </p:pic>
          </p:grpSp>
        </p:grpSp>
      </p:grpSp>
      <p:sp>
        <p:nvSpPr>
          <p:cNvPr id="21515" name="TextBox 21514"/>
          <p:cNvSpPr txBox="1"/>
          <p:nvPr/>
        </p:nvSpPr>
        <p:spPr>
          <a:xfrm>
            <a:off x="9526527" y="2881057"/>
            <a:ext cx="914400" cy="914400"/>
          </a:xfrm>
          <a:prstGeom prst="rect">
            <a:avLst/>
          </a:prstGeom>
          <a:noFill/>
        </p:spPr>
        <p:txBody>
          <a:bodyPr wrap="none" lIns="0" tIns="0" rIns="0" bIns="0" rtlCol="0">
            <a:noAutofit/>
          </a:bodyPr>
          <a:lstStyle/>
          <a:p>
            <a:pPr>
              <a:lnSpc>
                <a:spcPct val="90000"/>
              </a:lnSpc>
            </a:pPr>
            <a:endParaRPr lang="en-US" dirty="0">
              <a:solidFill>
                <a:srgbClr val="5F5F5F"/>
              </a:solidFill>
            </a:endParaRPr>
          </a:p>
        </p:txBody>
      </p:sp>
      <p:grpSp>
        <p:nvGrpSpPr>
          <p:cNvPr id="45" name="Group 21524"/>
          <p:cNvGrpSpPr/>
          <p:nvPr/>
        </p:nvGrpSpPr>
        <p:grpSpPr>
          <a:xfrm>
            <a:off x="10509670" y="3111732"/>
            <a:ext cx="1296384" cy="1255449"/>
            <a:chOff x="8809346" y="4842106"/>
            <a:chExt cx="1296384" cy="1255449"/>
          </a:xfrm>
        </p:grpSpPr>
        <p:grpSp>
          <p:nvGrpSpPr>
            <p:cNvPr id="47" name="Group 197"/>
            <p:cNvGrpSpPr/>
            <p:nvPr/>
          </p:nvGrpSpPr>
          <p:grpSpPr>
            <a:xfrm>
              <a:off x="8809346" y="4842106"/>
              <a:ext cx="1296384" cy="1255449"/>
              <a:chOff x="10443581" y="376719"/>
              <a:chExt cx="1296384" cy="1255449"/>
            </a:xfrm>
          </p:grpSpPr>
          <p:sp>
            <p:nvSpPr>
              <p:cNvPr id="190" name="Rounded Rectangle 189"/>
              <p:cNvSpPr/>
              <p:nvPr/>
            </p:nvSpPr>
            <p:spPr>
              <a:xfrm>
                <a:off x="10443581" y="376719"/>
                <a:ext cx="1296384" cy="1255449"/>
              </a:xfrm>
              <a:prstGeom prst="round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A3A3"/>
                  </a:solidFill>
                </a:endParaRPr>
              </a:p>
            </p:txBody>
          </p:sp>
          <p:pic>
            <p:nvPicPr>
              <p:cNvPr id="191" name="Picture 4" descr="http://www.graphicsfuel.com/wp-content/uploads/2013/03/20-social-media-icons.png"/>
              <p:cNvPicPr>
                <a:picLocks noChangeAspect="1" noChangeArrowheads="1"/>
              </p:cNvPicPr>
              <p:nvPr/>
            </p:nvPicPr>
            <p:blipFill>
              <a:blip r:embed="rId25" cstate="print">
                <a:extLst>
                  <a:ext uri="{28A0092B-C50C-407E-A947-70E740481C1C}">
                    <a14:useLocalDpi xmlns:a14="http://schemas.microsoft.com/office/drawing/2010/main"/>
                  </a:ext>
                </a:extLst>
              </a:blip>
              <a:srcRect/>
              <a:stretch>
                <a:fillRect/>
              </a:stretch>
            </p:blipFill>
            <p:spPr bwMode="auto">
              <a:xfrm>
                <a:off x="10551695" y="529390"/>
                <a:ext cx="518266" cy="488755"/>
              </a:xfrm>
              <a:prstGeom prst="rect">
                <a:avLst/>
              </a:prstGeom>
              <a:noFill/>
            </p:spPr>
          </p:pic>
          <p:pic>
            <p:nvPicPr>
              <p:cNvPr id="194" name="Picture 4" descr="http://www.graphicsfuel.com/wp-content/uploads/2013/03/20-social-media-icons.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10553663" y="1082843"/>
                <a:ext cx="479295" cy="492766"/>
              </a:xfrm>
              <a:prstGeom prst="rect">
                <a:avLst/>
              </a:prstGeom>
              <a:noFill/>
            </p:spPr>
          </p:pic>
        </p:grpSp>
        <p:pic>
          <p:nvPicPr>
            <p:cNvPr id="21523" name="Picture 21522"/>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9496579" y="4937124"/>
              <a:ext cx="555625" cy="555625"/>
            </a:xfrm>
            <a:prstGeom prst="rect">
              <a:avLst/>
            </a:prstGeom>
          </p:spPr>
        </p:pic>
        <p:pic>
          <p:nvPicPr>
            <p:cNvPr id="21524" name="Picture 21523"/>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9493869" y="5556250"/>
              <a:ext cx="504824" cy="504824"/>
            </a:xfrm>
            <a:prstGeom prst="rect">
              <a:avLst/>
            </a:prstGeom>
          </p:spPr>
        </p:pic>
      </p:grpSp>
      <p:sp>
        <p:nvSpPr>
          <p:cNvPr id="264" name="Left-Right Arrow 263"/>
          <p:cNvSpPr/>
          <p:nvPr/>
        </p:nvSpPr>
        <p:spPr bwMode="auto">
          <a:xfrm rot="16200000">
            <a:off x="4870273" y="2243614"/>
            <a:ext cx="587093" cy="316853"/>
          </a:xfrm>
          <a:prstGeom prst="leftRight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34519" tIns="17260" rIns="34519" bIns="17260"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endParaRPr lang="en-US" sz="900" b="1" dirty="0">
              <a:solidFill>
                <a:srgbClr val="5F5F5F"/>
              </a:solidFill>
              <a:latin typeface="Arial" pitchFamily="-106" charset="0"/>
            </a:endParaRPr>
          </a:p>
        </p:txBody>
      </p:sp>
      <p:sp>
        <p:nvSpPr>
          <p:cNvPr id="265" name="Left-Right Arrow 264"/>
          <p:cNvSpPr/>
          <p:nvPr/>
        </p:nvSpPr>
        <p:spPr bwMode="auto">
          <a:xfrm rot="16200000">
            <a:off x="7503189" y="2259104"/>
            <a:ext cx="587093" cy="316853"/>
          </a:xfrm>
          <a:prstGeom prst="leftRight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34519" tIns="17260" rIns="34519" bIns="17260" numCol="1" rtlCol="0" anchor="t" anchorCtr="0" compatLnSpc="1">
            <a:prstTxWarp prst="textNoShape">
              <a:avLst/>
            </a:prstTxWarp>
            <a:spAutoFit/>
          </a:bodyPr>
          <a:lstStyle/>
          <a:p>
            <a:pPr marL="59506" indent="-59506" algn="ctr" defTabSz="456999" fontAlgn="base">
              <a:lnSpc>
                <a:spcPct val="90000"/>
              </a:lnSpc>
              <a:spcBef>
                <a:spcPct val="50000"/>
              </a:spcBef>
              <a:spcAft>
                <a:spcPct val="0"/>
              </a:spcAft>
              <a:buClr>
                <a:srgbClr val="FF0000"/>
              </a:buClr>
            </a:pPr>
            <a:endParaRPr lang="en-US" sz="900" b="1" dirty="0">
              <a:solidFill>
                <a:srgbClr val="5F5F5F"/>
              </a:solidFill>
              <a:latin typeface="Arial" pitchFamily="-106" charset="0"/>
            </a:endParaRPr>
          </a:p>
        </p:txBody>
      </p:sp>
      <p:sp>
        <p:nvSpPr>
          <p:cNvPr id="193" name="TextBox 192"/>
          <p:cNvSpPr txBox="1"/>
          <p:nvPr/>
        </p:nvSpPr>
        <p:spPr>
          <a:xfrm>
            <a:off x="8794159" y="3029776"/>
            <a:ext cx="966913" cy="527057"/>
          </a:xfrm>
          <a:prstGeom prst="rect">
            <a:avLst/>
          </a:prstGeom>
          <a:noFill/>
        </p:spPr>
        <p:txBody>
          <a:bodyPr wrap="none" lIns="34281" tIns="17140" rIns="34281" bIns="17140" rtlCol="0">
            <a:spAutoFit/>
          </a:bodyPr>
          <a:lstStyle/>
          <a:p>
            <a:pPr algn="ctr"/>
            <a:r>
              <a:rPr lang="en-US" sz="1600" b="1" dirty="0">
                <a:solidFill>
                  <a:srgbClr val="5F5F5F"/>
                </a:solidFill>
              </a:rPr>
              <a:t>ICS</a:t>
            </a:r>
          </a:p>
          <a:p>
            <a:pPr algn="ctr"/>
            <a:r>
              <a:rPr lang="en-US" sz="1600" b="1" dirty="0">
                <a:solidFill>
                  <a:srgbClr val="5F5F5F"/>
                </a:solidFill>
              </a:rPr>
              <a:t>OSB / SOA</a:t>
            </a:r>
            <a:endParaRPr lang="en-US" sz="1600" b="1" dirty="0">
              <a:solidFill>
                <a:srgbClr val="5F5F5F"/>
              </a:solidFill>
            </a:endParaRPr>
          </a:p>
        </p:txBody>
      </p:sp>
      <p:grpSp>
        <p:nvGrpSpPr>
          <p:cNvPr id="225" name="Group 224"/>
          <p:cNvGrpSpPr/>
          <p:nvPr/>
        </p:nvGrpSpPr>
        <p:grpSpPr>
          <a:xfrm>
            <a:off x="193235" y="3037762"/>
            <a:ext cx="2207788" cy="1334219"/>
            <a:chOff x="191647" y="3037761"/>
            <a:chExt cx="2207788" cy="1334219"/>
          </a:xfrm>
        </p:grpSpPr>
        <p:grpSp>
          <p:nvGrpSpPr>
            <p:cNvPr id="5" name="Group 88"/>
            <p:cNvGrpSpPr/>
            <p:nvPr/>
          </p:nvGrpSpPr>
          <p:grpSpPr>
            <a:xfrm>
              <a:off x="191647" y="3037761"/>
              <a:ext cx="2207788" cy="1334219"/>
              <a:chOff x="152400" y="1897811"/>
              <a:chExt cx="1656272" cy="1000664"/>
            </a:xfrm>
          </p:grpSpPr>
          <p:sp>
            <p:nvSpPr>
              <p:cNvPr id="81" name="Rectangle 80"/>
              <p:cNvSpPr/>
              <p:nvPr/>
            </p:nvSpPr>
            <p:spPr>
              <a:xfrm>
                <a:off x="152400" y="1955321"/>
                <a:ext cx="1656272" cy="9431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5" name="TextBox 84"/>
              <p:cNvSpPr txBox="1"/>
              <p:nvPr/>
            </p:nvSpPr>
            <p:spPr>
              <a:xfrm>
                <a:off x="655608" y="1897811"/>
                <a:ext cx="672860" cy="176002"/>
              </a:xfrm>
              <a:prstGeom prst="rect">
                <a:avLst/>
              </a:prstGeom>
              <a:solidFill>
                <a:schemeClr val="bg1"/>
              </a:solidFill>
            </p:spPr>
            <p:txBody>
              <a:bodyPr wrap="square" lIns="34281" tIns="17140" rIns="34281" bIns="17140" rtlCol="0">
                <a:spAutoFit/>
              </a:bodyPr>
              <a:lstStyle/>
              <a:p>
                <a:pPr algn="ctr"/>
                <a:r>
                  <a:rPr lang="en-US" sz="1300" b="1" dirty="0">
                    <a:solidFill>
                      <a:srgbClr val="5F5F5F"/>
                    </a:solidFill>
                  </a:rPr>
                  <a:t>Native</a:t>
                </a:r>
              </a:p>
            </p:txBody>
          </p:sp>
          <p:pic>
            <p:nvPicPr>
              <p:cNvPr id="36870" name="Picture 6" descr="http://img.talkandroid.com/uploads/2012/03/android_resources.png"/>
              <p:cNvPicPr>
                <a:picLocks noChangeAspect="1" noChangeArrowheads="1"/>
              </p:cNvPicPr>
              <p:nvPr/>
            </p:nvPicPr>
            <p:blipFill>
              <a:blip r:embed="rId29" cstate="print"/>
              <a:srcRect/>
              <a:stretch>
                <a:fillRect/>
              </a:stretch>
            </p:blipFill>
            <p:spPr bwMode="auto">
              <a:xfrm>
                <a:off x="658577" y="2104843"/>
                <a:ext cx="637627" cy="698741"/>
              </a:xfrm>
              <a:prstGeom prst="rect">
                <a:avLst/>
              </a:prstGeom>
              <a:noFill/>
            </p:spPr>
          </p:pic>
          <p:pic>
            <p:nvPicPr>
              <p:cNvPr id="36868" name="Picture 4" descr="https://developer.apple.com/assets/elements/icons/128x128/xcode.png"/>
              <p:cNvPicPr>
                <a:picLocks noChangeAspect="1" noChangeArrowheads="1"/>
              </p:cNvPicPr>
              <p:nvPr/>
            </p:nvPicPr>
            <p:blipFill>
              <a:blip r:embed="rId30" cstate="print"/>
              <a:srcRect/>
              <a:stretch>
                <a:fillRect/>
              </a:stretch>
            </p:blipFill>
            <p:spPr bwMode="auto">
              <a:xfrm>
                <a:off x="195550" y="2182483"/>
                <a:ext cx="646981" cy="646982"/>
              </a:xfrm>
              <a:prstGeom prst="rect">
                <a:avLst/>
              </a:prstGeom>
              <a:noFill/>
            </p:spPr>
          </p:pic>
        </p:grpSp>
        <p:pic>
          <p:nvPicPr>
            <p:cNvPr id="224" name="Picture 223"/>
            <p:cNvPicPr>
              <a:picLocks noChangeAspect="1"/>
            </p:cNvPicPr>
            <p:nvPr/>
          </p:nvPicPr>
          <p:blipFill>
            <a:blip r:embed="rId31" cstate="print">
              <a:extLst>
                <a:ext uri="{28A0092B-C50C-407E-A947-70E740481C1C}">
                  <a14:useLocalDpi xmlns:a14="http://schemas.microsoft.com/office/drawing/2010/main"/>
                </a:ext>
              </a:extLst>
            </a:blip>
            <a:stretch>
              <a:fillRect/>
            </a:stretch>
          </p:blipFill>
          <p:spPr>
            <a:xfrm>
              <a:off x="1530407" y="3444874"/>
              <a:ext cx="799705" cy="803275"/>
            </a:xfrm>
            <a:prstGeom prst="rect">
              <a:avLst/>
            </a:prstGeom>
          </p:spPr>
        </p:pic>
      </p:grpSp>
      <p:pic>
        <p:nvPicPr>
          <p:cNvPr id="227" name="Picture 226"/>
          <p:cNvPicPr>
            <a:picLocks noChangeAspect="1"/>
          </p:cNvPicPr>
          <p:nvPr/>
        </p:nvPicPr>
        <p:blipFill>
          <a:blip r:embed="rId32" cstate="print">
            <a:extLst>
              <a:ext uri="{28A0092B-C50C-407E-A947-70E740481C1C}">
                <a14:useLocalDpi xmlns:a14="http://schemas.microsoft.com/office/drawing/2010/main"/>
              </a:ext>
            </a:extLst>
          </a:blip>
          <a:stretch>
            <a:fillRect/>
          </a:stretch>
        </p:blipFill>
        <p:spPr>
          <a:xfrm>
            <a:off x="1858115" y="4762500"/>
            <a:ext cx="528862" cy="473075"/>
          </a:xfrm>
          <a:prstGeom prst="rect">
            <a:avLst/>
          </a:prstGeom>
        </p:spPr>
      </p:pic>
      <p:pic>
        <p:nvPicPr>
          <p:cNvPr id="228" name="Picture 227" descr="Screen_14.png"/>
          <p:cNvPicPr>
            <a:picLocks noChangeAspect="1"/>
          </p:cNvPicPr>
          <p:nvPr/>
        </p:nvPicPr>
        <p:blipFill rotWithShape="1">
          <a:blip r:embed="rId33" cstate="print">
            <a:extLst>
              <a:ext uri="{28A0092B-C50C-407E-A947-70E740481C1C}">
                <a14:useLocalDpi xmlns:a14="http://schemas.microsoft.com/office/drawing/2010/main"/>
              </a:ext>
            </a:extLst>
          </a:blip>
          <a:srcRect/>
          <a:stretch/>
        </p:blipFill>
        <p:spPr>
          <a:xfrm>
            <a:off x="4519105" y="2562538"/>
            <a:ext cx="2325055" cy="3200087"/>
          </a:xfrm>
          <a:prstGeom prst="rect">
            <a:avLst/>
          </a:prstGeom>
          <a:ln>
            <a:solidFill>
              <a:srgbClr val="FF0000"/>
            </a:solidFill>
          </a:ln>
        </p:spPr>
      </p:pic>
    </p:spTree>
    <p:extLst>
      <p:ext uri="{BB962C8B-B14F-4D97-AF65-F5344CB8AC3E}">
        <p14:creationId xmlns:p14="http://schemas.microsoft.com/office/powerpoint/2010/main" val="89261667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dissolv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28"/>
                                        </p:tgtEl>
                                      </p:cBhvr>
                                    </p:animEffect>
                                    <p:set>
                                      <p:cBhvr>
                                        <p:cTn id="12" dur="1" fill="hold">
                                          <p:stCondLst>
                                            <p:cond delay="499"/>
                                          </p:stCondLst>
                                        </p:cTn>
                                        <p:tgtEl>
                                          <p:spTgt spid="2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0.00208 -0.11685 L -0.00208 -0.39473 " pathEditMode="relative" rAng="0" ptsTypes="AA">
                                      <p:cBhvr>
                                        <p:cTn id="27" dur="500" fill="hold"/>
                                        <p:tgtEl>
                                          <p:spTgt spid="45"/>
                                        </p:tgtEl>
                                        <p:attrNameLst>
                                          <p:attrName>ppt_x</p:attrName>
                                          <p:attrName>ppt_y</p:attrName>
                                        </p:attrNameLst>
                                      </p:cBhvr>
                                      <p:rCtr x="0" y="-13906"/>
                                    </p:animMotion>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35"/>
                                        </p:tgtEl>
                                      </p:cBhvr>
                                    </p:animEffect>
                                    <p:set>
                                      <p:cBhvr>
                                        <p:cTn id="37" dur="1" fill="hold">
                                          <p:stCondLst>
                                            <p:cond delay="499"/>
                                          </p:stCondLst>
                                        </p:cTn>
                                        <p:tgtEl>
                                          <p:spTgt spid="35"/>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64"/>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65"/>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264" grpId="0" animBg="1"/>
      <p:bldP spid="265" grpId="0" animBg="1"/>
      <p:bldP spid="19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Words>
  <Application>Microsoft Office PowerPoint</Application>
  <PresentationFormat>Widescreen</PresentationFormat>
  <Paragraphs>95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Calibri</vt:lpstr>
      <vt:lpstr>Calibri Light</vt:lpstr>
      <vt:lpstr>Office Theme</vt:lpstr>
      <vt:lpstr>Mobile Cloud Service</vt:lpstr>
      <vt:lpstr>Geared for all involved Personas</vt:lpstr>
      <vt:lpstr>Oracle Mobile Cloud Service</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Answer – Mobile Cloud Service</dc:title>
  <dc:creator>Anirban Bagchi</dc:creator>
  <cp:lastModifiedBy>Anirban Bagchi</cp:lastModifiedBy>
  <cp:revision>2</cp:revision>
  <dcterms:created xsi:type="dcterms:W3CDTF">2015-06-17T21:43:35Z</dcterms:created>
  <dcterms:modified xsi:type="dcterms:W3CDTF">2015-06-17T21:43:57Z</dcterms:modified>
</cp:coreProperties>
</file>