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511" r:id="rId2"/>
    <p:sldId id="524" r:id="rId3"/>
    <p:sldId id="525" r:id="rId4"/>
    <p:sldId id="526" r:id="rId5"/>
    <p:sldId id="527" r:id="rId6"/>
    <p:sldId id="528" r:id="rId7"/>
    <p:sldId id="529" r:id="rId8"/>
    <p:sldId id="530" r:id="rId9"/>
    <p:sldId id="531" r:id="rId10"/>
  </p:sldIdLst>
  <p:sldSz cx="12188825"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8">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8" autoAdjust="0"/>
    <p:restoredTop sz="98066" autoAdjust="0"/>
  </p:normalViewPr>
  <p:slideViewPr>
    <p:cSldViewPr snapToGrid="0">
      <p:cViewPr varScale="1">
        <p:scale>
          <a:sx n="89" d="100"/>
          <a:sy n="89" d="100"/>
        </p:scale>
        <p:origin x="78" y="147"/>
      </p:cViewPr>
      <p:guideLst>
        <p:guide orient="horz" pos="2160"/>
        <p:guide orient="horz" pos="3744"/>
        <p:guide orient="horz" pos="968"/>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10/19/2014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 is a </a:t>
            </a:r>
            <a:r>
              <a:rPr lang="en-US" b="1" dirty="0" smtClean="0"/>
              <a:t>Title Slide with Picture and</a:t>
            </a:r>
            <a:r>
              <a:rPr lang="en-US" b="1" baseline="0" dirty="0" smtClean="0"/>
              <a:t> Logo</a:t>
            </a:r>
            <a:r>
              <a:rPr lang="en-US" b="1" dirty="0" smtClean="0"/>
              <a:t> </a:t>
            </a:r>
            <a:r>
              <a:rPr lang="en-US" b="0" dirty="0" smtClean="0"/>
              <a:t>slide</a:t>
            </a:r>
            <a:r>
              <a:rPr lang="en-US" b="1" dirty="0" smtClean="0"/>
              <a:t> </a:t>
            </a:r>
            <a:r>
              <a:rPr lang="en-US" baseline="0" dirty="0" smtClean="0"/>
              <a:t>ideal for including a picture and partner or product logo with a brief title, subtitle and presenter information.</a:t>
            </a:r>
          </a:p>
          <a:p>
            <a:endParaRPr lang="en-US" baseline="0" dirty="0" smtClean="0"/>
          </a:p>
          <a:p>
            <a:r>
              <a:rPr lang="en-US" baseline="0" dirty="0" smtClean="0"/>
              <a:t>To customize this slide with your own picture:</a:t>
            </a:r>
          </a:p>
          <a:p>
            <a:endParaRPr lang="en-US" baseline="0" dirty="0" smtClean="0"/>
          </a:p>
          <a:p>
            <a:pPr marL="0" indent="0">
              <a:buNone/>
            </a:pPr>
            <a:r>
              <a:rPr lang="en-US" b="1" baseline="0" dirty="0" smtClean="0"/>
              <a:t>Right-click</a:t>
            </a:r>
            <a:r>
              <a:rPr lang="en-US" baseline="0" dirty="0" smtClean="0"/>
              <a:t> the slide area and choose </a:t>
            </a:r>
            <a:r>
              <a:rPr lang="en-US" b="1" baseline="0" dirty="0" smtClean="0"/>
              <a:t>Format Background </a:t>
            </a:r>
            <a:r>
              <a:rPr lang="en-US" baseline="0" dirty="0" smtClean="0"/>
              <a:t>from the pop-up menu. From the </a:t>
            </a:r>
            <a:r>
              <a:rPr lang="en-US" b="1" baseline="0" dirty="0" smtClean="0"/>
              <a:t>Fill</a:t>
            </a:r>
            <a:r>
              <a:rPr lang="en-US" baseline="0" dirty="0" smtClean="0"/>
              <a:t> menu, click </a:t>
            </a:r>
            <a:r>
              <a:rPr lang="en-US" b="1" baseline="0" dirty="0" smtClean="0"/>
              <a:t>Picture</a:t>
            </a:r>
            <a:r>
              <a:rPr lang="en-US" baseline="0" dirty="0" smtClean="0"/>
              <a:t> </a:t>
            </a:r>
            <a:r>
              <a:rPr lang="en-US" b="1" baseline="0" dirty="0" smtClean="0"/>
              <a:t>and texture fill</a:t>
            </a:r>
            <a:r>
              <a:rPr lang="en-US" baseline="0" dirty="0" smtClean="0"/>
              <a:t>. Under </a:t>
            </a:r>
            <a:r>
              <a:rPr lang="en-US" b="1" baseline="0" dirty="0" smtClean="0"/>
              <a:t>Insert from: </a:t>
            </a:r>
            <a:r>
              <a:rPr lang="en-US" baseline="0" dirty="0" smtClean="0"/>
              <a:t>click </a:t>
            </a:r>
            <a:r>
              <a:rPr lang="en-US" b="1" baseline="0" dirty="0" smtClean="0"/>
              <a:t>File</a:t>
            </a:r>
            <a:r>
              <a:rPr lang="en-US" baseline="0" dirty="0" smtClean="0"/>
              <a:t>. Locate your new picture and click </a:t>
            </a:r>
            <a:r>
              <a:rPr lang="en-US" b="1" baseline="0" dirty="0" smtClean="0"/>
              <a:t>Insert</a:t>
            </a:r>
            <a:r>
              <a:rPr lang="en-US" baseline="0" dirty="0" smtClean="0"/>
              <a:t>.</a:t>
            </a:r>
          </a:p>
          <a:p>
            <a:pPr marL="0" indent="0">
              <a:buNone/>
            </a:pPr>
            <a:endParaRPr lang="en-US" baseline="0" dirty="0" smtClean="0"/>
          </a:p>
          <a:p>
            <a:r>
              <a:rPr lang="en-US" dirty="0" smtClean="0"/>
              <a:t>To </a:t>
            </a:r>
            <a:r>
              <a:rPr lang="en-US" b="1" dirty="0" smtClean="0"/>
              <a:t>Replace the LOGO </a:t>
            </a:r>
            <a:r>
              <a:rPr lang="en-US" dirty="0" smtClean="0"/>
              <a:t>on this sample slide:</a:t>
            </a:r>
          </a:p>
          <a:p>
            <a:endParaRPr lang="en-US" b="1" dirty="0" smtClean="0"/>
          </a:p>
          <a:p>
            <a:r>
              <a:rPr lang="en-US" b="1" dirty="0" smtClean="0"/>
              <a:t>Right-click </a:t>
            </a:r>
            <a:r>
              <a:rPr lang="en-US" dirty="0" smtClean="0"/>
              <a:t>the sample LOGO and choose Change Picture. Navigate to the location where the new logo is stored, select desired logo</a:t>
            </a:r>
            <a:r>
              <a:rPr lang="en-US" baseline="0" dirty="0" smtClean="0"/>
              <a:t> file </a:t>
            </a:r>
            <a:r>
              <a:rPr lang="en-US" dirty="0" smtClean="0"/>
              <a:t>and click on the Open button to replace the sample</a:t>
            </a:r>
            <a:r>
              <a:rPr lang="en-US" baseline="0" dirty="0" smtClean="0"/>
              <a:t> logo.</a:t>
            </a:r>
            <a:endParaRPr lang="en-US" dirty="0" smtClean="0"/>
          </a:p>
          <a:p>
            <a:pPr marL="0" indent="0">
              <a:buNone/>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280374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pPr>
              <a:defRPr/>
            </a:pPr>
            <a:fld id="{502886BD-A3C6-4089-9B8B-99B2F2660D6B}" type="slidenum">
              <a:rPr lang="en-US" smtClean="0"/>
              <a:pPr>
                <a:defRPr/>
              </a:pPr>
              <a:t>6</a:t>
            </a:fld>
            <a:endParaRPr lang="en-US" dirty="0"/>
          </a:p>
        </p:txBody>
      </p:sp>
    </p:spTree>
    <p:extLst>
      <p:ext uri="{BB962C8B-B14F-4D97-AF65-F5344CB8AC3E}">
        <p14:creationId xmlns:p14="http://schemas.microsoft.com/office/powerpoint/2010/main" val="2768997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out Picture">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1AB1A54-131B-434B-AAD1-AD1F7D7DAA2B}"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3993200288"/>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with Picture">
    <p:spTree>
      <p:nvGrpSpPr>
        <p:cNvPr id="1" name=""/>
        <p:cNvGrpSpPr/>
        <p:nvPr/>
      </p:nvGrpSpPr>
      <p:grpSpPr>
        <a:xfrm>
          <a:off x="0" y="0"/>
          <a:ext cx="0" cy="0"/>
          <a:chOff x="0" y="0"/>
          <a:chExt cx="0" cy="0"/>
        </a:xfrm>
      </p:grpSpPr>
      <p:sp>
        <p:nvSpPr>
          <p:cNvPr id="18" name="Rectangle 1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lumMod val="60000"/>
                    <a:lumOff val="40000"/>
                  </a:schemeClr>
                </a:solidFill>
              </a:defRPr>
            </a:lvl1pPr>
          </a:lstStyle>
          <a:p>
            <a:fld id="{19816439-F3A6-4E53-9E59-0015DD1FA257}" type="datetime1">
              <a:rPr lang="en-US"/>
              <a:pPr/>
              <a:t>10/19/2014</a:t>
            </a:fld>
            <a:endParaRPr dirty="0"/>
          </a:p>
        </p:txBody>
      </p:sp>
      <p:sp>
        <p:nvSpPr>
          <p:cNvPr id="5" name="Footer Placeholder 4"/>
          <p:cNvSpPr>
            <a:spLocks noGrp="1"/>
          </p:cNvSpPr>
          <p:nvPr>
            <p:ph type="ftr" sz="quarter" idx="11"/>
          </p:nvPr>
        </p:nvSpPr>
        <p:spPr/>
        <p:txBody>
          <a:bodyPr/>
          <a:lstStyle>
            <a:lvl1pPr>
              <a:defRPr>
                <a:solidFill>
                  <a:schemeClr val="bg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FF0A86-8A92-4FBC-80CD-36517BAA55B7}"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FFFBC65A-03AE-423D-B3EC-68D1D32BF9D6}"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189F9BA-FB97-45D5-8F27-56629FBBC98C}"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A91E92C-9068-4C32-AE92-C97502324FE4}"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5EDC5EE-48A0-4FB5-B27F-88FDBE6F1684}"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A3CED5-6656-4A7A-BB77-071ABD96C5A2}"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A3CED5-6656-4A7A-BB77-071ABD96C5A2}"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35287FB7-DD26-4AD5-8D24-298016D86790}" type="datetime1">
              <a:rPr lang="en-US"/>
              <a:pPr/>
              <a:t>10/19/2014</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CD2CDC6-9352-4ED5-B272-74DDB6DCFEAF}"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p>
            <a:fld id="{C51EAA63-D034-42AE-91FA-B13B9518C7BE}" type="slidenum">
              <a:rPr/>
              <a:pPr/>
              <a:t>‹#›</a:t>
            </a:fld>
            <a:endParaRPr dirty="0"/>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404157434"/>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2D99EC-ABE5-42A5-B15B-B8C044BE7365}" type="datetime1">
              <a:rPr lang="en-US"/>
              <a:pPr/>
              <a:t>10/19/2014</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2D53DD-9B43-42E6-B664-927F3AEBDA21}" type="datetime1">
              <a:rPr lang="en-US"/>
              <a:pPr/>
              <a:t>10/19/2014</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D265-744D-4F8C-A86B-A5B53F14B0D6}" type="datetime1">
              <a:rPr lang="en-US"/>
              <a:pPr/>
              <a:t>10/19/2014</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3608229342"/>
      </p:ext>
    </p:extLst>
  </p:cSld>
  <p:clrMapOvr>
    <a:masterClrMapping/>
  </p:clrMapOvr>
  <p:transition spd="med">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2C216A-5BF3-4B4A-AA09-367DB23952FA}"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3E2FA5-E451-48BD-84C5-AAF06D19CB12}"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64933-8490-48F1-856F-778E124FF883}"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F5346-BDDE-46E4-B222-C487F9E706DD}"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5" name="Date Placeholder 4"/>
          <p:cNvSpPr>
            <a:spLocks noGrp="1"/>
          </p:cNvSpPr>
          <p:nvPr>
            <p:ph type="dt" sz="half" idx="10"/>
          </p:nvPr>
        </p:nvSpPr>
        <p:spPr/>
        <p:txBody>
          <a:bodyPr/>
          <a:lstStyle/>
          <a:p>
            <a:fld id="{6A15AD86-CD0E-461B-AA18-D070A5CB2CAA}"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p:transition spd="med">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562601"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6A15AD86-CD0E-461B-AA18-D070A5CB2CAA}" type="datetime1">
              <a:rPr lang="en-US"/>
              <a:pPr/>
              <a:t>10/19/2014</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dirty="0"/>
          </a:p>
        </p:txBody>
      </p:sp>
    </p:spTree>
    <p:extLst>
      <p:ext uri="{BB962C8B-B14F-4D97-AF65-F5344CB8AC3E}">
        <p14:creationId xmlns:p14="http://schemas.microsoft.com/office/powerpoint/2010/main" val="2720634047"/>
      </p:ext>
    </p:extLst>
  </p:cSld>
  <p:clrMapOvr>
    <a:masterClrMapping/>
  </p:clrMapOvr>
  <p:transition spd="med">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Metric with Picture">
    <p:spTree>
      <p:nvGrpSpPr>
        <p:cNvPr id="1" name=""/>
        <p:cNvGrpSpPr/>
        <p:nvPr/>
      </p:nvGrpSpPr>
      <p:grpSpPr>
        <a:xfrm>
          <a:off x="0" y="0"/>
          <a:ext cx="0" cy="0"/>
          <a:chOff x="0" y="0"/>
          <a:chExt cx="0" cy="0"/>
        </a:xfrm>
      </p:grpSpPr>
      <p:sp>
        <p:nvSpPr>
          <p:cNvPr id="8" name="Rectangle 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bg1">
                    <a:lumMod val="60000"/>
                    <a:lumOff val="40000"/>
                  </a:schemeClr>
                </a:solidFill>
              </a:rPr>
              <a:t>Copyright © 2014 Oracle and/or its affiliates. All rights reserved.  |</a:t>
            </a:r>
          </a:p>
        </p:txBody>
      </p:sp>
      <p:sp>
        <p:nvSpPr>
          <p:cNvPr id="5" name="Date Placeholder 4"/>
          <p:cNvSpPr>
            <a:spLocks noGrp="1"/>
          </p:cNvSpPr>
          <p:nvPr>
            <p:ph type="dt" sz="half" idx="10"/>
          </p:nvPr>
        </p:nvSpPr>
        <p:spPr/>
        <p:txBody>
          <a:bodyPr/>
          <a:lstStyle>
            <a:lvl1pPr>
              <a:defRPr>
                <a:solidFill>
                  <a:schemeClr val="bg1">
                    <a:lumMod val="60000"/>
                    <a:lumOff val="40000"/>
                  </a:schemeClr>
                </a:solidFill>
              </a:defRPr>
            </a:lvl1pPr>
          </a:lstStyle>
          <a:p>
            <a:fld id="{43D5EDE7-61B4-4C98-ADE6-D86346041BA3}" type="datetime1">
              <a:rPr lang="en-US"/>
              <a:pPr/>
              <a:t>10/19/2014</a:t>
            </a:fld>
            <a:endParaRPr dirty="0"/>
          </a:p>
        </p:txBody>
      </p:sp>
      <p:sp>
        <p:nvSpPr>
          <p:cNvPr id="6" name="Footer Placeholder 5"/>
          <p:cNvSpPr>
            <a:spLocks noGrp="1"/>
          </p:cNvSpPr>
          <p:nvPr>
            <p:ph type="ftr" sz="quarter" idx="11"/>
          </p:nvPr>
        </p:nvSpPr>
        <p:spPr/>
        <p:txBody>
          <a:bodyPr/>
          <a:lstStyle>
            <a:lvl1pPr>
              <a:defRPr>
                <a:solidFill>
                  <a:schemeClr val="bg1">
                    <a:lumMod val="60000"/>
                    <a:lumOff val="40000"/>
                  </a:schemeClr>
                </a:solidFill>
              </a:defRPr>
            </a:lvl1p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lvl1pPr>
              <a:defRPr>
                <a:solidFill>
                  <a:schemeClr val="bg1">
                    <a:lumMod val="60000"/>
                    <a:lumOff val="40000"/>
                  </a:schemeClr>
                </a:solidFill>
              </a:defRPr>
            </a:lvl1pPr>
          </a:lstStyle>
          <a:p>
            <a:fld id="{C51EAA63-D034-42AE-91FA-B13B9518C7BE}" type="slidenum">
              <a:rPr/>
              <a:pPr/>
              <a:t>‹#›</a:t>
            </a:fld>
            <a:endParaRPr dirty="0"/>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0" name="Rectangle 9"/>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C7481E7-6827-45FD-8717-13B961EEBD99}"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DC1C5"/>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56FF2-64EC-4614-951E-8B8E4681BF2B}" type="datetime1">
              <a:rPr lang="en-US"/>
              <a:pPr/>
              <a:t>10/19/2014</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p:transition spd="med">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51CE8-BCD3-4683-83D4-D0AC55C5EB15}" type="datetime1">
              <a:rPr lang="en-US"/>
              <a:pPr/>
              <a:t>10/19/2014</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9802F-4D43-4C32-8177-0644B387545A}" type="datetime1">
              <a:rPr lang="en-US"/>
              <a:pPr/>
              <a:t>10/19/2014</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grpSp>
        <p:nvGrpSpPr>
          <p:cNvPr id="3093" name="Group 3092"/>
          <p:cNvGrpSpPr/>
          <p:nvPr/>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p:transition spd="med">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Oracle logo">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p:transition spd="med">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1926-9D37-40E7-80C4-EC5F27AFCB67}" type="datetimeFigureOut">
              <a:rPr lang="en-US" smtClean="0"/>
              <a:pPr/>
              <a:t>10/19/2014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D3D3DC0-E8DA-4DFB-93A6-6089D43271B1}"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p:transition spd="med">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itle Sub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077103" y="1552222"/>
            <a:ext cx="10544603" cy="4396316"/>
          </a:xfrm>
        </p:spPr>
        <p:txBody>
          <a:bodyPr/>
          <a:lstStyle>
            <a:lvl1pPr>
              <a:defRPr sz="3199"/>
            </a:lvl1pPr>
            <a:lvl2pPr>
              <a:defRPr sz="2666"/>
            </a:lvl2pPr>
            <a:lvl3pPr>
              <a:defRPr sz="2399"/>
            </a:lvl3pPr>
            <a:lvl4pPr>
              <a:defRPr sz="2399"/>
            </a:lvl4pPr>
            <a:lvl5pPr>
              <a:defRPr sz="2399"/>
            </a:lvl5pPr>
            <a:lvl6pPr>
              <a:defRPr sz="1466"/>
            </a:lvl6pPr>
            <a:lvl7pPr>
              <a:defRPr sz="1466"/>
            </a:lvl7pPr>
            <a:lvl8pPr>
              <a:defRPr sz="1466"/>
            </a:lvl8pPr>
            <a:lvl9pPr>
              <a:defRPr sz="1466"/>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077104" y="878104"/>
            <a:ext cx="10849323" cy="424921"/>
          </a:xfrm>
        </p:spPr>
        <p:txBody>
          <a:bodyPr/>
          <a:lstStyle>
            <a:lvl1pPr marL="0" indent="0">
              <a:buNone/>
              <a:defRPr sz="3199">
                <a:solidFill>
                  <a:schemeClr val="accent2"/>
                </a:solidFill>
              </a:defRPr>
            </a:lvl1pPr>
            <a:lvl2pPr>
              <a:defRPr sz="2000"/>
            </a:lvl2pPr>
            <a:lvl3pPr>
              <a:defRPr sz="1600"/>
            </a:lvl3pPr>
            <a:lvl4pPr>
              <a:defRPr sz="1466"/>
            </a:lvl4pPr>
            <a:lvl5pPr>
              <a:defRPr sz="1466"/>
            </a:lvl5pPr>
            <a:lvl6pPr>
              <a:defRPr sz="1466"/>
            </a:lvl6pPr>
            <a:lvl7pPr>
              <a:defRPr sz="1466"/>
            </a:lvl7pPr>
            <a:lvl8pPr>
              <a:defRPr sz="1466"/>
            </a:lvl8pPr>
            <a:lvl9pPr>
              <a:defRPr sz="1466"/>
            </a:lvl9pPr>
          </a:lstStyle>
          <a:p>
            <a:pPr lvl="0"/>
            <a:r>
              <a:rPr lang="en-US" smtClean="0"/>
              <a:t>Click to edit Master text styles</a:t>
            </a:r>
          </a:p>
        </p:txBody>
      </p:sp>
      <p:sp>
        <p:nvSpPr>
          <p:cNvPr id="5" name="Footer Placeholder 4"/>
          <p:cNvSpPr>
            <a:spLocks noGrp="1"/>
          </p:cNvSpPr>
          <p:nvPr>
            <p:ph type="ftr" sz="quarter" idx="10"/>
          </p:nvPr>
        </p:nvSpPr>
        <p:spPr>
          <a:xfrm>
            <a:off x="8047588" y="6388100"/>
            <a:ext cx="3859795" cy="366184"/>
          </a:xfrm>
          <a:prstGeom prst="rect">
            <a:avLst/>
          </a:prstGeom>
        </p:spPr>
        <p:txBody>
          <a:bodyPr/>
          <a:lstStyle>
            <a:lvl1pPr>
              <a:defRPr dirty="0" smtClean="0">
                <a:latin typeface="Arial" pitchFamily="34" charset="0"/>
                <a:cs typeface="Arial" pitchFamily="34" charset="0"/>
              </a:defRPr>
            </a:lvl1pPr>
          </a:lstStyle>
          <a:p>
            <a:pPr>
              <a:defRPr/>
            </a:pPr>
            <a:r>
              <a:rPr lang="en-US"/>
              <a:t>Oracle Corporation Confidential - For Oracle internal use only</a:t>
            </a:r>
          </a:p>
        </p:txBody>
      </p:sp>
    </p:spTree>
    <p:extLst>
      <p:ext uri="{BB962C8B-B14F-4D97-AF65-F5344CB8AC3E}">
        <p14:creationId xmlns:p14="http://schemas.microsoft.com/office/powerpoint/2010/main" val="2515288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grpSp>
        <p:nvGrpSpPr>
          <p:cNvPr id="3" name="Group 12"/>
          <p:cNvGrpSpPr>
            <a:grpSpLocks/>
          </p:cNvGrpSpPr>
          <p:nvPr userDrawn="1"/>
        </p:nvGrpSpPr>
        <p:grpSpPr bwMode="auto">
          <a:xfrm>
            <a:off x="-2117" y="0"/>
            <a:ext cx="12190942" cy="4834467"/>
            <a:chOff x="-1587" y="0"/>
            <a:chExt cx="9145587" cy="3625850"/>
          </a:xfrm>
        </p:grpSpPr>
        <p:pic>
          <p:nvPicPr>
            <p:cNvPr id="4" name="Picture 10"/>
            <p:cNvPicPr>
              <a:picLocks noChangeAspect="1"/>
            </p:cNvPicPr>
            <p:nvPr userDrawn="1"/>
          </p:nvPicPr>
          <p:blipFill>
            <a:blip r:embed="rId2"/>
            <a:srcRect/>
            <a:stretch>
              <a:fillRect/>
            </a:stretch>
          </p:blipFill>
          <p:spPr bwMode="auto">
            <a:xfrm>
              <a:off x="0" y="0"/>
              <a:ext cx="9144000" cy="1041400"/>
            </a:xfrm>
            <a:prstGeom prst="rect">
              <a:avLst/>
            </a:prstGeom>
            <a:noFill/>
            <a:ln w="9525">
              <a:noFill/>
              <a:miter lim="800000"/>
              <a:headEnd/>
              <a:tailEnd/>
            </a:ln>
          </p:spPr>
        </p:pic>
        <p:pic>
          <p:nvPicPr>
            <p:cNvPr id="5" name="Picture 24" descr="Small Red Square"/>
            <p:cNvPicPr>
              <a:picLocks noChangeAspect="1" noChangeArrowheads="1"/>
            </p:cNvPicPr>
            <p:nvPr userDrawn="1"/>
          </p:nvPicPr>
          <p:blipFill>
            <a:blip r:embed="rId3"/>
            <a:srcRect/>
            <a:stretch>
              <a:fillRect/>
            </a:stretch>
          </p:blipFill>
          <p:spPr bwMode="auto">
            <a:xfrm>
              <a:off x="-1587" y="1041400"/>
              <a:ext cx="9144000" cy="2584450"/>
            </a:xfrm>
            <a:prstGeom prst="rect">
              <a:avLst/>
            </a:prstGeom>
            <a:solidFill>
              <a:schemeClr val="tx2"/>
            </a:solidFill>
            <a:ln w="9525">
              <a:noFill/>
              <a:miter lim="800000"/>
              <a:headEnd/>
              <a:tailEnd/>
            </a:ln>
          </p:spPr>
        </p:pic>
      </p:grpSp>
      <p:sp>
        <p:nvSpPr>
          <p:cNvPr id="2" name="Title 1"/>
          <p:cNvSpPr>
            <a:spLocks noGrp="1"/>
          </p:cNvSpPr>
          <p:nvPr>
            <p:ph type="title"/>
          </p:nvPr>
        </p:nvSpPr>
        <p:spPr>
          <a:xfrm>
            <a:off x="14" y="2429241"/>
            <a:ext cx="12186710" cy="1200865"/>
          </a:xfrm>
          <a:noFill/>
          <a:ln>
            <a:noFill/>
          </a:ln>
        </p:spPr>
        <p:txBody>
          <a:bodyPr/>
          <a:lstStyle>
            <a:lvl1pPr algn="ctr">
              <a:defRPr sz="7998" b="0">
                <a:solidFill>
                  <a:schemeClr val="bg1"/>
                </a:solidFill>
              </a:defRPr>
            </a:lvl1pPr>
          </a:lstStyle>
          <a:p>
            <a:r>
              <a:rPr lang="en-US" smtClean="0"/>
              <a:t>Click to edit Master title style</a:t>
            </a:r>
            <a:endParaRPr lang="en-US" dirty="0"/>
          </a:p>
        </p:txBody>
      </p:sp>
      <p:sp>
        <p:nvSpPr>
          <p:cNvPr id="6" name="Footer Placeholder 4"/>
          <p:cNvSpPr>
            <a:spLocks noGrp="1"/>
          </p:cNvSpPr>
          <p:nvPr userDrawn="1">
            <p:ph type="ftr" sz="quarter" idx="10"/>
          </p:nvPr>
        </p:nvSpPr>
        <p:spPr>
          <a:xfrm>
            <a:off x="8047588" y="6388100"/>
            <a:ext cx="3859795" cy="366184"/>
          </a:xfrm>
          <a:prstGeom prst="rect">
            <a:avLst/>
          </a:prstGeom>
        </p:spPr>
        <p:txBody>
          <a:bodyPr/>
          <a:lstStyle>
            <a:lvl1pPr>
              <a:defRPr dirty="0" smtClean="0">
                <a:latin typeface="Arial" pitchFamily="34" charset="0"/>
                <a:cs typeface="Arial" pitchFamily="34" charset="0"/>
              </a:defRPr>
            </a:lvl1pPr>
          </a:lstStyle>
          <a:p>
            <a:pPr>
              <a:defRPr/>
            </a:pPr>
            <a:r>
              <a:rPr lang="en-US"/>
              <a:t>Oracle Corporation Confidential - For Oracle internal use only</a:t>
            </a:r>
          </a:p>
        </p:txBody>
      </p:sp>
    </p:spTree>
    <p:extLst>
      <p:ext uri="{BB962C8B-B14F-4D97-AF65-F5344CB8AC3E}">
        <p14:creationId xmlns:p14="http://schemas.microsoft.com/office/powerpoint/2010/main" val="402547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Picture and Logo">
    <p:spTree>
      <p:nvGrpSpPr>
        <p:cNvPr id="1" name=""/>
        <p:cNvGrpSpPr/>
        <p:nvPr/>
      </p:nvGrpSpPr>
      <p:grpSpPr>
        <a:xfrm>
          <a:off x="0" y="0"/>
          <a:ext cx="0" cy="0"/>
          <a:chOff x="0" y="0"/>
          <a:chExt cx="0" cy="0"/>
        </a:xfrm>
      </p:grpSpPr>
      <p:sp>
        <p:nvSpPr>
          <p:cNvPr id="22" name="Rectangle 21"/>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Picture and Logo">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stretch>
            <a:fillRect/>
          </a:stretch>
        </p:blipFill>
        <p:spPr>
          <a:xfrm>
            <a:off x="-384174" y="0"/>
            <a:ext cx="12573000" cy="6858000"/>
          </a:xfrm>
          <a:prstGeom prst="rect">
            <a:avLst/>
          </a:prstGeom>
        </p:spPr>
      </p:pic>
      <p:sp>
        <p:nvSpPr>
          <p:cNvPr id="22" name="Rectangle 21"/>
          <p:cNvSpPr/>
          <p:nvPr/>
        </p:nvSpPr>
        <p:spPr bwMode="hidden">
          <a:xfrm>
            <a:off x="-384885" y="0"/>
            <a:ext cx="1257371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5FCE51-BA3E-43B9-8C27-47617E4B4FE5}"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p:spPr>
        <p:txBody>
          <a:bodyPr/>
          <a:lstStyle>
            <a:lvl1pPr>
              <a:defRPr>
                <a:solidFill>
                  <a:srgbClr val="BCC0C4"/>
                </a:solidFill>
              </a:defRPr>
            </a:lvl1pPr>
          </a:lstStyle>
          <a:p>
            <a:fld id="{C51EAA63-D034-42AE-91FA-B13B9518C7BE}" type="slidenum">
              <a:rPr/>
              <a:pPr/>
              <a:t>‹#›</a:t>
            </a:fld>
            <a:endParaRPr dirty="0"/>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3401731981"/>
      </p:ext>
    </p:extLst>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ECCD66E-6DF0-4B16-8ACA-D0D93A7B1DC8}"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248A2DF-98E5-4437-B842-E0DCD9A6A408}"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ECCD66E-6DF0-4B16-8ACA-D0D93A7B1DC8}"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35900-9CAD-4F88-ADA2-63803E0474C8}" type="datetime1">
              <a:rPr lang="en-US"/>
              <a:pPr/>
              <a:t>10/19/2014</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287" y="0"/>
            <a:ext cx="12189399" cy="6858000"/>
            <a:chOff x="-287" y="0"/>
            <a:chExt cx="12189399" cy="6858000"/>
          </a:xfrm>
        </p:grpSpPr>
        <p:sp>
          <p:nvSpPr>
            <p:cNvPr id="8" name="Rectangle 7"/>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63214" y="6556248"/>
            <a:ext cx="1226398"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1EE11BFD-AD4C-4A98-9D38-1958507EA4E5}" type="datetime1">
              <a:rPr lang="en-US"/>
              <a:pPr/>
              <a:t>10/19/2014</a:t>
            </a:fld>
            <a:endParaRPr dirty="0"/>
          </a:p>
        </p:txBody>
      </p:sp>
      <p:sp>
        <p:nvSpPr>
          <p:cNvPr id="5" name="Footer Placeholder 4"/>
          <p:cNvSpPr>
            <a:spLocks noGrp="1"/>
          </p:cNvSpPr>
          <p:nvPr>
            <p:ph type="ftr" sz="quarter" idx="3"/>
          </p:nvPr>
        </p:nvSpPr>
        <p:spPr>
          <a:xfrm>
            <a:off x="8777289" y="6556248"/>
            <a:ext cx="2498723" cy="182880"/>
          </a:xfrm>
          <a:prstGeom prst="rect">
            <a:avLst/>
          </a:prstGeom>
        </p:spPr>
        <p:txBody>
          <a:bodyPr vert="horz" wrap="none" lIns="0" tIns="0" rIns="0" bIns="0" rtlCol="0" anchor="ctr"/>
          <a:lstStyle>
            <a:lvl1pPr algn="l">
              <a:defRPr sz="800">
                <a:solidFill>
                  <a:schemeClr val="tx1">
                    <a:lumMod val="60000"/>
                    <a:lumOff val="40000"/>
                  </a:schemeClr>
                </a:solidFill>
              </a:defRPr>
            </a:lvl1pPr>
          </a:lstStyle>
          <a:p>
            <a:r>
              <a:rPr dirty="0"/>
              <a:t>Oracle Confidential – Internal/Restricted/Highly Restricted</a:t>
            </a:r>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lstStyle>
            <a:lvl1pPr algn="r">
              <a:defRPr sz="800">
                <a:solidFill>
                  <a:schemeClr val="tx1">
                    <a:lumMod val="60000"/>
                    <a:lumOff val="40000"/>
                  </a:schemeClr>
                </a:solidFill>
              </a:defRPr>
            </a:lvl1pPr>
          </a:lstStyle>
          <a:p>
            <a:fld id="{C51EAA63-D034-42AE-91FA-B13B9518C7BE}" type="slidenum">
              <a:rPr/>
              <a:pPr/>
              <a:t>‹#›</a:t>
            </a:fld>
            <a:endParaRPr dirty="0"/>
          </a:p>
        </p:txBody>
      </p:sp>
      <p:sp>
        <p:nvSpPr>
          <p:cNvPr id="15" name="TextBox 14"/>
          <p:cNvSpPr txBox="1"/>
          <p:nvPr/>
        </p:nvSpPr>
        <p:spPr>
          <a:xfrm>
            <a:off x="5989638" y="6556248"/>
            <a:ext cx="2787651" cy="182880"/>
          </a:xfrm>
          <a:prstGeom prst="rect">
            <a:avLst/>
          </a:prstGeom>
          <a:noFill/>
        </p:spPr>
        <p:txBody>
          <a:bodyPr wrap="none" lIns="0" tIns="0" rIns="0" bIns="0" rtlCol="0" anchor="ctr" anchorCtr="0">
            <a:noAutofit/>
          </a:bodyPr>
          <a:lstStyle/>
          <a:p>
            <a:r>
              <a:rPr sz="800" dirty="0">
                <a:solidFill>
                  <a:schemeClr val="tx1">
                    <a:lumMod val="60000"/>
                    <a:lumOff val="40000"/>
                  </a:schemeClr>
                </a:solidFill>
              </a:rPr>
              <a:t>Copyright © 2014 Oracle and/or its affiliates. All rights reserved.  |</a:t>
            </a:r>
          </a:p>
        </p:txBody>
      </p:sp>
      <p:pic>
        <p:nvPicPr>
          <p:cNvPr id="19" name="Picture 18" descr="1.5X red tab for PPT.png"/>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701" r:id="rId5"/>
    <p:sldLayoutId id="2147483650" r:id="rId6"/>
    <p:sldLayoutId id="2147483663" r:id="rId7"/>
    <p:sldLayoutId id="2147483686" r:id="rId8"/>
    <p:sldLayoutId id="2147483651" r:id="rId9"/>
    <p:sldLayoutId id="2147483665" r:id="rId10"/>
    <p:sldLayoutId id="2147483669" r:id="rId11"/>
    <p:sldLayoutId id="2147483683" r:id="rId12"/>
    <p:sldLayoutId id="2147483670" r:id="rId13"/>
    <p:sldLayoutId id="2147483652" r:id="rId14"/>
    <p:sldLayoutId id="2147483671" r:id="rId15"/>
    <p:sldLayoutId id="2147483672" r:id="rId16"/>
    <p:sldLayoutId id="2147483679" r:id="rId17"/>
    <p:sldLayoutId id="2147483685" r:id="rId18"/>
    <p:sldLayoutId id="2147483688" r:id="rId19"/>
    <p:sldLayoutId id="2147483654" r:id="rId20"/>
    <p:sldLayoutId id="2147483666" r:id="rId21"/>
    <p:sldLayoutId id="2147483655" r:id="rId22"/>
    <p:sldLayoutId id="2147483656" r:id="rId23"/>
    <p:sldLayoutId id="2147483657" r:id="rId24"/>
    <p:sldLayoutId id="2147483673" r:id="rId25"/>
    <p:sldLayoutId id="2147483674" r:id="rId26"/>
    <p:sldLayoutId id="2147483682" r:id="rId27"/>
    <p:sldLayoutId id="2147483684" r:id="rId28"/>
    <p:sldLayoutId id="2147483668" r:id="rId29"/>
    <p:sldLayoutId id="2147483675" r:id="rId30"/>
    <p:sldLayoutId id="2147483676" r:id="rId31"/>
    <p:sldLayoutId id="2147483667" r:id="rId32"/>
    <p:sldLayoutId id="2147483661" r:id="rId33"/>
    <p:sldLayoutId id="2147483687" r:id="rId34"/>
    <p:sldLayoutId id="2147483659" r:id="rId35"/>
    <p:sldLayoutId id="2147483769" r:id="rId36"/>
    <p:sldLayoutId id="2147483770" r:id="rId37"/>
  </p:sldLayoutIdLst>
  <p:transition spd="med">
    <p:fade/>
  </p:transition>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531814" y="292101"/>
            <a:ext cx="8763000" cy="1917700"/>
          </a:xfrm>
        </p:spPr>
        <p:txBody>
          <a:bodyPr/>
          <a:lstStyle/>
          <a:p>
            <a:r>
              <a:rPr lang="en-US" dirty="0" smtClean="0">
                <a:effectLst>
                  <a:outerShdw blurRad="38100" dist="38100" dir="2700000" algn="tl">
                    <a:srgbClr val="000000">
                      <a:alpha val="43137"/>
                    </a:srgbClr>
                  </a:outerShdw>
                </a:effectLst>
              </a:rPr>
              <a:t>Re-Think Mobile…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Mobile Cloud Service</a:t>
            </a:r>
            <a:endParaRPr lang="en-US" dirty="0">
              <a:effectLst>
                <a:outerShdw blurRad="38100" dist="38100" dir="2700000" algn="tl">
                  <a:srgbClr val="000000">
                    <a:alpha val="43137"/>
                  </a:srgbClr>
                </a:outerShdw>
              </a:effectLst>
            </a:endParaRPr>
          </a:p>
        </p:txBody>
      </p:sp>
      <p:sp>
        <p:nvSpPr>
          <p:cNvPr id="11" name="Subtitle 10"/>
          <p:cNvSpPr>
            <a:spLocks noGrp="1"/>
          </p:cNvSpPr>
          <p:nvPr>
            <p:ph type="subTitle" idx="1"/>
          </p:nvPr>
        </p:nvSpPr>
        <p:spPr/>
        <p:txBody>
          <a:bodyPr/>
          <a:lstStyle/>
          <a:p>
            <a:r>
              <a:rPr lang="en-US" dirty="0" smtClean="0">
                <a:effectLst>
                  <a:outerShdw blurRad="38100" dist="38100" dir="2700000" algn="tl">
                    <a:srgbClr val="000000">
                      <a:alpha val="43137"/>
                    </a:srgbClr>
                  </a:outerShdw>
                </a:effectLst>
              </a:rPr>
              <a:t>Synchronization</a:t>
            </a:r>
            <a:endParaRPr lang="en-US"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C51EAA63-D034-42AE-91FA-B13B9518C7BE}" type="slidenum">
              <a:rPr lang="en-US" smtClean="0"/>
              <a:pPr/>
              <a:t>1</a:t>
            </a:fld>
            <a:endParaRPr lang="en-US" dirty="0"/>
          </a:p>
        </p:txBody>
      </p:sp>
      <p:sp>
        <p:nvSpPr>
          <p:cNvPr id="8" name="Text Placeholder 11"/>
          <p:cNvSpPr txBox="1">
            <a:spLocks/>
          </p:cNvSpPr>
          <p:nvPr/>
        </p:nvSpPr>
        <p:spPr>
          <a:xfrm>
            <a:off x="684212" y="3429000"/>
            <a:ext cx="8763000" cy="2514149"/>
          </a:xfrm>
          <a:prstGeom prst="rect">
            <a:avLst/>
          </a:prstGeom>
        </p:spPr>
        <p:txBody>
          <a:bodyPr vert="horz" lIns="0" tIns="0" rIns="0" bIns="0" rtlCol="0">
            <a:noAutofit/>
          </a:bodyPr>
          <a:lstStyle/>
          <a:p>
            <a:r>
              <a:rPr lang="en-US" sz="2400" dirty="0" smtClean="0"/>
              <a:t>Akash Sagar</a:t>
            </a:r>
            <a:endParaRPr lang="en-US" sz="2400" dirty="0" smtClean="0"/>
          </a:p>
          <a:p>
            <a:r>
              <a:rPr lang="en-US" sz="2400" dirty="0" smtClean="0"/>
              <a:t>Director of </a:t>
            </a:r>
            <a:r>
              <a:rPr lang="en-US" sz="2400" dirty="0" smtClean="0"/>
              <a:t>Development</a:t>
            </a:r>
            <a:endParaRPr lang="en-US" sz="2400" dirty="0" smtClean="0"/>
          </a:p>
        </p:txBody>
      </p:sp>
    </p:spTree>
    <p:extLst>
      <p:ext uri="{BB962C8B-B14F-4D97-AF65-F5344CB8AC3E}">
        <p14:creationId xmlns:p14="http://schemas.microsoft.com/office/powerpoint/2010/main" val="102532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801" y="406400"/>
            <a:ext cx="11125200" cy="889000"/>
          </a:xfrm>
        </p:spPr>
        <p:txBody>
          <a:bodyPr/>
          <a:lstStyle/>
          <a:p>
            <a:r>
              <a:rPr lang="en-US" dirty="0" smtClean="0"/>
              <a:t>Problem Overview</a:t>
            </a:r>
            <a:endParaRPr lang="en-US" dirty="0"/>
          </a:p>
        </p:txBody>
      </p:sp>
      <p:sp>
        <p:nvSpPr>
          <p:cNvPr id="3" name="Content Placeholder 2"/>
          <p:cNvSpPr>
            <a:spLocks noGrp="1"/>
          </p:cNvSpPr>
          <p:nvPr>
            <p:ph sz="half" idx="1"/>
          </p:nvPr>
        </p:nvSpPr>
        <p:spPr>
          <a:xfrm>
            <a:off x="1077103" y="1508131"/>
            <a:ext cx="10544603" cy="4395171"/>
          </a:xfrm>
        </p:spPr>
        <p:txBody>
          <a:bodyPr/>
          <a:lstStyle/>
          <a:p>
            <a:r>
              <a:rPr lang="en-US" sz="2133" dirty="0"/>
              <a:t>Mobile devices can be offline</a:t>
            </a:r>
          </a:p>
          <a:p>
            <a:pPr lvl="1"/>
            <a:r>
              <a:rPr lang="en-US" sz="1600" dirty="0"/>
              <a:t>Applications are expected to work when offline in some capacity</a:t>
            </a:r>
          </a:p>
          <a:p>
            <a:pPr lvl="1"/>
            <a:r>
              <a:rPr lang="en-US" sz="1600" dirty="0"/>
              <a:t>Use Case: A CRM app wants to allow a Sales Rep to access Customer information on the road</a:t>
            </a:r>
          </a:p>
          <a:p>
            <a:pPr lvl="1"/>
            <a:endParaRPr lang="en-US" sz="1600" dirty="0"/>
          </a:p>
          <a:p>
            <a:r>
              <a:rPr lang="en-US" sz="2133" dirty="0"/>
              <a:t>Mobile network bandwidth/latency is unpredictable</a:t>
            </a:r>
          </a:p>
          <a:p>
            <a:pPr lvl="1"/>
            <a:r>
              <a:rPr lang="en-US" sz="1600" dirty="0"/>
              <a:t>Applications are expected to have rich experiences and not suffer from network variance</a:t>
            </a:r>
          </a:p>
          <a:p>
            <a:pPr lvl="1"/>
            <a:r>
              <a:rPr lang="en-US" sz="1600" dirty="0"/>
              <a:t>Use Case: </a:t>
            </a:r>
            <a:r>
              <a:rPr lang="en-US" sz="1600" dirty="0"/>
              <a:t>A </a:t>
            </a:r>
            <a:r>
              <a:rPr lang="en-US" sz="1600" dirty="0"/>
              <a:t>m</a:t>
            </a:r>
            <a:r>
              <a:rPr lang="en-US" sz="1600" dirty="0"/>
              <a:t>obile developer wants to provide a slick responsive experience all the time</a:t>
            </a:r>
          </a:p>
          <a:p>
            <a:pPr lvl="1"/>
            <a:endParaRPr lang="en-US" sz="1600" dirty="0"/>
          </a:p>
          <a:p>
            <a:r>
              <a:rPr lang="en-US" sz="2133" dirty="0"/>
              <a:t>Mobile network bandwidth is precious</a:t>
            </a:r>
          </a:p>
          <a:p>
            <a:pPr lvl="1"/>
            <a:r>
              <a:rPr lang="en-US" sz="1600" dirty="0"/>
              <a:t>Excess network usage drains battery, impacts data plans</a:t>
            </a:r>
          </a:p>
          <a:p>
            <a:pPr lvl="1"/>
            <a:r>
              <a:rPr lang="en-US" sz="1600" dirty="0"/>
              <a:t>Use Case: </a:t>
            </a:r>
            <a:r>
              <a:rPr lang="en-US" sz="1600" dirty="0"/>
              <a:t>A mobile developer wants to ensure that her app is well written otherwise users may uninstall</a:t>
            </a:r>
          </a:p>
          <a:p>
            <a:pPr lvl="1"/>
            <a:endParaRPr lang="en-US" sz="1600" dirty="0"/>
          </a:p>
        </p:txBody>
      </p:sp>
      <p:sp>
        <p:nvSpPr>
          <p:cNvPr id="5" name="Footer Placeholder 4"/>
          <p:cNvSpPr>
            <a:spLocks noGrp="1"/>
          </p:cNvSpPr>
          <p:nvPr>
            <p:ph type="ftr" sz="quarter" idx="10"/>
          </p:nvPr>
        </p:nvSpPr>
        <p:spPr/>
        <p:txBody>
          <a:bodyPr/>
          <a:lstStyle/>
          <a:p>
            <a:pPr>
              <a:defRPr/>
            </a:pPr>
            <a:r>
              <a:rPr lang="en-US" smtClean="0"/>
              <a:t>Oracle Corporation Confidential - For Oracle internal use only</a:t>
            </a:r>
            <a:endParaRPr lang="en-US"/>
          </a:p>
        </p:txBody>
      </p:sp>
    </p:spTree>
    <p:extLst>
      <p:ext uri="{BB962C8B-B14F-4D97-AF65-F5344CB8AC3E}">
        <p14:creationId xmlns:p14="http://schemas.microsoft.com/office/powerpoint/2010/main" val="216043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103" y="497876"/>
            <a:ext cx="10840859" cy="575583"/>
          </a:xfrm>
        </p:spPr>
        <p:txBody>
          <a:bodyPr/>
          <a:lstStyle/>
          <a:p>
            <a:r>
              <a:rPr lang="en-US" dirty="0" smtClean="0"/>
              <a:t>Solution Overview</a:t>
            </a:r>
            <a:endParaRPr lang="en-US" dirty="0"/>
          </a:p>
        </p:txBody>
      </p:sp>
      <p:sp>
        <p:nvSpPr>
          <p:cNvPr id="3" name="Content Placeholder 2"/>
          <p:cNvSpPr>
            <a:spLocks noGrp="1"/>
          </p:cNvSpPr>
          <p:nvPr>
            <p:ph sz="half" idx="1"/>
          </p:nvPr>
        </p:nvSpPr>
        <p:spPr>
          <a:xfrm>
            <a:off x="1077103" y="1550858"/>
            <a:ext cx="10544603" cy="4395171"/>
          </a:xfrm>
        </p:spPr>
        <p:txBody>
          <a:bodyPr>
            <a:normAutofit lnSpcReduction="10000"/>
          </a:bodyPr>
          <a:lstStyle/>
          <a:p>
            <a:r>
              <a:rPr lang="en-US" sz="2133" dirty="0"/>
              <a:t>Solve for Mobile + REST</a:t>
            </a:r>
          </a:p>
          <a:p>
            <a:pPr lvl="1"/>
            <a:r>
              <a:rPr lang="en-US" sz="1600" dirty="0"/>
              <a:t>Optimize for mobile apps talking via REST to cloud services </a:t>
            </a:r>
          </a:p>
          <a:p>
            <a:pPr lvl="1"/>
            <a:r>
              <a:rPr lang="en-US" sz="1600" dirty="0"/>
              <a:t>REST is </a:t>
            </a:r>
            <a:r>
              <a:rPr lang="en-US" sz="1600" dirty="0"/>
              <a:t>today’s decoupled </a:t>
            </a:r>
            <a:r>
              <a:rPr lang="en-US" sz="1600" dirty="0"/>
              <a:t>mobile-cloud interface, </a:t>
            </a:r>
            <a:r>
              <a:rPr lang="en-US" sz="1600" dirty="0"/>
              <a:t>DB sync not relevant, file sync (iCloud/Box) complimentary</a:t>
            </a:r>
          </a:p>
          <a:p>
            <a:r>
              <a:rPr lang="en-US" sz="2133" dirty="0"/>
              <a:t>Cache data on the device</a:t>
            </a:r>
          </a:p>
          <a:p>
            <a:pPr lvl="1"/>
            <a:r>
              <a:rPr lang="en-US" sz="1600" dirty="0"/>
              <a:t>Cache allows apps to work offline (reads &amp; writes)</a:t>
            </a:r>
          </a:p>
          <a:p>
            <a:pPr lvl="1"/>
            <a:r>
              <a:rPr lang="en-US" sz="1600" dirty="0"/>
              <a:t>Cache improves app performance, battery usage &amp; network usage</a:t>
            </a:r>
          </a:p>
          <a:p>
            <a:pPr lvl="1"/>
            <a:r>
              <a:rPr lang="en-US" sz="1600" dirty="0"/>
              <a:t>Cache plugs in at the network layer - transparently </a:t>
            </a:r>
            <a:r>
              <a:rPr lang="en-US" sz="1600" dirty="0"/>
              <a:t>optimize REST</a:t>
            </a:r>
            <a:r>
              <a:rPr lang="en-US" sz="1600" dirty="0"/>
              <a:t>!</a:t>
            </a:r>
          </a:p>
          <a:p>
            <a:r>
              <a:rPr lang="en-US" sz="2133" dirty="0"/>
              <a:t>Optimize cache refresh</a:t>
            </a:r>
          </a:p>
          <a:p>
            <a:pPr lvl="1"/>
            <a:r>
              <a:rPr lang="en-US" sz="1600" dirty="0"/>
              <a:t>Efficient updates between Cache (client) and Service are key</a:t>
            </a:r>
          </a:p>
          <a:p>
            <a:pPr lvl="1"/>
            <a:r>
              <a:rPr lang="en-US" sz="1600" dirty="0"/>
              <a:t>Batching, deltas, efficient change detection, download resumption,…</a:t>
            </a:r>
          </a:p>
          <a:p>
            <a:r>
              <a:rPr lang="en-US" sz="2133" dirty="0"/>
              <a:t>Don’t mandate a data format, cache </a:t>
            </a:r>
            <a:r>
              <a:rPr lang="en-US" sz="2133" dirty="0"/>
              <a:t>data from any </a:t>
            </a:r>
            <a:r>
              <a:rPr lang="en-US" sz="2133" dirty="0" err="1"/>
              <a:t>RESTful</a:t>
            </a:r>
            <a:r>
              <a:rPr lang="en-US" sz="2133" dirty="0"/>
              <a:t> </a:t>
            </a:r>
            <a:r>
              <a:rPr lang="en-US" sz="2133" dirty="0"/>
              <a:t>service</a:t>
            </a:r>
          </a:p>
          <a:p>
            <a:pPr lvl="1"/>
            <a:r>
              <a:rPr lang="en-US" sz="1600" dirty="0"/>
              <a:t>REST is all about simplicity not standards, only standard is HTTP</a:t>
            </a:r>
          </a:p>
          <a:p>
            <a:pPr lvl="1"/>
            <a:r>
              <a:rPr lang="en-US" sz="1600" dirty="0"/>
              <a:t>No required metadata, schemas, formats,…</a:t>
            </a:r>
          </a:p>
        </p:txBody>
      </p:sp>
      <p:sp>
        <p:nvSpPr>
          <p:cNvPr id="5" name="Footer Placeholder 4"/>
          <p:cNvSpPr>
            <a:spLocks noGrp="1"/>
          </p:cNvSpPr>
          <p:nvPr>
            <p:ph type="ftr" sz="quarter" idx="10"/>
          </p:nvPr>
        </p:nvSpPr>
        <p:spPr/>
        <p:txBody>
          <a:bodyPr/>
          <a:lstStyle/>
          <a:p>
            <a:r>
              <a:rPr lang="en-US" dirty="0" smtClean="0"/>
              <a:t>Oracle Corporation Confidential - For Oracle internal use only</a:t>
            </a:r>
            <a:endParaRPr lang="en-US" dirty="0"/>
          </a:p>
        </p:txBody>
      </p:sp>
    </p:spTree>
    <p:extLst>
      <p:ext uri="{BB962C8B-B14F-4D97-AF65-F5344CB8AC3E}">
        <p14:creationId xmlns:p14="http://schemas.microsoft.com/office/powerpoint/2010/main" val="1047359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p:cNvSpPr/>
          <p:nvPr/>
        </p:nvSpPr>
        <p:spPr>
          <a:xfrm>
            <a:off x="4019686" y="3685038"/>
            <a:ext cx="5407499" cy="2321975"/>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lIns="0" tIns="0" rIns="0" bIns="0" rtlCol="0" anchor="b" anchorCtr="0"/>
          <a:lstStyle/>
          <a:p>
            <a:pPr algn="ctr"/>
            <a:endParaRPr lang="en-US" sz="1200" b="1" dirty="0">
              <a:solidFill>
                <a:schemeClr val="tx1"/>
              </a:solidFill>
              <a:cs typeface="Arial" pitchFamily="34" charset="0"/>
            </a:endParaRPr>
          </a:p>
        </p:txBody>
      </p:sp>
      <p:sp>
        <p:nvSpPr>
          <p:cNvPr id="3" name="Footer Placeholder 2"/>
          <p:cNvSpPr>
            <a:spLocks noGrp="1"/>
          </p:cNvSpPr>
          <p:nvPr>
            <p:ph type="ftr" sz="quarter" idx="10"/>
          </p:nvPr>
        </p:nvSpPr>
        <p:spPr>
          <a:xfrm>
            <a:off x="8772157" y="6007012"/>
            <a:ext cx="3859795" cy="366089"/>
          </a:xfrm>
        </p:spPr>
        <p:txBody>
          <a:bodyPr/>
          <a:lstStyle/>
          <a:p>
            <a:pPr>
              <a:defRPr/>
            </a:pPr>
            <a:r>
              <a:rPr lang="en-US" smtClean="0"/>
              <a:t>Oracle Corporation Confidential - For Oracle internal use only</a:t>
            </a:r>
            <a:endParaRPr lang="en-US" dirty="0"/>
          </a:p>
        </p:txBody>
      </p:sp>
      <p:sp>
        <p:nvSpPr>
          <p:cNvPr id="7" name="Rounded Rectangle 6"/>
          <p:cNvSpPr/>
          <p:nvPr/>
        </p:nvSpPr>
        <p:spPr>
          <a:xfrm>
            <a:off x="4376833" y="3818185"/>
            <a:ext cx="3795315" cy="1886473"/>
          </a:xfrm>
          <a:prstGeom prst="roundRect">
            <a:avLst/>
          </a:prstGeom>
          <a:solidFill>
            <a:schemeClr val="bg1"/>
          </a:solidFill>
          <a:ln/>
        </p:spPr>
        <p:style>
          <a:lnRef idx="1">
            <a:schemeClr val="dk1"/>
          </a:lnRef>
          <a:fillRef idx="2">
            <a:schemeClr val="dk1"/>
          </a:fillRef>
          <a:effectRef idx="1">
            <a:schemeClr val="dk1"/>
          </a:effectRef>
          <a:fontRef idx="minor">
            <a:schemeClr val="dk1"/>
          </a:fontRef>
        </p:style>
        <p:txBody>
          <a:bodyPr lIns="0" tIns="0" rIns="0" bIns="0" rtlCol="0" anchor="b" anchorCtr="0"/>
          <a:lstStyle/>
          <a:p>
            <a:pPr algn="ctr"/>
            <a:endParaRPr lang="en-US" sz="1200" b="1" dirty="0">
              <a:solidFill>
                <a:schemeClr val="tx1"/>
              </a:solidFill>
              <a:cs typeface="Arial" pitchFamily="34" charset="0"/>
            </a:endParaRPr>
          </a:p>
        </p:txBody>
      </p:sp>
      <p:sp>
        <p:nvSpPr>
          <p:cNvPr id="8" name="Rounded Rectangle 7"/>
          <p:cNvSpPr/>
          <p:nvPr/>
        </p:nvSpPr>
        <p:spPr>
          <a:xfrm>
            <a:off x="4376833" y="1319621"/>
            <a:ext cx="3795315" cy="1755749"/>
          </a:xfrm>
          <a:prstGeom prst="roundRect">
            <a:avLst/>
          </a:prstGeom>
          <a:solidFill>
            <a:schemeClr val="bg1"/>
          </a:solidFill>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b" anchorCtr="0"/>
          <a:lstStyle/>
          <a:p>
            <a:pPr algn="ctr"/>
            <a:endParaRPr lang="en-US" sz="1200" b="1" dirty="0">
              <a:solidFill>
                <a:schemeClr val="tx1"/>
              </a:solidFill>
              <a:cs typeface="Arial" pitchFamily="34" charset="0"/>
            </a:endParaRPr>
          </a:p>
        </p:txBody>
      </p:sp>
      <p:sp>
        <p:nvSpPr>
          <p:cNvPr id="9" name="Rounded Rectangle 8"/>
          <p:cNvSpPr/>
          <p:nvPr/>
        </p:nvSpPr>
        <p:spPr>
          <a:xfrm>
            <a:off x="4737179" y="3936506"/>
            <a:ext cx="3130250" cy="996803"/>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lIns="0" tIns="0" rIns="0" bIns="0" rtlCol="0" anchor="b" anchorCtr="0"/>
          <a:lstStyle/>
          <a:p>
            <a:pPr algn="ctr"/>
            <a:endParaRPr lang="en-US" sz="1200" b="1" dirty="0">
              <a:solidFill>
                <a:schemeClr val="tx1"/>
              </a:solidFill>
              <a:cs typeface="Arial" pitchFamily="34" charset="0"/>
            </a:endParaRPr>
          </a:p>
        </p:txBody>
      </p:sp>
      <p:cxnSp>
        <p:nvCxnSpPr>
          <p:cNvPr id="10" name="Straight Connector 9"/>
          <p:cNvCxnSpPr/>
          <p:nvPr/>
        </p:nvCxnSpPr>
        <p:spPr>
          <a:xfrm flipV="1">
            <a:off x="271786" y="3551224"/>
            <a:ext cx="11579384" cy="76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3541" y="3199132"/>
            <a:ext cx="850920" cy="375582"/>
          </a:xfrm>
          <a:prstGeom prst="rect">
            <a:avLst/>
          </a:prstGeom>
          <a:noFill/>
          <a:ln>
            <a:noFill/>
          </a:ln>
        </p:spPr>
        <p:txBody>
          <a:bodyPr wrap="none" lIns="0" tIns="0" rIns="0" bIns="0" rtlCol="0">
            <a:noAutofit/>
          </a:bodyPr>
          <a:lstStyle/>
          <a:p>
            <a:r>
              <a:rPr lang="en-US" sz="1600" b="1" dirty="0">
                <a:solidFill>
                  <a:srgbClr val="FF0000"/>
                </a:solidFill>
              </a:rPr>
              <a:t>Cloud</a:t>
            </a:r>
          </a:p>
        </p:txBody>
      </p:sp>
      <p:sp>
        <p:nvSpPr>
          <p:cNvPr id="12" name="TextBox 11"/>
          <p:cNvSpPr txBox="1"/>
          <p:nvPr/>
        </p:nvSpPr>
        <p:spPr>
          <a:xfrm>
            <a:off x="718680" y="3708249"/>
            <a:ext cx="1867342" cy="494899"/>
          </a:xfrm>
          <a:prstGeom prst="rect">
            <a:avLst/>
          </a:prstGeom>
          <a:noFill/>
          <a:ln>
            <a:noFill/>
          </a:ln>
        </p:spPr>
        <p:txBody>
          <a:bodyPr wrap="square" lIns="0" tIns="0" rIns="0" bIns="0" rtlCol="0">
            <a:noAutofit/>
          </a:bodyPr>
          <a:lstStyle/>
          <a:p>
            <a:r>
              <a:rPr lang="en-US" sz="1600" b="1" dirty="0">
                <a:solidFill>
                  <a:srgbClr val="FF0000"/>
                </a:solidFill>
              </a:rPr>
              <a:t>Device</a:t>
            </a:r>
            <a:r>
              <a:rPr lang="en-US" sz="1600" b="1" dirty="0"/>
              <a:t/>
            </a:r>
            <a:br>
              <a:rPr lang="en-US" sz="1600" b="1" dirty="0"/>
            </a:br>
            <a:r>
              <a:rPr lang="en-US" sz="1200" b="1" dirty="0"/>
              <a:t> </a:t>
            </a:r>
            <a:r>
              <a:rPr lang="en-US" sz="1200" b="1" dirty="0"/>
              <a:t>iOS/Android/MAF</a:t>
            </a:r>
            <a:endParaRPr lang="en-US" sz="1600" b="1" dirty="0"/>
          </a:p>
        </p:txBody>
      </p:sp>
      <p:sp>
        <p:nvSpPr>
          <p:cNvPr id="14" name="TextBox 13"/>
          <p:cNvSpPr txBox="1"/>
          <p:nvPr/>
        </p:nvSpPr>
        <p:spPr>
          <a:xfrm>
            <a:off x="6584033" y="3164161"/>
            <a:ext cx="1218883" cy="260608"/>
          </a:xfrm>
          <a:prstGeom prst="rect">
            <a:avLst/>
          </a:prstGeom>
          <a:noFill/>
          <a:ln>
            <a:noFill/>
          </a:ln>
        </p:spPr>
        <p:txBody>
          <a:bodyPr wrap="none" lIns="0" tIns="0" rIns="0" bIns="0" rtlCol="0">
            <a:noAutofit/>
          </a:bodyPr>
          <a:lstStyle/>
          <a:p>
            <a:pPr algn="ctr"/>
            <a:r>
              <a:rPr lang="en-US" sz="1050" b="1" dirty="0">
                <a:solidFill>
                  <a:srgbClr val="FF0000"/>
                </a:solidFill>
              </a:rPr>
              <a:t>REST calls made</a:t>
            </a:r>
          </a:p>
          <a:p>
            <a:pPr algn="ctr"/>
            <a:r>
              <a:rPr lang="en-US" sz="1050" b="1" dirty="0">
                <a:solidFill>
                  <a:srgbClr val="FF0000"/>
                </a:solidFill>
              </a:rPr>
              <a:t>v</a:t>
            </a:r>
            <a:r>
              <a:rPr lang="en-US" sz="1050" b="1" dirty="0">
                <a:solidFill>
                  <a:srgbClr val="FF0000"/>
                </a:solidFill>
              </a:rPr>
              <a:t>ia Sync</a:t>
            </a:r>
            <a:endParaRPr lang="en-US" sz="1050" b="1" dirty="0">
              <a:solidFill>
                <a:srgbClr val="FF0000"/>
              </a:solidFill>
            </a:endParaRPr>
          </a:p>
        </p:txBody>
      </p:sp>
      <p:cxnSp>
        <p:nvCxnSpPr>
          <p:cNvPr id="19" name="Elbow Connector 18"/>
          <p:cNvCxnSpPr>
            <a:stCxn id="24" idx="0"/>
            <a:endCxn id="46" idx="2"/>
          </p:cNvCxnSpPr>
          <p:nvPr/>
        </p:nvCxnSpPr>
        <p:spPr>
          <a:xfrm rot="5400000" flipH="1" flipV="1">
            <a:off x="7051448" y="1800257"/>
            <a:ext cx="424491" cy="681000"/>
          </a:xfrm>
          <a:prstGeom prst="bentConnector3">
            <a:avLst>
              <a:gd name="adj1" fmla="val 47567"/>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4" idx="0"/>
          </p:cNvCxnSpPr>
          <p:nvPr/>
        </p:nvCxnSpPr>
        <p:spPr>
          <a:xfrm rot="5400000" flipH="1" flipV="1">
            <a:off x="6104288" y="3386922"/>
            <a:ext cx="1218863" cy="3"/>
          </a:xfrm>
          <a:prstGeom prst="bentConnector3">
            <a:avLst>
              <a:gd name="adj1" fmla="val 50000"/>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Can 22"/>
          <p:cNvSpPr/>
          <p:nvPr/>
        </p:nvSpPr>
        <p:spPr>
          <a:xfrm>
            <a:off x="8527908" y="4046010"/>
            <a:ext cx="588633" cy="474117"/>
          </a:xfrm>
          <a:prstGeom prst="can">
            <a:avLst/>
          </a:prstGeom>
          <a:solidFill>
            <a:schemeClr val="tx2">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lIns="0" tIns="0" rIns="0" bIns="0" rtlCol="0" anchor="ctr" anchorCtr="0"/>
          <a:lstStyle/>
          <a:p>
            <a:pPr algn="ctr"/>
            <a:r>
              <a:rPr lang="en-US" sz="1200" dirty="0">
                <a:solidFill>
                  <a:schemeClr val="tx1"/>
                </a:solidFill>
                <a:cs typeface="Arial" pitchFamily="34" charset="0"/>
              </a:rPr>
              <a:t>Database (</a:t>
            </a:r>
            <a:r>
              <a:rPr lang="en-US" sz="1200" dirty="0" err="1">
                <a:solidFill>
                  <a:schemeClr val="tx1"/>
                </a:solidFill>
                <a:cs typeface="Arial" pitchFamily="34" charset="0"/>
              </a:rPr>
              <a:t>SQLite</a:t>
            </a:r>
            <a:r>
              <a:rPr lang="en-US" sz="1200" dirty="0">
                <a:solidFill>
                  <a:schemeClr val="tx1"/>
                </a:solidFill>
                <a:cs typeface="Arial" pitchFamily="34" charset="0"/>
              </a:rPr>
              <a:t>)</a:t>
            </a:r>
          </a:p>
        </p:txBody>
      </p:sp>
      <p:sp>
        <p:nvSpPr>
          <p:cNvPr id="24" name="Rounded Rectangle 23"/>
          <p:cNvSpPr/>
          <p:nvPr/>
        </p:nvSpPr>
        <p:spPr>
          <a:xfrm>
            <a:off x="5802087" y="2353001"/>
            <a:ext cx="2242211" cy="425952"/>
          </a:xfrm>
          <a:prstGeom prst="round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Sync </a:t>
            </a:r>
            <a:r>
              <a:rPr lang="en-US" sz="1200" dirty="0">
                <a:solidFill>
                  <a:schemeClr val="tx1"/>
                </a:solidFill>
              </a:rPr>
              <a:t>Service</a:t>
            </a:r>
            <a:endParaRPr lang="en-US" sz="1200" dirty="0">
              <a:solidFill>
                <a:schemeClr val="tx1"/>
              </a:solidFill>
            </a:endParaRPr>
          </a:p>
        </p:txBody>
      </p:sp>
      <p:sp>
        <p:nvSpPr>
          <p:cNvPr id="34" name="Rounded Rectangle 33"/>
          <p:cNvSpPr/>
          <p:nvPr/>
        </p:nvSpPr>
        <p:spPr>
          <a:xfrm>
            <a:off x="5966359" y="3996354"/>
            <a:ext cx="1494715" cy="321443"/>
          </a:xfrm>
          <a:prstGeom prst="round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Sync Engine</a:t>
            </a:r>
          </a:p>
        </p:txBody>
      </p:sp>
      <p:sp>
        <p:nvSpPr>
          <p:cNvPr id="35" name="Rounded Rectangle 34"/>
          <p:cNvSpPr/>
          <p:nvPr/>
        </p:nvSpPr>
        <p:spPr>
          <a:xfrm>
            <a:off x="5966359" y="4389950"/>
            <a:ext cx="1494715" cy="324164"/>
          </a:xfrm>
          <a:prstGeom prst="round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Cache</a:t>
            </a:r>
          </a:p>
        </p:txBody>
      </p:sp>
      <p:cxnSp>
        <p:nvCxnSpPr>
          <p:cNvPr id="36" name="Elbow Connector 35"/>
          <p:cNvCxnSpPr>
            <a:stCxn id="35" idx="3"/>
            <a:endCxn id="23" idx="2"/>
          </p:cNvCxnSpPr>
          <p:nvPr/>
        </p:nvCxnSpPr>
        <p:spPr>
          <a:xfrm flipV="1">
            <a:off x="7461074" y="4283069"/>
            <a:ext cx="1066834" cy="268963"/>
          </a:xfrm>
          <a:prstGeom prst="bentConnector3">
            <a:avLst>
              <a:gd name="adj1" fmla="val 470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3"/>
            <a:endCxn id="108" idx="1"/>
          </p:cNvCxnSpPr>
          <p:nvPr/>
        </p:nvCxnSpPr>
        <p:spPr>
          <a:xfrm>
            <a:off x="7461074" y="4552032"/>
            <a:ext cx="1009273" cy="3026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p:cNvSpPr/>
          <p:nvPr/>
        </p:nvSpPr>
        <p:spPr>
          <a:xfrm>
            <a:off x="4890468" y="4407128"/>
            <a:ext cx="838751" cy="324164"/>
          </a:xfrm>
          <a:prstGeom prst="round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REST API</a:t>
            </a:r>
            <a:endParaRPr lang="en-US" sz="1200" dirty="0">
              <a:solidFill>
                <a:schemeClr val="tx1"/>
              </a:solidFill>
            </a:endParaRPr>
          </a:p>
        </p:txBody>
      </p:sp>
      <p:sp>
        <p:nvSpPr>
          <p:cNvPr id="77" name="Rounded Rectangle 76"/>
          <p:cNvSpPr/>
          <p:nvPr/>
        </p:nvSpPr>
        <p:spPr>
          <a:xfrm>
            <a:off x="4881639" y="3993633"/>
            <a:ext cx="847579" cy="324164"/>
          </a:xfrm>
          <a:prstGeom prst="roundRect">
            <a:avLst/>
          </a:prstGeom>
          <a:solidFill>
            <a:srgbClr val="92D05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Policy Engine</a:t>
            </a:r>
            <a:endParaRPr lang="en-US" sz="1200" dirty="0">
              <a:solidFill>
                <a:schemeClr val="tx1"/>
              </a:solidFill>
            </a:endParaRPr>
          </a:p>
        </p:txBody>
      </p:sp>
      <p:sp>
        <p:nvSpPr>
          <p:cNvPr id="83" name="Rounded Rectangle 82"/>
          <p:cNvSpPr/>
          <p:nvPr/>
        </p:nvSpPr>
        <p:spPr>
          <a:xfrm>
            <a:off x="4621760" y="2349162"/>
            <a:ext cx="880211" cy="429624"/>
          </a:xfrm>
          <a:prstGeom prst="roundRect">
            <a:avLst/>
          </a:prstGeom>
          <a:solidFill>
            <a:srgbClr val="FFFF99"/>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Storage Service</a:t>
            </a:r>
            <a:endParaRPr lang="en-US" sz="1200" dirty="0">
              <a:solidFill>
                <a:schemeClr val="tx1"/>
              </a:solidFill>
            </a:endParaRPr>
          </a:p>
        </p:txBody>
      </p:sp>
      <p:sp>
        <p:nvSpPr>
          <p:cNvPr id="62" name="Title 1"/>
          <p:cNvSpPr txBox="1">
            <a:spLocks/>
          </p:cNvSpPr>
          <p:nvPr/>
        </p:nvSpPr>
        <p:spPr bwMode="auto">
          <a:xfrm>
            <a:off x="992957" y="530494"/>
            <a:ext cx="8477113" cy="6533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7574" eaLnBrk="0" hangingPunct="0">
              <a:defRPr/>
            </a:pPr>
            <a:r>
              <a:rPr lang="en-US" sz="3599" kern="0" dirty="0">
                <a:latin typeface="+mj-lt"/>
                <a:cs typeface="+mj-cs"/>
              </a:rPr>
              <a:t>Sync Components</a:t>
            </a:r>
            <a:endParaRPr lang="en-US" sz="3599" kern="0" dirty="0">
              <a:latin typeface="+mj-lt"/>
              <a:cs typeface="+mj-cs"/>
            </a:endParaRPr>
          </a:p>
        </p:txBody>
      </p:sp>
      <p:sp>
        <p:nvSpPr>
          <p:cNvPr id="42" name="Rounded Rectangle 41"/>
          <p:cNvSpPr/>
          <p:nvPr/>
        </p:nvSpPr>
        <p:spPr>
          <a:xfrm>
            <a:off x="4621760" y="1521393"/>
            <a:ext cx="880211" cy="429624"/>
          </a:xfrm>
          <a:prstGeom prst="roundRect">
            <a:avLst/>
          </a:prstGeom>
          <a:solidFill>
            <a:srgbClr val="00B0F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User</a:t>
            </a:r>
          </a:p>
          <a:p>
            <a:pPr algn="ctr"/>
            <a:r>
              <a:rPr lang="en-US" sz="1200" dirty="0">
                <a:solidFill>
                  <a:schemeClr val="tx1"/>
                </a:solidFill>
              </a:rPr>
              <a:t>Service 1</a:t>
            </a:r>
            <a:endParaRPr lang="en-US" sz="1200" dirty="0">
              <a:solidFill>
                <a:schemeClr val="tx1"/>
              </a:solidFill>
            </a:endParaRPr>
          </a:p>
        </p:txBody>
      </p:sp>
      <p:sp>
        <p:nvSpPr>
          <p:cNvPr id="45" name="Rounded Rectangle 44"/>
          <p:cNvSpPr/>
          <p:nvPr/>
        </p:nvSpPr>
        <p:spPr>
          <a:xfrm>
            <a:off x="5802086" y="1520325"/>
            <a:ext cx="880211" cy="429624"/>
          </a:xfrm>
          <a:prstGeom prst="roundRect">
            <a:avLst/>
          </a:prstGeom>
          <a:solidFill>
            <a:srgbClr val="00B0F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User Service 2</a:t>
            </a:r>
            <a:endParaRPr lang="en-US" sz="1200" dirty="0">
              <a:solidFill>
                <a:schemeClr val="tx1"/>
              </a:solidFill>
            </a:endParaRPr>
          </a:p>
        </p:txBody>
      </p:sp>
      <p:sp>
        <p:nvSpPr>
          <p:cNvPr id="46" name="Rounded Rectangle 45"/>
          <p:cNvSpPr/>
          <p:nvPr/>
        </p:nvSpPr>
        <p:spPr>
          <a:xfrm>
            <a:off x="7164087" y="1498886"/>
            <a:ext cx="880211" cy="429624"/>
          </a:xfrm>
          <a:prstGeom prst="roundRect">
            <a:avLst/>
          </a:prstGeom>
          <a:solidFill>
            <a:srgbClr val="00B0F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User Service n</a:t>
            </a:r>
            <a:endParaRPr lang="en-US" sz="1200" dirty="0">
              <a:solidFill>
                <a:schemeClr val="tx1"/>
              </a:solidFill>
            </a:endParaRPr>
          </a:p>
        </p:txBody>
      </p:sp>
      <p:sp>
        <p:nvSpPr>
          <p:cNvPr id="47" name="Rounded Rectangle 46"/>
          <p:cNvSpPr/>
          <p:nvPr/>
        </p:nvSpPr>
        <p:spPr>
          <a:xfrm>
            <a:off x="7153763" y="529092"/>
            <a:ext cx="880211" cy="429624"/>
          </a:xfrm>
          <a:prstGeom prst="roundRect">
            <a:avLst/>
          </a:prstGeom>
          <a:solidFill>
            <a:schemeClr val="accent1">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Backend</a:t>
            </a:r>
          </a:p>
          <a:p>
            <a:pPr algn="ctr"/>
            <a:r>
              <a:rPr lang="en-US" sz="1200" dirty="0">
                <a:solidFill>
                  <a:schemeClr val="tx1"/>
                </a:solidFill>
              </a:rPr>
              <a:t>Service</a:t>
            </a:r>
            <a:endParaRPr lang="en-US" sz="1200" dirty="0">
              <a:solidFill>
                <a:schemeClr val="tx1"/>
              </a:solidFill>
            </a:endParaRPr>
          </a:p>
        </p:txBody>
      </p:sp>
      <p:sp>
        <p:nvSpPr>
          <p:cNvPr id="48" name="Rounded Rectangle 47"/>
          <p:cNvSpPr/>
          <p:nvPr/>
        </p:nvSpPr>
        <p:spPr>
          <a:xfrm>
            <a:off x="5802086" y="508334"/>
            <a:ext cx="880211" cy="429624"/>
          </a:xfrm>
          <a:prstGeom prst="roundRect">
            <a:avLst/>
          </a:prstGeom>
          <a:solidFill>
            <a:schemeClr val="accent1">
              <a:lumMod val="40000"/>
              <a:lumOff val="60000"/>
            </a:schemeClr>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On-</a:t>
            </a:r>
            <a:r>
              <a:rPr lang="en-US" sz="1200" dirty="0" err="1">
                <a:solidFill>
                  <a:schemeClr val="tx1"/>
                </a:solidFill>
              </a:rPr>
              <a:t>Prem</a:t>
            </a:r>
            <a:endParaRPr lang="en-US" sz="1200" dirty="0">
              <a:solidFill>
                <a:schemeClr val="tx1"/>
              </a:solidFill>
            </a:endParaRPr>
          </a:p>
          <a:p>
            <a:pPr algn="ctr"/>
            <a:r>
              <a:rPr lang="en-US" sz="1200" dirty="0">
                <a:solidFill>
                  <a:schemeClr val="tx1"/>
                </a:solidFill>
              </a:rPr>
              <a:t>System</a:t>
            </a:r>
            <a:endParaRPr lang="en-US" sz="1200" dirty="0">
              <a:solidFill>
                <a:schemeClr val="tx1"/>
              </a:solidFill>
            </a:endParaRPr>
          </a:p>
        </p:txBody>
      </p:sp>
      <p:cxnSp>
        <p:nvCxnSpPr>
          <p:cNvPr id="55" name="Elbow Connector 54"/>
          <p:cNvCxnSpPr>
            <a:stCxn id="24" idx="0"/>
            <a:endCxn id="64" idx="2"/>
          </p:cNvCxnSpPr>
          <p:nvPr/>
        </p:nvCxnSpPr>
        <p:spPr>
          <a:xfrm rot="16200000" flipV="1">
            <a:off x="5809287" y="1239094"/>
            <a:ext cx="366486" cy="1861327"/>
          </a:xfrm>
          <a:prstGeom prst="bentConnector3">
            <a:avLst>
              <a:gd name="adj1" fmla="val 55637"/>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4" idx="0"/>
            <a:endCxn id="45" idx="2"/>
          </p:cNvCxnSpPr>
          <p:nvPr/>
        </p:nvCxnSpPr>
        <p:spPr>
          <a:xfrm rot="16200000" flipV="1">
            <a:off x="6381168" y="1810975"/>
            <a:ext cx="403051" cy="681001"/>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a:xfrm>
            <a:off x="4621760" y="1556891"/>
            <a:ext cx="880211" cy="429624"/>
          </a:xfrm>
          <a:prstGeom prst="roundRect">
            <a:avLst/>
          </a:prstGeom>
          <a:solidFill>
            <a:srgbClr val="00B0F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User</a:t>
            </a:r>
          </a:p>
          <a:p>
            <a:pPr algn="ctr"/>
            <a:r>
              <a:rPr lang="en-US" sz="1200" dirty="0">
                <a:solidFill>
                  <a:schemeClr val="tx1"/>
                </a:solidFill>
              </a:rPr>
              <a:t>Service 1</a:t>
            </a:r>
            <a:endParaRPr lang="en-US" sz="1200" dirty="0">
              <a:solidFill>
                <a:schemeClr val="tx1"/>
              </a:solidFill>
            </a:endParaRPr>
          </a:p>
        </p:txBody>
      </p:sp>
      <p:cxnSp>
        <p:nvCxnSpPr>
          <p:cNvPr id="66" name="Straight Arrow Connector 65"/>
          <p:cNvCxnSpPr>
            <a:stCxn id="46" idx="0"/>
            <a:endCxn id="47" idx="2"/>
          </p:cNvCxnSpPr>
          <p:nvPr/>
        </p:nvCxnSpPr>
        <p:spPr>
          <a:xfrm flipH="1" flipV="1">
            <a:off x="7593869" y="958716"/>
            <a:ext cx="10324" cy="54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5" idx="0"/>
            <a:endCxn id="48" idx="2"/>
          </p:cNvCxnSpPr>
          <p:nvPr/>
        </p:nvCxnSpPr>
        <p:spPr>
          <a:xfrm flipV="1">
            <a:off x="6242191" y="937959"/>
            <a:ext cx="0" cy="582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24" idx="1"/>
            <a:endCxn id="83" idx="3"/>
          </p:cNvCxnSpPr>
          <p:nvPr/>
        </p:nvCxnSpPr>
        <p:spPr>
          <a:xfrm flipH="1" flipV="1">
            <a:off x="5501971" y="2563974"/>
            <a:ext cx="300116" cy="2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030426" y="1047921"/>
            <a:ext cx="1218883" cy="260608"/>
          </a:xfrm>
          <a:prstGeom prst="rect">
            <a:avLst/>
          </a:prstGeom>
          <a:noFill/>
          <a:ln>
            <a:noFill/>
          </a:ln>
        </p:spPr>
        <p:txBody>
          <a:bodyPr wrap="none" lIns="0" tIns="0" rIns="0" bIns="0" rtlCol="0">
            <a:noAutofit/>
          </a:bodyPr>
          <a:lstStyle/>
          <a:p>
            <a:pPr algn="ctr"/>
            <a:r>
              <a:rPr lang="en-US" sz="1050" b="1" dirty="0">
                <a:solidFill>
                  <a:srgbClr val="FF0000"/>
                </a:solidFill>
              </a:rPr>
              <a:t>SOAP, REST</a:t>
            </a:r>
            <a:endParaRPr lang="en-US" sz="1050" b="1" dirty="0">
              <a:solidFill>
                <a:srgbClr val="FF0000"/>
              </a:solidFill>
            </a:endParaRPr>
          </a:p>
        </p:txBody>
      </p:sp>
      <p:sp>
        <p:nvSpPr>
          <p:cNvPr id="94" name="TextBox 93"/>
          <p:cNvSpPr txBox="1"/>
          <p:nvPr/>
        </p:nvSpPr>
        <p:spPr>
          <a:xfrm>
            <a:off x="6300714" y="1979292"/>
            <a:ext cx="1218883" cy="260608"/>
          </a:xfrm>
          <a:prstGeom prst="rect">
            <a:avLst/>
          </a:prstGeom>
          <a:noFill/>
          <a:ln>
            <a:noFill/>
          </a:ln>
        </p:spPr>
        <p:txBody>
          <a:bodyPr wrap="none" lIns="0" tIns="0" rIns="0" bIns="0" rtlCol="0">
            <a:noAutofit/>
          </a:bodyPr>
          <a:lstStyle/>
          <a:p>
            <a:pPr algn="ctr"/>
            <a:r>
              <a:rPr lang="en-US" sz="1050" b="1" dirty="0">
                <a:solidFill>
                  <a:srgbClr val="FF0000"/>
                </a:solidFill>
              </a:rPr>
              <a:t>HTTP REST</a:t>
            </a:r>
            <a:endParaRPr lang="en-US" sz="1050" b="1" dirty="0">
              <a:solidFill>
                <a:srgbClr val="FF0000"/>
              </a:solidFill>
            </a:endParaRPr>
          </a:p>
        </p:txBody>
      </p:sp>
      <p:sp>
        <p:nvSpPr>
          <p:cNvPr id="97" name="Rounded Rectangle 96"/>
          <p:cNvSpPr/>
          <p:nvPr/>
        </p:nvSpPr>
        <p:spPr>
          <a:xfrm>
            <a:off x="5958121" y="5281979"/>
            <a:ext cx="1494715" cy="321443"/>
          </a:xfrm>
          <a:prstGeom prst="roundRect">
            <a:avLst/>
          </a:prstGeom>
          <a:solidFill>
            <a:srgbClr val="00B0F0"/>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App Logic</a:t>
            </a:r>
            <a:endParaRPr lang="en-US" sz="1200" dirty="0">
              <a:solidFill>
                <a:schemeClr val="tx1"/>
              </a:solidFill>
            </a:endParaRPr>
          </a:p>
        </p:txBody>
      </p:sp>
      <p:cxnSp>
        <p:nvCxnSpPr>
          <p:cNvPr id="98" name="Straight Arrow Connector 97"/>
          <p:cNvCxnSpPr>
            <a:stCxn id="97" idx="0"/>
          </p:cNvCxnSpPr>
          <p:nvPr/>
        </p:nvCxnSpPr>
        <p:spPr>
          <a:xfrm flipV="1">
            <a:off x="6705479" y="4761420"/>
            <a:ext cx="0" cy="520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6508880" y="5062184"/>
            <a:ext cx="1218883" cy="260608"/>
          </a:xfrm>
          <a:prstGeom prst="rect">
            <a:avLst/>
          </a:prstGeom>
          <a:noFill/>
          <a:ln>
            <a:noFill/>
          </a:ln>
        </p:spPr>
        <p:txBody>
          <a:bodyPr wrap="none" lIns="0" tIns="0" rIns="0" bIns="0" rtlCol="0">
            <a:noAutofit/>
          </a:bodyPr>
          <a:lstStyle/>
          <a:p>
            <a:pPr algn="ctr"/>
            <a:r>
              <a:rPr lang="en-US" sz="1050" b="1" dirty="0">
                <a:solidFill>
                  <a:srgbClr val="FF0000"/>
                </a:solidFill>
              </a:rPr>
              <a:t>REST Request</a:t>
            </a:r>
            <a:endParaRPr lang="en-US" sz="1050" b="1" dirty="0">
              <a:solidFill>
                <a:srgbClr val="FF0000"/>
              </a:solidFill>
            </a:endParaRPr>
          </a:p>
        </p:txBody>
      </p:sp>
      <p:sp>
        <p:nvSpPr>
          <p:cNvPr id="100" name="TextBox 99"/>
          <p:cNvSpPr txBox="1"/>
          <p:nvPr/>
        </p:nvSpPr>
        <p:spPr>
          <a:xfrm>
            <a:off x="4663855" y="5451584"/>
            <a:ext cx="1283148" cy="253073"/>
          </a:xfrm>
          <a:prstGeom prst="rect">
            <a:avLst/>
          </a:prstGeom>
          <a:noFill/>
          <a:ln>
            <a:noFill/>
          </a:ln>
        </p:spPr>
        <p:txBody>
          <a:bodyPr wrap="square" lIns="0" tIns="0" rIns="0" bIns="0" rtlCol="0">
            <a:noAutofit/>
          </a:bodyPr>
          <a:lstStyle/>
          <a:p>
            <a:pPr algn="l"/>
            <a:r>
              <a:rPr lang="en-US" sz="1200" b="1" dirty="0"/>
              <a:t>Mobile App</a:t>
            </a:r>
          </a:p>
        </p:txBody>
      </p:sp>
      <p:sp>
        <p:nvSpPr>
          <p:cNvPr id="107" name="TextBox 106"/>
          <p:cNvSpPr txBox="1"/>
          <p:nvPr/>
        </p:nvSpPr>
        <p:spPr>
          <a:xfrm>
            <a:off x="4376833" y="5799703"/>
            <a:ext cx="1283148" cy="253073"/>
          </a:xfrm>
          <a:prstGeom prst="rect">
            <a:avLst/>
          </a:prstGeom>
          <a:noFill/>
          <a:ln>
            <a:noFill/>
          </a:ln>
        </p:spPr>
        <p:txBody>
          <a:bodyPr wrap="square" lIns="0" tIns="0" rIns="0" bIns="0" rtlCol="0">
            <a:noAutofit/>
          </a:bodyPr>
          <a:lstStyle/>
          <a:p>
            <a:pPr algn="l"/>
            <a:r>
              <a:rPr lang="en-US" sz="1200" b="1" dirty="0"/>
              <a:t>Mobile Device</a:t>
            </a:r>
          </a:p>
        </p:txBody>
      </p:sp>
      <p:sp>
        <p:nvSpPr>
          <p:cNvPr id="108" name="Rounded Rectangle 107"/>
          <p:cNvSpPr/>
          <p:nvPr/>
        </p:nvSpPr>
        <p:spPr>
          <a:xfrm>
            <a:off x="8470347" y="4692633"/>
            <a:ext cx="768280" cy="324164"/>
          </a:xfrm>
          <a:prstGeom prst="roundRect">
            <a:avLst/>
          </a:prstGeom>
          <a:solidFill>
            <a:schemeClr val="tx2">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vert="horz" lIns="121826" tIns="60912" rIns="121826" bIns="60912" rtlCol="0" anchor="ctr"/>
          <a:lstStyle/>
          <a:p>
            <a:pPr algn="ctr"/>
            <a:r>
              <a:rPr lang="en-US" sz="1200" dirty="0">
                <a:solidFill>
                  <a:schemeClr val="tx1"/>
                </a:solidFill>
              </a:rPr>
              <a:t>File System</a:t>
            </a:r>
            <a:endParaRPr lang="en-US" sz="1200" dirty="0">
              <a:solidFill>
                <a:schemeClr val="tx1"/>
              </a:solidFill>
            </a:endParaRPr>
          </a:p>
        </p:txBody>
      </p:sp>
      <p:sp>
        <p:nvSpPr>
          <p:cNvPr id="111" name="TextBox 110"/>
          <p:cNvSpPr txBox="1"/>
          <p:nvPr/>
        </p:nvSpPr>
        <p:spPr>
          <a:xfrm>
            <a:off x="4884125" y="4755933"/>
            <a:ext cx="1283148" cy="253073"/>
          </a:xfrm>
          <a:prstGeom prst="rect">
            <a:avLst/>
          </a:prstGeom>
          <a:noFill/>
          <a:ln>
            <a:noFill/>
          </a:ln>
        </p:spPr>
        <p:txBody>
          <a:bodyPr wrap="square" lIns="0" tIns="0" rIns="0" bIns="0" rtlCol="0">
            <a:noAutofit/>
          </a:bodyPr>
          <a:lstStyle/>
          <a:p>
            <a:pPr algn="l"/>
            <a:r>
              <a:rPr lang="en-US" sz="1200" b="1" dirty="0"/>
              <a:t>Sync Client SDK</a:t>
            </a:r>
          </a:p>
        </p:txBody>
      </p:sp>
      <p:sp>
        <p:nvSpPr>
          <p:cNvPr id="112" name="TextBox 111"/>
          <p:cNvSpPr txBox="1"/>
          <p:nvPr/>
        </p:nvSpPr>
        <p:spPr>
          <a:xfrm>
            <a:off x="4642482" y="2855955"/>
            <a:ext cx="1283148" cy="253073"/>
          </a:xfrm>
          <a:prstGeom prst="rect">
            <a:avLst/>
          </a:prstGeom>
          <a:noFill/>
          <a:ln>
            <a:noFill/>
          </a:ln>
        </p:spPr>
        <p:txBody>
          <a:bodyPr wrap="square" lIns="0" tIns="0" rIns="0" bIns="0" rtlCol="0">
            <a:noAutofit/>
          </a:bodyPr>
          <a:lstStyle/>
          <a:p>
            <a:pPr algn="l"/>
            <a:r>
              <a:rPr lang="en-US" sz="1200" b="1" dirty="0"/>
              <a:t>MCS Cloud</a:t>
            </a:r>
          </a:p>
        </p:txBody>
      </p:sp>
    </p:spTree>
    <p:extLst>
      <p:ext uri="{BB962C8B-B14F-4D97-AF65-F5344CB8AC3E}">
        <p14:creationId xmlns:p14="http://schemas.microsoft.com/office/powerpoint/2010/main" val="1111330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736" y="59612"/>
            <a:ext cx="10840859" cy="575583"/>
          </a:xfrm>
        </p:spPr>
        <p:txBody>
          <a:bodyPr/>
          <a:lstStyle/>
          <a:p>
            <a:r>
              <a:rPr lang="en-US" dirty="0" smtClean="0"/>
              <a:t>Sync Model</a:t>
            </a:r>
            <a:endParaRPr lang="en-US" dirty="0"/>
          </a:p>
        </p:txBody>
      </p:sp>
      <p:sp>
        <p:nvSpPr>
          <p:cNvPr id="3" name="Content Placeholder 2"/>
          <p:cNvSpPr>
            <a:spLocks noGrp="1"/>
          </p:cNvSpPr>
          <p:nvPr>
            <p:ph sz="half" idx="1"/>
          </p:nvPr>
        </p:nvSpPr>
        <p:spPr>
          <a:xfrm>
            <a:off x="1247541" y="556783"/>
            <a:ext cx="10544603" cy="4395171"/>
          </a:xfrm>
        </p:spPr>
        <p:txBody>
          <a:bodyPr>
            <a:noAutofit/>
          </a:bodyPr>
          <a:lstStyle/>
          <a:p>
            <a:r>
              <a:rPr lang="en-US" sz="2130" dirty="0"/>
              <a:t>Topology</a:t>
            </a:r>
          </a:p>
          <a:p>
            <a:pPr lvl="1"/>
            <a:r>
              <a:rPr lang="en-US" sz="1600" dirty="0"/>
              <a:t>Single master i.e. REST Service is the sole owner of data</a:t>
            </a:r>
          </a:p>
          <a:p>
            <a:r>
              <a:rPr lang="en-US" sz="2130" dirty="0"/>
              <a:t>Data </a:t>
            </a:r>
            <a:r>
              <a:rPr lang="en-US" sz="2130" dirty="0"/>
              <a:t>Model</a:t>
            </a:r>
          </a:p>
          <a:p>
            <a:pPr lvl="1"/>
            <a:r>
              <a:rPr lang="en-US" sz="1600" dirty="0"/>
              <a:t>Any REST payload can be </a:t>
            </a:r>
            <a:r>
              <a:rPr lang="en-US" sz="1600" dirty="0"/>
              <a:t>sync’d, no schema requirements, no protocol, no metadata requirements</a:t>
            </a:r>
            <a:endParaRPr lang="en-US" sz="1600" dirty="0"/>
          </a:p>
          <a:p>
            <a:pPr lvl="1"/>
            <a:r>
              <a:rPr lang="en-US" sz="1600" dirty="0"/>
              <a:t>Built in knowledge of REST Items</a:t>
            </a:r>
            <a:r>
              <a:rPr lang="en-US" sz="1600" dirty="0"/>
              <a:t>, </a:t>
            </a:r>
            <a:r>
              <a:rPr lang="en-US" sz="1600" dirty="0"/>
              <a:t>Collections and Files</a:t>
            </a:r>
          </a:p>
          <a:p>
            <a:pPr lvl="1"/>
            <a:r>
              <a:rPr lang="en-US" sz="1600" dirty="0"/>
              <a:t>Optimizations kick in </a:t>
            </a:r>
            <a:r>
              <a:rPr lang="en-US" sz="1600" dirty="0"/>
              <a:t>if REST </a:t>
            </a:r>
            <a:r>
              <a:rPr lang="en-US" sz="1600" dirty="0"/>
              <a:t>Services adhere to a pre-defined envelope format for </a:t>
            </a:r>
            <a:r>
              <a:rPr lang="en-US" sz="1600" dirty="0"/>
              <a:t>collections and </a:t>
            </a:r>
            <a:r>
              <a:rPr lang="en-US" sz="1600" dirty="0" err="1"/>
              <a:t>ETags</a:t>
            </a:r>
            <a:endParaRPr lang="en-US" sz="1600" dirty="0"/>
          </a:p>
          <a:p>
            <a:pPr lvl="1"/>
            <a:r>
              <a:rPr lang="en-US" sz="1600" dirty="0"/>
              <a:t>All optimizations degrade gracefully to browser-style caching in the worst case</a:t>
            </a:r>
          </a:p>
          <a:p>
            <a:r>
              <a:rPr lang="en-US" sz="2130" dirty="0"/>
              <a:t>Programming Model</a:t>
            </a:r>
          </a:p>
          <a:p>
            <a:pPr lvl="1"/>
            <a:r>
              <a:rPr lang="en-US" sz="1600" dirty="0"/>
              <a:t>Client surfaced as an HTTP network library, Sync is just part of the networking stack</a:t>
            </a:r>
            <a:endParaRPr lang="en-US" sz="1600" dirty="0"/>
          </a:p>
          <a:p>
            <a:r>
              <a:rPr lang="en-US" sz="2130" dirty="0"/>
              <a:t>Conflicts and Concurrency</a:t>
            </a:r>
          </a:p>
          <a:p>
            <a:pPr lvl="1"/>
            <a:r>
              <a:rPr lang="en-US" sz="1600" dirty="0"/>
              <a:t>Optimistic concurrency, client handles conflicts</a:t>
            </a:r>
          </a:p>
          <a:p>
            <a:pPr lvl="1"/>
            <a:r>
              <a:rPr lang="en-US" sz="1600" dirty="0"/>
              <a:t>Nothing required beyond HTTP’s ETAGs!</a:t>
            </a:r>
          </a:p>
          <a:p>
            <a:r>
              <a:rPr lang="en-US" sz="2130" dirty="0"/>
              <a:t>Consistency</a:t>
            </a:r>
          </a:p>
          <a:p>
            <a:pPr lvl="1"/>
            <a:r>
              <a:rPr lang="en-US" sz="1600" dirty="0"/>
              <a:t>Eventually </a:t>
            </a:r>
            <a:r>
              <a:rPr lang="en-US" sz="1600" dirty="0"/>
              <a:t>consistent, no cross-resource consistency, i.e. no more consistent than REST</a:t>
            </a:r>
          </a:p>
          <a:p>
            <a:r>
              <a:rPr lang="en-US" sz="2130" dirty="0"/>
              <a:t>Policies</a:t>
            </a:r>
          </a:p>
          <a:p>
            <a:pPr lvl="1"/>
            <a:r>
              <a:rPr lang="en-US" sz="1600" dirty="0"/>
              <a:t>All Sync behavior for a resource is policy based (client specified or server overridden)</a:t>
            </a:r>
          </a:p>
          <a:p>
            <a:pPr marL="380905" lvl="1" indent="0">
              <a:buNone/>
            </a:pPr>
            <a:endParaRPr lang="en-US" sz="1600" dirty="0"/>
          </a:p>
        </p:txBody>
      </p:sp>
      <p:sp>
        <p:nvSpPr>
          <p:cNvPr id="5" name="Footer Placeholder 4"/>
          <p:cNvSpPr>
            <a:spLocks noGrp="1"/>
          </p:cNvSpPr>
          <p:nvPr>
            <p:ph type="ftr" sz="quarter" idx="10"/>
          </p:nvPr>
        </p:nvSpPr>
        <p:spPr/>
        <p:txBody>
          <a:bodyPr/>
          <a:lstStyle/>
          <a:p>
            <a:pPr>
              <a:defRPr/>
            </a:pPr>
            <a:r>
              <a:rPr lang="en-US" smtClean="0"/>
              <a:t>Oracle Corporation Confidential - For Oracle internal use only</a:t>
            </a:r>
            <a:endParaRPr lang="en-US"/>
          </a:p>
        </p:txBody>
      </p:sp>
    </p:spTree>
    <p:extLst>
      <p:ext uri="{BB962C8B-B14F-4D97-AF65-F5344CB8AC3E}">
        <p14:creationId xmlns:p14="http://schemas.microsoft.com/office/powerpoint/2010/main" val="1106747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29" y="89049"/>
            <a:ext cx="11125200" cy="889000"/>
          </a:xfrm>
        </p:spPr>
        <p:txBody>
          <a:bodyPr/>
          <a:lstStyle/>
          <a:p>
            <a:r>
              <a:rPr lang="en-US" dirty="0" smtClean="0"/>
              <a:t>Sync Client</a:t>
            </a:r>
            <a:endParaRPr lang="en-US" dirty="0"/>
          </a:p>
        </p:txBody>
      </p:sp>
      <p:sp>
        <p:nvSpPr>
          <p:cNvPr id="3" name="Content Placeholder 2"/>
          <p:cNvSpPr>
            <a:spLocks noGrp="1"/>
          </p:cNvSpPr>
          <p:nvPr>
            <p:ph sz="half" idx="1"/>
          </p:nvPr>
        </p:nvSpPr>
        <p:spPr>
          <a:xfrm>
            <a:off x="1077103" y="1298962"/>
            <a:ext cx="10544603" cy="4395171"/>
          </a:xfrm>
        </p:spPr>
        <p:txBody>
          <a:bodyPr>
            <a:normAutofit lnSpcReduction="10000"/>
          </a:bodyPr>
          <a:lstStyle/>
          <a:p>
            <a:r>
              <a:rPr lang="en-US" sz="2133" dirty="0"/>
              <a:t>Native </a:t>
            </a:r>
            <a:r>
              <a:rPr lang="en-US" sz="2133" dirty="0"/>
              <a:t>iOS </a:t>
            </a:r>
            <a:r>
              <a:rPr lang="en-US" sz="2133" dirty="0"/>
              <a:t>and </a:t>
            </a:r>
            <a:r>
              <a:rPr lang="en-US" sz="2133" dirty="0"/>
              <a:t>Android </a:t>
            </a:r>
            <a:r>
              <a:rPr lang="en-US" sz="2133" dirty="0"/>
              <a:t>SDKs, JS/hybrid possible in the future</a:t>
            </a:r>
          </a:p>
          <a:p>
            <a:r>
              <a:rPr lang="en-US" sz="2133" dirty="0"/>
              <a:t>Data encrypted</a:t>
            </a:r>
          </a:p>
          <a:p>
            <a:r>
              <a:rPr lang="en-US" sz="2133" dirty="0"/>
              <a:t>Very fast local cache</a:t>
            </a:r>
          </a:p>
          <a:p>
            <a:pPr lvl="1"/>
            <a:r>
              <a:rPr lang="en-US" sz="1600" dirty="0"/>
              <a:t>&lt; 5-7% overhead compared to raw HTTP</a:t>
            </a:r>
          </a:p>
          <a:p>
            <a:pPr lvl="1"/>
            <a:r>
              <a:rPr lang="en-US" sz="1600" dirty="0"/>
              <a:t>10-30x and more speed up on cache hits</a:t>
            </a:r>
          </a:p>
          <a:p>
            <a:pPr lvl="1"/>
            <a:r>
              <a:rPr lang="en-US" sz="1600" dirty="0"/>
              <a:t>Optimized for min latency and blocking of UI</a:t>
            </a:r>
          </a:p>
          <a:p>
            <a:r>
              <a:rPr lang="en-US" sz="2133" dirty="0"/>
              <a:t>Policy Driven</a:t>
            </a:r>
          </a:p>
          <a:p>
            <a:pPr lvl="1"/>
            <a:r>
              <a:rPr lang="en-US" sz="1600" dirty="0"/>
              <a:t>Fetch, refresh, expiration, eviction &amp; offline write policies</a:t>
            </a:r>
          </a:p>
          <a:p>
            <a:pPr lvl="1"/>
            <a:r>
              <a:rPr lang="en-US" sz="1600" dirty="0"/>
              <a:t>Client policy: declarative in </a:t>
            </a:r>
            <a:r>
              <a:rPr lang="en-US" sz="1600" dirty="0" err="1"/>
              <a:t>config</a:t>
            </a:r>
            <a:r>
              <a:rPr lang="en-US" sz="1600" dirty="0"/>
              <a:t> and imperative per request</a:t>
            </a:r>
          </a:p>
          <a:p>
            <a:pPr lvl="1"/>
            <a:r>
              <a:rPr lang="en-US" sz="1600" dirty="0"/>
              <a:t>Server policy: headers for no cache of sensitive data, expiration of related resources, etc.</a:t>
            </a:r>
          </a:p>
          <a:p>
            <a:r>
              <a:rPr lang="en-US" sz="2133" dirty="0"/>
              <a:t>Client API</a:t>
            </a:r>
          </a:p>
          <a:p>
            <a:pPr lvl="1"/>
            <a:r>
              <a:rPr lang="en-US" sz="1600" dirty="0"/>
              <a:t>Android APIS is vanilla </a:t>
            </a:r>
            <a:r>
              <a:rPr lang="en-US" sz="1600" dirty="0" err="1"/>
              <a:t>HttpConnection</a:t>
            </a:r>
            <a:r>
              <a:rPr lang="en-US" sz="1600" dirty="0"/>
              <a:t> interface</a:t>
            </a:r>
          </a:p>
          <a:p>
            <a:pPr lvl="1"/>
            <a:r>
              <a:rPr lang="en-US" sz="1600" dirty="0" err="1"/>
              <a:t>iOS</a:t>
            </a:r>
            <a:r>
              <a:rPr lang="en-US" sz="1600" dirty="0"/>
              <a:t> API is similar to </a:t>
            </a:r>
            <a:r>
              <a:rPr lang="en-US" sz="1600" dirty="0" err="1"/>
              <a:t>NSURLConnection</a:t>
            </a:r>
            <a:endParaRPr lang="en-US" sz="1600" dirty="0"/>
          </a:p>
        </p:txBody>
      </p:sp>
      <p:sp>
        <p:nvSpPr>
          <p:cNvPr id="5" name="Footer Placeholder 4"/>
          <p:cNvSpPr>
            <a:spLocks noGrp="1"/>
          </p:cNvSpPr>
          <p:nvPr>
            <p:ph type="ftr" sz="quarter" idx="10"/>
          </p:nvPr>
        </p:nvSpPr>
        <p:spPr/>
        <p:txBody>
          <a:bodyPr/>
          <a:lstStyle/>
          <a:p>
            <a:pPr>
              <a:defRPr/>
            </a:pPr>
            <a:r>
              <a:rPr lang="en-US" smtClean="0"/>
              <a:t>Oracle Corporation Confidential - For Oracle internal use only</a:t>
            </a:r>
            <a:endParaRPr lang="en-US"/>
          </a:p>
        </p:txBody>
      </p:sp>
    </p:spTree>
    <p:extLst>
      <p:ext uri="{BB962C8B-B14F-4D97-AF65-F5344CB8AC3E}">
        <p14:creationId xmlns:p14="http://schemas.microsoft.com/office/powerpoint/2010/main" val="2078850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452" y="234277"/>
            <a:ext cx="11125200" cy="889000"/>
          </a:xfrm>
        </p:spPr>
        <p:txBody>
          <a:bodyPr/>
          <a:lstStyle/>
          <a:p>
            <a:r>
              <a:rPr lang="en-US" dirty="0" smtClean="0"/>
              <a:t>Sync Service</a:t>
            </a:r>
            <a:endParaRPr lang="en-US" dirty="0"/>
          </a:p>
        </p:txBody>
      </p:sp>
      <p:sp>
        <p:nvSpPr>
          <p:cNvPr id="3" name="Content Placeholder 2"/>
          <p:cNvSpPr>
            <a:spLocks noGrp="1"/>
          </p:cNvSpPr>
          <p:nvPr>
            <p:ph sz="half" idx="1"/>
          </p:nvPr>
        </p:nvSpPr>
        <p:spPr>
          <a:xfrm>
            <a:off x="1077103" y="1474298"/>
            <a:ext cx="10544603" cy="4395171"/>
          </a:xfrm>
        </p:spPr>
        <p:txBody>
          <a:bodyPr/>
          <a:lstStyle/>
          <a:p>
            <a:r>
              <a:rPr lang="en-US" sz="2133" dirty="0"/>
              <a:t>Normalizes sync protocol to the device independent of backend REST service</a:t>
            </a:r>
          </a:p>
          <a:p>
            <a:pPr lvl="1"/>
            <a:r>
              <a:rPr lang="en-US" sz="1600" dirty="0"/>
              <a:t>Plugin model to talk to any </a:t>
            </a:r>
            <a:r>
              <a:rPr lang="en-US" sz="1600" dirty="0"/>
              <a:t>backend</a:t>
            </a:r>
          </a:p>
          <a:p>
            <a:pPr lvl="1"/>
            <a:r>
              <a:rPr lang="en-US" sz="1600" dirty="0"/>
              <a:t>Defines an optional envelope for Collection REST resources ex. collection of Contacts</a:t>
            </a:r>
            <a:endParaRPr lang="en-US" sz="1600" dirty="0"/>
          </a:p>
          <a:p>
            <a:r>
              <a:rPr lang="en-US" sz="2133" dirty="0"/>
              <a:t>Wire optimizations </a:t>
            </a:r>
            <a:r>
              <a:rPr lang="en-US" sz="2133" u="sng" dirty="0"/>
              <a:t>that Services don’t need to implement</a:t>
            </a:r>
          </a:p>
          <a:p>
            <a:pPr lvl="1"/>
            <a:r>
              <a:rPr lang="en-US" sz="1600" dirty="0"/>
              <a:t>Batching for cache refresh (app startup </a:t>
            </a:r>
            <a:r>
              <a:rPr lang="en-US" sz="1600" dirty="0" err="1"/>
              <a:t>perf</a:t>
            </a:r>
            <a:r>
              <a:rPr lang="en-US" sz="1600" dirty="0"/>
              <a:t>), offline write update (device responsiveness on joining network), etc.</a:t>
            </a:r>
          </a:p>
          <a:p>
            <a:pPr lvl="1"/>
            <a:r>
              <a:rPr lang="en-US" sz="1600" dirty="0"/>
              <a:t>Automatic </a:t>
            </a:r>
            <a:r>
              <a:rPr lang="en-US" sz="1600" dirty="0" err="1"/>
              <a:t>ETag</a:t>
            </a:r>
            <a:r>
              <a:rPr lang="en-US" sz="1600" dirty="0"/>
              <a:t> generation for efficient change detection</a:t>
            </a:r>
          </a:p>
          <a:p>
            <a:pPr lvl="1"/>
            <a:r>
              <a:rPr lang="en-US" sz="1600" dirty="0"/>
              <a:t>Download resumption for large files</a:t>
            </a:r>
          </a:p>
          <a:p>
            <a:pPr lvl="1"/>
            <a:r>
              <a:rPr lang="en-US" sz="1600" dirty="0" smtClean="0"/>
              <a:t>Graceful </a:t>
            </a:r>
            <a:r>
              <a:rPr lang="en-US" sz="1600" dirty="0"/>
              <a:t>degradation depending on backend </a:t>
            </a:r>
            <a:r>
              <a:rPr lang="en-US" sz="1600" dirty="0"/>
              <a:t>support for ETAGs and collection </a:t>
            </a:r>
            <a:r>
              <a:rPr lang="en-US" sz="1600" dirty="0" smtClean="0"/>
              <a:t>envelope</a:t>
            </a:r>
          </a:p>
          <a:p>
            <a:pPr lvl="1"/>
            <a:r>
              <a:rPr lang="en-US" sz="1600" dirty="0"/>
              <a:t>Delta change </a:t>
            </a:r>
            <a:r>
              <a:rPr lang="en-US" sz="1600" dirty="0" smtClean="0"/>
              <a:t>support</a:t>
            </a:r>
            <a:endParaRPr lang="en-US" sz="1600" dirty="0"/>
          </a:p>
          <a:p>
            <a:r>
              <a:rPr lang="en-US" sz="2133" dirty="0"/>
              <a:t>No server side caching</a:t>
            </a:r>
          </a:p>
          <a:p>
            <a:pPr lvl="1"/>
            <a:r>
              <a:rPr lang="en-US" sz="1600" dirty="0"/>
              <a:t>Not building a CDN</a:t>
            </a:r>
          </a:p>
          <a:p>
            <a:pPr lvl="1"/>
            <a:r>
              <a:rPr lang="en-US" sz="1600" dirty="0" err="1"/>
              <a:t>AuthZ</a:t>
            </a:r>
            <a:r>
              <a:rPr lang="en-US" sz="1600" dirty="0"/>
              <a:t> almost impossible to handle</a:t>
            </a:r>
          </a:p>
        </p:txBody>
      </p:sp>
      <p:sp>
        <p:nvSpPr>
          <p:cNvPr id="5" name="Footer Placeholder 4"/>
          <p:cNvSpPr>
            <a:spLocks noGrp="1"/>
          </p:cNvSpPr>
          <p:nvPr>
            <p:ph type="ftr" sz="quarter" idx="10"/>
          </p:nvPr>
        </p:nvSpPr>
        <p:spPr/>
        <p:txBody>
          <a:bodyPr/>
          <a:lstStyle/>
          <a:p>
            <a:pPr>
              <a:defRPr/>
            </a:pPr>
            <a:r>
              <a:rPr lang="en-US" smtClean="0"/>
              <a:t>Oracle Corporation Confidential - For Oracle internal use only</a:t>
            </a:r>
            <a:endParaRPr lang="en-US"/>
          </a:p>
        </p:txBody>
      </p:sp>
    </p:spTree>
    <p:extLst>
      <p:ext uri="{BB962C8B-B14F-4D97-AF65-F5344CB8AC3E}">
        <p14:creationId xmlns:p14="http://schemas.microsoft.com/office/powerpoint/2010/main" val="167587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937" y="266550"/>
            <a:ext cx="11125200" cy="889000"/>
          </a:xfrm>
        </p:spPr>
        <p:txBody>
          <a:bodyPr/>
          <a:lstStyle/>
          <a:p>
            <a:r>
              <a:rPr lang="en-US" dirty="0" smtClean="0"/>
              <a:t>Roadmap</a:t>
            </a:r>
            <a:endParaRPr lang="en-US" dirty="0"/>
          </a:p>
        </p:txBody>
      </p:sp>
      <p:sp>
        <p:nvSpPr>
          <p:cNvPr id="3" name="Content Placeholder 2"/>
          <p:cNvSpPr>
            <a:spLocks noGrp="1"/>
          </p:cNvSpPr>
          <p:nvPr>
            <p:ph sz="half" idx="1"/>
          </p:nvPr>
        </p:nvSpPr>
        <p:spPr>
          <a:xfrm>
            <a:off x="1077103" y="1329253"/>
            <a:ext cx="10544603" cy="4903708"/>
          </a:xfrm>
        </p:spPr>
        <p:txBody>
          <a:bodyPr/>
          <a:lstStyle/>
          <a:p>
            <a:r>
              <a:rPr lang="en-US" sz="2130" dirty="0"/>
              <a:t>MCS V1</a:t>
            </a:r>
          </a:p>
          <a:p>
            <a:pPr lvl="1"/>
            <a:r>
              <a:rPr lang="en-US" sz="1600" dirty="0"/>
              <a:t>Native iOS and Android SDKs, integrated into MAF</a:t>
            </a:r>
          </a:p>
          <a:p>
            <a:pPr lvl="1"/>
            <a:r>
              <a:rPr lang="en-US" sz="1600" dirty="0"/>
              <a:t>Sync policies for Fetch, Refresh, Expiration &amp; Eviction</a:t>
            </a:r>
          </a:p>
          <a:p>
            <a:pPr lvl="1"/>
            <a:r>
              <a:rPr lang="en-US" sz="1600" dirty="0"/>
              <a:t>Service supports </a:t>
            </a:r>
            <a:r>
              <a:rPr lang="en-US" sz="1600" dirty="0"/>
              <a:t>batching, conflict detection</a:t>
            </a:r>
          </a:p>
          <a:p>
            <a:pPr lvl="1"/>
            <a:r>
              <a:rPr lang="en-US" sz="1600" dirty="0"/>
              <a:t>MCS Custom Code is sync enabled</a:t>
            </a:r>
          </a:p>
          <a:p>
            <a:pPr lvl="1"/>
            <a:r>
              <a:rPr lang="en-US" sz="1600" dirty="0"/>
              <a:t>MCS Storage Service is sync enabled</a:t>
            </a:r>
          </a:p>
          <a:p>
            <a:pPr lvl="1"/>
            <a:endParaRPr lang="en-US" sz="1600" dirty="0"/>
          </a:p>
          <a:p>
            <a:r>
              <a:rPr lang="en-US" sz="2130" dirty="0"/>
              <a:t>Post V1</a:t>
            </a:r>
          </a:p>
          <a:p>
            <a:pPr lvl="1"/>
            <a:r>
              <a:rPr lang="en-US" sz="1600" dirty="0"/>
              <a:t>Offline writes</a:t>
            </a:r>
          </a:p>
          <a:p>
            <a:pPr lvl="1"/>
            <a:r>
              <a:rPr lang="en-US" sz="1600" dirty="0"/>
              <a:t>Further wire optimizations</a:t>
            </a:r>
          </a:p>
          <a:p>
            <a:pPr lvl="1"/>
            <a:r>
              <a:rPr lang="en-US" sz="1600" dirty="0"/>
              <a:t>Push notifications for triggering sync (non UI notifications)</a:t>
            </a:r>
          </a:p>
          <a:p>
            <a:pPr lvl="1"/>
            <a:r>
              <a:rPr lang="en-US" sz="1600" dirty="0"/>
              <a:t>Other platforms – hybrid, JS</a:t>
            </a:r>
          </a:p>
          <a:p>
            <a:pPr lvl="1"/>
            <a:r>
              <a:rPr lang="en-US" sz="1600" dirty="0"/>
              <a:t>Notions of Sync Sets</a:t>
            </a:r>
            <a:endParaRPr lang="en-US" sz="1600" dirty="0"/>
          </a:p>
        </p:txBody>
      </p:sp>
      <p:sp>
        <p:nvSpPr>
          <p:cNvPr id="5" name="Footer Placeholder 4"/>
          <p:cNvSpPr>
            <a:spLocks noGrp="1"/>
          </p:cNvSpPr>
          <p:nvPr>
            <p:ph type="ftr" sz="quarter" idx="10"/>
          </p:nvPr>
        </p:nvSpPr>
        <p:spPr/>
        <p:txBody>
          <a:bodyPr/>
          <a:lstStyle/>
          <a:p>
            <a:pPr>
              <a:defRPr/>
            </a:pPr>
            <a:r>
              <a:rPr lang="en-US" smtClean="0"/>
              <a:t>Oracle Corporation Confidential - For Oracle internal use only</a:t>
            </a:r>
            <a:endParaRPr lang="en-US"/>
          </a:p>
        </p:txBody>
      </p:sp>
    </p:spTree>
    <p:extLst>
      <p:ext uri="{BB962C8B-B14F-4D97-AF65-F5344CB8AC3E}">
        <p14:creationId xmlns:p14="http://schemas.microsoft.com/office/powerpoint/2010/main" val="115264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Footer Placeholder 2"/>
          <p:cNvSpPr>
            <a:spLocks noGrp="1"/>
          </p:cNvSpPr>
          <p:nvPr>
            <p:ph type="ftr" sz="quarter" idx="10"/>
          </p:nvPr>
        </p:nvSpPr>
        <p:spPr/>
        <p:txBody>
          <a:bodyPr/>
          <a:lstStyle/>
          <a:p>
            <a:pPr>
              <a:defRPr/>
            </a:pPr>
            <a:r>
              <a:rPr lang="en-US" smtClean="0"/>
              <a:t>Oracle Corporation Confidential - For Oracle internal use only</a:t>
            </a:r>
            <a:endParaRPr lang="en-US" dirty="0"/>
          </a:p>
        </p:txBody>
      </p:sp>
    </p:spTree>
    <p:extLst>
      <p:ext uri="{BB962C8B-B14F-4D97-AF65-F5344CB8AC3E}">
        <p14:creationId xmlns:p14="http://schemas.microsoft.com/office/powerpoint/2010/main" val="16738241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NEW">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NEW.potx</Template>
  <TotalTime>11946</TotalTime>
  <Words>903</Words>
  <Application>Microsoft Office PowerPoint</Application>
  <PresentationFormat>Custom</PresentationFormat>
  <Paragraphs>140</Paragraphs>
  <Slides>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NEW</vt:lpstr>
      <vt:lpstr>Re-Think Mobile…  Mobile Cloud Service</vt:lpstr>
      <vt:lpstr>Problem Overview</vt:lpstr>
      <vt:lpstr>Solution Overview</vt:lpstr>
      <vt:lpstr>PowerPoint Presentation</vt:lpstr>
      <vt:lpstr>Sync Model</vt:lpstr>
      <vt:lpstr>Sync Client</vt:lpstr>
      <vt:lpstr>Sync Service</vt:lpstr>
      <vt:lpstr>Roadmap</vt:lpstr>
      <vt:lpstr>Q&amp;A</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MCS</dc:title>
  <dc:creator>Kaj van de Loo</dc:creator>
  <cp:lastModifiedBy>Akash Sagar</cp:lastModifiedBy>
  <cp:revision>225</cp:revision>
  <dcterms:created xsi:type="dcterms:W3CDTF">2014-09-25T07:39:28Z</dcterms:created>
  <dcterms:modified xsi:type="dcterms:W3CDTF">2014-10-19T20:28:59Z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